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133" d="100"/>
          <a:sy n="13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15248914"/>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51"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87540061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2215814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2072046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3"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9251939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对象"/>
          <p:cNvSpPr>
            <a:spLocks noGrp="1"/>
          </p:cNvSpPr>
          <p:nvPr>
            <p:ph type="sldImg" idx="2"/>
          </p:nvPr>
        </p:nvSpPr>
        <p:spPr>
          <a:xfrm rot="0">
            <a:off x="4038600" y="857250"/>
            <a:ext cx="4114800" cy="23145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
        <p:nvSpPr>
          <p:cNvPr id="186"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209092131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8"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77871814"/>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01" name="对象"/>
          <p:cNvSpPr>
            <a:spLocks noGrp="1"/>
          </p:cNvSpPr>
          <p:nvPr>
            <p:ph type="sldImg" idx="2"/>
          </p:nvPr>
        </p:nvSpPr>
        <p:spPr>
          <a:xfrm rot="0">
            <a:off x="4038600" y="857250"/>
            <a:ext cx="4114800" cy="23145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
        <p:nvSpPr>
          <p:cNvPr id="202"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774282969"/>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0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208"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9560721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8"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5187172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1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6732112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853081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5205399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3786438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07910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709539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232828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877447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30762593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3"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4"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5"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1487465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321157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838966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9921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69471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72155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502447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841946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577172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8127751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10979888">
            <a:off x="3724053" y="4377696"/>
            <a:ext cx="1147003" cy="1491341"/>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14126500" y="2287075"/>
            <a:ext cx="9382800" cy="4616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7" name="矩形"/>
          <p:cNvSpPr>
            <a:spLocks/>
          </p:cNvSpPr>
          <p:nvPr/>
        </p:nvSpPr>
        <p:spPr>
          <a:xfrm flipH="1" rot="0">
            <a:off x="-34900" y="55425"/>
            <a:ext cx="11894400" cy="463800"/>
          </a:xfrm>
          <a:prstGeom prst="rect"/>
          <a:noFill/>
          <a:ln w="12700" cmpd="sng" cap="flat">
            <a:noFill/>
            <a:prstDash val="solid"/>
            <a:round/>
          </a:ln>
        </p:spPr>
        <p:txBody>
          <a:bodyPr vert="horz" wrap="square" lIns="91425" tIns="91425" rIns="91425" bIns="91425" anchor="t" anchorCtr="0">
            <a:prstTxWarp prst="textNoShape"/>
            <a:spAutoFit/>
          </a:bodyPr>
          <a:lstStyle/>
          <a:p>
            <a:pPr marL="457200" indent="-342900" algn="l">
              <a:lnSpc>
                <a:spcPct val="100000"/>
              </a:lnSpc>
              <a:spcBef>
                <a:spcPts val="0"/>
              </a:spcBef>
              <a:spcAft>
                <a:spcPts val="0"/>
              </a:spcAft>
              <a:buSzPts val="1800"/>
              <a:buFont typeface="Calibri" pitchFamily="0" charset="0"/>
              <a:buChar char="●"/>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8" name="矩形"/>
          <p:cNvSpPr>
            <a:spLocks/>
          </p:cNvSpPr>
          <p:nvPr/>
        </p:nvSpPr>
        <p:spPr>
          <a:xfrm rot="10800000">
            <a:off x="25125" y="4182728"/>
            <a:ext cx="11884500" cy="463800"/>
          </a:xfrm>
          <a:prstGeom prst="rect"/>
          <a:noFill/>
          <a:ln w="12700" cmpd="sng" cap="flat">
            <a:noFill/>
            <a:prstDash val="solid"/>
            <a:round/>
          </a:ln>
        </p:spPr>
        <p:txBody>
          <a:bodyPr vert="horz" wrap="square" lIns="91425" tIns="91425" rIns="91425" bIns="91425" anchor="t" anchorCtr="0">
            <a:prstTxWarp prst="textNoShape"/>
            <a:spAutoFit/>
          </a:bodyPr>
          <a:lstStyle/>
          <a:p>
            <a:pPr marL="457200" indent="-342900" algn="l">
              <a:lnSpc>
                <a:spcPct val="100000"/>
              </a:lnSpc>
              <a:spcBef>
                <a:spcPts val="0"/>
              </a:spcBef>
              <a:spcAft>
                <a:spcPts val="0"/>
              </a:spcAft>
              <a:buSzPts val="1800"/>
              <a:buFont typeface="Calibri" pitchFamily="0" charset="0"/>
              <a:buChar char="●"/>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矩形"/>
          <p:cNvSpPr>
            <a:spLocks/>
          </p:cNvSpPr>
          <p:nvPr/>
        </p:nvSpPr>
        <p:spPr>
          <a:xfrm rot="11692">
            <a:off x="1904971" y="2429457"/>
            <a:ext cx="12192000" cy="124965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1800" b="0" i="0" u="none" strike="noStrike" kern="0" cap="none" spc="0" baseline="0">
                <a:solidFill>
                  <a:srgbClr val="000000"/>
                </a:solidFill>
                <a:latin typeface="Calibri" pitchFamily="0" charset="0"/>
                <a:ea typeface="Calibri" pitchFamily="0" charset="0"/>
                <a:cs typeface="Calibri" pitchFamily="0" charset="0"/>
              </a:rPr>
              <a:t>SIVAGIRI.S</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a:t>
            </a:r>
            <a:r>
              <a:rPr lang="en-US" altLang="zh-CN" sz="1800" b="0" i="0" u="none" strike="noStrike" kern="0" cap="none" spc="0" baseline="0">
                <a:solidFill>
                  <a:srgbClr val="000000"/>
                </a:solidFill>
                <a:latin typeface="Calibri" pitchFamily="0" charset="0"/>
                <a:ea typeface="Calibri" pitchFamily="0" charset="0"/>
                <a:cs typeface="Calibri" pitchFamily="0" charset="0"/>
              </a:rPr>
              <a:t> asunm287d22bcomge091, 312205552</a:t>
            </a:r>
            <a:endParaRPr lang="en-US" altLang="zh-CN" sz="1800" b="0" i="0" u="none" strike="noStrike" kern="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Calibri" pitchFamily="0" charset="0"/>
                <a:cs typeface="Calibri" pitchFamily="0" charset="0"/>
              </a:rPr>
              <a:t>D</a:t>
            </a: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EPARTMENT:   B.com (General)</a:t>
            </a:r>
            <a:endPar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1800" b="0" i="0" u="none" strike="noStrike" kern="0" cap="none" spc="0" baseline="0">
                <a:solidFill>
                  <a:srgbClr val="000000"/>
                </a:solidFill>
                <a:latin typeface="Calibri" pitchFamily="0" charset="0"/>
                <a:ea typeface="Calibri" pitchFamily="0" charset="0"/>
                <a:cs typeface="Calibri" pitchFamily="0" charset="0"/>
              </a:rPr>
              <a:t>SRI MUTHUKUMARAN ARTS AND SCIENCE COLLEGE </a:t>
            </a: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8620726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24" y="-5"/>
            <a:ext cx="10681500" cy="5232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3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3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8" name="矩形"/>
          <p:cNvSpPr>
            <a:spLocks/>
          </p:cNvSpPr>
          <p:nvPr/>
        </p:nvSpPr>
        <p:spPr>
          <a:xfrm rot="0">
            <a:off x="755324" y="523200"/>
            <a:ext cx="9382800" cy="64647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9 FEATURES IN EXCEL:</a:t>
            </a:r>
            <a:endPar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81000" algn="l">
              <a:lnSpc>
                <a:spcPct val="100000"/>
              </a:lnSpc>
              <a:spcBef>
                <a:spcPts val="0"/>
              </a:spcBef>
              <a:spcAft>
                <a:spcPts val="0"/>
              </a:spcAft>
              <a:buSzPts val="2400"/>
              <a:buFontTx/>
              <a:buAutoNum type="arabicPeriod"/>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ID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ALPHANUMERIC(TEXT)</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81000" algn="l">
              <a:lnSpc>
                <a:spcPct val="100000"/>
              </a:lnSpc>
              <a:spcBef>
                <a:spcPts val="0"/>
              </a:spcBef>
              <a:spcAft>
                <a:spcPts val="0"/>
              </a:spcAft>
              <a:buSzPts val="2400"/>
              <a:buFontTx/>
              <a:buAutoNum type="arabicPeriod"/>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NAME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ALPHABETICAL (TEXT)</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81000" algn="l">
              <a:lnSpc>
                <a:spcPct val="100000"/>
              </a:lnSpc>
              <a:spcBef>
                <a:spcPts val="0"/>
              </a:spcBef>
              <a:spcAft>
                <a:spcPts val="0"/>
              </a:spcAft>
              <a:buSzPts val="2400"/>
              <a:buFontTx/>
              <a:buAutoNum type="arabicPeriod"/>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GENDER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ALPHABETICAL (TEXT)</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81000" algn="l">
              <a:lnSpc>
                <a:spcPct val="100000"/>
              </a:lnSpc>
              <a:spcBef>
                <a:spcPts val="0"/>
              </a:spcBef>
              <a:spcAft>
                <a:spcPts val="0"/>
              </a:spcAft>
              <a:buSzPts val="2400"/>
              <a:buFontTx/>
              <a:buAutoNum type="arabicPeriod"/>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SALARY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NUMERICAL</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81000" algn="l">
              <a:lnSpc>
                <a:spcPct val="100000"/>
              </a:lnSpc>
              <a:spcBef>
                <a:spcPts val="0"/>
              </a:spcBef>
              <a:spcAft>
                <a:spcPts val="0"/>
              </a:spcAft>
              <a:buSzPts val="2400"/>
              <a:buFontTx/>
              <a:buAutoNum type="arabicPeriod"/>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JOB ROLE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ALPHABETICAL (TEXT)</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81000" algn="l">
              <a:lnSpc>
                <a:spcPct val="100000"/>
              </a:lnSpc>
              <a:spcBef>
                <a:spcPts val="0"/>
              </a:spcBef>
              <a:spcAft>
                <a:spcPts val="0"/>
              </a:spcAft>
              <a:buSzPts val="2400"/>
              <a:buFontTx/>
              <a:buAutoNum type="arabicPeriod"/>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FTE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NUMERICAL</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81000" algn="l">
              <a:lnSpc>
                <a:spcPct val="100000"/>
              </a:lnSpc>
              <a:spcBef>
                <a:spcPts val="0"/>
              </a:spcBef>
              <a:spcAft>
                <a:spcPts val="0"/>
              </a:spcAft>
              <a:buSzPts val="2400"/>
              <a:buFontTx/>
              <a:buAutoNum type="arabicPeriod"/>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MARITAL</a:t>
            </a:r>
            <a:endPar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STATUS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ALPHABETICAL(TEXT)</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81000" algn="l">
              <a:lnSpc>
                <a:spcPct val="100000"/>
              </a:lnSpc>
              <a:spcBef>
                <a:spcPts val="0"/>
              </a:spcBef>
              <a:spcAft>
                <a:spcPts val="0"/>
              </a:spcAft>
              <a:buSzPts val="2400"/>
              <a:buFontTx/>
              <a:buAutoNum type="arabicPeriod"/>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REMOTE WORK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ALPHABETICAL(TEXT)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81000" algn="l">
              <a:lnSpc>
                <a:spcPct val="100000"/>
              </a:lnSpc>
              <a:spcBef>
                <a:spcPts val="0"/>
              </a:spcBef>
              <a:spcAft>
                <a:spcPts val="0"/>
              </a:spcAft>
              <a:buSzPts val="2400"/>
              <a:buFontTx/>
              <a:buAutoNum type="arabicPeriod"/>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COMPANY TENURE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NUMERICAL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3 FEATURES USED:</a:t>
            </a:r>
            <a:endPar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81000" algn="l">
              <a:lnSpc>
                <a:spcPct val="100000"/>
              </a:lnSpc>
              <a:spcBef>
                <a:spcPts val="0"/>
              </a:spcBef>
              <a:spcAft>
                <a:spcPts val="0"/>
              </a:spcAft>
              <a:buSzPts val="2400"/>
              <a:buFontTx/>
              <a:buAutoNum type="arabicPeriod"/>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COMPANY TENURE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NUMERICAL</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81000" algn="l">
              <a:lnSpc>
                <a:spcPct val="100000"/>
              </a:lnSpc>
              <a:spcBef>
                <a:spcPts val="0"/>
              </a:spcBef>
              <a:spcAft>
                <a:spcPts val="0"/>
              </a:spcAft>
              <a:buSzPts val="2400"/>
              <a:buFontTx/>
              <a:buAutoNum type="arabicPeriod"/>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JOB LEVEL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NUMERICAL</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381000" algn="l">
              <a:lnSpc>
                <a:spcPct val="100000"/>
              </a:lnSpc>
              <a:spcBef>
                <a:spcPts val="0"/>
              </a:spcBef>
              <a:spcAft>
                <a:spcPts val="0"/>
              </a:spcAft>
              <a:buSzPts val="2400"/>
              <a:buFontTx/>
              <a:buAutoNum type="arabicPeriod"/>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WORK LIFE BALANCE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ALPHABETICAL(TEXT)</a:t>
            </a:r>
            <a:endParaRPr lang="zh-CN" altLang="en-US" sz="25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410411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1"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round/>
          </a:ln>
        </p:spPr>
      </p:pic>
      <p:sp>
        <p:nvSpPr>
          <p:cNvPr id="166" name="文本框"/>
          <p:cNvSpPr>
            <a:spLocks noGrp="1"/>
          </p:cNvSpPr>
          <p:nvPr>
            <p:ph type="title"/>
          </p:nvPr>
        </p:nvSpPr>
        <p:spPr>
          <a:xfrm rot="0">
            <a:off x="755332" y="385444"/>
            <a:ext cx="10681201" cy="670800"/>
          </a:xfrm>
          <a:prstGeom prst="rect"/>
          <a:noFill/>
          <a:ln w="12700" cmpd="sng" cap="flat">
            <a:noFill/>
            <a:prstDash val="solid"/>
            <a:round/>
          </a:ln>
        </p:spPr>
        <p:txBody>
          <a:bodyPr vert="horz" wrap="square" lIns="0" tIns="16500" rIns="0" bIns="0" anchor="t" anchorCtr="0">
            <a:prstTxWarp prst="textNoShape"/>
            <a:spAutoFit/>
          </a:bodyPr>
          <a:lstStyle/>
          <a:p>
            <a:pPr marL="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8" name="矩形"/>
          <p:cNvSpPr>
            <a:spLocks/>
          </p:cNvSpPr>
          <p:nvPr/>
        </p:nvSpPr>
        <p:spPr>
          <a:xfrm rot="0">
            <a:off x="1914650" y="3775516"/>
            <a:ext cx="8534100" cy="9542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69" name="矩形"/>
          <p:cNvSpPr>
            <a:spLocks/>
          </p:cNvSpPr>
          <p:nvPr/>
        </p:nvSpPr>
        <p:spPr>
          <a:xfrm rot="0">
            <a:off x="2328525" y="1292849"/>
            <a:ext cx="8714401" cy="3047700"/>
          </a:xfrm>
          <a:prstGeom prst="rect"/>
          <a:noFill/>
          <a:ln w="28575" cmpd="sng" cap="flat">
            <a:solidFill>
              <a:srgbClr val="000000"/>
            </a:solid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rPr>
              <a:t>1.    Effective data visualization makes it </a:t>
            </a:r>
            <a:endPar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easier to present complex data ion an           </a:t>
            </a:r>
            <a:endPar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engaging and </a:t>
            </a:r>
            <a:r>
              <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rPr>
              <a:t>understandable</a:t>
            </a:r>
            <a:r>
              <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way.</a:t>
            </a:r>
            <a:endPar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rPr>
              <a:t>2.    Well-presented impact on  data have a   </a:t>
            </a:r>
            <a:endPar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significant impact on decision-makers, </a:t>
            </a:r>
            <a:endPar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helping to drive change and innovation.  </a:t>
            </a:r>
            <a:r>
              <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31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4470661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4"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5"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7" name="矩形"/>
          <p:cNvSpPr>
            <a:spLocks/>
          </p:cNvSpPr>
          <p:nvPr/>
        </p:nvSpPr>
        <p:spPr>
          <a:xfrm rot="0">
            <a:off x="620325" y="1182925"/>
            <a:ext cx="8914200" cy="4616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8" name="矩形"/>
          <p:cNvSpPr>
            <a:spLocks/>
          </p:cNvSpPr>
          <p:nvPr/>
        </p:nvSpPr>
        <p:spPr>
          <a:xfrm rot="0">
            <a:off x="1586325" y="1778225"/>
            <a:ext cx="7948199" cy="4616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矩形"/>
          <p:cNvSpPr>
            <a:spLocks/>
          </p:cNvSpPr>
          <p:nvPr/>
        </p:nvSpPr>
        <p:spPr>
          <a:xfrm rot="0">
            <a:off x="1244650" y="1716575"/>
            <a:ext cx="7948199" cy="4616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矩形"/>
          <p:cNvSpPr>
            <a:spLocks/>
          </p:cNvSpPr>
          <p:nvPr/>
        </p:nvSpPr>
        <p:spPr>
          <a:xfrm rot="0">
            <a:off x="1424025" y="1371600"/>
            <a:ext cx="7948199" cy="4616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1" name="矩形"/>
          <p:cNvSpPr>
            <a:spLocks/>
          </p:cNvSpPr>
          <p:nvPr/>
        </p:nvSpPr>
        <p:spPr>
          <a:xfrm rot="-1170">
            <a:off x="739773" y="1325405"/>
            <a:ext cx="8817601" cy="5464201"/>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31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STEP-1</a:t>
            </a: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500" b="1" i="0" u="none" strike="noStrike" kern="0" cap="none" spc="0" baseline="0">
                <a:solidFill>
                  <a:srgbClr val="000000"/>
                </a:solidFill>
                <a:latin typeface="Calibri" pitchFamily="0" charset="0"/>
                <a:ea typeface="Calibri" pitchFamily="0" charset="0"/>
                <a:cs typeface="Calibri" pitchFamily="0" charset="0"/>
                <a:sym typeface="Calibri" pitchFamily="0" charset="0"/>
              </a:rPr>
              <a:t>DOWNLOAD THE EMPLOYEE DATASET AND OPEN THE EMPLOYEE DATASET IN EXCEL.</a:t>
            </a:r>
            <a:endParaRPr lang="en-US" altLang="zh-CN" sz="25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STEP-2</a:t>
            </a:r>
            <a:endParaRPr lang="en-US" altLang="zh-CN" sz="30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6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SELECT THE ENTIRE DATA AND CLICK ON DATA AND CLICK ON FILTER OPTION.</a:t>
            </a:r>
            <a:endParaRPr lang="en-US" altLang="zh-CN" sz="26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STEP-3</a:t>
            </a:r>
            <a:endParaRPr lang="en-US" altLang="zh-CN" sz="30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600" b="1"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 THE EMPLOYEE DATASET FROM A TO Z ORDERS</a:t>
            </a:r>
            <a:endParaRPr lang="en-US" altLang="zh-CN" sz="26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STEP-4</a:t>
            </a:r>
            <a:endParaRPr lang="en-US" altLang="zh-CN" sz="30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6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SELECT ENTIRE DATA AND CLICK ON INSERT AND CLICK ON PIVOT TABLE TO CREATE PIVOT TABLE.</a:t>
            </a:r>
            <a:endParaRPr lang="en-US" altLang="zh-CN" sz="26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30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11290018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963957" y="1053144"/>
            <a:ext cx="10681201" cy="4032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STEP-5</a:t>
            </a:r>
            <a:endParaRPr lang="en-US" altLang="zh-CN" sz="30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         </a:t>
            </a:r>
            <a:r>
              <a:rPr lang="en-US" altLang="zh-CN" sz="2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DRAG THE NEEDED DATA AND CREATE A PIVOT TABLE.</a:t>
            </a:r>
            <a:endParaRPr lang="en-US" altLang="zh-CN" sz="2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STEP-6</a:t>
            </a:r>
            <a:endParaRPr lang="en-US" altLang="zh-CN" sz="30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         </a:t>
            </a:r>
            <a:r>
              <a:rPr lang="en-US" altLang="zh-CN" sz="2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SELECT THE PIVOT TABLE AND CLICK ON INSERT.</a:t>
            </a:r>
            <a:endParaRPr lang="en-US" altLang="zh-CN" sz="2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STEP-7</a:t>
            </a:r>
            <a:endParaRPr lang="en-US" altLang="zh-CN" sz="30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         </a:t>
            </a:r>
            <a:r>
              <a:rPr lang="en-US" altLang="zh-CN" sz="2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NOW CLICK ON THE CHART THAT YOU WANT.</a:t>
            </a:r>
            <a:endParaRPr lang="en-US" altLang="zh-CN" sz="2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r>
              <a:rPr lang="en-US" altLang="zh-CN" sz="30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STEP-8 </a:t>
            </a:r>
            <a:endParaRPr lang="en-US" altLang="zh-CN" sz="30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r>
              <a:rPr lang="en-US" altLang="zh-CN" sz="2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           THE CHART IS CREATED.</a:t>
            </a:r>
            <a:endParaRPr lang="en-US" altLang="zh-CN" sz="2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a:p>
            <a:pPr marL="0" indent="0" algn="l">
              <a:lnSpc>
                <a:spcPct val="100000"/>
              </a:lnSpc>
              <a:spcBef>
                <a:spcPts val="0"/>
              </a:spcBef>
              <a:spcAft>
                <a:spcPts val="0"/>
              </a:spcAft>
              <a:buNone/>
            </a:pPr>
            <a:endParaRPr lang="zh-CN" altLang="en-US" sz="2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28388172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9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91"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9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14</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93" name="矩形"/>
          <p:cNvSpPr>
            <a:spLocks/>
          </p:cNvSpPr>
          <p:nvPr/>
        </p:nvSpPr>
        <p:spPr>
          <a:xfrm rot="0">
            <a:off x="1106675" y="1716575"/>
            <a:ext cx="7948199" cy="4616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94" name="矩形"/>
          <p:cNvSpPr>
            <a:spLocks/>
          </p:cNvSpPr>
          <p:nvPr/>
        </p:nvSpPr>
        <p:spPr>
          <a:xfrm rot="0">
            <a:off x="678900" y="1143625"/>
            <a:ext cx="8141400" cy="6464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3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1</a:t>
            </a:r>
            <a:r>
              <a:rPr lang="en-US" altLang="zh-CN" sz="3000" b="1"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a:t>
            </a:r>
            <a:endParaRPr lang="zh-CN" altLang="en-US" sz="30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95" name="矩形"/>
          <p:cNvSpPr>
            <a:spLocks/>
          </p:cNvSpPr>
          <p:nvPr/>
        </p:nvSpPr>
        <p:spPr>
          <a:xfrm rot="0">
            <a:off x="5094125" y="3664100"/>
            <a:ext cx="7119600" cy="4616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96" name="图片"/>
          <p:cNvPicPr>
            <a:picLocks/>
          </p:cNvPicPr>
          <p:nvPr/>
        </p:nvPicPr>
        <p:blipFill>
          <a:blip r:embed="rId2" cstate="print"/>
          <a:stretch>
            <a:fillRect/>
          </a:stretch>
        </p:blipFill>
        <p:spPr>
          <a:xfrm rot="0">
            <a:off x="1919050" y="1925249"/>
            <a:ext cx="7056175" cy="3970725"/>
          </a:xfrm>
          <a:prstGeom prst="rect"/>
          <a:noFill/>
          <a:ln w="12700" cmpd="sng" cap="flat">
            <a:noFill/>
            <a:prstDash val="solid"/>
            <a:round/>
          </a:ln>
        </p:spPr>
      </p:pic>
    </p:spTree>
    <p:extLst>
      <p:ext uri="{BB962C8B-B14F-4D97-AF65-F5344CB8AC3E}">
        <p14:creationId xmlns:p14="http://schemas.microsoft.com/office/powerpoint/2010/main" val="203264120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99" name="文本框"/>
          <p:cNvSpPr>
            <a:spLocks noGrp="1"/>
          </p:cNvSpPr>
          <p:nvPr>
            <p:ph type="title"/>
          </p:nvPr>
        </p:nvSpPr>
        <p:spPr>
          <a:xfrm rot="0">
            <a:off x="755332" y="385444"/>
            <a:ext cx="10681201" cy="73889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2.FLOW CHART </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0" name="图片"/>
          <p:cNvPicPr>
            <a:picLocks/>
          </p:cNvPicPr>
          <p:nvPr/>
        </p:nvPicPr>
        <p:blipFill>
          <a:blip r:embed="rId1" cstate="print"/>
          <a:stretch>
            <a:fillRect/>
          </a:stretch>
        </p:blipFill>
        <p:spPr>
          <a:xfrm rot="0">
            <a:off x="1398052" y="1305200"/>
            <a:ext cx="8223375" cy="5043675"/>
          </a:xfrm>
          <a:prstGeom prst="rect"/>
          <a:noFill/>
          <a:ln w="12700" cmpd="sng" cap="flat">
            <a:noFill/>
            <a:prstDash val="solid"/>
            <a:round/>
          </a:ln>
        </p:spPr>
      </p:pic>
    </p:spTree>
    <p:extLst>
      <p:ext uri="{BB962C8B-B14F-4D97-AF65-F5344CB8AC3E}">
        <p14:creationId xmlns:p14="http://schemas.microsoft.com/office/powerpoint/2010/main" val="132512198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03"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204" name="文本框"/>
          <p:cNvSpPr>
            <a:spLocks noGrp="1"/>
          </p:cNvSpPr>
          <p:nvPr>
            <p:ph type="sldNum"/>
          </p:nvPr>
        </p:nvSpPr>
        <p:spPr>
          <a:xfrm rot="0">
            <a:off x="11353418" y="6473336"/>
            <a:ext cx="151200" cy="169199"/>
          </a:xfrm>
          <a:prstGeom prst="rect"/>
          <a:noFill/>
          <a:ln cmpd="sng" cap="flat">
            <a:noFill/>
            <a:prstDash val="solid"/>
            <a:miter/>
          </a:ln>
        </p:spPr>
        <p:txBody>
          <a:bodyPr vert="horz" wrap="square" lIns="0" tIns="0"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16</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05" name="矩形"/>
          <p:cNvSpPr>
            <a:spLocks/>
          </p:cNvSpPr>
          <p:nvPr/>
        </p:nvSpPr>
        <p:spPr>
          <a:xfrm rot="0">
            <a:off x="1101725" y="1605299"/>
            <a:ext cx="8012700" cy="5541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06" name="矩形"/>
          <p:cNvSpPr>
            <a:spLocks/>
          </p:cNvSpPr>
          <p:nvPr/>
        </p:nvSpPr>
        <p:spPr>
          <a:xfrm rot="0">
            <a:off x="755324" y="1318150"/>
            <a:ext cx="8999101" cy="51716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2700" b="1" i="0" u="none" strike="noStrike" kern="0" cap="none" spc="0" baseline="0">
                <a:solidFill>
                  <a:srgbClr val="000000"/>
                </a:solidFill>
                <a:latin typeface="Calibri" pitchFamily="0" charset="0"/>
                <a:ea typeface="Calibri" pitchFamily="0" charset="0"/>
                <a:cs typeface="Calibri" pitchFamily="0" charset="0"/>
                <a:sym typeface="Calibri" pitchFamily="0" charset="0"/>
              </a:rPr>
              <a:t>The employee performance analysis has illuminated key aspects of our team’s strengths and areas needing improvement.  The findings suggest that while many employees excel in their roles, there are </a:t>
            </a:r>
            <a:r>
              <a:rPr lang="en-US" altLang="zh-CN" sz="2700" b="1" i="0" u="none" strike="noStrike" kern="0" cap="none" spc="0" baseline="0">
                <a:solidFill>
                  <a:srgbClr val="000000"/>
                </a:solidFill>
                <a:latin typeface="Calibri" pitchFamily="0" charset="0"/>
                <a:ea typeface="Calibri" pitchFamily="0" charset="0"/>
                <a:cs typeface="Calibri" pitchFamily="0" charset="0"/>
                <a:sym typeface="Calibri" pitchFamily="0" charset="0"/>
              </a:rPr>
              <a:t>opportunities for growth that can enhance overall productivity and effectiveness.  By addressing identified weaknesses and leveraging our employees’ strengths.  We can develop targeted strategies for professional development, optimize team dynamics, and align individual goals with organizational objectives.  Continuous monitoring and iterative feedback will be crucial in sustaining performance improvements and achieving our long-term goals.</a:t>
            </a:r>
            <a:endParaRPr lang="zh-CN" altLang="en-US" sz="31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0728518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09"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10"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577344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11"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12"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84732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6" name="组合"/>
          <p:cNvGrpSpPr>
            <a:grpSpLocks/>
          </p:cNvGrpSpPr>
          <p:nvPr/>
        </p:nvGrpSpPr>
        <p:grpSpPr>
          <a:xfrm>
            <a:off x="7448612" y="0"/>
            <a:ext cx="4743795" cy="6858466"/>
            <a:chOff x="7448612" y="0"/>
            <a:chExt cx="4743795" cy="6858466"/>
          </a:xfrm>
        </p:grpSpPr>
        <p:sp>
          <p:nvSpPr>
            <p:cNvPr id="6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1"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6"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17225142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9" name="组合"/>
          <p:cNvGrpSpPr>
            <a:grpSpLocks/>
          </p:cNvGrpSpPr>
          <p:nvPr/>
        </p:nvGrpSpPr>
        <p:grpSpPr>
          <a:xfrm>
            <a:off x="7448612" y="0"/>
            <a:ext cx="4743795" cy="6858466"/>
            <a:chOff x="7448612" y="0"/>
            <a:chExt cx="4743795" cy="6858466"/>
          </a:xfrm>
        </p:grpSpPr>
        <p:sp>
          <p:nvSpPr>
            <p:cNvPr id="90"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7"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10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1"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4"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7" name="组合"/>
          <p:cNvGrpSpPr>
            <a:grpSpLocks/>
          </p:cNvGrpSpPr>
          <p:nvPr/>
        </p:nvGrpSpPr>
        <p:grpSpPr>
          <a:xfrm>
            <a:off x="47625" y="3819523"/>
            <a:ext cx="4124324" cy="3009897"/>
            <a:chOff x="47625" y="3819523"/>
            <a:chExt cx="4124324" cy="3009897"/>
          </a:xfrm>
        </p:grpSpPr>
        <p:pic>
          <p:nvPicPr>
            <p:cNvPr id="10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6"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8" name="文本框"/>
          <p:cNvSpPr>
            <a:spLocks noGrp="1"/>
          </p:cNvSpPr>
          <p:nvPr>
            <p:ph type="title"/>
          </p:nvPr>
        </p:nvSpPr>
        <p:spPr>
          <a:xfrm rot="0">
            <a:off x="739774" y="445387"/>
            <a:ext cx="2357120" cy="14611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0" name="矩形"/>
          <p:cNvSpPr>
            <a:spLocks/>
          </p:cNvSpPr>
          <p:nvPr/>
        </p:nvSpPr>
        <p:spPr>
          <a:xfrm rot="0">
            <a:off x="2509806" y="1041533"/>
            <a:ext cx="5029200" cy="48062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95709327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7991475" y="2933700"/>
            <a:ext cx="2762249" cy="3257550"/>
            <a:chOff x="7991475" y="2933700"/>
            <a:chExt cx="2762249" cy="325755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5"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8" name="文本框"/>
          <p:cNvSpPr>
            <a:spLocks noGrp="1"/>
          </p:cNvSpPr>
          <p:nvPr>
            <p:ph type="title"/>
          </p:nvPr>
        </p:nvSpPr>
        <p:spPr>
          <a:xfrm rot="0">
            <a:off x="834071" y="575055"/>
            <a:ext cx="5636895" cy="13119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0"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6</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21" name="矩形"/>
          <p:cNvSpPr>
            <a:spLocks/>
          </p:cNvSpPr>
          <p:nvPr/>
        </p:nvSpPr>
        <p:spPr>
          <a:xfrm rot="0">
            <a:off x="834074" y="1781236"/>
            <a:ext cx="9382800" cy="4616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2" name="矩形"/>
          <p:cNvSpPr>
            <a:spLocks/>
          </p:cNvSpPr>
          <p:nvPr/>
        </p:nvSpPr>
        <p:spPr>
          <a:xfrm rot="0">
            <a:off x="964350" y="4841963"/>
            <a:ext cx="8353500" cy="4616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矩形"/>
          <p:cNvSpPr>
            <a:spLocks/>
          </p:cNvSpPr>
          <p:nvPr/>
        </p:nvSpPr>
        <p:spPr>
          <a:xfrm rot="0">
            <a:off x="834074" y="1407450"/>
            <a:ext cx="9382800" cy="42785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27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700" b="1" i="0" u="none" strike="noStrike" kern="0" cap="none" spc="0" baseline="0">
                <a:solidFill>
                  <a:srgbClr val="000000"/>
                </a:solidFill>
                <a:latin typeface="Calibri" pitchFamily="0" charset="0"/>
                <a:ea typeface="Calibri" pitchFamily="0" charset="0"/>
                <a:cs typeface="Calibri" pitchFamily="0" charset="0"/>
                <a:sym typeface="Calibri" pitchFamily="0" charset="0"/>
              </a:rPr>
              <a:t>It </a:t>
            </a:r>
            <a:r>
              <a:rPr lang="en-US" altLang="zh-CN" sz="27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helps  identify strength and weaknesses in employees work.</a:t>
            </a:r>
            <a:endParaRPr lang="en-US" altLang="zh-CN" sz="27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700" b="1" i="0" u="none" strike="noStrike" kern="0" cap="none" spc="0" baseline="0">
                <a:solidFill>
                  <a:srgbClr val="000000"/>
                </a:solidFill>
                <a:latin typeface="Calibri" pitchFamily="0" charset="0"/>
                <a:ea typeface="Calibri" pitchFamily="0" charset="0"/>
                <a:cs typeface="Calibri" pitchFamily="0" charset="0"/>
                <a:sym typeface="Calibri" pitchFamily="0" charset="0"/>
              </a:rPr>
              <a:t>Leading to better targeted training and support. Analysis allows for the employees to achieve.  It provides data for making promotions, raises and terminations.  Regular</a:t>
            </a:r>
            <a:endParaRPr lang="en-US" altLang="zh-CN" sz="27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7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feedback and recognition can increase employee</a:t>
            </a:r>
            <a:endParaRPr lang="en-US" altLang="zh-CN" sz="27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7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motivations and satisfaction.  Ensures that individual performance is in line with the company’s objectives.</a:t>
            </a:r>
            <a:endParaRPr lang="en-US" altLang="zh-CN" sz="27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7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3659621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9" name="组合"/>
          <p:cNvGrpSpPr>
            <a:grpSpLocks/>
          </p:cNvGrpSpPr>
          <p:nvPr/>
        </p:nvGrpSpPr>
        <p:grpSpPr>
          <a:xfrm>
            <a:off x="8658225" y="2419875"/>
            <a:ext cx="3533775" cy="3809999"/>
            <a:chOff x="8658225" y="2419875"/>
            <a:chExt cx="3533775" cy="3809999"/>
          </a:xfrm>
        </p:grpSpPr>
        <p:sp>
          <p:nvSpPr>
            <p:cNvPr id="126" name="曲线"/>
            <p:cNvSpPr>
              <a:spLocks/>
            </p:cNvSpPr>
            <p:nvPr/>
          </p:nvSpPr>
          <p:spPr>
            <a:xfrm rot="0">
              <a:off x="9353550" y="5134500"/>
              <a:ext cx="457199"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曲线"/>
            <p:cNvSpPr>
              <a:spLocks/>
            </p:cNvSpPr>
            <p:nvPr/>
          </p:nvSpPr>
          <p:spPr>
            <a:xfrm rot="0">
              <a:off x="9353550" y="5667899"/>
              <a:ext cx="180975" cy="18097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8" name="图片"/>
            <p:cNvPicPr>
              <a:picLocks/>
            </p:cNvPicPr>
            <p:nvPr/>
          </p:nvPicPr>
          <p:blipFill>
            <a:blip r:embed="rId1" cstate="print"/>
            <a:stretch>
              <a:fillRect/>
            </a:stretch>
          </p:blipFill>
          <p:spPr>
            <a:xfrm rot="0">
              <a:off x="8658225" y="2419875"/>
              <a:ext cx="3533775" cy="3809999"/>
            </a:xfrm>
            <a:prstGeom prst="rect"/>
            <a:noFill/>
            <a:ln w="12700" cmpd="sng" cap="flat">
              <a:noFill/>
              <a:prstDash val="solid"/>
              <a:round/>
            </a:ln>
          </p:spPr>
        </p:pic>
      </p:gr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1" name="文本框"/>
          <p:cNvSpPr>
            <a:spLocks noGrp="1"/>
          </p:cNvSpPr>
          <p:nvPr>
            <p:ph type="title"/>
          </p:nvPr>
        </p:nvSpPr>
        <p:spPr>
          <a:xfrm rot="0">
            <a:off x="739774" y="829626"/>
            <a:ext cx="5263514" cy="13119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33"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881800" y="2070750"/>
            <a:ext cx="7924800" cy="4911049"/>
          </a:xfrm>
          <a:prstGeom prst="rect"/>
          <a:noFill/>
          <a:ln w="12700" cmpd="sng" cap="flat">
            <a:noFill/>
            <a:prstDash val="solid"/>
            <a:round/>
          </a:ln>
        </p:spPr>
        <p:txBody>
          <a:bodyPr vert="horz" wrap="square" lIns="91425" tIns="45700" rIns="91425" bIns="45700" anchor="t" anchorCtr="0">
            <a:prstTxWarp prst="textNoShape"/>
            <a:spAutoFit/>
          </a:bodyPr>
          <a:lstStyle/>
          <a:p>
            <a:pPr marL="457200" indent="0" algn="l">
              <a:lnSpc>
                <a:spcPct val="100000"/>
              </a:lnSpc>
              <a:spcBef>
                <a:spcPts val="0"/>
              </a:spcBef>
              <a:spcAft>
                <a:spcPts val="0"/>
              </a:spcAft>
              <a:buNone/>
            </a:pPr>
            <a:r>
              <a:rPr lang="en-US" altLang="zh-CN" sz="27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This involves </a:t>
            </a:r>
            <a:r>
              <a:rPr lang="en-US" altLang="zh-CN" sz="29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setting specific, measurable goods and key performance indicators.  collect </a:t>
            </a:r>
            <a:r>
              <a:rPr lang="en-US" altLang="zh-CN" sz="29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relevant</a:t>
            </a:r>
            <a:r>
              <a:rPr lang="en-US" altLang="zh-CN" sz="29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 data on the employee’s </a:t>
            </a:r>
            <a:r>
              <a:rPr lang="en-US" altLang="zh-CN" sz="29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performance.  Compare the collected data against the predefined objectives and KPIs.  Share the analysis with the employee in a constructive manner.  Work with the employee to create action plans or development programs to address weaknesses and build on strengths.</a:t>
            </a:r>
            <a:endParaRPr lang="en-US" altLang="zh-CN" sz="29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9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33625707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2238"/>
            <a:ext cx="9533700" cy="3240374"/>
          </a:xfrm>
          <a:prstGeom prst="rect"/>
          <a:noFill/>
          <a:ln w="12700" cmpd="sng" cap="flat">
            <a:noFill/>
            <a:prstDash val="solid"/>
            <a:round/>
          </a:ln>
        </p:spPr>
        <p:txBody>
          <a:bodyPr vert="horz" wrap="square" lIns="91425" tIns="91425" rIns="91425" bIns="91425" anchor="t" anchorCtr="0">
            <a:prstTxWarp prst="textNoShape"/>
            <a:spAutoFit/>
          </a:bodyPr>
          <a:lstStyle/>
          <a:p>
            <a:pPr marL="457200" indent="-444500" algn="l">
              <a:lnSpc>
                <a:spcPct val="100000"/>
              </a:lnSpc>
              <a:spcBef>
                <a:spcPts val="0"/>
              </a:spcBef>
              <a:spcAft>
                <a:spcPts val="0"/>
              </a:spcAft>
              <a:buSzPts val="3400"/>
              <a:buFontTx/>
              <a:buAutoNum type="arabicPeriod"/>
            </a:pPr>
            <a:r>
              <a:rPr lang="en-US" altLang="zh-CN" sz="3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Managers and supervisors</a:t>
            </a:r>
            <a:endParaRPr lang="en-US" altLang="zh-CN" sz="3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44500" algn="l">
              <a:lnSpc>
                <a:spcPct val="100000"/>
              </a:lnSpc>
              <a:spcBef>
                <a:spcPts val="0"/>
              </a:spcBef>
              <a:spcAft>
                <a:spcPts val="0"/>
              </a:spcAft>
              <a:buSzPts val="3400"/>
              <a:buFontTx/>
              <a:buAutoNum type="arabicPeriod"/>
            </a:pPr>
            <a:r>
              <a:rPr lang="en-US" altLang="zh-CN" sz="3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HR professionals</a:t>
            </a:r>
            <a:endParaRPr lang="en-US" altLang="zh-CN" sz="3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44500" algn="l">
              <a:lnSpc>
                <a:spcPct val="100000"/>
              </a:lnSpc>
              <a:spcBef>
                <a:spcPts val="0"/>
              </a:spcBef>
              <a:spcAft>
                <a:spcPts val="0"/>
              </a:spcAft>
              <a:buSzPts val="3400"/>
              <a:buFontTx/>
              <a:buAutoNum type="arabicPeriod"/>
            </a:pPr>
            <a:r>
              <a:rPr lang="en-US" altLang="zh-CN" sz="3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Executives and Leadership</a:t>
            </a:r>
            <a:endParaRPr lang="en-US" altLang="zh-CN" sz="3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44500" algn="l">
              <a:lnSpc>
                <a:spcPct val="100000"/>
              </a:lnSpc>
              <a:spcBef>
                <a:spcPts val="0"/>
              </a:spcBef>
              <a:spcAft>
                <a:spcPts val="0"/>
              </a:spcAft>
              <a:buSzPts val="3400"/>
              <a:buFontTx/>
              <a:buAutoNum type="arabicPeriod"/>
            </a:pPr>
            <a:r>
              <a:rPr lang="en-US" altLang="zh-CN" sz="3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Employees Themselves</a:t>
            </a:r>
            <a:endParaRPr lang="en-US" altLang="zh-CN" sz="3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44500" algn="l">
              <a:lnSpc>
                <a:spcPct val="100000"/>
              </a:lnSpc>
              <a:spcBef>
                <a:spcPts val="0"/>
              </a:spcBef>
              <a:spcAft>
                <a:spcPts val="0"/>
              </a:spcAft>
              <a:buSzPts val="3400"/>
              <a:buFontTx/>
              <a:buAutoNum type="arabicPeriod"/>
            </a:pPr>
            <a:r>
              <a:rPr lang="en-US" altLang="zh-CN" sz="3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Team Leaders</a:t>
            </a:r>
            <a:endParaRPr lang="en-US" altLang="zh-CN" sz="3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32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65046310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9</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4743575" y="1945000"/>
            <a:ext cx="7473899" cy="4616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4" name="矩形"/>
          <p:cNvSpPr>
            <a:spLocks/>
          </p:cNvSpPr>
          <p:nvPr/>
        </p:nvSpPr>
        <p:spPr>
          <a:xfrm rot="0">
            <a:off x="3053950" y="1945000"/>
            <a:ext cx="9330900" cy="19701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2900" b="1"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REMOVE VALUES </a:t>
            </a:r>
            <a:endParaRPr lang="en-US" altLang="zh-CN" sz="29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900" b="1"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 - SUMMARY OF EMPLOYEE </a:t>
            </a:r>
            <a:endParaRPr lang="en-US" altLang="zh-CN" sz="29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9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a:t>
            </a:r>
            <a:endParaRPr lang="en-US" altLang="zh-CN" sz="29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900" b="1" i="0" u="none" strike="noStrike" kern="0" cap="none" spc="0" baseline="0">
                <a:solidFill>
                  <a:srgbClr val="000000"/>
                </a:solidFill>
                <a:latin typeface="Calibri" pitchFamily="0" charset="0"/>
                <a:ea typeface="Calibri" pitchFamily="0" charset="0"/>
                <a:cs typeface="Calibri" pitchFamily="0" charset="0"/>
                <a:sym typeface="Calibri" pitchFamily="0" charset="0"/>
              </a:rPr>
              <a:t>FLOW CHART - FINAL REPORT</a:t>
            </a:r>
            <a:endParaRPr lang="zh-CN" altLang="en-US" sz="29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5498709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2024-09-02T02:46:11Z</dcterms:modified>
</cp:coreProperties>
</file>