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4" r:id="rId16"/>
    <p:sldId id="269" r:id="rId17"/>
    <p:sldId id="270" r:id="rId18"/>
    <p:sldId id="271" r:id="rId19"/>
  </p:sldIdLst>
  <p:sldSz cx="9144000" cy="5143500" type="screen16x9"/>
  <p:notesSz cx="6797675" cy="9926638"/>
  <p:embeddedFontLst>
    <p:embeddedFont>
      <p:font typeface="Bookman Old Style" panose="02050604050505020204" pitchFamily="18" charset="0"/>
      <p:regular r:id="rId21"/>
      <p:bold r:id="rId22"/>
      <p:italic r:id="rId23"/>
      <p:boldItalic r:id="rId24"/>
    </p:embeddedFont>
    <p:embeddedFont>
      <p:font typeface="Gill Sans" panose="02000000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bznVUtfoIs5s85ROXJ3DMkiz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BBF1B0-ADE2-4CFD-9AD1-5F57E2C2D2A1}">
  <a:tblStyle styleId="{54BBF1B0-ADE2-4CFD-9AD1-5F57E2C2D2A1}"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CF0"/>
          </a:solidFill>
        </a:fill>
      </a:tcStyle>
    </a:wholeTbl>
    <a:band1H>
      <a:tcTxStyle/>
      <a:tcStyle>
        <a:tcBdr/>
        <a:fill>
          <a:solidFill>
            <a:srgbClr val="D4D6E0"/>
          </a:solidFill>
        </a:fill>
      </a:tcStyle>
    </a:band1H>
    <a:band2H>
      <a:tcTxStyle/>
      <a:tcStyle>
        <a:tcBdr/>
      </a:tcStyle>
    </a:band2H>
    <a:band1V>
      <a:tcTxStyle/>
      <a:tcStyle>
        <a:tcBdr/>
        <a:fill>
          <a:solidFill>
            <a:srgbClr val="D4D6E0"/>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font" Target="fonts/font1.fntdata"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customschemas.google.com/relationships/presentationmetadata" Target="meta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07" name="Google Shape;107;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81" name="Google Shape;181;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89" name="Google Shape;189;p1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7" name="Google Shape;197;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a:extLst>
            <a:ext uri="{FF2B5EF4-FFF2-40B4-BE49-F238E27FC236}">
              <a16:creationId xmlns:a16="http://schemas.microsoft.com/office/drawing/2014/main" id="{637074B0-B5FE-117C-05E9-319968649F18}"/>
            </a:ext>
          </a:extLst>
        </p:cNvPr>
        <p:cNvGrpSpPr/>
        <p:nvPr/>
      </p:nvGrpSpPr>
      <p:grpSpPr>
        <a:xfrm>
          <a:off x="0" y="0"/>
          <a:ext cx="0" cy="0"/>
          <a:chOff x="0" y="0"/>
          <a:chExt cx="0" cy="0"/>
        </a:xfrm>
      </p:grpSpPr>
      <p:sp>
        <p:nvSpPr>
          <p:cNvPr id="196" name="Google Shape;196;p12:notes">
            <a:extLst>
              <a:ext uri="{FF2B5EF4-FFF2-40B4-BE49-F238E27FC236}">
                <a16:creationId xmlns:a16="http://schemas.microsoft.com/office/drawing/2014/main" id="{72BE1B2B-4348-D6D6-D74E-AFA5710227F1}"/>
              </a:ext>
            </a:extLst>
          </p:cNvPr>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7" name="Google Shape;197;p12:notes">
            <a:extLst>
              <a:ext uri="{FF2B5EF4-FFF2-40B4-BE49-F238E27FC236}">
                <a16:creationId xmlns:a16="http://schemas.microsoft.com/office/drawing/2014/main" id="{D6C96440-D977-0E19-95DF-767F7B5F0223}"/>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50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05" name="Google Shape;205;p1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3C7B86AA-16CB-DB87-E33E-CA279361A3CA}"/>
            </a:ext>
          </a:extLst>
        </p:cNvPr>
        <p:cNvGrpSpPr/>
        <p:nvPr/>
      </p:nvGrpSpPr>
      <p:grpSpPr>
        <a:xfrm>
          <a:off x="0" y="0"/>
          <a:ext cx="0" cy="0"/>
          <a:chOff x="0" y="0"/>
          <a:chExt cx="0" cy="0"/>
        </a:xfrm>
      </p:grpSpPr>
      <p:sp>
        <p:nvSpPr>
          <p:cNvPr id="204" name="Google Shape;204;p13:notes">
            <a:extLst>
              <a:ext uri="{FF2B5EF4-FFF2-40B4-BE49-F238E27FC236}">
                <a16:creationId xmlns:a16="http://schemas.microsoft.com/office/drawing/2014/main" id="{04F19956-16AE-1CE1-79A4-3FC8015257BD}"/>
              </a:ext>
            </a:extLst>
          </p:cNvPr>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05" name="Google Shape;205;p13:notes">
            <a:extLst>
              <a:ext uri="{FF2B5EF4-FFF2-40B4-BE49-F238E27FC236}">
                <a16:creationId xmlns:a16="http://schemas.microsoft.com/office/drawing/2014/main" id="{12AF30E1-733A-5BE9-CB1A-AA84185A39D7}"/>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47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13" name="Google Shape;213;p1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21" name="Google Shape;221;p1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29" name="Google Shape;229;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15" name="Google Shape;115;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24" name="Google Shape;124;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32" name="Google Shape;132;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41" name="Google Shape;141;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49" name="Google Shape;149;p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57" name="Google Shape;157;p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65" name="Google Shape;165;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73" name="Google Shape;173;p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8"/>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18"/>
          <p:cNvSpPr txBox="1">
            <a:spLocks noGrp="1"/>
          </p:cNvSpPr>
          <p:nvPr>
            <p:ph type="body" idx="1"/>
          </p:nvPr>
        </p:nvSpPr>
        <p:spPr>
          <a:xfrm>
            <a:off x="457200" y="914400"/>
            <a:ext cx="4041648" cy="370332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4" name="Google Shape;24;p18"/>
          <p:cNvSpPr txBox="1">
            <a:spLocks noGrp="1"/>
          </p:cNvSpPr>
          <p:nvPr>
            <p:ph type="body" idx="2"/>
          </p:nvPr>
        </p:nvSpPr>
        <p:spPr>
          <a:xfrm>
            <a:off x="4632198" y="912114"/>
            <a:ext cx="4041648" cy="370332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txBox="1">
            <a:spLocks noGrp="1"/>
          </p:cNvSpPr>
          <p:nvPr>
            <p:ph type="body" idx="1"/>
          </p:nvPr>
        </p:nvSpPr>
        <p:spPr>
          <a:xfrm rot="5400000">
            <a:off x="2730627" y="-1359027"/>
            <a:ext cx="3682746" cy="8229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3" name="Google Shape;93;p27"/>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8"/>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8"/>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9" name="Google Shape;99;p28"/>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02" name="Google Shape;102;p28"/>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28"/>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cxnSp>
        <p:nvCxnSpPr>
          <p:cNvPr id="104" name="Google Shape;104;p28"/>
          <p:cNvCxnSpPr/>
          <p:nvPr/>
        </p:nvCxnSpPr>
        <p:spPr>
          <a:xfrm rot="5400000">
            <a:off x="4361127" y="2401464"/>
            <a:ext cx="438912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19"/>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0"/>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6" name="Google Shape;36;p20"/>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1"/>
          <p:cNvSpPr txBox="1">
            <a:spLocks noGrp="1"/>
          </p:cNvSpPr>
          <p:nvPr>
            <p:ph type="ctrTitle"/>
          </p:nvPr>
        </p:nvSpPr>
        <p:spPr>
          <a:xfrm>
            <a:off x="1219200" y="2914650"/>
            <a:ext cx="6858000" cy="74295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1"/>
          <p:cNvSpPr txBox="1">
            <a:spLocks noGrp="1"/>
          </p:cNvSpPr>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40" name="Google Shape;40;p21"/>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1216152" y="4766310"/>
            <a:ext cx="1219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21"/>
          <p:cNvSpPr/>
          <p:nvPr/>
        </p:nvSpPr>
        <p:spPr>
          <a:xfrm>
            <a:off x="904875" y="2736056"/>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4" name="Google Shape;44;p21"/>
          <p:cNvSpPr/>
          <p:nvPr/>
        </p:nvSpPr>
        <p:spPr>
          <a:xfrm>
            <a:off x="914400" y="3786188"/>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5" name="Google Shape;45;p21"/>
          <p:cNvSpPr/>
          <p:nvPr/>
        </p:nvSpPr>
        <p:spPr>
          <a:xfrm>
            <a:off x="904875" y="2736056"/>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6" name="Google Shape;46;p21"/>
          <p:cNvSpPr/>
          <p:nvPr/>
        </p:nvSpPr>
        <p:spPr>
          <a:xfrm>
            <a:off x="914400" y="3786188"/>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1219200" y="2228850"/>
            <a:ext cx="6858000" cy="8001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1295400" y="3200400"/>
            <a:ext cx="6781800" cy="85725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0" name="Google Shape;50;p22"/>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1069848" y="4766310"/>
            <a:ext cx="1520952"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3" name="Google Shape;53;p22"/>
          <p:cNvSpPr/>
          <p:nvPr/>
        </p:nvSpPr>
        <p:spPr>
          <a:xfrm>
            <a:off x="914400" y="2114550"/>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4" name="Google Shape;54;p22"/>
          <p:cNvSpPr/>
          <p:nvPr/>
        </p:nvSpPr>
        <p:spPr>
          <a:xfrm>
            <a:off x="914400" y="2114550"/>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3"/>
          <p:cNvSpPr txBox="1">
            <a:spLocks noGrp="1"/>
          </p:cNvSpPr>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8" name="Google Shape;58;p23"/>
          <p:cNvSpPr txBox="1">
            <a:spLocks noGrp="1"/>
          </p:cNvSpPr>
          <p:nvPr>
            <p:ph type="body" idx="2"/>
          </p:nvPr>
        </p:nvSpPr>
        <p:spPr>
          <a:xfrm>
            <a:off x="4648201" y="971550"/>
            <a:ext cx="4041775" cy="51435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9" name="Google Shape;59;p23"/>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2" name="Google Shape;62;p23"/>
          <p:cNvSpPr txBox="1">
            <a:spLocks noGrp="1"/>
          </p:cNvSpPr>
          <p:nvPr>
            <p:ph type="body" idx="3"/>
          </p:nvPr>
        </p:nvSpPr>
        <p:spPr>
          <a:xfrm>
            <a:off x="457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3" name="Google Shape;63;p23"/>
          <p:cNvSpPr txBox="1">
            <a:spLocks noGrp="1"/>
          </p:cNvSpPr>
          <p:nvPr>
            <p:ph type="body" idx="4"/>
          </p:nvPr>
        </p:nvSpPr>
        <p:spPr>
          <a:xfrm>
            <a:off x="4648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4"/>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24"/>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24"/>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5"/>
          <p:cNvSpPr txBox="1">
            <a:spLocks noGrp="1"/>
          </p:cNvSpPr>
          <p:nvPr>
            <p:ph type="body" idx="1"/>
          </p:nvPr>
        </p:nvSpPr>
        <p:spPr>
          <a:xfrm>
            <a:off x="6324600" y="914401"/>
            <a:ext cx="2514600" cy="3632597"/>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73" name="Google Shape;73;p25"/>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6" name="Google Shape;76;p25"/>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25"/>
          <p:cNvCxnSpPr/>
          <p:nvPr/>
        </p:nvCxnSpPr>
        <p:spPr>
          <a:xfrm rot="5400000">
            <a:off x="3915025" y="2493169"/>
            <a:ext cx="452628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25"/>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9" name="Google Shape;79;p25"/>
          <p:cNvSpPr txBox="1">
            <a:spLocks noGrp="1"/>
          </p:cNvSpPr>
          <p:nvPr>
            <p:ph type="body" idx="2"/>
          </p:nvPr>
        </p:nvSpPr>
        <p:spPr>
          <a:xfrm>
            <a:off x="304800" y="228600"/>
            <a:ext cx="5715000" cy="428625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a:spLocks noGrp="1"/>
          </p:cNvSpPr>
          <p:nvPr>
            <p:ph type="pic" idx="2"/>
          </p:nvPr>
        </p:nvSpPr>
        <p:spPr>
          <a:xfrm>
            <a:off x="457200" y="1428750"/>
            <a:ext cx="8229600" cy="3202686"/>
          </a:xfrm>
          <a:prstGeom prst="rect">
            <a:avLst/>
          </a:prstGeom>
          <a:solidFill>
            <a:srgbClr val="BABABA"/>
          </a:solidFill>
          <a:ln>
            <a:noFill/>
          </a:ln>
        </p:spPr>
      </p:sp>
      <p:sp>
        <p:nvSpPr>
          <p:cNvPr id="83" name="Google Shape;83;p26"/>
          <p:cNvSpPr txBox="1">
            <a:spLocks noGrp="1"/>
          </p:cNvSpPr>
          <p:nvPr>
            <p:ph type="body" idx="1"/>
          </p:nvPr>
        </p:nvSpPr>
        <p:spPr>
          <a:xfrm>
            <a:off x="457200" y="914400"/>
            <a:ext cx="8229600" cy="40005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4" name="Google Shape;84;p26"/>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87" name="Google Shape;87;p26"/>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26"/>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9" name="Google Shape;89;p26"/>
          <p:cNvSpPr/>
          <p:nvPr/>
        </p:nvSpPr>
        <p:spPr>
          <a:xfrm>
            <a:off x="457200" y="375642"/>
            <a:ext cx="182880"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mt="29000"/>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457200" y="914400"/>
            <a:ext cx="8229600" cy="3682746"/>
          </a:xfrm>
          <a:prstGeom prst="rect">
            <a:avLst/>
          </a:prstGeom>
          <a:noFill/>
          <a:ln>
            <a:noFill/>
          </a:ln>
        </p:spPr>
        <p:txBody>
          <a:bodyPr spcFirstLastPara="1" wrap="square" lIns="91425" tIns="45700" rIns="91425" bIns="45700" anchor="t" anchorCtr="0">
            <a:norm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17"/>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7"/>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17"/>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17"/>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17"/>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title"/>
          </p:nvPr>
        </p:nvSpPr>
        <p:spPr>
          <a:xfrm>
            <a:off x="0" y="1"/>
            <a:ext cx="9144000" cy="1052400"/>
          </a:xfrm>
          <a:prstGeom prst="rect">
            <a:avLst/>
          </a:prstGeom>
          <a:solidFill>
            <a:srgbClr val="93B9C3"/>
          </a:solid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sz="2800" b="1" dirty="0">
                <a:solidFill>
                  <a:schemeClr val="dk1"/>
                </a:solidFill>
                <a:latin typeface="Times New Roman"/>
                <a:ea typeface="Times New Roman"/>
                <a:cs typeface="Times New Roman"/>
                <a:sym typeface="Times New Roman"/>
              </a:rPr>
              <a:t>CGB1201 – JAVA PROGRAMMING</a:t>
            </a:r>
            <a:br>
              <a:rPr lang="en-US" sz="2800" b="1" dirty="0">
                <a:solidFill>
                  <a:schemeClr val="dk1"/>
                </a:solidFill>
                <a:latin typeface="Times New Roman"/>
                <a:ea typeface="Times New Roman"/>
                <a:cs typeface="Times New Roman"/>
                <a:sym typeface="Times New Roman"/>
              </a:rPr>
            </a:br>
            <a:r>
              <a:rPr lang="en-US" sz="2800" b="1" dirty="0">
                <a:solidFill>
                  <a:schemeClr val="dk1"/>
                </a:solidFill>
                <a:latin typeface="Times New Roman"/>
                <a:ea typeface="Times New Roman"/>
                <a:cs typeface="Times New Roman"/>
                <a:sym typeface="Times New Roman"/>
              </a:rPr>
              <a:t>SEMESTER REVIEW</a:t>
            </a:r>
            <a:endParaRPr sz="2800" b="1" dirty="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452457" y="1052401"/>
            <a:ext cx="8567700" cy="3300425"/>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Department of CSE</a:t>
            </a:r>
          </a:p>
          <a:p>
            <a:pPr marL="0" marR="0" lvl="0" indent="0" algn="ctr"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Artificial Intelligence Machine Learning</a:t>
            </a:r>
          </a:p>
          <a:p>
            <a:pPr marL="0" marR="0" lvl="0" indent="0" algn="ctr"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Academic Year: 2024 – 2025 (Odd Semester)</a:t>
            </a:r>
          </a:p>
          <a:p>
            <a:pPr marL="0" marR="0" lvl="0" indent="0" algn="ctr" rtl="0">
              <a:spcBef>
                <a:spcPts val="0"/>
              </a:spcBef>
              <a:spcAft>
                <a:spcPts val="0"/>
              </a:spcAft>
              <a:buClr>
                <a:schemeClr val="dk1"/>
              </a:buClr>
              <a:buSzPts val="2500"/>
              <a:buFont typeface="Gill Sans"/>
              <a:buNone/>
            </a:pP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Register Number   </a:t>
            </a:r>
            <a:r>
              <a:rPr lang="en-US" sz="1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a:solidFill>
                  <a:schemeClr val="dk1"/>
                </a:solidFill>
                <a:latin typeface="Times New Roman"/>
                <a:ea typeface="Times New Roman"/>
                <a:cs typeface="Times New Roman"/>
                <a:sym typeface="Times New Roman"/>
              </a:rPr>
              <a:t> :   8115U23AM048</a:t>
            </a:r>
            <a:endParaRPr lang="en-US" sz="24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Name		</a:t>
            </a:r>
            <a:r>
              <a:rPr lang="en-US" sz="2400" b="1" dirty="0">
                <a:solidFill>
                  <a:schemeClr val="dk1"/>
                </a:solidFill>
                <a:latin typeface="Times New Roman"/>
                <a:ea typeface="Times New Roman"/>
                <a:cs typeface="Times New Roman"/>
                <a:sym typeface="Times New Roman"/>
              </a:rPr>
              <a:t>           </a:t>
            </a:r>
            <a:r>
              <a:rPr lang="en-US" sz="2400" b="1" i="0" u="none" strike="noStrike" cap="none" dirty="0">
                <a:solidFill>
                  <a:schemeClr val="dk1"/>
                </a:solidFill>
                <a:latin typeface="Times New Roman"/>
                <a:ea typeface="Times New Roman"/>
                <a:cs typeface="Times New Roman"/>
                <a:sym typeface="Times New Roman"/>
              </a:rPr>
              <a:t>	:   SIVAHARI AKILAN S</a:t>
            </a:r>
            <a:endParaRPr lang="en-US" sz="24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Year			:   SECOND YEAR</a:t>
            </a:r>
            <a:endParaRPr lang="en-US" sz="24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Semester		:   III</a:t>
            </a:r>
            <a:endParaRPr lang="en-US" sz="24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400" b="1" i="0" u="none" strike="noStrike" cap="none" dirty="0">
                <a:solidFill>
                  <a:schemeClr val="dk1"/>
                </a:solidFill>
                <a:latin typeface="Times New Roman"/>
                <a:ea typeface="Times New Roman"/>
                <a:cs typeface="Times New Roman"/>
                <a:sym typeface="Times New Roman"/>
              </a:rPr>
              <a:t>Date			:   </a:t>
            </a:r>
            <a:r>
              <a:rPr lang="en-US" sz="2400" b="1" dirty="0">
                <a:solidFill>
                  <a:schemeClr val="dk1"/>
                </a:solidFill>
                <a:latin typeface="Times New Roman"/>
                <a:ea typeface="Times New Roman"/>
                <a:cs typeface="Times New Roman"/>
                <a:sym typeface="Times New Roman"/>
              </a:rPr>
              <a:t>5</a:t>
            </a:r>
            <a:r>
              <a:rPr lang="en-US" sz="2400" b="1" i="0" u="none" strike="noStrike" cap="none" dirty="0">
                <a:solidFill>
                  <a:schemeClr val="dk1"/>
                </a:solidFill>
                <a:latin typeface="Times New Roman"/>
                <a:ea typeface="Times New Roman"/>
                <a:cs typeface="Times New Roman"/>
                <a:sym typeface="Times New Roman"/>
              </a:rPr>
              <a:t>.12.24</a:t>
            </a:r>
          </a:p>
        </p:txBody>
      </p:sp>
      <p:sp>
        <p:nvSpPr>
          <p:cNvPr id="111" name="Google Shape;111;p1"/>
          <p:cNvSpPr txBox="1">
            <a:spLocks noGrp="1"/>
          </p:cNvSpPr>
          <p:nvPr>
            <p:ph type="sldNum" idx="12"/>
          </p:nvPr>
        </p:nvSpPr>
        <p:spPr>
          <a:xfrm>
            <a:off x="612648" y="4767263"/>
            <a:ext cx="19812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1400"/>
              <a:buFont typeface="Gill Sans"/>
              <a:buNone/>
            </a:pPr>
            <a:fld id="{00000000-1234-1234-1234-123412341234}" type="slidenum">
              <a:rPr lang="en-US"/>
              <a:t>1</a:t>
            </a:fld>
            <a:endParaRPr/>
          </a:p>
        </p:txBody>
      </p:sp>
      <p:sp>
        <p:nvSpPr>
          <p:cNvPr id="112" name="Google Shape;112;p1"/>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1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185" name="Google Shape;185;p10"/>
          <p:cNvSpPr txBox="1">
            <a:spLocks noGrp="1"/>
          </p:cNvSpPr>
          <p:nvPr>
            <p:ph type="body" idx="1"/>
          </p:nvPr>
        </p:nvSpPr>
        <p:spPr>
          <a:xfrm>
            <a:off x="457200" y="1114425"/>
            <a:ext cx="8229600" cy="3703320"/>
          </a:xfrm>
          <a:prstGeom prst="rect">
            <a:avLst/>
          </a:prstGeom>
          <a:noFill/>
          <a:ln>
            <a:noFill/>
          </a:ln>
        </p:spPr>
        <p:txBody>
          <a:bodyPr spcFirstLastPara="1" wrap="square" lIns="91425" tIns="45700" rIns="91425" bIns="45700" anchor="t" anchorCtr="0">
            <a:normAutofit/>
          </a:bodyPr>
          <a:lstStyle/>
          <a:p>
            <a:pPr marL="639826" lvl="0" indent="-514350" algn="just" rtl="0">
              <a:lnSpc>
                <a:spcPct val="200000"/>
              </a:lnSpc>
              <a:spcBef>
                <a:spcPts val="0"/>
              </a:spcBef>
              <a:spcAft>
                <a:spcPts val="0"/>
              </a:spcAft>
              <a:buSzPts val="1976"/>
              <a:buAutoNum type="arabicPeriod"/>
            </a:pPr>
            <a:r>
              <a:rPr lang="en-US" sz="3200" dirty="0">
                <a:latin typeface="Times New Roman"/>
                <a:ea typeface="Times New Roman"/>
                <a:cs typeface="Times New Roman"/>
                <a:sym typeface="Times New Roman"/>
              </a:rPr>
              <a:t>Add Item</a:t>
            </a:r>
          </a:p>
          <a:p>
            <a:pPr marL="639826" lvl="0" indent="-514350" algn="just" rtl="0">
              <a:lnSpc>
                <a:spcPct val="200000"/>
              </a:lnSpc>
              <a:spcBef>
                <a:spcPts val="0"/>
              </a:spcBef>
              <a:spcAft>
                <a:spcPts val="0"/>
              </a:spcAft>
              <a:buSzPts val="1976"/>
              <a:buAutoNum type="arabicPeriod"/>
            </a:pPr>
            <a:r>
              <a:rPr lang="en-US" sz="3200" dirty="0">
                <a:latin typeface="Times New Roman"/>
                <a:ea typeface="Times New Roman"/>
                <a:cs typeface="Times New Roman"/>
                <a:sym typeface="Times New Roman"/>
              </a:rPr>
              <a:t>Update Item</a:t>
            </a:r>
          </a:p>
          <a:p>
            <a:pPr marL="639826" lvl="0" indent="-514350" algn="just" rtl="0">
              <a:lnSpc>
                <a:spcPct val="200000"/>
              </a:lnSpc>
              <a:spcBef>
                <a:spcPts val="0"/>
              </a:spcBef>
              <a:spcAft>
                <a:spcPts val="0"/>
              </a:spcAft>
              <a:buSzPts val="1976"/>
              <a:buAutoNum type="arabicPeriod"/>
            </a:pPr>
            <a:r>
              <a:rPr lang="en-US" sz="3200" dirty="0">
                <a:latin typeface="Times New Roman"/>
                <a:ea typeface="Times New Roman"/>
                <a:cs typeface="Times New Roman"/>
                <a:sym typeface="Times New Roman"/>
              </a:rPr>
              <a:t>Delete Item</a:t>
            </a:r>
            <a:endParaRPr sz="3200" dirty="0">
              <a:latin typeface="Times New Roman"/>
              <a:ea typeface="Times New Roman"/>
              <a:cs typeface="Times New Roman"/>
              <a:sym typeface="Times New Roman"/>
            </a:endParaRPr>
          </a:p>
        </p:txBody>
      </p:sp>
      <p:sp>
        <p:nvSpPr>
          <p:cNvPr id="186" name="Google Shape;186;p10"/>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05D4969A-A92F-904D-804B-89633CA22832}"/>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List of Modules</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a:p>
        </p:txBody>
      </p:sp>
      <p:sp>
        <p:nvSpPr>
          <p:cNvPr id="193" name="Google Shape;193;p11"/>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spcBef>
                <a:spcPts val="0"/>
              </a:spcBef>
              <a:spcAft>
                <a:spcPts val="0"/>
              </a:spcAft>
              <a:buSzPts val="1976"/>
              <a:buNone/>
            </a:pPr>
            <a:endParaRPr lang="en-US" b="1" u="sng"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b="1" u="sng" dirty="0">
                <a:latin typeface="Times New Roman" panose="02020603050405020304" pitchFamily="18" charset="0"/>
                <a:cs typeface="Times New Roman" panose="02020603050405020304" pitchFamily="18" charset="0"/>
              </a:rPr>
              <a:t>ADD ITEM : </a:t>
            </a:r>
          </a:p>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dirty="0">
                <a:latin typeface="Times New Roman" panose="02020603050405020304" pitchFamily="18" charset="0"/>
                <a:cs typeface="Times New Roman" panose="02020603050405020304" pitchFamily="18" charset="0"/>
              </a:rPr>
              <a:t>Allows the user to add a new item to the inventory by entering the item's name, price, and quantity. The total items and total cost are updated accordingly.</a:t>
            </a:r>
            <a:endParaRPr dirty="0">
              <a:latin typeface="Times New Roman" panose="02020603050405020304" pitchFamily="18" charset="0"/>
              <a:cs typeface="Times New Roman" panose="02020603050405020304" pitchFamily="18" charset="0"/>
            </a:endParaRPr>
          </a:p>
        </p:txBody>
      </p:sp>
      <p:sp>
        <p:nvSpPr>
          <p:cNvPr id="194" name="Google Shape;194;p11"/>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3E8016E0-C0BE-064D-9FD7-02A67D33C956}"/>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Module Description</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1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
        <p:nvSpPr>
          <p:cNvPr id="202" name="Google Shape;202;p12"/>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3" name="Google Shape;193;p11">
            <a:extLst>
              <a:ext uri="{FF2B5EF4-FFF2-40B4-BE49-F238E27FC236}">
                <a16:creationId xmlns:a16="http://schemas.microsoft.com/office/drawing/2014/main" id="{53AE4335-FA21-9DCC-BE3B-33DA341B531E}"/>
              </a:ext>
            </a:extLst>
          </p:cNvPr>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spcBef>
                <a:spcPts val="0"/>
              </a:spcBef>
              <a:spcAft>
                <a:spcPts val="0"/>
              </a:spcAft>
              <a:buSzPts val="1976"/>
              <a:buNone/>
            </a:pPr>
            <a:endParaRPr lang="en-US" b="1" u="sng"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b="1" u="sng" dirty="0">
                <a:latin typeface="Times New Roman" panose="02020603050405020304" pitchFamily="18" charset="0"/>
                <a:cs typeface="Times New Roman" panose="02020603050405020304" pitchFamily="18" charset="0"/>
              </a:rPr>
              <a:t>UPDATE ITEM : </a:t>
            </a:r>
          </a:p>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dirty="0">
                <a:latin typeface="Times New Roman" panose="02020603050405020304" pitchFamily="18" charset="0"/>
                <a:cs typeface="Times New Roman" panose="02020603050405020304" pitchFamily="18" charset="0"/>
              </a:rPr>
              <a:t>Allows the user to select an existing item from the table, modify its details (name, price, and quantity), and update the table. The total cost is recalculated after the update.</a:t>
            </a:r>
            <a:endParaRPr dirty="0">
              <a:latin typeface="Times New Roman" panose="02020603050405020304" pitchFamily="18" charset="0"/>
              <a:cs typeface="Times New Roman" panose="02020603050405020304" pitchFamily="18" charset="0"/>
            </a:endParaRPr>
          </a:p>
        </p:txBody>
      </p:sp>
      <p:sp>
        <p:nvSpPr>
          <p:cNvPr id="5" name="Google Shape;126;p3">
            <a:extLst>
              <a:ext uri="{FF2B5EF4-FFF2-40B4-BE49-F238E27FC236}">
                <a16:creationId xmlns:a16="http://schemas.microsoft.com/office/drawing/2014/main" id="{0E705704-1AC4-0793-31DB-2125C6EE420C}"/>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Module Description (Cont..)</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08CCF747-8BCB-1894-054C-AB7F7695F52E}"/>
            </a:ext>
          </a:extLst>
        </p:cNvPr>
        <p:cNvGrpSpPr/>
        <p:nvPr/>
      </p:nvGrpSpPr>
      <p:grpSpPr>
        <a:xfrm>
          <a:off x="0" y="0"/>
          <a:ext cx="0" cy="0"/>
          <a:chOff x="0" y="0"/>
          <a:chExt cx="0" cy="0"/>
        </a:xfrm>
      </p:grpSpPr>
      <p:sp>
        <p:nvSpPr>
          <p:cNvPr id="200" name="Google Shape;200;p12">
            <a:extLst>
              <a:ext uri="{FF2B5EF4-FFF2-40B4-BE49-F238E27FC236}">
                <a16:creationId xmlns:a16="http://schemas.microsoft.com/office/drawing/2014/main" id="{9D1B2F65-7AE6-B71D-A315-E36EFBFA933F}"/>
              </a:ext>
            </a:extLst>
          </p:cNvPr>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endParaRPr/>
          </a:p>
        </p:txBody>
      </p:sp>
      <p:sp>
        <p:nvSpPr>
          <p:cNvPr id="202" name="Google Shape;202;p12">
            <a:extLst>
              <a:ext uri="{FF2B5EF4-FFF2-40B4-BE49-F238E27FC236}">
                <a16:creationId xmlns:a16="http://schemas.microsoft.com/office/drawing/2014/main" id="{9E4B9760-54FA-39BB-5B7C-A775727BD3A3}"/>
              </a:ext>
            </a:extLst>
          </p:cNvPr>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3" name="Google Shape;193;p11">
            <a:extLst>
              <a:ext uri="{FF2B5EF4-FFF2-40B4-BE49-F238E27FC236}">
                <a16:creationId xmlns:a16="http://schemas.microsoft.com/office/drawing/2014/main" id="{C4290DE3-B3FC-56FF-AAAC-4AED155C625C}"/>
              </a:ext>
            </a:extLst>
          </p:cNvPr>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spcBef>
                <a:spcPts val="0"/>
              </a:spcBef>
              <a:spcAft>
                <a:spcPts val="0"/>
              </a:spcAft>
              <a:buSzPts val="1976"/>
              <a:buNone/>
            </a:pPr>
            <a:endParaRPr lang="en-US" b="1" u="sng"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b="1" u="sng" dirty="0">
                <a:latin typeface="Times New Roman" panose="02020603050405020304" pitchFamily="18" charset="0"/>
                <a:cs typeface="Times New Roman" panose="02020603050405020304" pitchFamily="18" charset="0"/>
              </a:rPr>
              <a:t>DELETE ITEM : </a:t>
            </a:r>
          </a:p>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dirty="0">
                <a:latin typeface="Times New Roman" panose="02020603050405020304" pitchFamily="18" charset="0"/>
                <a:cs typeface="Times New Roman" panose="02020603050405020304" pitchFamily="18" charset="0"/>
              </a:rPr>
              <a:t>Allows the user to select an item from the table and delete it from the inventory. The total items and total cost are updated after the deletion.</a:t>
            </a:r>
          </a:p>
        </p:txBody>
      </p:sp>
      <p:sp>
        <p:nvSpPr>
          <p:cNvPr id="5" name="Google Shape;126;p3">
            <a:extLst>
              <a:ext uri="{FF2B5EF4-FFF2-40B4-BE49-F238E27FC236}">
                <a16:creationId xmlns:a16="http://schemas.microsoft.com/office/drawing/2014/main" id="{B558923B-6E84-9F13-46F4-4C1F34FE0371}"/>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Module Description (Cont..)</a:t>
            </a:r>
            <a:endParaRPr sz="4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3516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1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endParaRPr/>
          </a:p>
        </p:txBody>
      </p:sp>
      <p:sp>
        <p:nvSpPr>
          <p:cNvPr id="210" name="Google Shape;210;p13"/>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7" name="Google Shape;126;p3">
            <a:extLst>
              <a:ext uri="{FF2B5EF4-FFF2-40B4-BE49-F238E27FC236}">
                <a16:creationId xmlns:a16="http://schemas.microsoft.com/office/drawing/2014/main" id="{B40F7D52-6379-4A4C-000F-288AEF366517}"/>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Results and Discussion</a:t>
            </a:r>
            <a:endParaRPr sz="4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EE5B963A-48DC-BB48-E880-AC514D689BF3}"/>
              </a:ext>
            </a:extLst>
          </p:cNvPr>
          <p:cNvPicPr>
            <a:picLocks noChangeAspect="1"/>
          </p:cNvPicPr>
          <p:nvPr/>
        </p:nvPicPr>
        <p:blipFill>
          <a:blip r:embed="rId3"/>
          <a:stretch>
            <a:fillRect/>
          </a:stretch>
        </p:blipFill>
        <p:spPr>
          <a:xfrm>
            <a:off x="1947817" y="950119"/>
            <a:ext cx="4978458" cy="3736182"/>
          </a:xfrm>
          <a:prstGeom prst="rect">
            <a:avLst/>
          </a:prstGeom>
          <a:ln>
            <a:solidFill>
              <a:srgbClr val="0070C0"/>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D0C74B6A-D700-6459-2B9B-19A5A10616CB}"/>
            </a:ext>
          </a:extLst>
        </p:cNvPr>
        <p:cNvGrpSpPr/>
        <p:nvPr/>
      </p:nvGrpSpPr>
      <p:grpSpPr>
        <a:xfrm>
          <a:off x="0" y="0"/>
          <a:ext cx="0" cy="0"/>
          <a:chOff x="0" y="0"/>
          <a:chExt cx="0" cy="0"/>
        </a:xfrm>
      </p:grpSpPr>
      <p:sp>
        <p:nvSpPr>
          <p:cNvPr id="208" name="Google Shape;208;p13">
            <a:extLst>
              <a:ext uri="{FF2B5EF4-FFF2-40B4-BE49-F238E27FC236}">
                <a16:creationId xmlns:a16="http://schemas.microsoft.com/office/drawing/2014/main" id="{447E28E6-0CCE-A328-8880-795E0555F40B}"/>
              </a:ext>
            </a:extLst>
          </p:cNvPr>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endParaRPr/>
          </a:p>
        </p:txBody>
      </p:sp>
      <p:sp>
        <p:nvSpPr>
          <p:cNvPr id="210" name="Google Shape;210;p13">
            <a:extLst>
              <a:ext uri="{FF2B5EF4-FFF2-40B4-BE49-F238E27FC236}">
                <a16:creationId xmlns:a16="http://schemas.microsoft.com/office/drawing/2014/main" id="{61F01CE4-86D5-035F-C9D7-DBCF6E16A1F6}"/>
              </a:ext>
            </a:extLst>
          </p:cNvPr>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3" name="Google Shape;193;p11">
            <a:extLst>
              <a:ext uri="{FF2B5EF4-FFF2-40B4-BE49-F238E27FC236}">
                <a16:creationId xmlns:a16="http://schemas.microsoft.com/office/drawing/2014/main" id="{A436C1EF-6FFB-DB5F-1650-34041F2CAB88}"/>
              </a:ext>
            </a:extLst>
          </p:cNvPr>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spcBef>
                <a:spcPts val="0"/>
              </a:spcBef>
              <a:spcAft>
                <a:spcPts val="0"/>
              </a:spcAft>
              <a:buSzPts val="1976"/>
              <a:buNone/>
            </a:pPr>
            <a:endParaRPr lang="en-US" b="1" u="sng"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b="1" u="sng" dirty="0">
                <a:latin typeface="Times New Roman" panose="02020603050405020304" pitchFamily="18" charset="0"/>
                <a:cs typeface="Times New Roman" panose="02020603050405020304" pitchFamily="18" charset="0"/>
              </a:rPr>
              <a:t>RESULTS: </a:t>
            </a:r>
          </a:p>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dirty="0">
                <a:latin typeface="Times New Roman" panose="02020603050405020304" pitchFamily="18" charset="0"/>
                <a:cs typeface="Times New Roman" panose="02020603050405020304" pitchFamily="18" charset="0"/>
              </a:rPr>
              <a:t>The program tracks item names, prices, and quantities. It calculates and displays the total cost and number of items. The functionalities meet the basic inventory management system requirements.</a:t>
            </a:r>
          </a:p>
        </p:txBody>
      </p:sp>
      <p:sp>
        <p:nvSpPr>
          <p:cNvPr id="5" name="Google Shape;126;p3">
            <a:extLst>
              <a:ext uri="{FF2B5EF4-FFF2-40B4-BE49-F238E27FC236}">
                <a16:creationId xmlns:a16="http://schemas.microsoft.com/office/drawing/2014/main" id="{020D691E-932E-01FD-179B-3D2E18BAA412}"/>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Results and Discussion (Cont..)</a:t>
            </a:r>
            <a:endParaRPr sz="4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373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1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sp>
        <p:nvSpPr>
          <p:cNvPr id="218" name="Google Shape;218;p14"/>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2" name="Google Shape;193;p11">
            <a:extLst>
              <a:ext uri="{FF2B5EF4-FFF2-40B4-BE49-F238E27FC236}">
                <a16:creationId xmlns:a16="http://schemas.microsoft.com/office/drawing/2014/main" id="{EDA97105-C81A-CB0A-4EC1-EDBBAFDD227D}"/>
              </a:ext>
            </a:extLst>
          </p:cNvPr>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b="1" u="sng" dirty="0">
                <a:latin typeface="Times New Roman" panose="02020603050405020304" pitchFamily="18" charset="0"/>
                <a:cs typeface="Times New Roman" panose="02020603050405020304" pitchFamily="18" charset="0"/>
              </a:rPr>
              <a:t>DISCUSSION: </a:t>
            </a:r>
          </a:p>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dirty="0">
                <a:latin typeface="Times New Roman" panose="02020603050405020304" pitchFamily="18" charset="0"/>
                <a:cs typeface="Times New Roman" panose="02020603050405020304" pitchFamily="18" charset="0"/>
              </a:rPr>
              <a:t>The program allows users to manage inventory by adding, updating, and deleting items. It updates the total items and cost as actions are performed. The table-based display clearly shows the inventory data.</a:t>
            </a:r>
          </a:p>
        </p:txBody>
      </p:sp>
      <p:sp>
        <p:nvSpPr>
          <p:cNvPr id="5" name="Google Shape;126;p3">
            <a:extLst>
              <a:ext uri="{FF2B5EF4-FFF2-40B4-BE49-F238E27FC236}">
                <a16:creationId xmlns:a16="http://schemas.microsoft.com/office/drawing/2014/main" id="{91850904-2A83-2269-4E52-F39AA711AFEF}"/>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Results and Discussion (Cont..)</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1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
        <p:nvSpPr>
          <p:cNvPr id="225" name="Google Shape;225;p15"/>
          <p:cNvSpPr txBox="1">
            <a:spLocks noGrp="1"/>
          </p:cNvSpPr>
          <p:nvPr>
            <p:ph type="body" idx="1"/>
          </p:nvPr>
        </p:nvSpPr>
        <p:spPr>
          <a:xfrm>
            <a:off x="457200" y="1063886"/>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spcBef>
                <a:spcPts val="0"/>
              </a:spcBef>
              <a:spcAft>
                <a:spcPts val="0"/>
              </a:spcAft>
              <a:buSzPts val="1976"/>
              <a:buNone/>
            </a:pPr>
            <a:endParaRPr lang="en-US" dirty="0">
              <a:latin typeface="Times New Roman" panose="02020603050405020304" pitchFamily="18" charset="0"/>
              <a:cs typeface="Times New Roman" panose="02020603050405020304" pitchFamily="18" charset="0"/>
            </a:endParaRPr>
          </a:p>
          <a:p>
            <a:pPr marL="274320" lvl="0" indent="-148844" algn="just" rtl="0">
              <a:spcBef>
                <a:spcPts val="0"/>
              </a:spcBef>
              <a:spcAft>
                <a:spcPts val="0"/>
              </a:spcAft>
              <a:buSzPts val="1976"/>
              <a:buNone/>
            </a:pPr>
            <a:r>
              <a:rPr lang="en-US" dirty="0">
                <a:latin typeface="Times New Roman" panose="02020603050405020304" pitchFamily="18" charset="0"/>
                <a:cs typeface="Times New Roman" panose="02020603050405020304" pitchFamily="18" charset="0"/>
              </a:rPr>
              <a:t>This Inventory Management System serves as a practical tool for managing inventory efficiently. It showcases Java's capability for creating interactive and reliable applications, fulfilling the core objectives of simplicity, accuracy, and usability in inventory management.</a:t>
            </a:r>
            <a:endParaRPr dirty="0">
              <a:latin typeface="Times New Roman" panose="02020603050405020304" pitchFamily="18" charset="0"/>
              <a:cs typeface="Times New Roman" panose="02020603050405020304" pitchFamily="18" charset="0"/>
            </a:endParaRPr>
          </a:p>
        </p:txBody>
      </p:sp>
      <p:sp>
        <p:nvSpPr>
          <p:cNvPr id="226" name="Google Shape;226;p15"/>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05323CC6-8129-96C2-4F7B-755837781697}"/>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Conclusion</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1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18</a:t>
            </a:fld>
            <a:endParaRPr/>
          </a:p>
        </p:txBody>
      </p:sp>
      <p:sp>
        <p:nvSpPr>
          <p:cNvPr id="234" name="Google Shape;234;p16"/>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5" name="Google Shape;126;p3">
            <a:extLst>
              <a:ext uri="{FF2B5EF4-FFF2-40B4-BE49-F238E27FC236}">
                <a16:creationId xmlns:a16="http://schemas.microsoft.com/office/drawing/2014/main" id="{62BB1539-C80B-72A3-89C8-F6C28AD75F30}"/>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solidFill>
                  <a:schemeClr val="dk1"/>
                </a:solidFill>
                <a:latin typeface="Times New Roman"/>
                <a:ea typeface="Times New Roman"/>
                <a:cs typeface="Times New Roman"/>
                <a:sym typeface="Times New Roman"/>
              </a:rPr>
              <a:t>Thank  You</a:t>
            </a:r>
            <a:endParaRPr sz="4000" dirty="0">
              <a:solidFill>
                <a:schemeClr val="dk1"/>
              </a:solidFill>
              <a:latin typeface="Times New Roman"/>
              <a:ea typeface="Times New Roman"/>
              <a:cs typeface="Times New Roman"/>
              <a:sym typeface="Times New Roman"/>
            </a:endParaRPr>
          </a:p>
        </p:txBody>
      </p:sp>
      <p:pic>
        <p:nvPicPr>
          <p:cNvPr id="1026" name="Picture 2" descr="Free Thank You Slide - SlideBazaar">
            <a:extLst>
              <a:ext uri="{FF2B5EF4-FFF2-40B4-BE49-F238E27FC236}">
                <a16:creationId xmlns:a16="http://schemas.microsoft.com/office/drawing/2014/main" id="{560224EC-4682-F0AF-9A3C-F6AAE664F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396"/>
            <a:ext cx="8229600" cy="3577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2"/>
          <p:cNvSpPr txBox="1">
            <a:spLocks noGrp="1"/>
          </p:cNvSpPr>
          <p:nvPr>
            <p:ph type="sldNum" idx="12"/>
          </p:nvPr>
        </p:nvSpPr>
        <p:spPr>
          <a:xfrm>
            <a:off x="612648" y="4767263"/>
            <a:ext cx="19812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1400"/>
              <a:buFont typeface="Gill Sans"/>
              <a:buNone/>
            </a:pPr>
            <a:fld id="{00000000-1234-1234-1234-123412341234}" type="slidenum">
              <a:rPr lang="en-US"/>
              <a:t>2</a:t>
            </a:fld>
            <a:endParaRPr/>
          </a:p>
        </p:txBody>
      </p:sp>
      <p:sp>
        <p:nvSpPr>
          <p:cNvPr id="119" name="Google Shape;119;p2"/>
          <p:cNvSpPr txBox="1"/>
          <p:nvPr/>
        </p:nvSpPr>
        <p:spPr>
          <a:xfrm>
            <a:off x="799641" y="1271071"/>
            <a:ext cx="7772400" cy="1224600"/>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Clr>
                <a:schemeClr val="dk1"/>
              </a:buClr>
              <a:buSzPts val="2500"/>
              <a:buFont typeface="Gill Sans"/>
              <a:buNone/>
            </a:pPr>
            <a:endParaRPr sz="2500" b="1" i="0" u="none" strike="noStrike" cap="none">
              <a:solidFill>
                <a:srgbClr val="414141"/>
              </a:solidFill>
              <a:latin typeface="Arial"/>
              <a:ea typeface="Arial"/>
              <a:cs typeface="Arial"/>
              <a:sym typeface="Arial"/>
            </a:endParaRPr>
          </a:p>
        </p:txBody>
      </p:sp>
      <p:sp>
        <p:nvSpPr>
          <p:cNvPr id="120" name="Google Shape;120;p2"/>
          <p:cNvSpPr txBox="1">
            <a:spLocks noGrp="1"/>
          </p:cNvSpPr>
          <p:nvPr>
            <p:ph type="body" idx="1"/>
          </p:nvPr>
        </p:nvSpPr>
        <p:spPr>
          <a:xfrm>
            <a:off x="457200" y="1063987"/>
            <a:ext cx="8229600" cy="3703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976"/>
              <a:buNone/>
            </a:pPr>
            <a:endParaRPr sz="4800" dirty="0">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800"/>
              <a:buFont typeface="Times New Roman"/>
              <a:buNone/>
            </a:pPr>
            <a:r>
              <a:rPr lang="en-IN" sz="48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INVENTORY MANAGEMENT SYSTEM</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121" name="Google Shape;121;p2"/>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39E53A57-A9DE-6E33-7034-2219A6E4AEDA}"/>
              </a:ext>
            </a:extLst>
          </p:cNvPr>
          <p:cNvSpPr txBox="1">
            <a:spLocks/>
          </p:cNvSpPr>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Title of the Project</a:t>
            </a:r>
            <a:r>
              <a:rPr lang="en-US" dirty="0">
                <a:solidFill>
                  <a:schemeClr val="dk1"/>
                </a:solidFill>
                <a:latin typeface="Times New Roman"/>
                <a:ea typeface="Times New Roman"/>
                <a:cs typeface="Times New Roman"/>
                <a:sym typeface="Times New Roman"/>
              </a:rPr>
              <a:t> </a:t>
            </a:r>
            <a:endParaRPr lang="en-US"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Abstract</a:t>
            </a:r>
            <a:r>
              <a:rPr lang="en-US" dirty="0">
                <a:solidFill>
                  <a:schemeClr val="dk1"/>
                </a:solidFill>
                <a:latin typeface="Times New Roman"/>
                <a:ea typeface="Times New Roman"/>
                <a:cs typeface="Times New Roman"/>
                <a:sym typeface="Times New Roman"/>
              </a:rPr>
              <a:t> </a:t>
            </a:r>
            <a:endParaRPr sz="4000" dirty="0">
              <a:solidFill>
                <a:schemeClr val="dk1"/>
              </a:solidFill>
              <a:latin typeface="Times New Roman"/>
              <a:ea typeface="Times New Roman"/>
              <a:cs typeface="Times New Roman"/>
              <a:sym typeface="Times New Roman"/>
            </a:endParaRPr>
          </a:p>
        </p:txBody>
      </p:sp>
      <p:sp>
        <p:nvSpPr>
          <p:cNvPr id="127" name="Google Shape;127;p3"/>
          <p:cNvSpPr txBox="1">
            <a:spLocks noGrp="1"/>
          </p:cNvSpPr>
          <p:nvPr>
            <p:ph type="sldNum" idx="12"/>
          </p:nvPr>
        </p:nvSpPr>
        <p:spPr>
          <a:xfrm>
            <a:off x="612648" y="4767263"/>
            <a:ext cx="19812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1400"/>
              <a:buFont typeface="Gill Sans"/>
              <a:buNone/>
            </a:pPr>
            <a:fld id="{00000000-1234-1234-1234-123412341234}" type="slidenum">
              <a:rPr lang="en-US"/>
              <a:t>3</a:t>
            </a:fld>
            <a:endParaRPr/>
          </a:p>
        </p:txBody>
      </p:sp>
      <p:sp>
        <p:nvSpPr>
          <p:cNvPr id="128" name="Google Shape;128;p3"/>
          <p:cNvSpPr txBox="1">
            <a:spLocks noGrp="1"/>
          </p:cNvSpPr>
          <p:nvPr>
            <p:ph type="body" idx="1"/>
          </p:nvPr>
        </p:nvSpPr>
        <p:spPr>
          <a:xfrm>
            <a:off x="407194" y="1201125"/>
            <a:ext cx="8279606" cy="3703200"/>
          </a:xfrm>
          <a:prstGeom prst="rect">
            <a:avLst/>
          </a:prstGeom>
          <a:noFill/>
          <a:ln>
            <a:noFill/>
          </a:ln>
        </p:spPr>
        <p:txBody>
          <a:bodyPr spcFirstLastPara="1" wrap="square" lIns="91425" tIns="45700" rIns="91425" bIns="45700" anchor="t" anchorCtr="0">
            <a:normAutofit/>
          </a:bodyPr>
          <a:lstStyle/>
          <a:p>
            <a:pPr marL="274320" indent="-148844" algn="just">
              <a:spcBef>
                <a:spcPts val="0"/>
              </a:spcBef>
              <a:buSzPts val="1976"/>
              <a:buNone/>
            </a:pPr>
            <a:r>
              <a:rPr lang="en-US" dirty="0">
                <a:latin typeface="Times New Roman"/>
                <a:cs typeface="Times New Roman"/>
              </a:rPr>
              <a:t>The Inventory Management System simplifies the management of product data, such as item names, prices, and quantities, using a graphical user interface (GUI). It supports adding, updating, and deleting items while calculating total items and total costs dynamically. This project utilizes Java Swing for interactive interfaces and follows an object-oriented design for modular functionality.</a:t>
            </a:r>
          </a:p>
        </p:txBody>
      </p:sp>
      <p:sp>
        <p:nvSpPr>
          <p:cNvPr id="129" name="Google Shape;129;p3"/>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136" name="Google Shape;136;p4"/>
          <p:cNvSpPr txBox="1"/>
          <p:nvPr/>
        </p:nvSpPr>
        <p:spPr>
          <a:xfrm>
            <a:off x="799641" y="1271071"/>
            <a:ext cx="7772400" cy="1224479"/>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None/>
            </a:pPr>
            <a:endParaRPr sz="2500" b="1" i="0" u="none" strike="noStrike" cap="none">
              <a:solidFill>
                <a:srgbClr val="414141"/>
              </a:solidFill>
              <a:latin typeface="Arial"/>
              <a:ea typeface="Arial"/>
              <a:cs typeface="Arial"/>
              <a:sym typeface="Arial"/>
            </a:endParaRPr>
          </a:p>
        </p:txBody>
      </p:sp>
      <p:graphicFrame>
        <p:nvGraphicFramePr>
          <p:cNvPr id="137" name="Google Shape;137;p4"/>
          <p:cNvGraphicFramePr/>
          <p:nvPr>
            <p:extLst>
              <p:ext uri="{D42A27DB-BD31-4B8C-83A1-F6EECF244321}">
                <p14:modId xmlns:p14="http://schemas.microsoft.com/office/powerpoint/2010/main" val="822979120"/>
              </p:ext>
            </p:extLst>
          </p:nvPr>
        </p:nvGraphicFramePr>
        <p:xfrm>
          <a:off x="457200" y="1157288"/>
          <a:ext cx="8229600" cy="3205162"/>
        </p:xfrm>
        <a:graphic>
          <a:graphicData uri="http://schemas.openxmlformats.org/drawingml/2006/table">
            <a:tbl>
              <a:tblPr firstRow="1" bandRow="1">
                <a:noFill/>
                <a:tableStyleId>{54BBF1B0-ADE2-4CFD-9AD1-5F57E2C2D2A1}</a:tableStyleId>
              </a:tblPr>
              <a:tblGrid>
                <a:gridCol w="5756856">
                  <a:extLst>
                    <a:ext uri="{9D8B030D-6E8A-4147-A177-3AD203B41FA5}">
                      <a16:colId xmlns:a16="http://schemas.microsoft.com/office/drawing/2014/main" val="20000"/>
                    </a:ext>
                  </a:extLst>
                </a:gridCol>
                <a:gridCol w="850006">
                  <a:extLst>
                    <a:ext uri="{9D8B030D-6E8A-4147-A177-3AD203B41FA5}">
                      <a16:colId xmlns:a16="http://schemas.microsoft.com/office/drawing/2014/main" val="20001"/>
                    </a:ext>
                  </a:extLst>
                </a:gridCol>
                <a:gridCol w="927279">
                  <a:extLst>
                    <a:ext uri="{9D8B030D-6E8A-4147-A177-3AD203B41FA5}">
                      <a16:colId xmlns:a16="http://schemas.microsoft.com/office/drawing/2014/main" val="20002"/>
                    </a:ext>
                  </a:extLst>
                </a:gridCol>
                <a:gridCol w="695459">
                  <a:extLst>
                    <a:ext uri="{9D8B030D-6E8A-4147-A177-3AD203B41FA5}">
                      <a16:colId xmlns:a16="http://schemas.microsoft.com/office/drawing/2014/main" val="20003"/>
                    </a:ext>
                  </a:extLst>
                </a:gridCol>
              </a:tblGrid>
              <a:tr h="434209">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Abstract</a:t>
                      </a:r>
                      <a:endParaRPr/>
                    </a:p>
                  </a:txBody>
                  <a:tcPr marL="91450" marR="91450" marT="45725" marB="45725">
                    <a:solidFill>
                      <a:schemeClr val="lt2"/>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CO</a:t>
                      </a:r>
                      <a:endParaRPr/>
                    </a:p>
                  </a:txBody>
                  <a:tcPr marL="91450" marR="91450" marT="45725" marB="45725">
                    <a:solidFill>
                      <a:schemeClr val="lt2"/>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POs</a:t>
                      </a:r>
                      <a:endParaRPr/>
                    </a:p>
                  </a:txBody>
                  <a:tcPr marL="91450" marR="91450" marT="45725" marB="45725">
                    <a:solidFill>
                      <a:schemeClr val="lt2"/>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PSO</a:t>
                      </a:r>
                      <a:endParaRPr dirty="0"/>
                    </a:p>
                  </a:txBody>
                  <a:tcPr marL="91450" marR="91450" marT="45725" marB="45725">
                    <a:solidFill>
                      <a:schemeClr val="lt2"/>
                    </a:solidFill>
                  </a:tcPr>
                </a:tc>
                <a:extLst>
                  <a:ext uri="{0D108BD9-81ED-4DB2-BD59-A6C34878D82A}">
                    <a16:rowId xmlns:a16="http://schemas.microsoft.com/office/drawing/2014/main" val="10000"/>
                  </a:ext>
                </a:extLst>
              </a:tr>
              <a:tr h="2770953">
                <a:tc>
                  <a:txBody>
                    <a:bodyPr/>
                    <a:lstStyle/>
                    <a:p>
                      <a:pPr marL="0" lvl="0" indent="0" algn="l" rtl="0">
                        <a:spcBef>
                          <a:spcPts val="0"/>
                        </a:spcBef>
                        <a:spcAft>
                          <a:spcPts val="0"/>
                        </a:spcAft>
                        <a:buSzPts val="1976"/>
                        <a:buNone/>
                      </a:pPr>
                      <a:endParaRPr lang="en-US" sz="18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976"/>
                        <a:buFont typeface="Arial"/>
                        <a:buNone/>
                      </a:pPr>
                      <a:r>
                        <a:rPr lang="en-US" sz="1800" dirty="0">
                          <a:latin typeface="Times New Roman" panose="02020603050405020304" pitchFamily="18" charset="0"/>
                          <a:cs typeface="Times New Roman" panose="02020603050405020304" pitchFamily="18" charset="0"/>
                        </a:rPr>
                        <a:t>The Inventory Management System simplifies the management of product data, such as item names, prices, and quantities, using a graphical user interface (GUI). It supports adding, updating, and deleting items while calculating total items and total costs dynamically. This project utilizes Java Swing for interactive interfaces and follows an object-oriented design for modular functionality.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solidFill>
                      <a:schemeClr val="lt2"/>
                    </a:solidFill>
                  </a:tcPr>
                </a:tc>
                <a:tc>
                  <a:txBody>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CO1</a:t>
                      </a:r>
                    </a:p>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CO2</a:t>
                      </a:r>
                    </a:p>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CO3</a:t>
                      </a:r>
                    </a:p>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CO4</a:t>
                      </a:r>
                    </a:p>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CO5</a:t>
                      </a:r>
                      <a:endParaRPr sz="1800" dirty="0">
                        <a:solidFill>
                          <a:schemeClr val="dk1"/>
                        </a:solidFill>
                        <a:latin typeface="Times New Roman"/>
                        <a:ea typeface="Times New Roman"/>
                        <a:cs typeface="Times New Roman"/>
                        <a:sym typeface="Times New Roman"/>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PEO1</a:t>
                      </a:r>
                    </a:p>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PEO2</a:t>
                      </a:r>
                    </a:p>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PEO3</a:t>
                      </a:r>
                      <a:endParaRPr lang="en-IN" sz="1800" dirty="0">
                        <a:solidFill>
                          <a:schemeClr val="dk1"/>
                        </a:solidFill>
                        <a:latin typeface="Times New Roman"/>
                        <a:ea typeface="Times New Roman"/>
                        <a:cs typeface="Times New Roman"/>
                        <a:sym typeface="Times New Roman"/>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en-US" sz="1600" dirty="0">
                          <a:solidFill>
                            <a:schemeClr val="dk1"/>
                          </a:solidFill>
                          <a:latin typeface="Times New Roman"/>
                          <a:ea typeface="Times New Roman"/>
                          <a:cs typeface="Times New Roman"/>
                          <a:sym typeface="Times New Roman"/>
                        </a:rPr>
                        <a:t>PSO1</a:t>
                      </a:r>
                    </a:p>
                    <a:p>
                      <a:pPr marL="0" marR="0" lvl="0" indent="0" algn="ctr" rtl="0">
                        <a:spcBef>
                          <a:spcPts val="0"/>
                        </a:spcBef>
                        <a:spcAft>
                          <a:spcPts val="0"/>
                        </a:spcAft>
                        <a:buNone/>
                      </a:pPr>
                      <a:r>
                        <a:rPr lang="en-US" sz="1600" dirty="0">
                          <a:solidFill>
                            <a:schemeClr val="dk1"/>
                          </a:solidFill>
                          <a:latin typeface="Times New Roman"/>
                          <a:ea typeface="Times New Roman"/>
                          <a:cs typeface="Times New Roman"/>
                          <a:sym typeface="Times New Roman"/>
                        </a:rPr>
                        <a:t>PSO2</a:t>
                      </a:r>
                    </a:p>
                  </a:txBody>
                  <a:tcPr marL="91450" marR="91450" marT="45725" marB="45725" anchor="ctr">
                    <a:solidFill>
                      <a:schemeClr val="lt2"/>
                    </a:solidFill>
                  </a:tcPr>
                </a:tc>
                <a:extLst>
                  <a:ext uri="{0D108BD9-81ED-4DB2-BD59-A6C34878D82A}">
                    <a16:rowId xmlns:a16="http://schemas.microsoft.com/office/drawing/2014/main" val="10001"/>
                  </a:ext>
                </a:extLst>
              </a:tr>
            </a:tbl>
          </a:graphicData>
        </a:graphic>
      </p:graphicFrame>
      <p:sp>
        <p:nvSpPr>
          <p:cNvPr id="138" name="Google Shape;138;p4"/>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6" name="Google Shape;126;p3">
            <a:extLst>
              <a:ext uri="{FF2B5EF4-FFF2-40B4-BE49-F238E27FC236}">
                <a16:creationId xmlns:a16="http://schemas.microsoft.com/office/drawing/2014/main" id="{CDAB36D6-E27C-97C6-8459-0819DD422523}"/>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Abstract with CO/PO Mapping</a:t>
            </a:r>
            <a:r>
              <a:rPr lang="en-US" dirty="0">
                <a:solidFill>
                  <a:schemeClr val="dk1"/>
                </a:solidFill>
                <a:latin typeface="Times New Roman"/>
                <a:ea typeface="Times New Roman"/>
                <a:cs typeface="Times New Roman"/>
                <a:sym typeface="Times New Roman"/>
              </a:rPr>
              <a:t> </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145" name="Google Shape;145;p5"/>
          <p:cNvSpPr txBox="1">
            <a:spLocks noGrp="1"/>
          </p:cNvSpPr>
          <p:nvPr>
            <p:ph type="body" idx="1"/>
          </p:nvPr>
        </p:nvSpPr>
        <p:spPr>
          <a:xfrm>
            <a:off x="457200" y="1201005"/>
            <a:ext cx="8229600" cy="3703320"/>
          </a:xfrm>
          <a:prstGeom prst="rect">
            <a:avLst/>
          </a:prstGeom>
          <a:noFill/>
          <a:ln>
            <a:noFill/>
          </a:ln>
        </p:spPr>
        <p:txBody>
          <a:bodyPr spcFirstLastPara="1" wrap="square" lIns="91425" tIns="45700" rIns="91425" bIns="45700" anchor="t" anchorCtr="0">
            <a:noAutofit/>
          </a:bodyPr>
          <a:lstStyle/>
          <a:p>
            <a:pPr marL="274320" indent="-148844" algn="just">
              <a:spcBef>
                <a:spcPts val="0"/>
              </a:spcBef>
              <a:buSzPts val="1976"/>
              <a:buNone/>
            </a:pPr>
            <a:r>
              <a:rPr lang="en-US" dirty="0">
                <a:latin typeface="Times New Roman"/>
                <a:cs typeface="Times New Roman"/>
              </a:rPr>
              <a:t>Managing inventory efficiently is crucial for businesses to optimize resources and track stock effectively. This project addresses the need for an intuitive system that integrates user-friendly design with essential inventory management features. Built using Java Swing, this application is suitable for small businesses and educational purposes.</a:t>
            </a:r>
            <a:endParaRPr lang="en-IN" dirty="0">
              <a:latin typeface="Times New Roman"/>
              <a:cs typeface="Times New Roman"/>
              <a:sym typeface="Times New Roman"/>
            </a:endParaRPr>
          </a:p>
        </p:txBody>
      </p:sp>
      <p:sp>
        <p:nvSpPr>
          <p:cNvPr id="146" name="Google Shape;146;p5"/>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1999CCB9-D887-F9C5-776F-9404F18540C6}"/>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Introduction</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153" name="Google Shape;153;p6"/>
          <p:cNvSpPr txBox="1">
            <a:spLocks noGrp="1"/>
          </p:cNvSpPr>
          <p:nvPr>
            <p:ph type="body" idx="1"/>
          </p:nvPr>
        </p:nvSpPr>
        <p:spPr>
          <a:xfrm>
            <a:off x="457200" y="1063886"/>
            <a:ext cx="8229600" cy="370332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just" rtl="0">
              <a:lnSpc>
                <a:spcPct val="120000"/>
              </a:lnSpc>
              <a:spcBef>
                <a:spcPts val="0"/>
              </a:spcBef>
              <a:spcAft>
                <a:spcPts val="0"/>
              </a:spcAft>
              <a:buSzPts val="1976"/>
              <a:buNone/>
            </a:pPr>
            <a:r>
              <a:rPr lang="en-US" dirty="0">
                <a:latin typeface="Times New Roman"/>
                <a:cs typeface="Times New Roman"/>
                <a:sym typeface="Times New Roman"/>
              </a:rPr>
              <a:t>The Inventory Management System leverages Java Swing for creating an interactive GUI, using concepts like event-driven programming for button actions and object-oriented principles for modularity. It employs </a:t>
            </a:r>
            <a:r>
              <a:rPr lang="en-US" dirty="0" err="1">
                <a:latin typeface="Times New Roman"/>
                <a:cs typeface="Times New Roman"/>
                <a:sym typeface="Times New Roman"/>
              </a:rPr>
              <a:t>JTable</a:t>
            </a:r>
            <a:r>
              <a:rPr lang="en-US" dirty="0">
                <a:latin typeface="Times New Roman"/>
                <a:cs typeface="Times New Roman"/>
                <a:sym typeface="Times New Roman"/>
              </a:rPr>
              <a:t> for data representation, </a:t>
            </a:r>
            <a:r>
              <a:rPr lang="en-US" dirty="0" err="1">
                <a:latin typeface="Times New Roman"/>
                <a:cs typeface="Times New Roman"/>
                <a:sym typeface="Times New Roman"/>
              </a:rPr>
              <a:t>JPanel</a:t>
            </a:r>
            <a:r>
              <a:rPr lang="en-US" dirty="0">
                <a:latin typeface="Times New Roman"/>
                <a:cs typeface="Times New Roman"/>
                <a:sym typeface="Times New Roman"/>
              </a:rPr>
              <a:t> for structured layout, and </a:t>
            </a:r>
            <a:r>
              <a:rPr lang="en-US" dirty="0" err="1">
                <a:latin typeface="Times New Roman"/>
                <a:cs typeface="Times New Roman"/>
                <a:sym typeface="Times New Roman"/>
              </a:rPr>
              <a:t>JScrollPane</a:t>
            </a:r>
            <a:r>
              <a:rPr lang="en-US" dirty="0">
                <a:latin typeface="Times New Roman"/>
                <a:cs typeface="Times New Roman"/>
                <a:sym typeface="Times New Roman"/>
              </a:rPr>
              <a:t> for enhanced data visualization. Dynamic updates of total items and costs ensure real-time feedback, while input validation maintains data integrity, resulting in a user-friendly and efficient inventory solution.</a:t>
            </a:r>
            <a:endParaRPr dirty="0">
              <a:latin typeface="Times New Roman"/>
              <a:cs typeface="Times New Roman"/>
              <a:sym typeface="Times New Roman"/>
            </a:endParaRPr>
          </a:p>
        </p:txBody>
      </p:sp>
      <p:sp>
        <p:nvSpPr>
          <p:cNvPr id="154" name="Google Shape;154;p6"/>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5444D95E-E34D-DFF6-F6FD-EFC3C5CB1E36}"/>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Java Programming  - Concepts Used</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162" name="Google Shape;162;p7"/>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5" name="Google Shape;126;p3">
            <a:extLst>
              <a:ext uri="{FF2B5EF4-FFF2-40B4-BE49-F238E27FC236}">
                <a16:creationId xmlns:a16="http://schemas.microsoft.com/office/drawing/2014/main" id="{E6900CF8-827A-07E7-454B-8564B7A46DA6}"/>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Proposed Architecture</a:t>
            </a:r>
            <a:endParaRPr sz="4000" dirty="0">
              <a:solidFill>
                <a:schemeClr val="dk1"/>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61FF2FE3-0242-2A0D-7AA2-746A6F448D48}"/>
              </a:ext>
            </a:extLst>
          </p:cNvPr>
          <p:cNvPicPr>
            <a:picLocks noChangeAspect="1"/>
          </p:cNvPicPr>
          <p:nvPr/>
        </p:nvPicPr>
        <p:blipFill>
          <a:blip r:embed="rId3"/>
          <a:stretch>
            <a:fillRect/>
          </a:stretch>
        </p:blipFill>
        <p:spPr>
          <a:xfrm>
            <a:off x="2691962" y="914381"/>
            <a:ext cx="3498467" cy="3757613"/>
          </a:xfrm>
          <a:prstGeom prst="rect">
            <a:avLst/>
          </a:prstGeom>
          <a:ln w="12700">
            <a:solidFill>
              <a:schemeClr val="accent2">
                <a:lumMod val="75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169" name="Google Shape;169;p8"/>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fontScale="92500" lnSpcReduction="20000"/>
          </a:bodyPr>
          <a:lstStyle/>
          <a:p>
            <a:pPr marL="274320" lvl="0" indent="-148844" algn="just" rtl="0">
              <a:spcBef>
                <a:spcPts val="0"/>
              </a:spcBef>
              <a:spcAft>
                <a:spcPts val="0"/>
              </a:spcAft>
              <a:buSzPts val="1976"/>
              <a:buNone/>
            </a:pPr>
            <a:endParaRPr lang="en-US" sz="1600" dirty="0">
              <a:latin typeface="Times New Roman"/>
              <a:ea typeface="Times New Roman"/>
              <a:cs typeface="Times New Roman"/>
              <a:sym typeface="Times New Roman"/>
            </a:endParaRPr>
          </a:p>
          <a:p>
            <a:pPr marL="274320" lvl="0" indent="-148844" algn="just" rtl="0">
              <a:spcBef>
                <a:spcPts val="0"/>
              </a:spcBef>
              <a:spcAft>
                <a:spcPts val="0"/>
              </a:spcAft>
              <a:buSzPts val="1976"/>
              <a:buNone/>
            </a:pPr>
            <a:r>
              <a:rPr lang="en-US" dirty="0">
                <a:latin typeface="Times New Roman"/>
                <a:ea typeface="Times New Roman"/>
                <a:cs typeface="Times New Roman"/>
                <a:sym typeface="Times New Roman"/>
              </a:rPr>
              <a:t>The program starts by creating the user interface with Swing components like a ‘</a:t>
            </a:r>
            <a:r>
              <a:rPr lang="en-US" dirty="0" err="1">
                <a:latin typeface="Times New Roman"/>
                <a:ea typeface="Times New Roman"/>
                <a:cs typeface="Times New Roman"/>
                <a:sym typeface="Times New Roman"/>
              </a:rPr>
              <a:t>Jtable</a:t>
            </a:r>
            <a:r>
              <a:rPr lang="en-US" dirty="0">
                <a:latin typeface="Times New Roman"/>
                <a:ea typeface="Times New Roman"/>
                <a:cs typeface="Times New Roman"/>
                <a:sym typeface="Times New Roman"/>
              </a:rPr>
              <a:t>’ for inventory, ‘</a:t>
            </a:r>
            <a:r>
              <a:rPr lang="en-US" dirty="0" err="1">
                <a:latin typeface="Times New Roman"/>
                <a:ea typeface="Times New Roman"/>
                <a:cs typeface="Times New Roman"/>
                <a:sym typeface="Times New Roman"/>
              </a:rPr>
              <a:t>JTextField</a:t>
            </a:r>
            <a:r>
              <a:rPr lang="en-US" dirty="0">
                <a:latin typeface="Times New Roman"/>
                <a:ea typeface="Times New Roman"/>
                <a:cs typeface="Times New Roman"/>
                <a:sym typeface="Times New Roman"/>
              </a:rPr>
              <a:t>’ for input, and ‘</a:t>
            </a:r>
            <a:r>
              <a:rPr lang="en-US" dirty="0" err="1">
                <a:latin typeface="Times New Roman"/>
                <a:ea typeface="Times New Roman"/>
                <a:cs typeface="Times New Roman"/>
                <a:sym typeface="Times New Roman"/>
              </a:rPr>
              <a:t>Jbutton</a:t>
            </a:r>
            <a:r>
              <a:rPr lang="en-US" dirty="0">
                <a:latin typeface="Times New Roman"/>
                <a:ea typeface="Times New Roman"/>
                <a:cs typeface="Times New Roman"/>
                <a:sym typeface="Times New Roman"/>
              </a:rPr>
              <a:t>’ for actions. Layouts such as ‘</a:t>
            </a:r>
            <a:r>
              <a:rPr lang="en-US" dirty="0" err="1">
                <a:latin typeface="Times New Roman"/>
                <a:ea typeface="Times New Roman"/>
                <a:cs typeface="Times New Roman"/>
                <a:sym typeface="Times New Roman"/>
              </a:rPr>
              <a:t>BorderLayout</a:t>
            </a:r>
            <a:r>
              <a:rPr lang="en-US" dirty="0">
                <a:latin typeface="Times New Roman"/>
                <a:ea typeface="Times New Roman"/>
                <a:cs typeface="Times New Roman"/>
                <a:sym typeface="Times New Roman"/>
              </a:rPr>
              <a:t>’ and ‘</a:t>
            </a:r>
            <a:r>
              <a:rPr lang="en-US" dirty="0" err="1">
                <a:latin typeface="Times New Roman"/>
                <a:ea typeface="Times New Roman"/>
                <a:cs typeface="Times New Roman"/>
                <a:sym typeface="Times New Roman"/>
              </a:rPr>
              <a:t>FlowLayout</a:t>
            </a:r>
            <a:r>
              <a:rPr lang="en-US" dirty="0">
                <a:latin typeface="Times New Roman"/>
                <a:ea typeface="Times New Roman"/>
                <a:cs typeface="Times New Roman"/>
                <a:sym typeface="Times New Roman"/>
              </a:rPr>
              <a:t> organize these components with padding and color for a clean design. The design ensures a user-friendly experience.  </a:t>
            </a:r>
          </a:p>
          <a:p>
            <a:pPr marL="274320" lvl="0" indent="-148844" algn="just" rtl="0">
              <a:spcBef>
                <a:spcPts val="0"/>
              </a:spcBef>
              <a:spcAft>
                <a:spcPts val="0"/>
              </a:spcAft>
              <a:buSzPts val="1976"/>
              <a:buNone/>
            </a:pPr>
            <a:endParaRPr lang="en-US" dirty="0">
              <a:latin typeface="Times New Roman"/>
              <a:ea typeface="Times New Roman"/>
              <a:cs typeface="Times New Roman"/>
              <a:sym typeface="Times New Roman"/>
            </a:endParaRPr>
          </a:p>
          <a:p>
            <a:pPr marL="274320" lvl="0" indent="-148844" algn="just" rtl="0">
              <a:spcBef>
                <a:spcPts val="0"/>
              </a:spcBef>
              <a:spcAft>
                <a:spcPts val="0"/>
              </a:spcAft>
              <a:buSzPts val="1976"/>
              <a:buNone/>
            </a:pPr>
            <a:r>
              <a:rPr lang="en-US" dirty="0">
                <a:latin typeface="Times New Roman"/>
                <a:ea typeface="Times New Roman"/>
                <a:cs typeface="Times New Roman"/>
                <a:sym typeface="Times New Roman"/>
              </a:rPr>
              <a:t>Clicking "Add Item" validates input, adds the item to the table, and updates the total items and cost by multiplying price and quantity. Invalid inputs trigger alerts for corrections, ensuring the accuracy of user entries.  </a:t>
            </a:r>
          </a:p>
          <a:p>
            <a:pPr marL="274320" lvl="0" indent="-148844" algn="just" rtl="0">
              <a:spcBef>
                <a:spcPts val="0"/>
              </a:spcBef>
              <a:spcAft>
                <a:spcPts val="0"/>
              </a:spcAft>
              <a:buSzPts val="1976"/>
              <a:buNone/>
            </a:pPr>
            <a:endParaRPr lang="en-US" dirty="0">
              <a:latin typeface="Times New Roman"/>
              <a:ea typeface="Times New Roman"/>
              <a:cs typeface="Times New Roman"/>
              <a:sym typeface="Times New Roman"/>
            </a:endParaRPr>
          </a:p>
        </p:txBody>
      </p:sp>
      <p:sp>
        <p:nvSpPr>
          <p:cNvPr id="170" name="Google Shape;170;p8"/>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1FA52C72-66B4-916A-1981-EC7B10D4972E}"/>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Proposed Architecture - Description</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a:p>
        </p:txBody>
      </p:sp>
      <p:sp>
        <p:nvSpPr>
          <p:cNvPr id="177" name="Google Shape;177;p9"/>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lnSpcReduction="10000"/>
          </a:bodyPr>
          <a:lstStyle/>
          <a:p>
            <a:pPr marL="274320" lvl="0" indent="-148844" algn="just" rtl="0">
              <a:spcBef>
                <a:spcPts val="0"/>
              </a:spcBef>
              <a:spcAft>
                <a:spcPts val="0"/>
              </a:spcAft>
              <a:buSzPts val="1976"/>
              <a:buNone/>
            </a:pPr>
            <a:endParaRPr lang="en-US" sz="1600" dirty="0">
              <a:latin typeface="Times New Roman"/>
              <a:ea typeface="Times New Roman"/>
              <a:cs typeface="Times New Roman"/>
              <a:sym typeface="Times New Roman"/>
            </a:endParaRPr>
          </a:p>
          <a:p>
            <a:pPr marL="274320" lvl="0" indent="-148844" algn="just" rtl="0">
              <a:spcBef>
                <a:spcPts val="0"/>
              </a:spcBef>
              <a:spcAft>
                <a:spcPts val="0"/>
              </a:spcAft>
              <a:buSzPts val="1976"/>
              <a:buNone/>
            </a:pPr>
            <a:r>
              <a:rPr lang="en-US" dirty="0">
                <a:latin typeface="Times New Roman"/>
                <a:ea typeface="Times New Roman"/>
                <a:cs typeface="Times New Roman"/>
                <a:sym typeface="Times New Roman"/>
              </a:rPr>
              <a:t>To update an item, users select a row, edit the input fields, and click "Update Item." The table is updated, and the total cost is recalculated for accuracy. This operation allows users to modify existing entries effectively.  </a:t>
            </a:r>
          </a:p>
          <a:p>
            <a:pPr marL="274320" lvl="0" indent="-148844" algn="just" rtl="0">
              <a:spcBef>
                <a:spcPts val="0"/>
              </a:spcBef>
              <a:spcAft>
                <a:spcPts val="0"/>
              </a:spcAft>
              <a:buSzPts val="1976"/>
              <a:buNone/>
            </a:pPr>
            <a:endParaRPr lang="en-US" dirty="0">
              <a:latin typeface="Times New Roman"/>
              <a:ea typeface="Times New Roman"/>
              <a:cs typeface="Times New Roman"/>
              <a:sym typeface="Times New Roman"/>
            </a:endParaRPr>
          </a:p>
          <a:p>
            <a:pPr marL="274320" lvl="0" indent="-148844" algn="just" rtl="0">
              <a:spcBef>
                <a:spcPts val="0"/>
              </a:spcBef>
              <a:spcAft>
                <a:spcPts val="0"/>
              </a:spcAft>
              <a:buSzPts val="1976"/>
              <a:buNone/>
            </a:pPr>
            <a:r>
              <a:rPr lang="en-US" dirty="0">
                <a:latin typeface="Times New Roman"/>
                <a:ea typeface="Times New Roman"/>
                <a:cs typeface="Times New Roman"/>
                <a:sym typeface="Times New Roman"/>
              </a:rPr>
              <a:t>The "Delete Item" button removes a selected row and updates the total items and cost by recalculating the table data. Proper error handling ensures smooth and user-friendly operation, keeping the inventory consistent.</a:t>
            </a:r>
          </a:p>
        </p:txBody>
      </p:sp>
      <p:sp>
        <p:nvSpPr>
          <p:cNvPr id="178" name="Google Shape;178;p9"/>
          <p:cNvSpPr txBox="1">
            <a:spLocks noGrp="1"/>
          </p:cNvSpPr>
          <p:nvPr>
            <p:ph type="ftr" idx="11"/>
          </p:nvPr>
        </p:nvSpPr>
        <p:spPr>
          <a:xfrm>
            <a:off x="2593850" y="4767225"/>
            <a:ext cx="48387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CGB1201 – JAVA PROGRAMMING –PROJECT REVIEW </a:t>
            </a:r>
            <a:endParaRPr sz="1200" dirty="0">
              <a:latin typeface="Times New Roman"/>
              <a:ea typeface="Times New Roman"/>
              <a:cs typeface="Times New Roman"/>
              <a:sym typeface="Times New Roman"/>
            </a:endParaRPr>
          </a:p>
        </p:txBody>
      </p:sp>
      <p:sp>
        <p:nvSpPr>
          <p:cNvPr id="4" name="Google Shape;126;p3">
            <a:extLst>
              <a:ext uri="{FF2B5EF4-FFF2-40B4-BE49-F238E27FC236}">
                <a16:creationId xmlns:a16="http://schemas.microsoft.com/office/drawing/2014/main" id="{6BE55024-957B-2303-D035-A7342C813A26}"/>
              </a:ext>
            </a:extLst>
          </p:cNvPr>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b="1" dirty="0">
                <a:solidFill>
                  <a:schemeClr val="dk1"/>
                </a:solidFill>
                <a:latin typeface="Times New Roman"/>
                <a:ea typeface="Times New Roman"/>
                <a:cs typeface="Times New Roman"/>
                <a:sym typeface="Times New Roman"/>
              </a:rPr>
              <a:t>Proposed Architecture  - Description (Cont..)</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960</Words>
  <Application>Microsoft Office PowerPoint</Application>
  <PresentationFormat>On-screen Show (16:9)</PresentationFormat>
  <Paragraphs>117</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Origin</vt:lpstr>
      <vt:lpstr>CGB1201 – JAVA PROGRAMMING SEMESTER REVIEW</vt:lpstr>
      <vt:lpstr>PowerPoint Presentation</vt:lpstr>
      <vt:lpstr>Abstract </vt:lpstr>
      <vt:lpstr>Abstract with CO/PO Mapping </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 (Cont..)</vt:lpstr>
      <vt:lpstr>Module Description (Cont..)</vt:lpstr>
      <vt:lpstr>Results and Discussion</vt:lpstr>
      <vt:lpstr>Results and Discussion (Cont..)</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Sabari Mayil</dc:creator>
  <cp:lastModifiedBy>sathiyabalan8257@gmail.com</cp:lastModifiedBy>
  <cp:revision>12</cp:revision>
  <dcterms:modified xsi:type="dcterms:W3CDTF">2024-12-05T06:49:47Z</dcterms:modified>
</cp:coreProperties>
</file>