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258" r:id="rId2"/>
    <p:sldId id="262" r:id="rId3"/>
    <p:sldId id="260" r:id="rId4"/>
    <p:sldId id="263" r:id="rId5"/>
    <p:sldId id="330" r:id="rId6"/>
    <p:sldId id="331" r:id="rId7"/>
    <p:sldId id="332" r:id="rId8"/>
    <p:sldId id="333" r:id="rId9"/>
    <p:sldId id="334" r:id="rId10"/>
    <p:sldId id="266" r:id="rId11"/>
    <p:sldId id="257" r:id="rId12"/>
    <p:sldId id="327" r:id="rId13"/>
    <p:sldId id="29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62" autoAdjust="0"/>
  </p:normalViewPr>
  <p:slideViewPr>
    <p:cSldViewPr snapToGrid="0">
      <p:cViewPr varScale="1">
        <p:scale>
          <a:sx n="105" d="100"/>
          <a:sy n="105" d="100"/>
        </p:scale>
        <p:origin x="798" y="9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9763080-7055-4E2D-BAD1-0E6C5773DB11}" type="doc">
      <dgm:prSet loTypeId="urn:microsoft.com/office/officeart/2018/2/layout/IconVerticalSolidList" loCatId="icon" qsTypeId="urn:microsoft.com/office/officeart/2005/8/quickstyle/simple1#1" qsCatId="simple" csTypeId="urn:microsoft.com/office/officeart/2018/5/colors/Iconchunking_neutralbg_colorful1" csCatId="colorful" phldr="1"/>
      <dgm:spPr/>
      <dgm:t>
        <a:bodyPr/>
        <a:lstStyle/>
        <a:p>
          <a:endParaRPr lang="en-US"/>
        </a:p>
      </dgm:t>
    </dgm:pt>
    <dgm:pt modelId="{EFFD2C6C-9209-4B69-AF9F-A0971502FCD1}">
      <dgm:prSet/>
      <dgm:spPr/>
      <dgm:t>
        <a:bodyPr/>
        <a:lstStyle/>
        <a:p>
          <a:pPr>
            <a:lnSpc>
              <a:spcPct val="100000"/>
            </a:lnSpc>
          </a:pPr>
          <a:r>
            <a:rPr lang="en-US" dirty="0"/>
            <a:t>Azure Kubernetes Service (AKS) is a managed Kubernetes service that you can use to deploy and manage containerized applications</a:t>
          </a:r>
        </a:p>
      </dgm:t>
    </dgm:pt>
    <dgm:pt modelId="{3A02532C-2220-4405-B82C-464F3E9845DB}" type="parTrans" cxnId="{E7B43A28-D9F3-4787-BE7B-80F2C9D67046}">
      <dgm:prSet/>
      <dgm:spPr/>
      <dgm:t>
        <a:bodyPr/>
        <a:lstStyle/>
        <a:p>
          <a:endParaRPr lang="en-US"/>
        </a:p>
      </dgm:t>
    </dgm:pt>
    <dgm:pt modelId="{5EAAF41E-7620-4F20-9D9E-92F4C30DECDC}" type="sibTrans" cxnId="{E7B43A28-D9F3-4787-BE7B-80F2C9D67046}">
      <dgm:prSet/>
      <dgm:spPr/>
      <dgm:t>
        <a:bodyPr/>
        <a:lstStyle/>
        <a:p>
          <a:endParaRPr lang="en-US"/>
        </a:p>
      </dgm:t>
    </dgm:pt>
    <dgm:pt modelId="{42906D21-F7F1-4964-887D-65D13D7014C1}">
      <dgm:prSet/>
      <dgm:spPr/>
      <dgm:t>
        <a:bodyPr/>
        <a:lstStyle/>
        <a:p>
          <a:pPr>
            <a:lnSpc>
              <a:spcPct val="100000"/>
            </a:lnSpc>
          </a:pPr>
          <a:r>
            <a:rPr lang="en-US" dirty="0"/>
            <a:t>AKS reduces the complexity and operational overhead of managing Kubernetes by shifting that responsibility to Azure</a:t>
          </a:r>
        </a:p>
      </dgm:t>
    </dgm:pt>
    <dgm:pt modelId="{29072F7D-FACA-40F6-9FD8-8B91183DB53F}" type="parTrans" cxnId="{56D942F2-12A9-4617-85B8-4B52F13A2A25}">
      <dgm:prSet/>
      <dgm:spPr/>
      <dgm:t>
        <a:bodyPr/>
        <a:lstStyle/>
        <a:p>
          <a:endParaRPr lang="en-US"/>
        </a:p>
      </dgm:t>
    </dgm:pt>
    <dgm:pt modelId="{412C85A8-7935-4962-9DC4-B66B530879B3}" type="sibTrans" cxnId="{56D942F2-12A9-4617-85B8-4B52F13A2A25}">
      <dgm:prSet/>
      <dgm:spPr/>
      <dgm:t>
        <a:bodyPr/>
        <a:lstStyle/>
        <a:p>
          <a:endParaRPr lang="en-US"/>
        </a:p>
      </dgm:t>
    </dgm:pt>
    <dgm:pt modelId="{BE667965-F801-47B0-BE50-9935684C53D5}">
      <dgm:prSet/>
      <dgm:spPr/>
      <dgm:t>
        <a:bodyPr/>
        <a:lstStyle/>
        <a:p>
          <a:pPr>
            <a:lnSpc>
              <a:spcPct val="100000"/>
            </a:lnSpc>
          </a:pPr>
          <a:r>
            <a:rPr lang="en-US" dirty="0"/>
            <a:t>It can run in on-premises, public cloud and hybrid infra-architecture</a:t>
          </a:r>
        </a:p>
      </dgm:t>
    </dgm:pt>
    <dgm:pt modelId="{C4CBE5E8-3FC5-4DDA-9A6A-9F44E2156E8B}" type="parTrans" cxnId="{97906B9F-ADF6-4543-A6F9-4AEA37B1AB3B}">
      <dgm:prSet/>
      <dgm:spPr/>
      <dgm:t>
        <a:bodyPr/>
        <a:lstStyle/>
        <a:p>
          <a:endParaRPr lang="en-US"/>
        </a:p>
      </dgm:t>
    </dgm:pt>
    <dgm:pt modelId="{E24EAAB5-5D8D-4C8D-8213-2EDE3350E57D}" type="sibTrans" cxnId="{97906B9F-ADF6-4543-A6F9-4AEA37B1AB3B}">
      <dgm:prSet/>
      <dgm:spPr/>
      <dgm:t>
        <a:bodyPr/>
        <a:lstStyle/>
        <a:p>
          <a:endParaRPr lang="en-US"/>
        </a:p>
      </dgm:t>
    </dgm:pt>
    <dgm:pt modelId="{62189106-8DCC-4F8B-9937-81C8C5AFCB82}">
      <dgm:prSet phldr="0"/>
      <dgm:spPr/>
      <dgm:t>
        <a:bodyPr/>
        <a:lstStyle/>
        <a:p>
          <a:pPr>
            <a:lnSpc>
              <a:spcPct val="100000"/>
            </a:lnSpc>
          </a:pPr>
          <a:r>
            <a:rPr lang="en-US">
              <a:latin typeface="Aptos Display" panose="02110004020202020204"/>
            </a:rPr>
            <a:t>Benefits</a:t>
          </a:r>
        </a:p>
      </dgm:t>
    </dgm:pt>
    <dgm:pt modelId="{7E83E813-00A7-4FC1-9FEF-9F5C2C9B8031}" type="parTrans" cxnId="{5C65A4C6-5EC4-4ADA-85E2-935710356B01}">
      <dgm:prSet/>
      <dgm:spPr/>
      <dgm:t>
        <a:bodyPr/>
        <a:lstStyle/>
        <a:p>
          <a:endParaRPr lang="en-SG"/>
        </a:p>
      </dgm:t>
    </dgm:pt>
    <dgm:pt modelId="{222AAF44-E0F5-4B06-94F1-581CBD7DBCBF}" type="sibTrans" cxnId="{5C65A4C6-5EC4-4ADA-85E2-935710356B01}">
      <dgm:prSet/>
      <dgm:spPr/>
      <dgm:t>
        <a:bodyPr/>
        <a:lstStyle/>
        <a:p>
          <a:endParaRPr lang="en-US"/>
        </a:p>
      </dgm:t>
    </dgm:pt>
    <dgm:pt modelId="{C42642AE-ACCD-4FC0-8665-E4E074862C3C}">
      <dgm:prSet phldr="0" custT="1"/>
      <dgm:spPr/>
      <dgm:t>
        <a:bodyPr/>
        <a:lstStyle/>
        <a:p>
          <a:pPr>
            <a:lnSpc>
              <a:spcPct val="100000"/>
            </a:lnSpc>
          </a:pPr>
          <a:r>
            <a:rPr lang="en-US" sz="1600" dirty="0">
              <a:latin typeface="Calibri" panose="020F0502020204030204"/>
              <a:cs typeface="Calibri" panose="020F0502020204030204"/>
            </a:rPr>
            <a:t>Management etc...</a:t>
          </a:r>
          <a:endParaRPr lang="en-US" sz="1600" dirty="0"/>
        </a:p>
      </dgm:t>
    </dgm:pt>
    <dgm:pt modelId="{EFBF9149-7AB0-4FBF-A16D-1B8DBCFC656E}" type="parTrans" cxnId="{E84BA93E-8E51-424D-9B77-FBB01EA0564C}">
      <dgm:prSet/>
      <dgm:spPr/>
      <dgm:t>
        <a:bodyPr/>
        <a:lstStyle/>
        <a:p>
          <a:endParaRPr lang="en-SG"/>
        </a:p>
      </dgm:t>
    </dgm:pt>
    <dgm:pt modelId="{3BCF5041-CA6F-4E7F-AB39-124D5B7B19A4}" type="sibTrans" cxnId="{E84BA93E-8E51-424D-9B77-FBB01EA0564C}">
      <dgm:prSet/>
      <dgm:spPr/>
      <dgm:t>
        <a:bodyPr/>
        <a:lstStyle/>
        <a:p>
          <a:endParaRPr lang="en-US"/>
        </a:p>
      </dgm:t>
    </dgm:pt>
    <dgm:pt modelId="{ED88F968-5C1C-4F3B-A63E-7AA183F2B757}">
      <dgm:prSet phldr="0" custT="1"/>
      <dgm:spPr/>
      <dgm:t>
        <a:bodyPr/>
        <a:lstStyle/>
        <a:p>
          <a:pPr>
            <a:lnSpc>
              <a:spcPct val="100000"/>
            </a:lnSpc>
          </a:pPr>
          <a:r>
            <a:rPr lang="en-US" sz="1600" dirty="0">
              <a:latin typeface="Calibri" panose="020F0502020204030204"/>
              <a:cs typeface="Calibri" panose="020F0502020204030204"/>
            </a:rPr>
            <a:t>Scalability – auto scale nodes, pods</a:t>
          </a:r>
        </a:p>
      </dgm:t>
    </dgm:pt>
    <dgm:pt modelId="{ECA4D5B6-3701-471E-B428-BC2246BE9EAD}" type="parTrans" cxnId="{250F85D0-89EA-4CA2-A7D3-E102378D862B}">
      <dgm:prSet/>
      <dgm:spPr/>
      <dgm:t>
        <a:bodyPr/>
        <a:lstStyle/>
        <a:p>
          <a:endParaRPr lang="en-SG"/>
        </a:p>
      </dgm:t>
    </dgm:pt>
    <dgm:pt modelId="{8AB2F468-772B-4F08-B4D4-17193A7B64C7}" type="sibTrans" cxnId="{250F85D0-89EA-4CA2-A7D3-E102378D862B}">
      <dgm:prSet/>
      <dgm:spPr/>
      <dgm:t>
        <a:bodyPr/>
        <a:lstStyle/>
        <a:p>
          <a:endParaRPr lang="en-US"/>
        </a:p>
      </dgm:t>
    </dgm:pt>
    <dgm:pt modelId="{C59CECF1-5E8F-4D2A-8425-84A52B517E11}">
      <dgm:prSet phldr="0" custT="1"/>
      <dgm:spPr/>
      <dgm:t>
        <a:bodyPr/>
        <a:lstStyle/>
        <a:p>
          <a:pPr>
            <a:lnSpc>
              <a:spcPct val="100000"/>
            </a:lnSpc>
          </a:pPr>
          <a:r>
            <a:rPr lang="en-US" sz="1600" dirty="0">
              <a:latin typeface="Calibri" panose="020F0502020204030204"/>
              <a:cs typeface="Calibri" panose="020F0502020204030204"/>
            </a:rPr>
            <a:t>High Availability – distribute app in multiple nodes</a:t>
          </a:r>
        </a:p>
      </dgm:t>
    </dgm:pt>
    <dgm:pt modelId="{E2868438-0BB2-41A1-AF7A-4EC48743BFFF}" type="parTrans" cxnId="{7D0C92C1-9BE6-4D74-9492-45119E837CF8}">
      <dgm:prSet/>
      <dgm:spPr/>
      <dgm:t>
        <a:bodyPr/>
        <a:lstStyle/>
        <a:p>
          <a:endParaRPr lang="en-SG"/>
        </a:p>
      </dgm:t>
    </dgm:pt>
    <dgm:pt modelId="{90995BA8-DD3C-49EA-AC0F-473642DC82E3}" type="sibTrans" cxnId="{7D0C92C1-9BE6-4D74-9492-45119E837CF8}">
      <dgm:prSet/>
      <dgm:spPr/>
      <dgm:t>
        <a:bodyPr/>
        <a:lstStyle/>
        <a:p>
          <a:endParaRPr lang="en-US"/>
        </a:p>
      </dgm:t>
    </dgm:pt>
    <dgm:pt modelId="{9CFDD983-8F07-487F-877B-6AD57CB44524}">
      <dgm:prSet phldr="0" custT="1"/>
      <dgm:spPr/>
      <dgm:t>
        <a:bodyPr/>
        <a:lstStyle/>
        <a:p>
          <a:pPr>
            <a:lnSpc>
              <a:spcPct val="100000"/>
            </a:lnSpc>
          </a:pPr>
          <a:r>
            <a:rPr lang="en-US" sz="1600" dirty="0">
              <a:latin typeface="Calibri" panose="020F0502020204030204"/>
              <a:cs typeface="Calibri" panose="020F0502020204030204"/>
            </a:rPr>
            <a:t>Resource Isolation – resource limits, quotas and namespaces</a:t>
          </a:r>
        </a:p>
      </dgm:t>
    </dgm:pt>
    <dgm:pt modelId="{2AFF3B7A-E44E-484C-AD79-65EDF04A6B6F}" type="parTrans" cxnId="{F3827F9C-9447-4CFB-80FB-657F5A962065}">
      <dgm:prSet/>
      <dgm:spPr/>
      <dgm:t>
        <a:bodyPr/>
        <a:lstStyle/>
        <a:p>
          <a:endParaRPr lang="en-SG"/>
        </a:p>
      </dgm:t>
    </dgm:pt>
    <dgm:pt modelId="{A8E0166E-39D2-4361-8692-ED9606D63E05}" type="sibTrans" cxnId="{F3827F9C-9447-4CFB-80FB-657F5A962065}">
      <dgm:prSet/>
      <dgm:spPr/>
      <dgm:t>
        <a:bodyPr/>
        <a:lstStyle/>
        <a:p>
          <a:endParaRPr lang="en-US"/>
        </a:p>
      </dgm:t>
    </dgm:pt>
    <dgm:pt modelId="{FED5D02C-0CD2-42DC-A502-F18958CC03E7}">
      <dgm:prSet phldr="0" custT="1"/>
      <dgm:spPr/>
      <dgm:t>
        <a:bodyPr/>
        <a:lstStyle/>
        <a:p>
          <a:pPr>
            <a:lnSpc>
              <a:spcPct val="100000"/>
            </a:lnSpc>
          </a:pPr>
          <a:r>
            <a:rPr lang="en-US" sz="1600" dirty="0">
              <a:latin typeface="Calibri" panose="020F0502020204030204"/>
              <a:cs typeface="Calibri" panose="020F0502020204030204"/>
            </a:rPr>
            <a:t>Load Balancing – traffic distribute evenly across nodes</a:t>
          </a:r>
        </a:p>
      </dgm:t>
    </dgm:pt>
    <dgm:pt modelId="{EA723E4C-7B9F-4FEB-A207-AD6A25748B4C}" type="parTrans" cxnId="{D01E9AC3-4CF4-46EB-B33D-243C26CA6F84}">
      <dgm:prSet/>
      <dgm:spPr/>
      <dgm:t>
        <a:bodyPr/>
        <a:lstStyle/>
        <a:p>
          <a:endParaRPr lang="en-SG"/>
        </a:p>
      </dgm:t>
    </dgm:pt>
    <dgm:pt modelId="{D43DFFFF-928C-499E-9003-15B2C6F77643}" type="sibTrans" cxnId="{D01E9AC3-4CF4-46EB-B33D-243C26CA6F84}">
      <dgm:prSet/>
      <dgm:spPr/>
      <dgm:t>
        <a:bodyPr/>
        <a:lstStyle/>
        <a:p>
          <a:endParaRPr lang="en-US"/>
        </a:p>
      </dgm:t>
    </dgm:pt>
    <dgm:pt modelId="{53679A0E-3F49-4A7C-8110-9B3D6454989D}" type="pres">
      <dgm:prSet presAssocID="{59763080-7055-4E2D-BAD1-0E6C5773DB11}" presName="root" presStyleCnt="0">
        <dgm:presLayoutVars>
          <dgm:dir/>
          <dgm:resizeHandles val="exact"/>
        </dgm:presLayoutVars>
      </dgm:prSet>
      <dgm:spPr/>
    </dgm:pt>
    <dgm:pt modelId="{608E2907-C6B7-4737-B82F-E47583E1D5FE}" type="pres">
      <dgm:prSet presAssocID="{EFFD2C6C-9209-4B69-AF9F-A0971502FCD1}" presName="compNode" presStyleCnt="0"/>
      <dgm:spPr/>
    </dgm:pt>
    <dgm:pt modelId="{46182302-36EB-4DC0-946C-9E645E8159F0}" type="pres">
      <dgm:prSet presAssocID="{EFFD2C6C-9209-4B69-AF9F-A0971502FCD1}" presName="bgRect" presStyleLbl="bgShp" presStyleIdx="0" presStyleCnt="4" custLinFactNeighborX="-187" custLinFactNeighborY="5627"/>
      <dgm:spPr/>
    </dgm:pt>
    <dgm:pt modelId="{B116FAEF-4A06-4724-A172-2A16977DD89E}" type="pres">
      <dgm:prSet presAssocID="{EFFD2C6C-9209-4B69-AF9F-A0971502FCD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pt>
    <dgm:pt modelId="{1F4769E8-B002-435D-9D77-B1DCE72BCC8D}" type="pres">
      <dgm:prSet presAssocID="{EFFD2C6C-9209-4B69-AF9F-A0971502FCD1}" presName="spaceRect" presStyleCnt="0"/>
      <dgm:spPr/>
    </dgm:pt>
    <dgm:pt modelId="{3E197885-FE38-4ABE-A15D-F96F91B425FB}" type="pres">
      <dgm:prSet presAssocID="{EFFD2C6C-9209-4B69-AF9F-A0971502FCD1}" presName="parTx" presStyleLbl="revTx" presStyleIdx="0" presStyleCnt="5">
        <dgm:presLayoutVars>
          <dgm:chMax val="0"/>
          <dgm:chPref val="0"/>
        </dgm:presLayoutVars>
      </dgm:prSet>
      <dgm:spPr/>
    </dgm:pt>
    <dgm:pt modelId="{1CB0DDD9-FB40-4EAB-B306-06EE5556BC80}" type="pres">
      <dgm:prSet presAssocID="{5EAAF41E-7620-4F20-9D9E-92F4C30DECDC}" presName="sibTrans" presStyleCnt="0"/>
      <dgm:spPr/>
    </dgm:pt>
    <dgm:pt modelId="{C235DAF5-CC59-412F-B87A-BDB68AFF2EF9}" type="pres">
      <dgm:prSet presAssocID="{42906D21-F7F1-4964-887D-65D13D7014C1}" presName="compNode" presStyleCnt="0"/>
      <dgm:spPr/>
    </dgm:pt>
    <dgm:pt modelId="{477430E2-B70C-41A5-B1C4-23E1792B594B}" type="pres">
      <dgm:prSet presAssocID="{42906D21-F7F1-4964-887D-65D13D7014C1}" presName="bgRect" presStyleLbl="bgShp" presStyleIdx="1" presStyleCnt="4" custLinFactNeighborX="187" custLinFactNeighborY="768"/>
      <dgm:spPr/>
    </dgm:pt>
    <dgm:pt modelId="{60205039-0EA4-486B-AF6B-361D43DD7EAA}" type="pres">
      <dgm:prSet presAssocID="{42906D21-F7F1-4964-887D-65D13D7014C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pt>
    <dgm:pt modelId="{F9E72FEA-1DE6-4C6E-B000-E8EEAEB30A51}" type="pres">
      <dgm:prSet presAssocID="{42906D21-F7F1-4964-887D-65D13D7014C1}" presName="spaceRect" presStyleCnt="0"/>
      <dgm:spPr/>
    </dgm:pt>
    <dgm:pt modelId="{AD37A5F3-F998-4F59-8851-052D616613A8}" type="pres">
      <dgm:prSet presAssocID="{42906D21-F7F1-4964-887D-65D13D7014C1}" presName="parTx" presStyleLbl="revTx" presStyleIdx="1" presStyleCnt="5" custLinFactNeighborX="-103" custLinFactNeighborY="-7421">
        <dgm:presLayoutVars>
          <dgm:chMax val="0"/>
          <dgm:chPref val="0"/>
        </dgm:presLayoutVars>
      </dgm:prSet>
      <dgm:spPr/>
    </dgm:pt>
    <dgm:pt modelId="{D9C99CD8-D1DC-456A-915E-966E65D2D367}" type="pres">
      <dgm:prSet presAssocID="{412C85A8-7935-4962-9DC4-B66B530879B3}" presName="sibTrans" presStyleCnt="0"/>
      <dgm:spPr/>
    </dgm:pt>
    <dgm:pt modelId="{0126DC4D-B4A6-4F88-89C5-15EBEA2A3BCC}" type="pres">
      <dgm:prSet presAssocID="{BE667965-F801-47B0-BE50-9935684C53D5}" presName="compNode" presStyleCnt="0"/>
      <dgm:spPr/>
    </dgm:pt>
    <dgm:pt modelId="{2DEE8FD3-8737-4B31-9A86-E8338157E5C5}" type="pres">
      <dgm:prSet presAssocID="{BE667965-F801-47B0-BE50-9935684C53D5}" presName="bgRect" presStyleLbl="bgShp" presStyleIdx="2" presStyleCnt="4" custLinFactNeighborY="-10602"/>
      <dgm:spPr/>
    </dgm:pt>
    <dgm:pt modelId="{AB050135-C40D-4DED-82A0-356B46773CDA}" type="pres">
      <dgm:prSet presAssocID="{BE667965-F801-47B0-BE50-9935684C53D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pt>
    <dgm:pt modelId="{AAEA68CE-E314-4F35-96E3-688D947F8B0D}" type="pres">
      <dgm:prSet presAssocID="{BE667965-F801-47B0-BE50-9935684C53D5}" presName="spaceRect" presStyleCnt="0"/>
      <dgm:spPr/>
    </dgm:pt>
    <dgm:pt modelId="{A2D7EFF4-97CA-4DAC-898A-DADD09C7EFA4}" type="pres">
      <dgm:prSet presAssocID="{BE667965-F801-47B0-BE50-9935684C53D5}" presName="parTx" presStyleLbl="revTx" presStyleIdx="2" presStyleCnt="5">
        <dgm:presLayoutVars>
          <dgm:chMax val="0"/>
          <dgm:chPref val="0"/>
        </dgm:presLayoutVars>
      </dgm:prSet>
      <dgm:spPr/>
    </dgm:pt>
    <dgm:pt modelId="{26C162D7-D479-4EEA-810F-77F2936346EE}" type="pres">
      <dgm:prSet presAssocID="{E24EAAB5-5D8D-4C8D-8213-2EDE3350E57D}" presName="sibTrans" presStyleCnt="0"/>
      <dgm:spPr/>
    </dgm:pt>
    <dgm:pt modelId="{E12AD410-CBFA-4BEF-B4BA-FD37B952256E}" type="pres">
      <dgm:prSet presAssocID="{62189106-8DCC-4F8B-9937-81C8C5AFCB82}" presName="compNode" presStyleCnt="0"/>
      <dgm:spPr/>
    </dgm:pt>
    <dgm:pt modelId="{71147860-BEEE-4688-90F3-D845971A7125}" type="pres">
      <dgm:prSet presAssocID="{62189106-8DCC-4F8B-9937-81C8C5AFCB82}" presName="bgRect" presStyleLbl="bgShp" presStyleIdx="3" presStyleCnt="4" custScaleX="100000" custScaleY="255155"/>
      <dgm:spPr/>
    </dgm:pt>
    <dgm:pt modelId="{72106824-613C-48E0-AEE5-B19E33355B28}" type="pres">
      <dgm:prSet presAssocID="{62189106-8DCC-4F8B-9937-81C8C5AFCB8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pt>
    <dgm:pt modelId="{1F8D4D8F-06FF-4435-B05D-C3AB40E5652E}" type="pres">
      <dgm:prSet presAssocID="{62189106-8DCC-4F8B-9937-81C8C5AFCB82}" presName="spaceRect" presStyleCnt="0"/>
      <dgm:spPr/>
    </dgm:pt>
    <dgm:pt modelId="{48BA42CB-31EE-4C4D-A013-C3C2E225D98D}" type="pres">
      <dgm:prSet presAssocID="{62189106-8DCC-4F8B-9937-81C8C5AFCB82}" presName="parTx" presStyleLbl="revTx" presStyleIdx="3" presStyleCnt="5">
        <dgm:presLayoutVars>
          <dgm:chMax val="0"/>
          <dgm:chPref val="0"/>
        </dgm:presLayoutVars>
      </dgm:prSet>
      <dgm:spPr/>
    </dgm:pt>
    <dgm:pt modelId="{CCDFD0A4-9C1A-4D1C-AB6E-17AD5410C5DF}" type="pres">
      <dgm:prSet presAssocID="{62189106-8DCC-4F8B-9937-81C8C5AFCB82}" presName="desTx" presStyleLbl="revTx" presStyleIdx="4" presStyleCnt="5" custScaleX="212221" custScaleY="144079">
        <dgm:presLayoutVars/>
      </dgm:prSet>
      <dgm:spPr/>
    </dgm:pt>
  </dgm:ptLst>
  <dgm:cxnLst>
    <dgm:cxn modelId="{B5A3AD23-49F0-4C1D-8C48-B5D9F892C211}" type="presOf" srcId="{42906D21-F7F1-4964-887D-65D13D7014C1}" destId="{AD37A5F3-F998-4F59-8851-052D616613A8}" srcOrd="0" destOrd="0" presId="urn:microsoft.com/office/officeart/2018/2/layout/IconVerticalSolidList"/>
    <dgm:cxn modelId="{BD500F28-A71C-4EF6-9F75-4F904C5A6B71}" type="presOf" srcId="{9CFDD983-8F07-487F-877B-6AD57CB44524}" destId="{CCDFD0A4-9C1A-4D1C-AB6E-17AD5410C5DF}" srcOrd="0" destOrd="2" presId="urn:microsoft.com/office/officeart/2018/2/layout/IconVerticalSolidList"/>
    <dgm:cxn modelId="{E7B43A28-D9F3-4787-BE7B-80F2C9D67046}" srcId="{59763080-7055-4E2D-BAD1-0E6C5773DB11}" destId="{EFFD2C6C-9209-4B69-AF9F-A0971502FCD1}" srcOrd="0" destOrd="0" parTransId="{3A02532C-2220-4405-B82C-464F3E9845DB}" sibTransId="{5EAAF41E-7620-4F20-9D9E-92F4C30DECDC}"/>
    <dgm:cxn modelId="{C27B9B2A-7024-4B25-9EE8-165CCE1E1EE3}" type="presOf" srcId="{BE667965-F801-47B0-BE50-9935684C53D5}" destId="{A2D7EFF4-97CA-4DAC-898A-DADD09C7EFA4}" srcOrd="0" destOrd="0" presId="urn:microsoft.com/office/officeart/2018/2/layout/IconVerticalSolidList"/>
    <dgm:cxn modelId="{82E56839-C658-4879-A4F2-EB589EFAD992}" type="presOf" srcId="{59763080-7055-4E2D-BAD1-0E6C5773DB11}" destId="{53679A0E-3F49-4A7C-8110-9B3D6454989D}" srcOrd="0" destOrd="0" presId="urn:microsoft.com/office/officeart/2018/2/layout/IconVerticalSolidList"/>
    <dgm:cxn modelId="{E84BA93E-8E51-424D-9B77-FBB01EA0564C}" srcId="{62189106-8DCC-4F8B-9937-81C8C5AFCB82}" destId="{C42642AE-ACCD-4FC0-8665-E4E074862C3C}" srcOrd="4" destOrd="0" parTransId="{EFBF9149-7AB0-4FBF-A16D-1B8DBCFC656E}" sibTransId="{3BCF5041-CA6F-4E7F-AB39-124D5B7B19A4}"/>
    <dgm:cxn modelId="{66AA7A5B-172C-460C-9664-1BFC2C7766C4}" type="presOf" srcId="{EFFD2C6C-9209-4B69-AF9F-A0971502FCD1}" destId="{3E197885-FE38-4ABE-A15D-F96F91B425FB}" srcOrd="0" destOrd="0" presId="urn:microsoft.com/office/officeart/2018/2/layout/IconVerticalSolidList"/>
    <dgm:cxn modelId="{C7D97F4A-684B-4F79-94F6-5C73D524FB4D}" type="presOf" srcId="{ED88F968-5C1C-4F3B-A63E-7AA183F2B757}" destId="{CCDFD0A4-9C1A-4D1C-AB6E-17AD5410C5DF}" srcOrd="0" destOrd="0" presId="urn:microsoft.com/office/officeart/2018/2/layout/IconVerticalSolidList"/>
    <dgm:cxn modelId="{7723BB7E-134E-49A4-AFE3-EC51A140A23D}" type="presOf" srcId="{62189106-8DCC-4F8B-9937-81C8C5AFCB82}" destId="{48BA42CB-31EE-4C4D-A013-C3C2E225D98D}" srcOrd="0" destOrd="0" presId="urn:microsoft.com/office/officeart/2018/2/layout/IconVerticalSolidList"/>
    <dgm:cxn modelId="{D1DA9780-7EB2-45CA-B1CE-AF98A94E99CF}" type="presOf" srcId="{FED5D02C-0CD2-42DC-A502-F18958CC03E7}" destId="{CCDFD0A4-9C1A-4D1C-AB6E-17AD5410C5DF}" srcOrd="0" destOrd="3" presId="urn:microsoft.com/office/officeart/2018/2/layout/IconVerticalSolidList"/>
    <dgm:cxn modelId="{F3827F9C-9447-4CFB-80FB-657F5A962065}" srcId="{62189106-8DCC-4F8B-9937-81C8C5AFCB82}" destId="{9CFDD983-8F07-487F-877B-6AD57CB44524}" srcOrd="2" destOrd="0" parTransId="{2AFF3B7A-E44E-484C-AD79-65EDF04A6B6F}" sibTransId="{A8E0166E-39D2-4361-8692-ED9606D63E05}"/>
    <dgm:cxn modelId="{97906B9F-ADF6-4543-A6F9-4AEA37B1AB3B}" srcId="{59763080-7055-4E2D-BAD1-0E6C5773DB11}" destId="{BE667965-F801-47B0-BE50-9935684C53D5}" srcOrd="2" destOrd="0" parTransId="{C4CBE5E8-3FC5-4DDA-9A6A-9F44E2156E8B}" sibTransId="{E24EAAB5-5D8D-4C8D-8213-2EDE3350E57D}"/>
    <dgm:cxn modelId="{7D0C92C1-9BE6-4D74-9492-45119E837CF8}" srcId="{62189106-8DCC-4F8B-9937-81C8C5AFCB82}" destId="{C59CECF1-5E8F-4D2A-8425-84A52B517E11}" srcOrd="1" destOrd="0" parTransId="{E2868438-0BB2-41A1-AF7A-4EC48743BFFF}" sibTransId="{90995BA8-DD3C-49EA-AC0F-473642DC82E3}"/>
    <dgm:cxn modelId="{D01E9AC3-4CF4-46EB-B33D-243C26CA6F84}" srcId="{62189106-8DCC-4F8B-9937-81C8C5AFCB82}" destId="{FED5D02C-0CD2-42DC-A502-F18958CC03E7}" srcOrd="3" destOrd="0" parTransId="{EA723E4C-7B9F-4FEB-A207-AD6A25748B4C}" sibTransId="{D43DFFFF-928C-499E-9003-15B2C6F77643}"/>
    <dgm:cxn modelId="{C3C809C5-E1D3-4446-BFB8-D04DB97A6225}" type="presOf" srcId="{C42642AE-ACCD-4FC0-8665-E4E074862C3C}" destId="{CCDFD0A4-9C1A-4D1C-AB6E-17AD5410C5DF}" srcOrd="0" destOrd="4" presId="urn:microsoft.com/office/officeart/2018/2/layout/IconVerticalSolidList"/>
    <dgm:cxn modelId="{5C65A4C6-5EC4-4ADA-85E2-935710356B01}" srcId="{59763080-7055-4E2D-BAD1-0E6C5773DB11}" destId="{62189106-8DCC-4F8B-9937-81C8C5AFCB82}" srcOrd="3" destOrd="0" parTransId="{7E83E813-00A7-4FC1-9FEF-9F5C2C9B8031}" sibTransId="{222AAF44-E0F5-4B06-94F1-581CBD7DBCBF}"/>
    <dgm:cxn modelId="{250F85D0-89EA-4CA2-A7D3-E102378D862B}" srcId="{62189106-8DCC-4F8B-9937-81C8C5AFCB82}" destId="{ED88F968-5C1C-4F3B-A63E-7AA183F2B757}" srcOrd="0" destOrd="0" parTransId="{ECA4D5B6-3701-471E-B428-BC2246BE9EAD}" sibTransId="{8AB2F468-772B-4F08-B4D4-17193A7B64C7}"/>
    <dgm:cxn modelId="{EDD592F1-C256-462C-8249-7C80FDEC25C1}" type="presOf" srcId="{C59CECF1-5E8F-4D2A-8425-84A52B517E11}" destId="{CCDFD0A4-9C1A-4D1C-AB6E-17AD5410C5DF}" srcOrd="0" destOrd="1" presId="urn:microsoft.com/office/officeart/2018/2/layout/IconVerticalSolidList"/>
    <dgm:cxn modelId="{56D942F2-12A9-4617-85B8-4B52F13A2A25}" srcId="{59763080-7055-4E2D-BAD1-0E6C5773DB11}" destId="{42906D21-F7F1-4964-887D-65D13D7014C1}" srcOrd="1" destOrd="0" parTransId="{29072F7D-FACA-40F6-9FD8-8B91183DB53F}" sibTransId="{412C85A8-7935-4962-9DC4-B66B530879B3}"/>
    <dgm:cxn modelId="{59B58B35-E902-4B6F-BA1F-AB899163DE98}" type="presParOf" srcId="{53679A0E-3F49-4A7C-8110-9B3D6454989D}" destId="{608E2907-C6B7-4737-B82F-E47583E1D5FE}" srcOrd="0" destOrd="0" presId="urn:microsoft.com/office/officeart/2018/2/layout/IconVerticalSolidList"/>
    <dgm:cxn modelId="{518678E1-E3A0-4C58-B865-5FFDDEBBEE35}" type="presParOf" srcId="{608E2907-C6B7-4737-B82F-E47583E1D5FE}" destId="{46182302-36EB-4DC0-946C-9E645E8159F0}" srcOrd="0" destOrd="0" presId="urn:microsoft.com/office/officeart/2018/2/layout/IconVerticalSolidList"/>
    <dgm:cxn modelId="{F85B9BCA-0A66-4A5E-8CF4-D768DFA5F512}" type="presParOf" srcId="{608E2907-C6B7-4737-B82F-E47583E1D5FE}" destId="{B116FAEF-4A06-4724-A172-2A16977DD89E}" srcOrd="1" destOrd="0" presId="urn:microsoft.com/office/officeart/2018/2/layout/IconVerticalSolidList"/>
    <dgm:cxn modelId="{0DB03ABF-FBE7-4034-966C-1755CF517FE8}" type="presParOf" srcId="{608E2907-C6B7-4737-B82F-E47583E1D5FE}" destId="{1F4769E8-B002-435D-9D77-B1DCE72BCC8D}" srcOrd="2" destOrd="0" presId="urn:microsoft.com/office/officeart/2018/2/layout/IconVerticalSolidList"/>
    <dgm:cxn modelId="{3C56C8FD-A9CB-4A6A-A00D-90AB7041C586}" type="presParOf" srcId="{608E2907-C6B7-4737-B82F-E47583E1D5FE}" destId="{3E197885-FE38-4ABE-A15D-F96F91B425FB}" srcOrd="3" destOrd="0" presId="urn:microsoft.com/office/officeart/2018/2/layout/IconVerticalSolidList"/>
    <dgm:cxn modelId="{E0E43F59-5E68-4BA0-868F-D23A90972687}" type="presParOf" srcId="{53679A0E-3F49-4A7C-8110-9B3D6454989D}" destId="{1CB0DDD9-FB40-4EAB-B306-06EE5556BC80}" srcOrd="1" destOrd="0" presId="urn:microsoft.com/office/officeart/2018/2/layout/IconVerticalSolidList"/>
    <dgm:cxn modelId="{EAD81323-8828-4EBD-8E38-1FFA2C1924DC}" type="presParOf" srcId="{53679A0E-3F49-4A7C-8110-9B3D6454989D}" destId="{C235DAF5-CC59-412F-B87A-BDB68AFF2EF9}" srcOrd="2" destOrd="0" presId="urn:microsoft.com/office/officeart/2018/2/layout/IconVerticalSolidList"/>
    <dgm:cxn modelId="{03F62BFF-CB69-4118-907C-CAD133C12C4A}" type="presParOf" srcId="{C235DAF5-CC59-412F-B87A-BDB68AFF2EF9}" destId="{477430E2-B70C-41A5-B1C4-23E1792B594B}" srcOrd="0" destOrd="0" presId="urn:microsoft.com/office/officeart/2018/2/layout/IconVerticalSolidList"/>
    <dgm:cxn modelId="{C153E638-C2AE-4430-9E22-CA16E0DAC3AD}" type="presParOf" srcId="{C235DAF5-CC59-412F-B87A-BDB68AFF2EF9}" destId="{60205039-0EA4-486B-AF6B-361D43DD7EAA}" srcOrd="1" destOrd="0" presId="urn:microsoft.com/office/officeart/2018/2/layout/IconVerticalSolidList"/>
    <dgm:cxn modelId="{39C5FA4A-DF39-46CA-936D-3ECF46CDF89C}" type="presParOf" srcId="{C235DAF5-CC59-412F-B87A-BDB68AFF2EF9}" destId="{F9E72FEA-1DE6-4C6E-B000-E8EEAEB30A51}" srcOrd="2" destOrd="0" presId="urn:microsoft.com/office/officeart/2018/2/layout/IconVerticalSolidList"/>
    <dgm:cxn modelId="{C930E4BA-315F-44CA-B047-456B29A373AD}" type="presParOf" srcId="{C235DAF5-CC59-412F-B87A-BDB68AFF2EF9}" destId="{AD37A5F3-F998-4F59-8851-052D616613A8}" srcOrd="3" destOrd="0" presId="urn:microsoft.com/office/officeart/2018/2/layout/IconVerticalSolidList"/>
    <dgm:cxn modelId="{521FC743-23FA-4500-918E-9542B6EC366F}" type="presParOf" srcId="{53679A0E-3F49-4A7C-8110-9B3D6454989D}" destId="{D9C99CD8-D1DC-456A-915E-966E65D2D367}" srcOrd="3" destOrd="0" presId="urn:microsoft.com/office/officeart/2018/2/layout/IconVerticalSolidList"/>
    <dgm:cxn modelId="{628DAD46-2249-4CBD-89EA-56E517CD522F}" type="presParOf" srcId="{53679A0E-3F49-4A7C-8110-9B3D6454989D}" destId="{0126DC4D-B4A6-4F88-89C5-15EBEA2A3BCC}" srcOrd="4" destOrd="0" presId="urn:microsoft.com/office/officeart/2018/2/layout/IconVerticalSolidList"/>
    <dgm:cxn modelId="{297AE31A-8499-48A0-BEDF-3BC3D0750673}" type="presParOf" srcId="{0126DC4D-B4A6-4F88-89C5-15EBEA2A3BCC}" destId="{2DEE8FD3-8737-4B31-9A86-E8338157E5C5}" srcOrd="0" destOrd="0" presId="urn:microsoft.com/office/officeart/2018/2/layout/IconVerticalSolidList"/>
    <dgm:cxn modelId="{DC36406B-1515-479D-A64D-210F71957D7F}" type="presParOf" srcId="{0126DC4D-B4A6-4F88-89C5-15EBEA2A3BCC}" destId="{AB050135-C40D-4DED-82A0-356B46773CDA}" srcOrd="1" destOrd="0" presId="urn:microsoft.com/office/officeart/2018/2/layout/IconVerticalSolidList"/>
    <dgm:cxn modelId="{1A9D2800-E4C7-4D7A-8B44-A2701B113D94}" type="presParOf" srcId="{0126DC4D-B4A6-4F88-89C5-15EBEA2A3BCC}" destId="{AAEA68CE-E314-4F35-96E3-688D947F8B0D}" srcOrd="2" destOrd="0" presId="urn:microsoft.com/office/officeart/2018/2/layout/IconVerticalSolidList"/>
    <dgm:cxn modelId="{A557EFB8-C1B0-40AC-B152-C714627D1CE7}" type="presParOf" srcId="{0126DC4D-B4A6-4F88-89C5-15EBEA2A3BCC}" destId="{A2D7EFF4-97CA-4DAC-898A-DADD09C7EFA4}" srcOrd="3" destOrd="0" presId="urn:microsoft.com/office/officeart/2018/2/layout/IconVerticalSolidList"/>
    <dgm:cxn modelId="{0908E9E9-C851-4578-85CA-D84233738E8C}" type="presParOf" srcId="{53679A0E-3F49-4A7C-8110-9B3D6454989D}" destId="{26C162D7-D479-4EEA-810F-77F2936346EE}" srcOrd="5" destOrd="0" presId="urn:microsoft.com/office/officeart/2018/2/layout/IconVerticalSolidList"/>
    <dgm:cxn modelId="{2944196D-2381-4873-A84C-2B59AFA08465}" type="presParOf" srcId="{53679A0E-3F49-4A7C-8110-9B3D6454989D}" destId="{E12AD410-CBFA-4BEF-B4BA-FD37B952256E}" srcOrd="6" destOrd="0" presId="urn:microsoft.com/office/officeart/2018/2/layout/IconVerticalSolidList"/>
    <dgm:cxn modelId="{F4766A7D-123E-49CB-B62F-B81E4C1B5BB5}" type="presParOf" srcId="{E12AD410-CBFA-4BEF-B4BA-FD37B952256E}" destId="{71147860-BEEE-4688-90F3-D845971A7125}" srcOrd="0" destOrd="0" presId="urn:microsoft.com/office/officeart/2018/2/layout/IconVerticalSolidList"/>
    <dgm:cxn modelId="{F8065DE1-B920-419E-8A5F-0DC181C2AE1C}" type="presParOf" srcId="{E12AD410-CBFA-4BEF-B4BA-FD37B952256E}" destId="{72106824-613C-48E0-AEE5-B19E33355B28}" srcOrd="1" destOrd="0" presId="urn:microsoft.com/office/officeart/2018/2/layout/IconVerticalSolidList"/>
    <dgm:cxn modelId="{3D9036D7-7AD6-4524-AD42-AAAC63C010E4}" type="presParOf" srcId="{E12AD410-CBFA-4BEF-B4BA-FD37B952256E}" destId="{1F8D4D8F-06FF-4435-B05D-C3AB40E5652E}" srcOrd="2" destOrd="0" presId="urn:microsoft.com/office/officeart/2018/2/layout/IconVerticalSolidList"/>
    <dgm:cxn modelId="{AF0D80B8-C133-434B-8332-0F2131036F09}" type="presParOf" srcId="{E12AD410-CBFA-4BEF-B4BA-FD37B952256E}" destId="{48BA42CB-31EE-4C4D-A013-C3C2E225D98D}" srcOrd="3" destOrd="0" presId="urn:microsoft.com/office/officeart/2018/2/layout/IconVerticalSolidList"/>
    <dgm:cxn modelId="{4D9DFDBD-842D-4F1C-9F78-D43CD00AED5E}" type="presParOf" srcId="{E12AD410-CBFA-4BEF-B4BA-FD37B952256E}" destId="{CCDFD0A4-9C1A-4D1C-AB6E-17AD5410C5DF}"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182302-36EB-4DC0-946C-9E645E8159F0}">
      <dsp:nvSpPr>
        <dsp:cNvPr id="0" name=""/>
        <dsp:cNvSpPr/>
      </dsp:nvSpPr>
      <dsp:spPr>
        <a:xfrm>
          <a:off x="-981295" y="49641"/>
          <a:ext cx="7869637" cy="71522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16FAEF-4A06-4724-A172-2A16977DD89E}">
      <dsp:nvSpPr>
        <dsp:cNvPr id="0" name=""/>
        <dsp:cNvSpPr/>
      </dsp:nvSpPr>
      <dsp:spPr>
        <a:xfrm>
          <a:off x="-764940" y="170320"/>
          <a:ext cx="393371" cy="3933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197885-FE38-4ABE-A15D-F96F91B425FB}">
      <dsp:nvSpPr>
        <dsp:cNvPr id="0" name=""/>
        <dsp:cNvSpPr/>
      </dsp:nvSpPr>
      <dsp:spPr bwMode="white">
        <a:xfrm>
          <a:off x="-155214" y="9395"/>
          <a:ext cx="7041940" cy="715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694" tIns="75694" rIns="75694" bIns="75694" numCol="1" spcCol="1270" anchor="ctr" anchorCtr="0">
          <a:noAutofit/>
        </a:bodyPr>
        <a:lstStyle/>
        <a:p>
          <a:pPr marL="0" lvl="0" indent="0" algn="l" defTabSz="889000">
            <a:lnSpc>
              <a:spcPct val="100000"/>
            </a:lnSpc>
            <a:spcBef>
              <a:spcPct val="0"/>
            </a:spcBef>
            <a:spcAft>
              <a:spcPct val="35000"/>
            </a:spcAft>
            <a:buNone/>
          </a:pPr>
          <a:r>
            <a:rPr lang="en-US" sz="2000" kern="1200" dirty="0"/>
            <a:t>Azure Kubernetes Service (AKS) is a managed Kubernetes service that you can use to deploy and manage containerized applications</a:t>
          </a:r>
        </a:p>
      </dsp:txBody>
      <dsp:txXfrm>
        <a:off x="-155214" y="9395"/>
        <a:ext cx="7041940" cy="715221"/>
      </dsp:txXfrm>
    </dsp:sp>
    <dsp:sp modelId="{477430E2-B70C-41A5-B1C4-23E1792B594B}">
      <dsp:nvSpPr>
        <dsp:cNvPr id="0" name=""/>
        <dsp:cNvSpPr/>
      </dsp:nvSpPr>
      <dsp:spPr>
        <a:xfrm>
          <a:off x="-966579" y="908915"/>
          <a:ext cx="7869637" cy="71522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205039-0EA4-486B-AF6B-361D43DD7EAA}">
      <dsp:nvSpPr>
        <dsp:cNvPr id="0" name=""/>
        <dsp:cNvSpPr/>
      </dsp:nvSpPr>
      <dsp:spPr>
        <a:xfrm>
          <a:off x="-764940" y="1064347"/>
          <a:ext cx="393371" cy="3933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37A5F3-F998-4F59-8851-052D616613A8}">
      <dsp:nvSpPr>
        <dsp:cNvPr id="0" name=""/>
        <dsp:cNvSpPr/>
      </dsp:nvSpPr>
      <dsp:spPr bwMode="white">
        <a:xfrm>
          <a:off x="-155214" y="850346"/>
          <a:ext cx="7041940" cy="715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694" tIns="75694" rIns="75694" bIns="75694" numCol="1" spcCol="1270" anchor="ctr" anchorCtr="0">
          <a:noAutofit/>
        </a:bodyPr>
        <a:lstStyle/>
        <a:p>
          <a:pPr marL="0" lvl="0" indent="0" algn="l" defTabSz="889000">
            <a:lnSpc>
              <a:spcPct val="100000"/>
            </a:lnSpc>
            <a:spcBef>
              <a:spcPct val="0"/>
            </a:spcBef>
            <a:spcAft>
              <a:spcPct val="35000"/>
            </a:spcAft>
            <a:buNone/>
          </a:pPr>
          <a:r>
            <a:rPr lang="en-US" sz="2000" kern="1200" dirty="0"/>
            <a:t>AKS reduces the complexity and operational overhead of managing Kubernetes by shifting that responsibility to Azure</a:t>
          </a:r>
        </a:p>
      </dsp:txBody>
      <dsp:txXfrm>
        <a:off x="-155214" y="850346"/>
        <a:ext cx="7041940" cy="715221"/>
      </dsp:txXfrm>
    </dsp:sp>
    <dsp:sp modelId="{2DEE8FD3-8737-4B31-9A86-E8338157E5C5}">
      <dsp:nvSpPr>
        <dsp:cNvPr id="0" name=""/>
        <dsp:cNvSpPr/>
      </dsp:nvSpPr>
      <dsp:spPr>
        <a:xfrm>
          <a:off x="-981295" y="1721621"/>
          <a:ext cx="7869637" cy="71522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050135-C40D-4DED-82A0-356B46773CDA}">
      <dsp:nvSpPr>
        <dsp:cNvPr id="0" name=""/>
        <dsp:cNvSpPr/>
      </dsp:nvSpPr>
      <dsp:spPr>
        <a:xfrm>
          <a:off x="-764940" y="1958374"/>
          <a:ext cx="393371" cy="3933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D7EFF4-97CA-4DAC-898A-DADD09C7EFA4}">
      <dsp:nvSpPr>
        <dsp:cNvPr id="0" name=""/>
        <dsp:cNvSpPr/>
      </dsp:nvSpPr>
      <dsp:spPr bwMode="white">
        <a:xfrm>
          <a:off x="-155214" y="1797449"/>
          <a:ext cx="7041940" cy="715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694" tIns="75694" rIns="75694" bIns="75694" numCol="1" spcCol="1270" anchor="ctr" anchorCtr="0">
          <a:noAutofit/>
        </a:bodyPr>
        <a:lstStyle/>
        <a:p>
          <a:pPr marL="0" lvl="0" indent="0" algn="l" defTabSz="889000">
            <a:lnSpc>
              <a:spcPct val="100000"/>
            </a:lnSpc>
            <a:spcBef>
              <a:spcPct val="0"/>
            </a:spcBef>
            <a:spcAft>
              <a:spcPct val="35000"/>
            </a:spcAft>
            <a:buNone/>
          </a:pPr>
          <a:r>
            <a:rPr lang="en-US" sz="2000" kern="1200" dirty="0"/>
            <a:t>It can run in on-premises, public cloud and hybrid infra-architecture</a:t>
          </a:r>
        </a:p>
      </dsp:txBody>
      <dsp:txXfrm>
        <a:off x="-155214" y="1797449"/>
        <a:ext cx="7041940" cy="715221"/>
      </dsp:txXfrm>
    </dsp:sp>
    <dsp:sp modelId="{71147860-BEEE-4688-90F3-D845971A7125}">
      <dsp:nvSpPr>
        <dsp:cNvPr id="0" name=""/>
        <dsp:cNvSpPr/>
      </dsp:nvSpPr>
      <dsp:spPr>
        <a:xfrm>
          <a:off x="-981295" y="2691476"/>
          <a:ext cx="7869637" cy="18249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106824-613C-48E0-AEE5-B19E33355B28}">
      <dsp:nvSpPr>
        <dsp:cNvPr id="0" name=""/>
        <dsp:cNvSpPr/>
      </dsp:nvSpPr>
      <dsp:spPr>
        <a:xfrm>
          <a:off x="-764940" y="3407251"/>
          <a:ext cx="393371" cy="3933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BA42CB-31EE-4C4D-A013-C3C2E225D98D}">
      <dsp:nvSpPr>
        <dsp:cNvPr id="0" name=""/>
        <dsp:cNvSpPr/>
      </dsp:nvSpPr>
      <dsp:spPr bwMode="white">
        <a:xfrm>
          <a:off x="-155214" y="3246326"/>
          <a:ext cx="3541336" cy="715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694" tIns="75694" rIns="75694" bIns="75694" numCol="1" spcCol="1270" anchor="ctr" anchorCtr="0">
          <a:noAutofit/>
        </a:bodyPr>
        <a:lstStyle/>
        <a:p>
          <a:pPr marL="0" lvl="0" indent="0" algn="l" defTabSz="889000">
            <a:lnSpc>
              <a:spcPct val="100000"/>
            </a:lnSpc>
            <a:spcBef>
              <a:spcPct val="0"/>
            </a:spcBef>
            <a:spcAft>
              <a:spcPct val="35000"/>
            </a:spcAft>
            <a:buNone/>
          </a:pPr>
          <a:r>
            <a:rPr lang="en-US" sz="2000" kern="1200">
              <a:latin typeface="Aptos Display" panose="02110004020202020204"/>
            </a:rPr>
            <a:t>Benefits</a:t>
          </a:r>
        </a:p>
      </dsp:txBody>
      <dsp:txXfrm>
        <a:off x="-155214" y="3246326"/>
        <a:ext cx="3541336" cy="715221"/>
      </dsp:txXfrm>
    </dsp:sp>
    <dsp:sp modelId="{CCDFD0A4-9C1A-4D1C-AB6E-17AD5410C5DF}">
      <dsp:nvSpPr>
        <dsp:cNvPr id="0" name=""/>
        <dsp:cNvSpPr/>
      </dsp:nvSpPr>
      <dsp:spPr bwMode="white">
        <a:xfrm>
          <a:off x="1421915" y="3088695"/>
          <a:ext cx="7429016" cy="1030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694" tIns="75694" rIns="75694" bIns="75694"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Calibri" panose="020F0502020204030204"/>
              <a:cs typeface="Calibri" panose="020F0502020204030204"/>
            </a:rPr>
            <a:t>Scalability – auto scale nodes, pods</a:t>
          </a:r>
        </a:p>
        <a:p>
          <a:pPr marL="0" lvl="0" indent="0" algn="l" defTabSz="711200">
            <a:lnSpc>
              <a:spcPct val="100000"/>
            </a:lnSpc>
            <a:spcBef>
              <a:spcPct val="0"/>
            </a:spcBef>
            <a:spcAft>
              <a:spcPct val="35000"/>
            </a:spcAft>
            <a:buNone/>
          </a:pPr>
          <a:r>
            <a:rPr lang="en-US" sz="1600" kern="1200" dirty="0">
              <a:latin typeface="Calibri" panose="020F0502020204030204"/>
              <a:cs typeface="Calibri" panose="020F0502020204030204"/>
            </a:rPr>
            <a:t>High Availability – distribute app in multiple nodes</a:t>
          </a:r>
        </a:p>
        <a:p>
          <a:pPr marL="0" lvl="0" indent="0" algn="l" defTabSz="711200">
            <a:lnSpc>
              <a:spcPct val="100000"/>
            </a:lnSpc>
            <a:spcBef>
              <a:spcPct val="0"/>
            </a:spcBef>
            <a:spcAft>
              <a:spcPct val="35000"/>
            </a:spcAft>
            <a:buNone/>
          </a:pPr>
          <a:r>
            <a:rPr lang="en-US" sz="1600" kern="1200" dirty="0">
              <a:latin typeface="Calibri" panose="020F0502020204030204"/>
              <a:cs typeface="Calibri" panose="020F0502020204030204"/>
            </a:rPr>
            <a:t>Resource Isolation – resource limits, quotas and namespaces</a:t>
          </a:r>
        </a:p>
        <a:p>
          <a:pPr marL="0" lvl="0" indent="0" algn="l" defTabSz="711200">
            <a:lnSpc>
              <a:spcPct val="100000"/>
            </a:lnSpc>
            <a:spcBef>
              <a:spcPct val="0"/>
            </a:spcBef>
            <a:spcAft>
              <a:spcPct val="35000"/>
            </a:spcAft>
            <a:buNone/>
          </a:pPr>
          <a:r>
            <a:rPr lang="en-US" sz="1600" kern="1200" dirty="0">
              <a:latin typeface="Calibri" panose="020F0502020204030204"/>
              <a:cs typeface="Calibri" panose="020F0502020204030204"/>
            </a:rPr>
            <a:t>Load Balancing – traffic distribute evenly across nodes</a:t>
          </a:r>
        </a:p>
        <a:p>
          <a:pPr marL="0" lvl="0" indent="0" algn="l" defTabSz="711200">
            <a:lnSpc>
              <a:spcPct val="100000"/>
            </a:lnSpc>
            <a:spcBef>
              <a:spcPct val="0"/>
            </a:spcBef>
            <a:spcAft>
              <a:spcPct val="35000"/>
            </a:spcAft>
            <a:buNone/>
          </a:pPr>
          <a:r>
            <a:rPr lang="en-US" sz="1600" kern="1200" dirty="0">
              <a:latin typeface="Calibri" panose="020F0502020204030204"/>
              <a:cs typeface="Calibri" panose="020F0502020204030204"/>
            </a:rPr>
            <a:t>Management etc...</a:t>
          </a:r>
          <a:endParaRPr lang="en-US" sz="1600" kern="1200" dirty="0"/>
        </a:p>
      </dsp:txBody>
      <dsp:txXfrm>
        <a:off x="1421915" y="3088695"/>
        <a:ext cx="7429016" cy="103048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F41092-EA83-44D6-9EA4-7B7994CD8028}" type="datetimeFigureOut">
              <a:rPr lang="en-SG" smtClean="0"/>
              <a:t>10/2/2025</a:t>
            </a:fld>
            <a:endParaRPr lang="en-SG"/>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Siva Yakkanti-K8SUG_35th_Meetup_Dec2024</a:t>
            </a:r>
            <a:endParaRPr lang="en-SG"/>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CEA0C0-EF35-4A92-AC93-A7E9F2A6D6FC}" type="slidenum">
              <a:rPr lang="en-SG" smtClean="0"/>
              <a:t>‹#›</a:t>
            </a:fld>
            <a:endParaRPr lang="en-SG"/>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934120-DF8E-4669-9631-2A38DEE4D981}" type="datetimeFigureOut">
              <a:rPr lang="en-US"/>
              <a:t>2/10/2025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Siva Yakkanti-K8SUG_35th_Meetup_Dec2024</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9B8938-A48B-4F29-AD71-FE8D8AE62666}" type="slidenum">
              <a:rPr/>
              <a:t>‹#›</a:t>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
        <p:nvSpPr>
          <p:cNvPr id="4" name="Footer Placeholder 3"/>
          <p:cNvSpPr>
            <a:spLocks noGrp="1"/>
          </p:cNvSpPr>
          <p:nvPr>
            <p:ph type="ftr" sz="quarter" idx="4"/>
          </p:nvPr>
        </p:nvSpPr>
        <p:spPr/>
        <p:txBody>
          <a:bodyPr/>
          <a:lstStyle/>
          <a:p>
            <a:r>
              <a:rPr lang="en-US"/>
              <a:t>Siva Yakkanti-K8SUG_35th_Meetup_Dec2024</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
        <p:nvSpPr>
          <p:cNvPr id="4" name="Footer Placeholder 3"/>
          <p:cNvSpPr>
            <a:spLocks noGrp="1"/>
          </p:cNvSpPr>
          <p:nvPr>
            <p:ph type="ftr" sz="quarter" idx="4"/>
          </p:nvPr>
        </p:nvSpPr>
        <p:spPr/>
        <p:txBody>
          <a:bodyPr/>
          <a:lstStyle/>
          <a:p>
            <a:r>
              <a:rPr lang="en-US"/>
              <a:t>Siva Yakkanti-K8SUG_35th_Meetup_Dec2024</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2/10/2025</a:t>
            </a:fld>
            <a:endParaRPr lang="en-US"/>
          </a:p>
        </p:txBody>
      </p:sp>
      <p:sp>
        <p:nvSpPr>
          <p:cNvPr id="5" name="Footer Placeholder 4"/>
          <p:cNvSpPr>
            <a:spLocks noGrp="1"/>
          </p:cNvSpPr>
          <p:nvPr>
            <p:ph type="ftr" sz="quarter" idx="11"/>
          </p:nvPr>
        </p:nvSpPr>
        <p:spPr/>
        <p:txBody>
          <a:bodyPr/>
          <a:lstStyle/>
          <a:p>
            <a:r>
              <a:rPr lang="en-US"/>
              <a:t>Siva Yakkanti-K8SUG_28th_Meetup_May2024</a:t>
            </a:r>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2/10/2025</a:t>
            </a:fld>
            <a:endParaRPr lang="en-US"/>
          </a:p>
        </p:txBody>
      </p:sp>
      <p:sp>
        <p:nvSpPr>
          <p:cNvPr id="6" name="Footer Placeholder 5"/>
          <p:cNvSpPr>
            <a:spLocks noGrp="1"/>
          </p:cNvSpPr>
          <p:nvPr>
            <p:ph type="ftr" sz="quarter" idx="11"/>
          </p:nvPr>
        </p:nvSpPr>
        <p:spPr/>
        <p:txBody>
          <a:bodyPr/>
          <a:lstStyle/>
          <a:p>
            <a:r>
              <a:rPr lang="en-US"/>
              <a:t>Siva Yakkanti-K8SUG_28th_Meetup_May2024</a:t>
            </a:r>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2/10/2025</a:t>
            </a:fld>
            <a:endParaRPr lang="en-US"/>
          </a:p>
        </p:txBody>
      </p:sp>
      <p:sp>
        <p:nvSpPr>
          <p:cNvPr id="6" name="Footer Placeholder 5"/>
          <p:cNvSpPr>
            <a:spLocks noGrp="1"/>
          </p:cNvSpPr>
          <p:nvPr>
            <p:ph type="ftr" sz="quarter" idx="11"/>
          </p:nvPr>
        </p:nvSpPr>
        <p:spPr/>
        <p:txBody>
          <a:bodyPr/>
          <a:lstStyle/>
          <a:p>
            <a:r>
              <a:rPr lang="en-US"/>
              <a:t>Siva Yakkanti-K8SUG_28th_Meetup_May2024</a:t>
            </a:r>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2/10/2025</a:t>
            </a:fld>
            <a:endParaRPr lang="en-US"/>
          </a:p>
        </p:txBody>
      </p:sp>
      <p:sp>
        <p:nvSpPr>
          <p:cNvPr id="6" name="Footer Placeholder 5"/>
          <p:cNvSpPr>
            <a:spLocks noGrp="1"/>
          </p:cNvSpPr>
          <p:nvPr>
            <p:ph type="ftr" sz="quarter" idx="11"/>
          </p:nvPr>
        </p:nvSpPr>
        <p:spPr/>
        <p:txBody>
          <a:bodyPr/>
          <a:lstStyle/>
          <a:p>
            <a:r>
              <a:rPr lang="en-US"/>
              <a:t>Siva Yakkanti-K8SUG_28th_Meetup_May2024</a:t>
            </a:r>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2/10/2025</a:t>
            </a:fld>
            <a:endParaRPr lang="en-US"/>
          </a:p>
        </p:txBody>
      </p:sp>
      <p:sp>
        <p:nvSpPr>
          <p:cNvPr id="6" name="Footer Placeholder 5"/>
          <p:cNvSpPr>
            <a:spLocks noGrp="1"/>
          </p:cNvSpPr>
          <p:nvPr>
            <p:ph type="ftr" sz="quarter" idx="11"/>
          </p:nvPr>
        </p:nvSpPr>
        <p:spPr/>
        <p:txBody>
          <a:bodyPr/>
          <a:lstStyle/>
          <a:p>
            <a:r>
              <a:rPr lang="en-US"/>
              <a:t>Siva Yakkanti-K8SUG_28th_Meetup_May2024</a:t>
            </a:r>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764DE79-268F-4C1A-8933-263129D2AF90}" type="datetimeFigureOut">
              <a:rPr lang="en-US" smtClean="0"/>
              <a:t>2/10/2025</a:t>
            </a:fld>
            <a:endParaRPr lang="en-US"/>
          </a:p>
        </p:txBody>
      </p:sp>
      <p:sp>
        <p:nvSpPr>
          <p:cNvPr id="4" name="Footer Placeholder 3"/>
          <p:cNvSpPr>
            <a:spLocks noGrp="1"/>
          </p:cNvSpPr>
          <p:nvPr>
            <p:ph type="ftr" sz="quarter" idx="11"/>
          </p:nvPr>
        </p:nvSpPr>
        <p:spPr/>
        <p:txBody>
          <a:bodyPr/>
          <a:lstStyle/>
          <a:p>
            <a:r>
              <a:rPr lang="en-US"/>
              <a:t>Siva Yakkanti-K8SUG_28th_Meetup_May2024</a:t>
            </a:r>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764DE79-268F-4C1A-8933-263129D2AF90}" type="datetimeFigureOut">
              <a:rPr lang="en-US" smtClean="0"/>
              <a:t>2/10/2025</a:t>
            </a:fld>
            <a:endParaRPr lang="en-US"/>
          </a:p>
        </p:txBody>
      </p:sp>
      <p:sp>
        <p:nvSpPr>
          <p:cNvPr id="4" name="Footer Placeholder 3"/>
          <p:cNvSpPr>
            <a:spLocks noGrp="1"/>
          </p:cNvSpPr>
          <p:nvPr>
            <p:ph type="ftr" sz="quarter" idx="11"/>
          </p:nvPr>
        </p:nvSpPr>
        <p:spPr/>
        <p:txBody>
          <a:bodyPr/>
          <a:lstStyle/>
          <a:p>
            <a:r>
              <a:rPr lang="en-US"/>
              <a:t>Siva Yakkanti-K8SUG_28th_Meetup_May2024</a:t>
            </a:r>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2/10/2025</a:t>
            </a:fld>
            <a:endParaRPr lang="en-US"/>
          </a:p>
        </p:txBody>
      </p:sp>
      <p:sp>
        <p:nvSpPr>
          <p:cNvPr id="5" name="Footer Placeholder 4"/>
          <p:cNvSpPr>
            <a:spLocks noGrp="1"/>
          </p:cNvSpPr>
          <p:nvPr>
            <p:ph type="ftr" sz="quarter" idx="11"/>
          </p:nvPr>
        </p:nvSpPr>
        <p:spPr/>
        <p:txBody>
          <a:bodyPr/>
          <a:lstStyle/>
          <a:p>
            <a:r>
              <a:rPr lang="en-US"/>
              <a:t>Siva Yakkanti-K8SUG_28th_Meetup_May2024</a:t>
            </a:r>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2/10/2025</a:t>
            </a:fld>
            <a:endParaRPr lang="en-US"/>
          </a:p>
        </p:txBody>
      </p:sp>
      <p:sp>
        <p:nvSpPr>
          <p:cNvPr id="5" name="Footer Placeholder 4"/>
          <p:cNvSpPr>
            <a:spLocks noGrp="1"/>
          </p:cNvSpPr>
          <p:nvPr>
            <p:ph type="ftr" sz="quarter" idx="11"/>
          </p:nvPr>
        </p:nvSpPr>
        <p:spPr/>
        <p:txBody>
          <a:bodyPr/>
          <a:lstStyle/>
          <a:p>
            <a:r>
              <a:rPr lang="en-US"/>
              <a:t>Siva Yakkanti-K8SUG_28th_Meetup_May2024</a:t>
            </a:r>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2/10/2025</a:t>
            </a:fld>
            <a:endParaRPr lang="en-US"/>
          </a:p>
        </p:txBody>
      </p:sp>
      <p:sp>
        <p:nvSpPr>
          <p:cNvPr id="5" name="Footer Placeholder 4"/>
          <p:cNvSpPr>
            <a:spLocks noGrp="1"/>
          </p:cNvSpPr>
          <p:nvPr>
            <p:ph type="ftr" sz="quarter" idx="11"/>
          </p:nvPr>
        </p:nvSpPr>
        <p:spPr/>
        <p:txBody>
          <a:bodyPr/>
          <a:lstStyle/>
          <a:p>
            <a:r>
              <a:rPr lang="en-US"/>
              <a:t>Siva Yakkanti-K8SUG_28th_Meetup_May2024</a:t>
            </a:r>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mparison 4">
    <p:spTree>
      <p:nvGrpSpPr>
        <p:cNvPr id="1" name=""/>
        <p:cNvGrpSpPr/>
        <p:nvPr/>
      </p:nvGrpSpPr>
      <p:grpSpPr>
        <a:xfrm>
          <a:off x="0" y="0"/>
          <a:ext cx="0" cy="0"/>
          <a:chOff x="0" y="0"/>
          <a:chExt cx="0" cy="0"/>
        </a:xfrm>
      </p:grpSpPr>
      <p:sp>
        <p:nvSpPr>
          <p:cNvPr id="27" name="Freeform 26"/>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noAutofit/>
          </a:bodyPr>
          <a:lstStyle/>
          <a:p>
            <a:pPr lvl="0"/>
            <a:endParaRPr lang="en-US">
              <a:solidFill>
                <a:schemeClr val="tx1"/>
              </a:solidFill>
            </a:endParaRPr>
          </a:p>
        </p:txBody>
      </p:sp>
      <p:sp>
        <p:nvSpPr>
          <p:cNvPr id="18" name="Freeform 17"/>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a:solidFill>
                <a:schemeClr val="tx1"/>
              </a:solidFill>
            </a:endParaRPr>
          </a:p>
        </p:txBody>
      </p:sp>
      <p:sp>
        <p:nvSpPr>
          <p:cNvPr id="14" name="Freeform 13"/>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noAutofit/>
          </a:bodyPr>
          <a:lstStyle/>
          <a:p>
            <a:pPr lvl="0"/>
            <a:endParaRPr lang="en-US">
              <a:solidFill>
                <a:schemeClr val="tx1"/>
              </a:solidFill>
            </a:endParaRPr>
          </a:p>
        </p:txBody>
      </p:sp>
      <p:sp>
        <p:nvSpPr>
          <p:cNvPr id="16" name="Freeform 15"/>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a:solidFill>
                <a:schemeClr val="tx1"/>
              </a:solidFill>
            </a:endParaRPr>
          </a:p>
        </p:txBody>
      </p:sp>
      <p:sp>
        <p:nvSpPr>
          <p:cNvPr id="20" name="Title 19"/>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a:t>Click to add title</a:t>
            </a:r>
          </a:p>
        </p:txBody>
      </p:sp>
      <p:sp>
        <p:nvSpPr>
          <p:cNvPr id="19" name="Slide Number Placeholder 2"/>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t>‹#›</a:t>
            </a:fld>
            <a:endParaRPr lang="en-US"/>
          </a:p>
        </p:txBody>
      </p:sp>
      <p:sp>
        <p:nvSpPr>
          <p:cNvPr id="23" name="Content Placeholder 3"/>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210" indent="-283210">
              <a:spcBef>
                <a:spcPts val="1000"/>
              </a:spcBef>
              <a:defRPr sz="1800"/>
            </a:lvl2pPr>
            <a:lvl3pPr marL="283210" indent="-283210">
              <a:spcBef>
                <a:spcPts val="1000"/>
              </a:spcBef>
              <a:defRPr sz="1800"/>
            </a:lvl3pPr>
            <a:lvl4pPr marL="283210" indent="-283210">
              <a:spcBef>
                <a:spcPts val="1000"/>
              </a:spcBef>
              <a:defRPr sz="1800"/>
            </a:lvl4pPr>
            <a:lvl5pPr marL="283210" indent="-283210">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25" name="Content Placeholder 5"/>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210" indent="-283210">
              <a:spcBef>
                <a:spcPts val="1000"/>
              </a:spcBef>
              <a:defRPr sz="1800"/>
            </a:lvl2pPr>
            <a:lvl3pPr marL="283210" indent="-283210">
              <a:spcBef>
                <a:spcPts val="1000"/>
              </a:spcBef>
              <a:defRPr sz="1800"/>
            </a:lvl3pPr>
            <a:lvl4pPr marL="283210" indent="-283210">
              <a:spcBef>
                <a:spcPts val="1000"/>
              </a:spcBef>
              <a:defRPr sz="1800"/>
            </a:lvl4pPr>
            <a:lvl5pPr marL="283210" indent="-283210">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2/10/2025</a:t>
            </a:fld>
            <a:endParaRPr lang="en-US"/>
          </a:p>
        </p:txBody>
      </p:sp>
      <p:sp>
        <p:nvSpPr>
          <p:cNvPr id="5" name="Footer Placeholder 4"/>
          <p:cNvSpPr>
            <a:spLocks noGrp="1"/>
          </p:cNvSpPr>
          <p:nvPr>
            <p:ph type="ftr" sz="quarter" idx="11"/>
          </p:nvPr>
        </p:nvSpPr>
        <p:spPr/>
        <p:txBody>
          <a:bodyPr/>
          <a:lstStyle/>
          <a:p>
            <a:r>
              <a:rPr lang="en-US"/>
              <a:t>Siva Yakkanti-K8SUG_28th_Meetup_May2024</a:t>
            </a:r>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solidFill>
                <a:schemeClr val="tx1"/>
              </a:solidFill>
            </a:endParaRPr>
          </a:p>
        </p:txBody>
      </p:sp>
      <p:sp>
        <p:nvSpPr>
          <p:cNvPr id="19" name="Freeform: Shape 18"/>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a:p>
        </p:txBody>
      </p:sp>
      <p:pic>
        <p:nvPicPr>
          <p:cNvPr id="9" name="Image 2"/>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a:t>Click to add title</a:t>
            </a:r>
          </a:p>
        </p:txBody>
      </p:sp>
      <p:sp>
        <p:nvSpPr>
          <p:cNvPr id="6" name="Subtitle 2"/>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5"/>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1"/>
        </a:solidFill>
        <a:effectLst/>
      </p:bgPr>
    </p:bg>
    <p:spTree>
      <p:nvGrpSpPr>
        <p:cNvPr id="1" name=""/>
        <p:cNvGrpSpPr/>
        <p:nvPr/>
      </p:nvGrpSpPr>
      <p:grpSpPr>
        <a:xfrm>
          <a:off x="0" y="0"/>
          <a:ext cx="0" cy="0"/>
          <a:chOff x="0" y="0"/>
          <a:chExt cx="0" cy="0"/>
        </a:xfrm>
      </p:grpSpPr>
      <p:sp>
        <p:nvSpPr>
          <p:cNvPr id="15" name="Image 0"/>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a:p>
        </p:txBody>
      </p:sp>
      <p:sp>
        <p:nvSpPr>
          <p:cNvPr id="20" name="Freeform: Shape 19"/>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solidFill>
                <a:schemeClr val="tx1"/>
              </a:solidFill>
            </a:endParaRPr>
          </a:p>
        </p:txBody>
      </p:sp>
      <p:sp>
        <p:nvSpPr>
          <p:cNvPr id="18" name="Freeform: Shape 17"/>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a:t>Click to add title</a:t>
            </a:r>
          </a:p>
        </p:txBody>
      </p:sp>
    </p:spTree>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p:cNvGrpSpPr/>
          <p:nvPr userDrawn="1"/>
        </p:nvGrpSpPr>
        <p:grpSpPr>
          <a:xfrm>
            <a:off x="6452303" y="3405019"/>
            <a:ext cx="5739697" cy="3467971"/>
            <a:chOff x="5009037" y="2525712"/>
            <a:chExt cx="7170193" cy="4332288"/>
          </a:xfrm>
        </p:grpSpPr>
        <p:sp>
          <p:nvSpPr>
            <p:cNvPr id="7" name="Freeform 7"/>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noAutofit/>
            </a:bodyPr>
            <a:lstStyle/>
            <a:p>
              <a:endParaRPr lang="en-US"/>
            </a:p>
          </p:txBody>
        </p:sp>
        <p:sp>
          <p:nvSpPr>
            <p:cNvPr id="8" name="Freeform 6"/>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noAutofit/>
            </a:bodyPr>
            <a:lstStyle/>
            <a:p>
              <a:endParaRPr lang="en-US"/>
            </a:p>
          </p:txBody>
        </p:sp>
      </p:grpSp>
      <p:grpSp>
        <p:nvGrpSpPr>
          <p:cNvPr id="9" name="Group 8"/>
          <p:cNvGrpSpPr/>
          <p:nvPr userDrawn="1"/>
        </p:nvGrpSpPr>
        <p:grpSpPr>
          <a:xfrm flipH="1" flipV="1">
            <a:off x="6465610" y="0"/>
            <a:ext cx="5739697" cy="3467971"/>
            <a:chOff x="5183405" y="2678112"/>
            <a:chExt cx="7170193" cy="4332288"/>
          </a:xfrm>
        </p:grpSpPr>
        <p:sp>
          <p:nvSpPr>
            <p:cNvPr id="10" name="Freeform 7"/>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noAutofit/>
            </a:bodyPr>
            <a:lstStyle/>
            <a:p>
              <a:endParaRPr lang="en-US"/>
            </a:p>
          </p:txBody>
        </p:sp>
        <p:sp>
          <p:nvSpPr>
            <p:cNvPr id="11" name="Freeform 6"/>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noAutofit/>
            </a:bodyPr>
            <a:lstStyle/>
            <a:p>
              <a:endParaRPr lang="en-US"/>
            </a:p>
          </p:txBody>
        </p:sp>
      </p:grpSp>
      <p:sp>
        <p:nvSpPr>
          <p:cNvPr id="14" name="Image 2"/>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a:p>
        </p:txBody>
      </p:sp>
      <p:sp>
        <p:nvSpPr>
          <p:cNvPr id="2" name="Title 1"/>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a:t>Click to add title</a:t>
            </a:r>
          </a:p>
        </p:txBody>
      </p:sp>
      <p:sp>
        <p:nvSpPr>
          <p:cNvPr id="13" name="Content Placeholder 2"/>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345">
              <a:lnSpc>
                <a:spcPct val="150000"/>
              </a:lnSpc>
              <a:spcBef>
                <a:spcPts val="0"/>
              </a:spcBef>
              <a:defRPr sz="2000"/>
            </a:lvl2pPr>
            <a:lvl3pPr marL="685800">
              <a:lnSpc>
                <a:spcPct val="150000"/>
              </a:lnSpc>
              <a:spcBef>
                <a:spcPts val="0"/>
              </a:spcBef>
              <a:defRPr sz="1800"/>
            </a:lvl3pPr>
          </a:lstStyle>
          <a:p>
            <a:pPr lvl="0"/>
            <a:r>
              <a:rPr lang="en-US"/>
              <a:t>Click to add text</a:t>
            </a:r>
          </a:p>
          <a:p>
            <a:pPr lvl="1"/>
            <a:r>
              <a:rPr lang="en-US"/>
              <a:t>Second level</a:t>
            </a:r>
          </a:p>
          <a:p>
            <a:pPr lvl="2"/>
            <a:r>
              <a:rPr lang="en-US"/>
              <a:t>Third level</a:t>
            </a:r>
          </a:p>
        </p:txBody>
      </p:sp>
      <p:sp>
        <p:nvSpPr>
          <p:cNvPr id="3" name="Slide Number Placeholder 2"/>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t>‹#›</a:t>
            </a:fld>
            <a:endParaRPr lang="en-US"/>
          </a:p>
        </p:txBody>
      </p:sp>
    </p:spTree>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1" name="Rectangle 20"/>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a:p>
        </p:txBody>
      </p:sp>
      <p:sp>
        <p:nvSpPr>
          <p:cNvPr id="22" name="Rectangle 21"/>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 name="Freeform 35"/>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noAutofit/>
          </a:bodyPr>
          <a:lstStyle/>
          <a:p>
            <a:pPr lvl="0"/>
            <a:endParaRPr lang="en-US">
              <a:solidFill>
                <a:schemeClr val="tx1"/>
              </a:solidFill>
            </a:endParaRPr>
          </a:p>
        </p:txBody>
      </p:sp>
      <p:sp>
        <p:nvSpPr>
          <p:cNvPr id="33" name="Freeform 32"/>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4" name="Title 1"/>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a:t>Click to add text</a:t>
            </a:r>
          </a:p>
        </p:txBody>
      </p:sp>
      <p:sp>
        <p:nvSpPr>
          <p:cNvPr id="5" name="Content Placeholder 2"/>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345">
              <a:lnSpc>
                <a:spcPct val="100000"/>
              </a:lnSpc>
              <a:spcBef>
                <a:spcPts val="0"/>
              </a:spcBef>
              <a:defRPr sz="2400"/>
            </a:lvl2pPr>
            <a:lvl3pPr marL="685800">
              <a:lnSpc>
                <a:spcPct val="100000"/>
              </a:lnSpc>
              <a:spcBef>
                <a:spcPts val="0"/>
              </a:spcBef>
              <a:defRPr sz="2400"/>
            </a:lvl3pPr>
          </a:lstStyle>
          <a:p>
            <a:pPr lvl="0"/>
            <a:r>
              <a:rPr lang="en-US"/>
              <a:t>Click to add text</a:t>
            </a:r>
          </a:p>
          <a:p>
            <a:pPr lvl="1"/>
            <a:r>
              <a:rPr lang="en-US"/>
              <a:t>Second level</a:t>
            </a:r>
          </a:p>
          <a:p>
            <a:pPr lvl="2"/>
            <a:r>
              <a:rPr lang="en-US"/>
              <a:t>Third level</a:t>
            </a:r>
          </a:p>
        </p:txBody>
      </p:sp>
      <p:sp>
        <p:nvSpPr>
          <p:cNvPr id="52" name="Picture Placeholder 7"/>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a:t>Click to add picture</a:t>
            </a:r>
          </a:p>
        </p:txBody>
      </p:sp>
    </p:spTree>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a:p>
        </p:txBody>
      </p:sp>
      <p:sp>
        <p:nvSpPr>
          <p:cNvPr id="53" name="Freeform: Shape 52"/>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a:p>
        </p:txBody>
      </p:sp>
      <p:sp>
        <p:nvSpPr>
          <p:cNvPr id="29" name="Freeform 70"/>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noAutofit/>
          </a:bodyPr>
          <a:lstStyle/>
          <a:p>
            <a:endParaRPr lang="en-US"/>
          </a:p>
        </p:txBody>
      </p:sp>
      <p:sp>
        <p:nvSpPr>
          <p:cNvPr id="31" name="Freeform 70"/>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noAutofit/>
          </a:bodyPr>
          <a:lstStyle/>
          <a:p>
            <a:endParaRPr lang="en-US"/>
          </a:p>
        </p:txBody>
      </p:sp>
      <p:sp>
        <p:nvSpPr>
          <p:cNvPr id="33" name="Image 4"/>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a:t>Click to add title</a:t>
            </a:r>
          </a:p>
        </p:txBody>
      </p:sp>
      <p:sp>
        <p:nvSpPr>
          <p:cNvPr id="13" name="Content Placeholder 3"/>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8" name="Slide Number Placeholder 2"/>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t>‹#›</a:t>
            </a:fld>
            <a:endParaRPr lang="en-US"/>
          </a:p>
        </p:txBody>
      </p:sp>
    </p:spTree>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a:p>
        </p:txBody>
      </p:sp>
      <p:sp>
        <p:nvSpPr>
          <p:cNvPr id="34" name="Rectangle 33"/>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 name="Title 1"/>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a:t>Click to add title</a:t>
            </a:r>
          </a:p>
        </p:txBody>
      </p:sp>
      <p:sp>
        <p:nvSpPr>
          <p:cNvPr id="5" name="Content Placeholder 2"/>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490" indent="-342900">
              <a:spcBef>
                <a:spcPts val="1000"/>
              </a:spcBef>
              <a:buFont typeface="+mj-lt"/>
              <a:buAutoNum type="alphaLcPeriod"/>
              <a:defRPr sz="1800"/>
            </a:lvl2pPr>
            <a:lvl3pPr marL="1202690" indent="-342900">
              <a:spcBef>
                <a:spcPts val="1000"/>
              </a:spcBef>
              <a:buFont typeface="+mj-lt"/>
              <a:buAutoNum type="arabicParenR"/>
              <a:defRPr sz="1800"/>
            </a:lvl3pPr>
            <a:lvl4pPr marL="1659890" indent="-342900">
              <a:spcBef>
                <a:spcPts val="1000"/>
              </a:spcBef>
              <a:buFont typeface="+mj-lt"/>
              <a:buAutoNum type="alphaLcParenR"/>
              <a:defRPr sz="1800"/>
            </a:lvl4pPr>
            <a:lvl5pPr indent="-283210">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p:txBody>
      </p:sp>
      <p:sp>
        <p:nvSpPr>
          <p:cNvPr id="3" name="Content Placeholder 2"/>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210">
              <a:spcBef>
                <a:spcPts val="1000"/>
              </a:spcBef>
              <a:defRPr sz="1800"/>
            </a:lvl2pPr>
            <a:lvl3pPr indent="-283210">
              <a:spcBef>
                <a:spcPts val="1000"/>
              </a:spcBef>
              <a:defRPr sz="1800"/>
            </a:lvl3pPr>
            <a:lvl4pPr indent="-283210">
              <a:spcBef>
                <a:spcPts val="1000"/>
              </a:spcBef>
              <a:defRPr sz="1800"/>
            </a:lvl4pPr>
            <a:lvl5pPr indent="-283210">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31" name="Picture Placeholder 30"/>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a:t>Click to add picture</a:t>
            </a:r>
          </a:p>
        </p:txBody>
      </p:sp>
      <p:grpSp>
        <p:nvGrpSpPr>
          <p:cNvPr id="32" name="Group 31"/>
          <p:cNvGrpSpPr/>
          <p:nvPr userDrawn="1"/>
        </p:nvGrpSpPr>
        <p:grpSpPr>
          <a:xfrm>
            <a:off x="9353550" y="4000041"/>
            <a:ext cx="2838450" cy="2857959"/>
            <a:chOff x="12797096" y="4000041"/>
            <a:chExt cx="2838450" cy="2857959"/>
          </a:xfrm>
        </p:grpSpPr>
        <p:sp>
          <p:nvSpPr>
            <p:cNvPr id="20" name="Freeform: Shape 28"/>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noAutofit/>
            </a:bodyPr>
            <a:lstStyle/>
            <a:p>
              <a:pPr lvl="0"/>
              <a:endParaRPr lang="en-US"/>
            </a:p>
          </p:txBody>
        </p:sp>
        <p:sp>
          <p:nvSpPr>
            <p:cNvPr id="21" name="Freeform: Shape 25"/>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a:solidFill>
                  <a:schemeClr val="tx1"/>
                </a:solidFill>
              </a:endParaRPr>
            </a:p>
          </p:txBody>
        </p:sp>
        <p:sp>
          <p:nvSpPr>
            <p:cNvPr id="22" name="Freeform: Shape 15"/>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noAutofit/>
            </a:bodyPr>
            <a:lstStyle/>
            <a:p>
              <a:pPr lvl="0"/>
              <a:endParaRPr lang="en-US">
                <a:solidFill>
                  <a:schemeClr val="tx1"/>
                </a:solidFill>
              </a:endParaRPr>
            </a:p>
          </p:txBody>
        </p:sp>
        <p:sp>
          <p:nvSpPr>
            <p:cNvPr id="23" name="Image 2"/>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grpSp>
      <p:sp>
        <p:nvSpPr>
          <p:cNvPr id="44" name="Slide Number Placeholder 2"/>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t>‹#›</a:t>
            </a:fld>
            <a:endParaRPr lang="en-US"/>
          </a:p>
        </p:txBody>
      </p:sp>
    </p:spTree>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a:p>
        </p:txBody>
      </p:sp>
      <p:sp>
        <p:nvSpPr>
          <p:cNvPr id="26" name="Image 4"/>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a:p>
        </p:txBody>
      </p:sp>
      <p:sp>
        <p:nvSpPr>
          <p:cNvPr id="14" name="Freeform 13"/>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a:p>
        </p:txBody>
      </p:sp>
      <p:pic>
        <p:nvPicPr>
          <p:cNvPr id="21" name="Image 2"/>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rot="5400000">
            <a:off x="9991886" y="1247775"/>
            <a:ext cx="2200114" cy="2200114"/>
          </a:xfrm>
          <a:prstGeom prst="rect">
            <a:avLst/>
          </a:prstGeom>
        </p:spPr>
      </p:pic>
      <p:sp>
        <p:nvSpPr>
          <p:cNvPr id="12" name="Freeform 11"/>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endParaRPr lang="en-US"/>
          </a:p>
        </p:txBody>
      </p:sp>
      <p:sp>
        <p:nvSpPr>
          <p:cNvPr id="30" name="Content Placeholder 2"/>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345">
              <a:lnSpc>
                <a:spcPct val="100000"/>
              </a:lnSpc>
              <a:spcBef>
                <a:spcPts val="0"/>
              </a:spcBef>
              <a:defRPr sz="2400"/>
            </a:lvl2pPr>
            <a:lvl3pPr marL="685800">
              <a:lnSpc>
                <a:spcPct val="100000"/>
              </a:lnSpc>
              <a:spcBef>
                <a:spcPts val="0"/>
              </a:spcBef>
              <a:defRPr sz="2400"/>
            </a:lvl3pPr>
          </a:lstStyle>
          <a:p>
            <a:pPr lvl="0"/>
            <a:r>
              <a:rPr lang="en-US"/>
              <a:t>Click to add text</a:t>
            </a:r>
          </a:p>
          <a:p>
            <a:pPr lvl="1"/>
            <a:r>
              <a:rPr lang="en-US"/>
              <a:t>Second level</a:t>
            </a:r>
          </a:p>
          <a:p>
            <a:pPr lvl="2"/>
            <a:r>
              <a:rPr lang="en-US"/>
              <a:t>Third level</a:t>
            </a:r>
          </a:p>
        </p:txBody>
      </p:sp>
      <p:sp>
        <p:nvSpPr>
          <p:cNvPr id="10" name="Picture Placeholder 9"/>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endParaRPr lang="en-US"/>
          </a:p>
        </p:txBody>
      </p:sp>
      <p:sp>
        <p:nvSpPr>
          <p:cNvPr id="20" name="Slide Number Placeholder 2"/>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t>‹#›</a:t>
            </a:fld>
            <a:endParaRPr lang="en-US"/>
          </a:p>
        </p:txBody>
      </p:sp>
    </p:spTree>
  </p:cSld>
  <p:clrMapOvr>
    <a:masterClrMapping/>
  </p:clrMapOvr>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noAutofit/>
          </a:bodyPr>
          <a:lstStyle/>
          <a:p>
            <a:pPr lvl="0"/>
            <a:endParaRPr lang="en-US"/>
          </a:p>
        </p:txBody>
      </p:sp>
      <p:sp>
        <p:nvSpPr>
          <p:cNvPr id="10" name="Freeform 9"/>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a:solidFill>
                <a:schemeClr val="tx1"/>
              </a:solidFill>
            </a:endParaRPr>
          </a:p>
        </p:txBody>
      </p:sp>
      <p:sp>
        <p:nvSpPr>
          <p:cNvPr id="30" name="Image 2"/>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sp>
        <p:nvSpPr>
          <p:cNvPr id="6" name="Title 1"/>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a:t>Click to add title</a:t>
            </a:r>
          </a:p>
        </p:txBody>
      </p:sp>
      <p:sp>
        <p:nvSpPr>
          <p:cNvPr id="4" name="Text Placeholder 54"/>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a:t>Click to add subtitle</a:t>
            </a:r>
          </a:p>
        </p:txBody>
      </p:sp>
      <p:sp>
        <p:nvSpPr>
          <p:cNvPr id="9" name="Content Placeholder 2"/>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20" name="Slide Number Placeholder 2"/>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t>‹#›</a:t>
            </a:fld>
            <a:endParaRPr lang="en-US"/>
          </a:p>
        </p:txBody>
      </p:sp>
    </p:spTree>
  </p:cSld>
  <p:clrMapOvr>
    <a:masterClrMapping/>
  </p:clrMapOvr>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p:cNvPicPr>
            <a:picLocks noChangeAspect="1"/>
          </p:cNvPicPr>
          <p:nvPr userDrawn="1"/>
        </p:nvPicPr>
        <p:blipFill>
          <a:blip r:embed="rId2" cstate="screen">
            <a:extLst>
              <a:ext uri="{96DAC541-7B7A-43D3-8B79-37D633B846F1}">
                <asvg:svgBlip xmlns:asvg="http://schemas.microsoft.com/office/drawing/2016/SVG/main" r:embed="rId3"/>
              </a:ext>
            </a:extLst>
          </a:blip>
          <a:srcRect t="7193"/>
          <a:stretch>
            <a:fillRect/>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a:t>Click to add title</a:t>
            </a:r>
          </a:p>
        </p:txBody>
      </p:sp>
      <p:sp>
        <p:nvSpPr>
          <p:cNvPr id="49" name="Freeform 48"/>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a:p>
        </p:txBody>
      </p:sp>
      <p:sp>
        <p:nvSpPr>
          <p:cNvPr id="16" name="Content Placeholder 3"/>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8" name="Content Placeholder 3"/>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27" name="Slide Number Placeholder 2"/>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t>‹#›</a:t>
            </a:fld>
            <a:endParaRPr lang="en-US"/>
          </a:p>
        </p:txBody>
      </p:sp>
      <p:pic>
        <p:nvPicPr>
          <p:cNvPr id="43" name="Graphic 42"/>
          <p:cNvPicPr>
            <a:picLocks noChangeAspect="1"/>
          </p:cNvPicPr>
          <p:nvPr userDrawn="1"/>
        </p:nvPicPr>
        <p:blipFill>
          <a:blip r:embed="rId2" cstate="screen">
            <a:extLst>
              <a:ext uri="{96DAC541-7B7A-43D3-8B79-37D633B846F1}">
                <asvg:svgBlip xmlns:asvg="http://schemas.microsoft.com/office/drawing/2016/SVG/main" r:embed="rId3"/>
              </a:ext>
            </a:extLst>
          </a:blip>
          <a:srcRect t="7193"/>
          <a:stretch>
            <a:fillRect/>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p:cNvPicPr>
            <a:picLocks noChangeAspect="1"/>
          </p:cNvPicPr>
          <p:nvPr userDrawn="1"/>
        </p:nvPicPr>
        <p:blipFill>
          <a:blip r:embed="rId4" cstate="screen">
            <a:extLst>
              <a:ext uri="{96DAC541-7B7A-43D3-8B79-37D633B846F1}">
                <asvg:svgBlip xmlns:asvg="http://schemas.microsoft.com/office/drawing/2016/SVG/main" r:embed="rId5"/>
              </a:ext>
            </a:extLst>
          </a:blip>
          <a:srcRect t="11443" r="10857"/>
          <a:stretch>
            <a:fillRect/>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2/10/2025</a:t>
            </a:fld>
            <a:endParaRPr lang="en-US"/>
          </a:p>
        </p:txBody>
      </p:sp>
      <p:sp>
        <p:nvSpPr>
          <p:cNvPr id="5" name="Footer Placeholder 4"/>
          <p:cNvSpPr>
            <a:spLocks noGrp="1"/>
          </p:cNvSpPr>
          <p:nvPr>
            <p:ph type="ftr" sz="quarter" idx="11"/>
          </p:nvPr>
        </p:nvSpPr>
        <p:spPr/>
        <p:txBody>
          <a:bodyPr/>
          <a:lstStyle/>
          <a:p>
            <a:r>
              <a:rPr lang="en-US"/>
              <a:t>Siva Yakkanti-K8SUG_28th_Meetup_May2024</a:t>
            </a:r>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2/10/2025</a:t>
            </a:fld>
            <a:endParaRPr lang="en-US"/>
          </a:p>
        </p:txBody>
      </p:sp>
      <p:sp>
        <p:nvSpPr>
          <p:cNvPr id="6" name="Footer Placeholder 5"/>
          <p:cNvSpPr>
            <a:spLocks noGrp="1"/>
          </p:cNvSpPr>
          <p:nvPr>
            <p:ph type="ftr" sz="quarter" idx="11"/>
          </p:nvPr>
        </p:nvSpPr>
        <p:spPr/>
        <p:txBody>
          <a:bodyPr/>
          <a:lstStyle/>
          <a:p>
            <a:r>
              <a:rPr lang="en-US"/>
              <a:t>Siva Yakkanti-K8SUG_28th_Meetup_May2024</a:t>
            </a:r>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2/10/2025</a:t>
            </a:fld>
            <a:endParaRPr lang="en-US"/>
          </a:p>
        </p:txBody>
      </p:sp>
      <p:sp>
        <p:nvSpPr>
          <p:cNvPr id="8" name="Footer Placeholder 7"/>
          <p:cNvSpPr>
            <a:spLocks noGrp="1"/>
          </p:cNvSpPr>
          <p:nvPr>
            <p:ph type="ftr" sz="quarter" idx="11"/>
          </p:nvPr>
        </p:nvSpPr>
        <p:spPr/>
        <p:txBody>
          <a:bodyPr/>
          <a:lstStyle/>
          <a:p>
            <a:r>
              <a:rPr lang="en-US"/>
              <a:t>Siva Yakkanti-K8SUG_28th_Meetup_May2024</a:t>
            </a:r>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2/10/2025</a:t>
            </a:fld>
            <a:endParaRPr lang="en-US"/>
          </a:p>
        </p:txBody>
      </p:sp>
      <p:sp>
        <p:nvSpPr>
          <p:cNvPr id="4" name="Footer Placeholder 3"/>
          <p:cNvSpPr>
            <a:spLocks noGrp="1"/>
          </p:cNvSpPr>
          <p:nvPr>
            <p:ph type="ftr" sz="quarter" idx="11"/>
          </p:nvPr>
        </p:nvSpPr>
        <p:spPr/>
        <p:txBody>
          <a:bodyPr/>
          <a:lstStyle/>
          <a:p>
            <a:r>
              <a:rPr lang="en-US"/>
              <a:t>Siva Yakkanti-K8SUG_28th_Meetup_May2024</a:t>
            </a:r>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764DE79-268F-4C1A-8933-263129D2AF90}" type="datetimeFigureOut">
              <a:rPr lang="en-US" smtClean="0"/>
              <a:t>2/10/2025</a:t>
            </a:fld>
            <a:endParaRPr lang="en-US"/>
          </a:p>
        </p:txBody>
      </p:sp>
      <p:sp>
        <p:nvSpPr>
          <p:cNvPr id="3" name="Footer Placeholder 2"/>
          <p:cNvSpPr>
            <a:spLocks noGrp="1"/>
          </p:cNvSpPr>
          <p:nvPr>
            <p:ph type="ftr" sz="quarter" idx="11"/>
          </p:nvPr>
        </p:nvSpPr>
        <p:spPr/>
        <p:txBody>
          <a:bodyPr/>
          <a:lstStyle/>
          <a:p>
            <a:r>
              <a:rPr lang="en-US"/>
              <a:t>Siva Yakkanti-K8SUG_28th_Meetup_May2024</a:t>
            </a:r>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2/10/2025</a:t>
            </a:fld>
            <a:endParaRPr lang="en-US"/>
          </a:p>
        </p:txBody>
      </p:sp>
      <p:sp>
        <p:nvSpPr>
          <p:cNvPr id="6" name="Footer Placeholder 5"/>
          <p:cNvSpPr>
            <a:spLocks noGrp="1"/>
          </p:cNvSpPr>
          <p:nvPr>
            <p:ph type="ftr" sz="quarter" idx="11"/>
          </p:nvPr>
        </p:nvSpPr>
        <p:spPr/>
        <p:txBody>
          <a:bodyPr/>
          <a:lstStyle/>
          <a:p>
            <a:r>
              <a:rPr lang="en-US"/>
              <a:t>Siva Yakkanti-K8SUG_28th_Meetup_May2024</a:t>
            </a:r>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2/10/2025</a:t>
            </a:fld>
            <a:endParaRPr lang="en-US"/>
          </a:p>
        </p:txBody>
      </p:sp>
      <p:sp>
        <p:nvSpPr>
          <p:cNvPr id="6" name="Footer Placeholder 5"/>
          <p:cNvSpPr>
            <a:spLocks noGrp="1"/>
          </p:cNvSpPr>
          <p:nvPr>
            <p:ph type="ftr" sz="quarter" idx="11"/>
          </p:nvPr>
        </p:nvSpPr>
        <p:spPr/>
        <p:txBody>
          <a:bodyPr/>
          <a:lstStyle/>
          <a:p>
            <a:r>
              <a:rPr lang="en-US"/>
              <a:t>Siva Yakkanti-K8SUG_28th_Meetup_May2024</a:t>
            </a:r>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764DE79-268F-4C1A-8933-263129D2AF90}" type="datetimeFigureOut">
              <a:rPr lang="en-US" smtClean="0"/>
              <a:t>2/10/2025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US"/>
              <a:t>Siva Yakkanti-K8SUG_28th_Meetup_May2024</a:t>
            </a: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8F63A3B-78C7-47BE-AE5E-E10140E0464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hf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35" y="779135"/>
            <a:ext cx="11442843" cy="939860"/>
          </a:xfrm>
          <a:solidFill>
            <a:schemeClr val="tx2">
              <a:lumMod val="50000"/>
              <a:lumOff val="50000"/>
            </a:schemeClr>
          </a:solidFill>
          <a:ln w="28575">
            <a:solidFill>
              <a:srgbClr val="FFFF00"/>
            </a:solidFill>
          </a:ln>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b">
            <a:normAutofit/>
          </a:bodyPr>
          <a:lstStyle/>
          <a:p>
            <a:r>
              <a:rPr lang="en-US" sz="3600" dirty="0"/>
              <a:t>Deploy AKS Cluster and Customize while they scale</a:t>
            </a:r>
          </a:p>
        </p:txBody>
      </p:sp>
      <p:sp>
        <p:nvSpPr>
          <p:cNvPr id="5" name="Footer Placeholder 4"/>
          <p:cNvSpPr>
            <a:spLocks noGrp="1"/>
          </p:cNvSpPr>
          <p:nvPr>
            <p:ph type="ftr" sz="quarter" idx="11"/>
          </p:nvPr>
        </p:nvSpPr>
        <p:spPr/>
        <p:txBody>
          <a:bodyPr/>
          <a:lstStyle/>
          <a:p>
            <a:r>
              <a:rPr lang="en-US" dirty="0"/>
              <a:t>Siva Yakkanti-K8SUG_35th_Meetup_Dec2024</a:t>
            </a:r>
          </a:p>
        </p:txBody>
      </p:sp>
      <p:sp>
        <p:nvSpPr>
          <p:cNvPr id="4" name="Slide Number Placeholder 3"/>
          <p:cNvSpPr>
            <a:spLocks noGrp="1"/>
          </p:cNvSpPr>
          <p:nvPr>
            <p:ph type="sldNum" sz="quarter" idx="12"/>
          </p:nvPr>
        </p:nvSpPr>
        <p:spPr/>
        <p:txBody>
          <a:bodyPr>
            <a:normAutofit/>
          </a:bodyPr>
          <a:lstStyle/>
          <a:p>
            <a:fld id="{48F63A3B-78C7-47BE-AE5E-E10140E04643}" type="slidenum">
              <a:rPr lang="en-US" dirty="0"/>
              <a:t>1</a:t>
            </a:fld>
            <a:endParaRPr lang="en-US"/>
          </a:p>
        </p:txBody>
      </p:sp>
      <p:sp>
        <p:nvSpPr>
          <p:cNvPr id="6" name="TextBox 5"/>
          <p:cNvSpPr txBox="1"/>
          <p:nvPr/>
        </p:nvSpPr>
        <p:spPr>
          <a:xfrm>
            <a:off x="793661" y="2599509"/>
            <a:ext cx="4530898" cy="3639450"/>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a:lnSpc>
                <a:spcPct val="90000"/>
              </a:lnSpc>
              <a:spcAft>
                <a:spcPts val="600"/>
              </a:spcAft>
            </a:pPr>
            <a:endParaRPr lang="en-US" sz="2000" b="1" i="1"/>
          </a:p>
          <a:p>
            <a:pPr>
              <a:lnSpc>
                <a:spcPct val="90000"/>
              </a:lnSpc>
              <a:spcAft>
                <a:spcPts val="600"/>
              </a:spcAft>
            </a:pPr>
            <a:r>
              <a:rPr lang="en-US" sz="4800" i="1" dirty="0"/>
              <a:t>Sivaiah </a:t>
            </a:r>
            <a:r>
              <a:rPr lang="en-US" sz="4800" i="1" dirty="0" err="1"/>
              <a:t>Yakkanti</a:t>
            </a:r>
            <a:endParaRPr lang="en-US" sz="4800" i="1"/>
          </a:p>
        </p:txBody>
      </p:sp>
      <p:pic>
        <p:nvPicPr>
          <p:cNvPr id="11" name="Picture 10" descr="Azure Kubernetes Service (AKS): Creating And Connecting AKS, 57% OFF"/>
          <p:cNvPicPr>
            <a:picLocks noChangeAspect="1"/>
          </p:cNvPicPr>
          <p:nvPr/>
        </p:nvPicPr>
        <p:blipFill rotWithShape="1">
          <a:blip r:embed="rId2"/>
          <a:srcRect l="6116" r="1442"/>
          <a:stretch>
            <a:fillRect/>
          </a:stretch>
        </p:blipFill>
        <p:spPr>
          <a:xfrm>
            <a:off x="5821887" y="2204108"/>
            <a:ext cx="5598510" cy="4263331"/>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4596" y="1113490"/>
            <a:ext cx="4848401" cy="724911"/>
          </a:xfrm>
          <a:solidFill>
            <a:schemeClr val="tx2">
              <a:lumMod val="50000"/>
              <a:lumOff val="50000"/>
            </a:schemeClr>
          </a:solidFill>
          <a:ln w="28575">
            <a:solidFill>
              <a:srgbClr val="FFFF00"/>
            </a:solidFill>
          </a:ln>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b">
            <a:normAutofit/>
          </a:bodyPr>
          <a:lstStyle/>
          <a:p>
            <a:r>
              <a:rPr lang="en-US" sz="3600" dirty="0"/>
              <a:t>Deployments</a:t>
            </a:r>
          </a:p>
        </p:txBody>
      </p:sp>
      <p:sp>
        <p:nvSpPr>
          <p:cNvPr id="3" name="Content Placeholder 2"/>
          <p:cNvSpPr>
            <a:spLocks noGrp="1"/>
          </p:cNvSpPr>
          <p:nvPr>
            <p:ph idx="1"/>
          </p:nvPr>
        </p:nvSpPr>
        <p:spPr>
          <a:xfrm>
            <a:off x="622655" y="1975072"/>
            <a:ext cx="4742424" cy="3635207"/>
          </a:xfrm>
        </p:spPr>
        <p:txBody>
          <a:bodyPr vert="horz" lIns="91440" tIns="45720" rIns="91440" bIns="45720" rtlCol="0" anchor="ctr">
            <a:normAutofit/>
          </a:bodyPr>
          <a:lstStyle/>
          <a:p>
            <a:pPr>
              <a:lnSpc>
                <a:spcPct val="100000"/>
              </a:lnSpc>
            </a:pPr>
            <a:r>
              <a:rPr lang="en-US" sz="1500" cap="none" dirty="0">
                <a:cs typeface="Arial" panose="020B0604020202020204" pitchFamily="34" charset="0"/>
              </a:rPr>
              <a:t>Kubernetes provides a distributed platform for containerized applications. You build and deploy your own applications and services into a Kubernetes cluster and let the cluster manage the availability and connectivity.</a:t>
            </a:r>
          </a:p>
          <a:p>
            <a:pPr marL="457200" lvl="1" indent="0">
              <a:lnSpc>
                <a:spcPct val="100000"/>
              </a:lnSpc>
              <a:buNone/>
            </a:pPr>
            <a:endParaRPr lang="en-US" sz="1600" dirty="0">
              <a:cs typeface="Segoe UI" panose="020B0502040204020203"/>
            </a:endParaRPr>
          </a:p>
          <a:p>
            <a:pPr marL="228600" lvl="2">
              <a:lnSpc>
                <a:spcPct val="100000"/>
              </a:lnSpc>
              <a:spcBef>
                <a:spcPts val="1000"/>
              </a:spcBef>
            </a:pPr>
            <a:r>
              <a:rPr lang="en-US" sz="1500" cap="none" dirty="0">
                <a:cs typeface="Arial" panose="020B0604020202020204" pitchFamily="34" charset="0"/>
              </a:rPr>
              <a:t>Update a Kubernetes manifest file.</a:t>
            </a:r>
          </a:p>
          <a:p>
            <a:pPr marL="228600" lvl="2">
              <a:lnSpc>
                <a:spcPct val="100000"/>
              </a:lnSpc>
              <a:spcBef>
                <a:spcPts val="1000"/>
              </a:spcBef>
            </a:pPr>
            <a:r>
              <a:rPr lang="en-US" sz="1500" cap="none" dirty="0">
                <a:cs typeface="Arial" panose="020B0604020202020204" pitchFamily="34" charset="0"/>
              </a:rPr>
              <a:t>Deploy an application in Kubernetes.</a:t>
            </a:r>
          </a:p>
          <a:p>
            <a:pPr marL="228600" lvl="2">
              <a:lnSpc>
                <a:spcPct val="100000"/>
              </a:lnSpc>
              <a:spcBef>
                <a:spcPts val="1000"/>
              </a:spcBef>
            </a:pPr>
            <a:r>
              <a:rPr lang="en-US" sz="1500" cap="none" dirty="0">
                <a:cs typeface="Arial" panose="020B0604020202020204" pitchFamily="34" charset="0"/>
              </a:rPr>
              <a:t>Test the application.</a:t>
            </a:r>
          </a:p>
          <a:p>
            <a:pPr lvl="1">
              <a:buFont typeface="Courier New" panose="02070309020205020404" pitchFamily="49" charset="0"/>
              <a:buChar char="o"/>
            </a:pPr>
            <a:endParaRPr lang="en-US" sz="1700" dirty="0">
              <a:latin typeface="Segoe UI" panose="020B0502040204020203"/>
              <a:cs typeface="Segoe UI" panose="020B0502040204020203"/>
            </a:endParaRPr>
          </a:p>
        </p:txBody>
      </p:sp>
      <p:sp>
        <p:nvSpPr>
          <p:cNvPr id="9" name="Slide Number Placeholder 8"/>
          <p:cNvSpPr>
            <a:spLocks noGrp="1"/>
          </p:cNvSpPr>
          <p:nvPr>
            <p:ph type="sldNum" sz="quarter" idx="12"/>
          </p:nvPr>
        </p:nvSpPr>
        <p:spPr/>
        <p:txBody>
          <a:bodyPr>
            <a:normAutofit/>
          </a:bodyPr>
          <a:lstStyle/>
          <a:p>
            <a:fld id="{48F63A3B-78C7-47BE-AE5E-E10140E04643}" type="slidenum">
              <a:rPr lang="en-US" dirty="0"/>
              <a:t>10</a:t>
            </a:fld>
            <a:endParaRPr lang="en-US"/>
          </a:p>
        </p:txBody>
      </p:sp>
      <p:pic>
        <p:nvPicPr>
          <p:cNvPr id="5" name="Picture 4" descr="A diagram of a computer&#10;&#10;Description automatically generated"/>
          <p:cNvPicPr>
            <a:picLocks noChangeAspect="1"/>
          </p:cNvPicPr>
          <p:nvPr/>
        </p:nvPicPr>
        <p:blipFill>
          <a:blip r:embed="rId2"/>
          <a:stretch>
            <a:fillRect/>
          </a:stretch>
        </p:blipFill>
        <p:spPr>
          <a:xfrm>
            <a:off x="5987738" y="1131405"/>
            <a:ext cx="5896959" cy="4115791"/>
          </a:xfrm>
          <a:prstGeom prst="rect">
            <a:avLst/>
          </a:prstGeom>
        </p:spPr>
      </p:pic>
      <p:sp>
        <p:nvSpPr>
          <p:cNvPr id="7" name="Footer Placeholder 24"/>
          <p:cNvSpPr>
            <a:spLocks noGrp="1"/>
          </p:cNvSpPr>
          <p:nvPr>
            <p:ph type="ftr" sz="quarter" idx="11"/>
          </p:nvPr>
        </p:nvSpPr>
        <p:spPr>
          <a:xfrm>
            <a:off x="555185" y="6265068"/>
            <a:ext cx="6672887" cy="365125"/>
          </a:xfrm>
        </p:spPr>
        <p:txBody>
          <a:bodyPr/>
          <a:lstStyle/>
          <a:p>
            <a:r>
              <a:rPr lang="en-US" dirty="0"/>
              <a:t>Siva Yakkanti-K8SUG_35th_Meetup_Dec2024</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a:t>Quick Demo</a:t>
            </a:r>
            <a:br>
              <a:rPr lang="en-US"/>
            </a:br>
            <a:endParaRPr lang="en-US"/>
          </a:p>
        </p:txBody>
      </p:sp>
      <p:sp>
        <p:nvSpPr>
          <p:cNvPr id="7" name="Slide Number Placeholder 6"/>
          <p:cNvSpPr>
            <a:spLocks noGrp="1"/>
          </p:cNvSpPr>
          <p:nvPr>
            <p:ph type="sldNum" sz="quarter" idx="12"/>
          </p:nvPr>
        </p:nvSpPr>
        <p:spPr/>
        <p:txBody>
          <a:bodyPr>
            <a:normAutofit/>
          </a:bodyPr>
          <a:lstStyle/>
          <a:p>
            <a:fld id="{48F63A3B-78C7-47BE-AE5E-E10140E04643}" type="slidenum">
              <a:rPr lang="en-US" dirty="0"/>
              <a:t>11</a:t>
            </a:fld>
            <a:endParaRPr lang="en-US"/>
          </a:p>
        </p:txBody>
      </p:sp>
      <p:sp>
        <p:nvSpPr>
          <p:cNvPr id="6" name="Footer Placeholder 24"/>
          <p:cNvSpPr>
            <a:spLocks noGrp="1"/>
          </p:cNvSpPr>
          <p:nvPr>
            <p:ph type="ftr" sz="quarter" idx="11"/>
          </p:nvPr>
        </p:nvSpPr>
        <p:spPr>
          <a:xfrm>
            <a:off x="555185" y="6265068"/>
            <a:ext cx="6672887" cy="365125"/>
          </a:xfrm>
        </p:spPr>
        <p:txBody>
          <a:bodyPr/>
          <a:lstStyle/>
          <a:p>
            <a:r>
              <a:rPr lang="en-US" dirty="0"/>
              <a:t>Siva Yakkanti-K8SUG_35th_Meetup_Dec2024</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p:nvPr/>
        </p:nvSpPr>
        <p:spPr>
          <a:xfrm>
            <a:off x="10653579" y="5778267"/>
            <a:ext cx="1264748" cy="603831"/>
          </a:xfrm>
          <a:prstGeom prst="rect">
            <a:avLst/>
          </a:prstGeom>
        </p:spPr>
        <p:txBody>
          <a:bodyPr/>
          <a:lstStyle/>
          <a:p>
            <a:pPr defTabSz="1170305">
              <a:spcAft>
                <a:spcPts val="600"/>
              </a:spcAft>
            </a:pPr>
            <a:fld id="{48F63A3B-78C7-47BE-AE5E-E10140E04643}" type="slidenum">
              <a:rPr lang="en-US" sz="2305" kern="1200">
                <a:solidFill>
                  <a:schemeClr val="tx1"/>
                </a:solidFill>
                <a:latin typeface="+mn-lt"/>
                <a:ea typeface="+mn-ea"/>
                <a:cs typeface="+mn-cs"/>
              </a:rPr>
              <a:t>12</a:t>
            </a:fld>
            <a:endParaRPr lang="en-US"/>
          </a:p>
        </p:txBody>
      </p:sp>
      <p:sp>
        <p:nvSpPr>
          <p:cNvPr id="8" name="Content Placeholder 7"/>
          <p:cNvSpPr/>
          <p:nvPr/>
        </p:nvSpPr>
        <p:spPr>
          <a:xfrm>
            <a:off x="643467" y="4180439"/>
            <a:ext cx="2734652" cy="1157528"/>
          </a:xfrm>
          <a:prstGeom prst="rect">
            <a:avLst/>
          </a:prstGeom>
        </p:spPr>
        <p:txBody>
          <a:bodyPr vert="horz" lIns="91440" tIns="0" rIns="91440" bIns="0" rtlCol="0" anchor="t">
            <a:noAutofit/>
          </a:bodyPr>
          <a:lstStyle/>
          <a:p>
            <a:pPr defTabSz="1170305">
              <a:spcAft>
                <a:spcPts val="600"/>
              </a:spcAft>
            </a:pPr>
            <a:r>
              <a:rPr lang="en-US" sz="6145" kern="1200">
                <a:solidFill>
                  <a:schemeClr val="tx1"/>
                </a:solidFill>
                <a:latin typeface="+mn-lt"/>
                <a:ea typeface="+mn-ea"/>
                <a:cs typeface="Sabon Next LT"/>
              </a:rPr>
              <a:t>Q &amp; A</a:t>
            </a:r>
            <a:endParaRPr lang="en-US" sz="4800">
              <a:cs typeface="Sabon Next LT"/>
            </a:endParaRPr>
          </a:p>
        </p:txBody>
      </p:sp>
      <p:sp>
        <p:nvSpPr>
          <p:cNvPr id="3" name="Slide Number Placeholder 2"/>
          <p:cNvSpPr>
            <a:spLocks noGrp="1"/>
          </p:cNvSpPr>
          <p:nvPr>
            <p:ph type="sldNum" sz="quarter" idx="10"/>
          </p:nvPr>
        </p:nvSpPr>
        <p:spPr/>
        <p:txBody>
          <a:bodyPr/>
          <a:lstStyle/>
          <a:p>
            <a:fld id="{48F63A3B-78C7-47BE-AE5E-E10140E04643}"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30936" y="640080"/>
            <a:ext cx="4818888" cy="1481328"/>
          </a:xfrm>
        </p:spPr>
        <p:txBody>
          <a:bodyPr vert="horz" lIns="91440" tIns="45720" rIns="91440" bIns="45720" rtlCol="0" anchor="b">
            <a:normAutofit/>
          </a:bodyPr>
          <a:lstStyle/>
          <a:p>
            <a:pPr>
              <a:lnSpc>
                <a:spcPct val="90000"/>
              </a:lnSpc>
            </a:pPr>
            <a:r>
              <a:rPr lang="en-US" sz="5400" kern="1200">
                <a:solidFill>
                  <a:schemeClr val="tx1"/>
                </a:solidFill>
                <a:latin typeface="+mj-lt"/>
                <a:ea typeface="+mj-ea"/>
                <a:cs typeface="+mj-cs"/>
              </a:rPr>
              <a:t>Thank you</a:t>
            </a:r>
          </a:p>
        </p:txBody>
      </p:sp>
      <p:sp>
        <p:nvSpPr>
          <p:cNvPr id="3" name="Subtitle 2"/>
          <p:cNvSpPr>
            <a:spLocks noGrp="1"/>
          </p:cNvSpPr>
          <p:nvPr>
            <p:ph type="subTitle" idx="1"/>
          </p:nvPr>
        </p:nvSpPr>
        <p:spPr>
          <a:xfrm>
            <a:off x="642141" y="2660904"/>
            <a:ext cx="3911213" cy="746402"/>
          </a:xfrm>
        </p:spPr>
        <p:txBody>
          <a:bodyPr vert="horz" lIns="91440" tIns="45720" rIns="91440" bIns="45720" rtlCol="0" anchor="t" anchorCtr="0">
            <a:normAutofit lnSpcReduction="10000"/>
          </a:bodyPr>
          <a:lstStyle/>
          <a:p>
            <a:r>
              <a:rPr lang="en-US" sz="3600" dirty="0"/>
              <a:t>Sivaiah </a:t>
            </a:r>
            <a:r>
              <a:rPr lang="en-US" sz="3600" dirty="0" err="1"/>
              <a:t>Yakkanti</a:t>
            </a:r>
            <a:endParaRPr lang="en-US" dirty="0" err="1"/>
          </a:p>
          <a:p>
            <a:pPr indent="-228600">
              <a:buFont typeface="Arial" panose="020B0604020202020204" pitchFamily="34" charset="0"/>
              <a:buChar char="•"/>
            </a:pPr>
            <a:endParaRPr lang="en-US" sz="2200"/>
          </a:p>
          <a:p>
            <a:pPr indent="-228600">
              <a:buFont typeface="Arial" panose="020B0604020202020204" pitchFamily="34" charset="0"/>
              <a:buChar char="•"/>
            </a:pPr>
            <a:endParaRPr lang="en-US" sz="2200"/>
          </a:p>
          <a:p>
            <a:pPr indent="-228600">
              <a:buFont typeface="Arial" panose="020B0604020202020204" pitchFamily="34" charset="0"/>
              <a:buChar char="•"/>
            </a:pPr>
            <a:endParaRPr lang="en-US" sz="2200"/>
          </a:p>
        </p:txBody>
      </p:sp>
      <p:pic>
        <p:nvPicPr>
          <p:cNvPr id="5" name="Picture 4" descr="A qr code on a white background&#10;&#10;Description automatically generated"/>
          <p:cNvPicPr>
            <a:picLocks noChangeAspect="1"/>
          </p:cNvPicPr>
          <p:nvPr/>
        </p:nvPicPr>
        <p:blipFill>
          <a:blip r:embed="rId3"/>
          <a:stretch>
            <a:fillRect/>
          </a:stretch>
        </p:blipFill>
        <p:spPr>
          <a:xfrm>
            <a:off x="5628401" y="886636"/>
            <a:ext cx="5458968" cy="5308845"/>
          </a:xfrm>
          <a:prstGeom prst="rect">
            <a:avLst/>
          </a:prstGeom>
        </p:spPr>
      </p:pic>
      <p:sp>
        <p:nvSpPr>
          <p:cNvPr id="6" name="Footer Placeholder 24"/>
          <p:cNvSpPr txBox="1"/>
          <p:nvPr/>
        </p:nvSpPr>
        <p:spPr>
          <a:xfrm>
            <a:off x="447609" y="6035357"/>
            <a:ext cx="6672887"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Siva Yakkanti-K8SUG_35th_Meetup_Dec2024</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TextBox 17"/>
          <p:cNvSpPr txBox="1"/>
          <p:nvPr/>
        </p:nvSpPr>
        <p:spPr>
          <a:xfrm>
            <a:off x="761802" y="2743200"/>
            <a:ext cx="4646905" cy="3613149"/>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marL="342900" indent="-228600">
              <a:lnSpc>
                <a:spcPct val="90000"/>
              </a:lnSpc>
              <a:spcAft>
                <a:spcPts val="600"/>
              </a:spcAft>
              <a:buFont typeface="Arial" panose="020B0604020202020204" pitchFamily="34" charset="0"/>
              <a:buChar char="•"/>
            </a:pPr>
            <a:r>
              <a:rPr lang="en-US" sz="2000" dirty="0"/>
              <a:t>Overview of AKS</a:t>
            </a:r>
          </a:p>
          <a:p>
            <a:pPr marL="342900" indent="-228600">
              <a:lnSpc>
                <a:spcPct val="90000"/>
              </a:lnSpc>
              <a:spcAft>
                <a:spcPts val="600"/>
              </a:spcAft>
              <a:buFont typeface="Arial" panose="020B0604020202020204" pitchFamily="34" charset="0"/>
              <a:buChar char="•"/>
            </a:pPr>
            <a:r>
              <a:rPr lang="en-US" sz="2000" dirty="0"/>
              <a:t>Overview of Autoscaling</a:t>
            </a:r>
          </a:p>
          <a:p>
            <a:pPr marL="342900" indent="-228600">
              <a:lnSpc>
                <a:spcPct val="90000"/>
              </a:lnSpc>
              <a:spcAft>
                <a:spcPts val="600"/>
              </a:spcAft>
              <a:buFont typeface="Arial" panose="020B0604020202020204" pitchFamily="34" charset="0"/>
              <a:buChar char="•"/>
            </a:pPr>
            <a:r>
              <a:rPr lang="en-US" sz="2000" dirty="0"/>
              <a:t>Overview of Node Customization</a:t>
            </a:r>
          </a:p>
          <a:p>
            <a:pPr marL="342900" indent="-228600">
              <a:lnSpc>
                <a:spcPct val="90000"/>
              </a:lnSpc>
              <a:spcAft>
                <a:spcPts val="600"/>
              </a:spcAft>
              <a:buFont typeface="Arial" panose="020B0604020202020204" pitchFamily="34" charset="0"/>
              <a:buChar char="•"/>
            </a:pPr>
            <a:r>
              <a:rPr lang="en-US" sz="2000" dirty="0"/>
              <a:t>Deployments</a:t>
            </a:r>
          </a:p>
          <a:p>
            <a:pPr marL="342900" indent="-228600">
              <a:lnSpc>
                <a:spcPct val="90000"/>
              </a:lnSpc>
              <a:spcAft>
                <a:spcPts val="600"/>
              </a:spcAft>
              <a:buFont typeface="Arial" panose="020B0604020202020204" pitchFamily="34" charset="0"/>
              <a:buChar char="•"/>
            </a:pPr>
            <a:r>
              <a:rPr lang="en-US" sz="2000" dirty="0"/>
              <a:t>Quick Demo</a:t>
            </a:r>
          </a:p>
        </p:txBody>
      </p:sp>
      <p:pic>
        <p:nvPicPr>
          <p:cNvPr id="28" name="Picture 27" descr="White puzzle with one red piece"/>
          <p:cNvPicPr>
            <a:picLocks noChangeAspect="1"/>
          </p:cNvPicPr>
          <p:nvPr/>
        </p:nvPicPr>
        <p:blipFill rotWithShape="1">
          <a:blip r:embed="rId2"/>
          <a:srcRect l="25795" r="24148" b="-2"/>
          <a:stretch>
            <a:fillRect/>
          </a:stretch>
        </p:blipFill>
        <p:spPr>
          <a:xfrm>
            <a:off x="6096000" y="1"/>
            <a:ext cx="6102825" cy="6858000"/>
          </a:xfrm>
          <a:prstGeom prst="rect">
            <a:avLst/>
          </a:prstGeom>
        </p:spPr>
      </p:pic>
      <p:sp>
        <p:nvSpPr>
          <p:cNvPr id="29" name="Title 1"/>
          <p:cNvSpPr>
            <a:spLocks noGrp="1"/>
          </p:cNvSpPr>
          <p:nvPr>
            <p:ph type="title"/>
          </p:nvPr>
        </p:nvSpPr>
        <p:spPr>
          <a:xfrm>
            <a:off x="-3871" y="1341848"/>
            <a:ext cx="6099732" cy="946074"/>
          </a:xfrm>
          <a:solidFill>
            <a:schemeClr val="tx2">
              <a:lumMod val="50000"/>
              <a:lumOff val="50000"/>
            </a:schemeClr>
          </a:solidFill>
          <a:ln w="28575">
            <a:solidFill>
              <a:srgbClr val="FFFF00"/>
            </a:solidFill>
          </a:ln>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b">
            <a:normAutofit/>
          </a:bodyPr>
          <a:lstStyle/>
          <a:p>
            <a:r>
              <a:rPr lang="en-US" sz="3600"/>
              <a:t>Agenda</a:t>
            </a:r>
          </a:p>
        </p:txBody>
      </p:sp>
      <p:sp>
        <p:nvSpPr>
          <p:cNvPr id="4" name="Footer Placeholder 3"/>
          <p:cNvSpPr>
            <a:spLocks noGrp="1"/>
          </p:cNvSpPr>
          <p:nvPr>
            <p:ph type="ftr" sz="quarter" idx="11"/>
          </p:nvPr>
        </p:nvSpPr>
        <p:spPr/>
        <p:txBody>
          <a:bodyPr/>
          <a:lstStyle/>
          <a:p>
            <a:r>
              <a:rPr lang="en-US" dirty="0"/>
              <a:t>Siva Yakkanti-K8SUG_35th_Meetup_Dec2024</a:t>
            </a:r>
          </a:p>
        </p:txBody>
      </p:sp>
      <p:sp>
        <p:nvSpPr>
          <p:cNvPr id="3" name="Slide Number Placeholder 2"/>
          <p:cNvSpPr>
            <a:spLocks noGrp="1"/>
          </p:cNvSpPr>
          <p:nvPr>
            <p:ph type="sldNum" sz="quarter" idx="12"/>
          </p:nvPr>
        </p:nvSpPr>
        <p:spPr/>
        <p:txBody>
          <a:bodyPr>
            <a:normAutofit/>
          </a:bodyPr>
          <a:lstStyle/>
          <a:p>
            <a:fld id="{48F63A3B-78C7-47BE-AE5E-E10140E04643}" type="slidenum">
              <a:rPr lang="en-US" dirty="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1248" y="334644"/>
            <a:ext cx="10509504" cy="1076914"/>
          </a:xfrm>
          <a:solidFill>
            <a:schemeClr val="tx2">
              <a:lumMod val="50000"/>
              <a:lumOff val="50000"/>
            </a:schemeClr>
          </a:solidFill>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a:bodyPr>
          <a:lstStyle/>
          <a:p>
            <a:r>
              <a:rPr lang="en-US" sz="4000"/>
              <a:t>Overview of AKS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485859472"/>
              </p:ext>
            </p:extLst>
          </p:nvPr>
        </p:nvGraphicFramePr>
        <p:xfrm>
          <a:off x="2572811" y="1600685"/>
          <a:ext cx="7869637" cy="45257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2" name="Footer Placeholder 171"/>
          <p:cNvSpPr>
            <a:spLocks noGrp="1"/>
          </p:cNvSpPr>
          <p:nvPr>
            <p:ph type="ftr" sz="quarter" idx="11"/>
          </p:nvPr>
        </p:nvSpPr>
        <p:spPr>
          <a:xfrm>
            <a:off x="4296697" y="6340793"/>
            <a:ext cx="5663381" cy="365125"/>
          </a:xfrm>
        </p:spPr>
        <p:txBody>
          <a:bodyPr>
            <a:noAutofit/>
          </a:bodyPr>
          <a:lstStyle/>
          <a:p>
            <a:pPr>
              <a:spcAft>
                <a:spcPts val="600"/>
              </a:spcAft>
            </a:pPr>
            <a:r>
              <a:rPr lang="en-US" dirty="0"/>
              <a:t>Siva Yakkanti-K8SUG_35th_Meetup_Dec2024</a:t>
            </a:r>
          </a:p>
        </p:txBody>
      </p:sp>
      <p:sp>
        <p:nvSpPr>
          <p:cNvPr id="149" name="Slide Number Placeholder 148"/>
          <p:cNvSpPr>
            <a:spLocks noGrp="1"/>
          </p:cNvSpPr>
          <p:nvPr>
            <p:ph type="sldNum" sz="quarter" idx="12"/>
          </p:nvPr>
        </p:nvSpPr>
        <p:spPr>
          <a:xfrm>
            <a:off x="8717280" y="6356350"/>
            <a:ext cx="2633472" cy="365125"/>
          </a:xfrm>
        </p:spPr>
        <p:txBody>
          <a:bodyPr>
            <a:normAutofit/>
          </a:bodyPr>
          <a:lstStyle/>
          <a:p>
            <a:pPr>
              <a:spcAft>
                <a:spcPts val="600"/>
              </a:spcAft>
            </a:pPr>
            <a:fld id="{48F63A3B-78C7-47BE-AE5E-E10140E04643}" type="slidenum">
              <a:rPr lang="en-US">
                <a:solidFill>
                  <a:schemeClr val="tx1">
                    <a:lumMod val="50000"/>
                    <a:lumOff val="50000"/>
                  </a:schemeClr>
                </a:solidFill>
              </a:rPr>
              <a:t>3</a:t>
            </a:fld>
            <a:endParaRPr lang="en-US">
              <a:solidFill>
                <a:schemeClr val="tx1">
                  <a:lumMod val="50000"/>
                  <a:lumOff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ontent Placeholder 2"/>
          <p:cNvSpPr>
            <a:spLocks noGrp="1"/>
          </p:cNvSpPr>
          <p:nvPr/>
        </p:nvSpPr>
        <p:spPr>
          <a:xfrm>
            <a:off x="-937" y="-10795"/>
            <a:ext cx="12197393" cy="957766"/>
          </a:xfrm>
          <a:prstGeom prst="rect">
            <a:avLst/>
          </a:prstGeom>
          <a:solidFill>
            <a:schemeClr val="tx2">
              <a:lumMod val="50000"/>
              <a:lumOff val="50000"/>
            </a:schemeClr>
          </a:solidFill>
          <a:ln w="28575">
            <a:solidFill>
              <a:srgbClr val="FFFF00"/>
            </a:solidFill>
          </a:ln>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b">
            <a:normAutofit/>
          </a:bodyPr>
          <a:lstStyle>
            <a:lvl1pPr marL="347345" indent="-347345"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345"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345"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345"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345"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spcBef>
                <a:spcPct val="0"/>
              </a:spcBef>
              <a:buNone/>
            </a:pPr>
            <a:r>
              <a:rPr lang="en-US" sz="3600">
                <a:solidFill>
                  <a:schemeClr val="lt1"/>
                </a:solidFill>
              </a:rPr>
              <a:t>Azure Kubernetes Services Architecture</a:t>
            </a:r>
          </a:p>
        </p:txBody>
      </p:sp>
      <p:pic>
        <p:nvPicPr>
          <p:cNvPr id="8" name="Picture 7" descr="Kubernetes control plane and node components"/>
          <p:cNvPicPr>
            <a:picLocks noChangeAspect="1"/>
          </p:cNvPicPr>
          <p:nvPr/>
        </p:nvPicPr>
        <p:blipFill>
          <a:blip r:embed="rId2"/>
          <a:stretch>
            <a:fillRect/>
          </a:stretch>
        </p:blipFill>
        <p:spPr>
          <a:xfrm>
            <a:off x="4701994" y="1712070"/>
            <a:ext cx="6644792" cy="3284995"/>
          </a:xfrm>
          <a:prstGeom prst="rect">
            <a:avLst/>
          </a:prstGeom>
        </p:spPr>
      </p:pic>
      <p:sp>
        <p:nvSpPr>
          <p:cNvPr id="17" name="TextBox 16"/>
          <p:cNvSpPr txBox="1"/>
          <p:nvPr/>
        </p:nvSpPr>
        <p:spPr>
          <a:xfrm>
            <a:off x="336176" y="1389529"/>
            <a:ext cx="4356286" cy="235314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t>Control Plane (Master Node ) Components</a:t>
            </a:r>
          </a:p>
          <a:p>
            <a:pPr marL="285750" indent="-285750">
              <a:buFont typeface="Wingdings" panose="05000000000000000000"/>
              <a:buChar char="v"/>
            </a:pPr>
            <a:endParaRPr lang="en-US" dirty="0"/>
          </a:p>
          <a:p>
            <a:pPr marL="742950" lvl="1" indent="-285750">
              <a:buFont typeface="Wingdings" panose="05000000000000000000"/>
              <a:buChar char="v"/>
            </a:pPr>
            <a:r>
              <a:rPr lang="en-US" dirty="0"/>
              <a:t>API Server</a:t>
            </a:r>
          </a:p>
          <a:p>
            <a:pPr marL="742950" lvl="1" indent="-285750">
              <a:buFont typeface="Wingdings" panose="05000000000000000000"/>
              <a:buChar char="v"/>
            </a:pPr>
            <a:r>
              <a:rPr lang="en-US" dirty="0"/>
              <a:t>Scheduler</a:t>
            </a:r>
          </a:p>
          <a:p>
            <a:pPr marL="742950" lvl="1" indent="-285750">
              <a:buFont typeface="Wingdings" panose="05000000000000000000"/>
              <a:buChar char="v"/>
            </a:pPr>
            <a:r>
              <a:rPr lang="en-US" dirty="0"/>
              <a:t>Controller Manager</a:t>
            </a:r>
          </a:p>
          <a:p>
            <a:pPr marL="742950" lvl="1" indent="-285750">
              <a:buFont typeface="Wingdings" panose="05000000000000000000"/>
              <a:buChar char="v"/>
            </a:pPr>
            <a:r>
              <a:rPr lang="en-US" dirty="0" err="1"/>
              <a:t>Etcd</a:t>
            </a:r>
            <a:endParaRPr lang="en-US" dirty="0"/>
          </a:p>
          <a:p>
            <a:endParaRPr lang="en-US" dirty="0"/>
          </a:p>
        </p:txBody>
      </p:sp>
      <p:sp>
        <p:nvSpPr>
          <p:cNvPr id="18" name="TextBox 17"/>
          <p:cNvSpPr txBox="1"/>
          <p:nvPr/>
        </p:nvSpPr>
        <p:spPr>
          <a:xfrm>
            <a:off x="336175" y="3742763"/>
            <a:ext cx="435628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t>Date Plane (Worker Node ) Components</a:t>
            </a:r>
          </a:p>
          <a:p>
            <a:pPr marL="285750" indent="-285750">
              <a:buFont typeface="Wingdings" panose="05000000000000000000"/>
              <a:buChar char="v"/>
            </a:pPr>
            <a:endParaRPr lang="en-US" dirty="0"/>
          </a:p>
          <a:p>
            <a:pPr marL="742950" lvl="1" indent="-285750">
              <a:buFont typeface="Wingdings" panose="05000000000000000000"/>
              <a:buChar char="v"/>
            </a:pPr>
            <a:r>
              <a:rPr lang="en-US" dirty="0" err="1"/>
              <a:t>Kubelet</a:t>
            </a:r>
            <a:endParaRPr lang="en-US" dirty="0"/>
          </a:p>
          <a:p>
            <a:pPr marL="742950" lvl="1" indent="-285750">
              <a:buFont typeface="Wingdings" panose="05000000000000000000"/>
              <a:buChar char="v"/>
            </a:pPr>
            <a:r>
              <a:rPr lang="en-US" dirty="0" err="1"/>
              <a:t>Kube</a:t>
            </a:r>
            <a:r>
              <a:rPr lang="en-US" dirty="0"/>
              <a:t>-Proxy</a:t>
            </a:r>
          </a:p>
          <a:p>
            <a:pPr marL="742950" lvl="1" indent="-285750">
              <a:buFont typeface="Wingdings" panose="05000000000000000000"/>
              <a:buChar char="v"/>
            </a:pPr>
            <a:r>
              <a:rPr lang="en-US" dirty="0"/>
              <a:t>Container runtime</a:t>
            </a:r>
          </a:p>
          <a:p>
            <a:pPr marL="1200150" lvl="2" indent="-285750">
              <a:buFont typeface="Wingdings" panose="05000000000000000000"/>
              <a:buChar char="§"/>
            </a:pPr>
            <a:r>
              <a:rPr lang="en-US" dirty="0">
                <a:ea typeface="+mn-lt"/>
                <a:cs typeface="+mn-lt"/>
              </a:rPr>
              <a:t>such as Docker, </a:t>
            </a:r>
            <a:r>
              <a:rPr lang="en-US" dirty="0" err="1">
                <a:ea typeface="+mn-lt"/>
                <a:cs typeface="+mn-lt"/>
              </a:rPr>
              <a:t>containerd</a:t>
            </a:r>
            <a:r>
              <a:rPr lang="en-US" dirty="0">
                <a:ea typeface="+mn-lt"/>
                <a:cs typeface="+mn-lt"/>
              </a:rPr>
              <a:t>, or CRI-O.</a:t>
            </a:r>
            <a:endParaRPr lang="en-US" dirty="0"/>
          </a:p>
          <a:p>
            <a:endParaRPr lang="en-US" dirty="0"/>
          </a:p>
        </p:txBody>
      </p:sp>
      <p:sp>
        <p:nvSpPr>
          <p:cNvPr id="25" name="Footer Placeholder 24"/>
          <p:cNvSpPr>
            <a:spLocks noGrp="1"/>
          </p:cNvSpPr>
          <p:nvPr>
            <p:ph type="ftr" sz="quarter" idx="11"/>
          </p:nvPr>
        </p:nvSpPr>
        <p:spPr/>
        <p:txBody>
          <a:bodyPr/>
          <a:lstStyle/>
          <a:p>
            <a:r>
              <a:rPr lang="en-US" dirty="0"/>
              <a:t>Siva Yakkanti-K8SUG_35th_Meetup_Dec2024</a:t>
            </a:r>
          </a:p>
        </p:txBody>
      </p:sp>
      <p:sp>
        <p:nvSpPr>
          <p:cNvPr id="24" name="Slide Number Placeholder 23"/>
          <p:cNvSpPr>
            <a:spLocks noGrp="1"/>
          </p:cNvSpPr>
          <p:nvPr>
            <p:ph type="sldNum" sz="quarter" idx="12"/>
          </p:nvPr>
        </p:nvSpPr>
        <p:spPr/>
        <p:txBody>
          <a:bodyPr>
            <a:normAutofit/>
          </a:bodyPr>
          <a:lstStyle/>
          <a:p>
            <a:fld id="{48F63A3B-78C7-47BE-AE5E-E10140E04643}" type="slidenum">
              <a:rPr lang="en-US" dirty="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1248" y="297548"/>
            <a:ext cx="10509504" cy="1076914"/>
          </a:xfrm>
          <a:solidFill>
            <a:schemeClr val="tx2">
              <a:lumMod val="50000"/>
              <a:lumOff val="50000"/>
            </a:schemeClr>
          </a:solidFill>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a:bodyPr>
          <a:lstStyle/>
          <a:p>
            <a:r>
              <a:rPr lang="en-US" sz="2400" dirty="0"/>
              <a:t>Overview of Autoscaling</a:t>
            </a:r>
          </a:p>
        </p:txBody>
      </p:sp>
      <p:sp>
        <p:nvSpPr>
          <p:cNvPr id="4" name="Content Placeholder 3"/>
          <p:cNvSpPr>
            <a:spLocks noGrp="1"/>
          </p:cNvSpPr>
          <p:nvPr>
            <p:ph idx="1"/>
          </p:nvPr>
        </p:nvSpPr>
        <p:spPr>
          <a:xfrm>
            <a:off x="665920" y="1643160"/>
            <a:ext cx="11316870" cy="4444492"/>
          </a:xfrm>
        </p:spPr>
        <p:txBody>
          <a:bodyPr>
            <a:normAutofit fontScale="62500" lnSpcReduction="20000"/>
          </a:bodyPr>
          <a:lstStyle/>
          <a:p>
            <a:pPr algn="l">
              <a:spcBef>
                <a:spcPts val="0"/>
              </a:spcBef>
              <a:spcAft>
                <a:spcPts val="0"/>
              </a:spcAft>
              <a:buFont typeface="+mj-lt"/>
              <a:buAutoNum type="arabicPeriod"/>
            </a:pPr>
            <a:r>
              <a:rPr lang="en-US" sz="1900" b="1" i="0" dirty="0">
                <a:solidFill>
                  <a:srgbClr val="0070C0"/>
                </a:solidFill>
                <a:effectLst/>
                <a:ea typeface="Calibri" panose="020F0502020204030204" pitchFamily="34" charset="0"/>
                <a:cs typeface="Calibri" panose="020F0502020204030204" pitchFamily="34" charset="0"/>
              </a:rPr>
              <a:t>Manual Scaling</a:t>
            </a:r>
            <a:r>
              <a:rPr lang="en-US" sz="1900" b="0" i="0" dirty="0">
                <a:solidFill>
                  <a:srgbClr val="0070C0"/>
                </a:solidFill>
                <a:effectLst/>
                <a:ea typeface="Calibri" panose="020F0502020204030204" pitchFamily="34" charset="0"/>
                <a:cs typeface="Calibri" panose="020F0502020204030204" pitchFamily="34" charset="0"/>
              </a:rPr>
              <a:t>:</a:t>
            </a:r>
          </a:p>
          <a:p>
            <a:pPr marL="742950" lvl="1" indent="-285750" algn="l">
              <a:spcBef>
                <a:spcPts val="0"/>
              </a:spcBef>
              <a:spcAft>
                <a:spcPts val="0"/>
              </a:spcAft>
              <a:buFont typeface="Courier New" panose="02070309020205020404" pitchFamily="49" charset="0"/>
              <a:buChar char="o"/>
            </a:pPr>
            <a:r>
              <a:rPr lang="en-US" sz="1900" i="0" cap="none" dirty="0">
                <a:solidFill>
                  <a:srgbClr val="222222"/>
                </a:solidFill>
                <a:effectLst/>
                <a:ea typeface="Calibri" panose="020F0502020204030204" pitchFamily="34" charset="0"/>
                <a:cs typeface="Calibri" panose="020F0502020204030204" pitchFamily="34" charset="0"/>
              </a:rPr>
              <a:t>Manually scale the number of nodes in </a:t>
            </a:r>
            <a:r>
              <a:rPr lang="en-US" sz="1900" i="0" cap="none" dirty="0" err="1">
                <a:solidFill>
                  <a:srgbClr val="222222"/>
                </a:solidFill>
                <a:effectLst/>
                <a:ea typeface="Calibri" panose="020F0502020204030204" pitchFamily="34" charset="0"/>
                <a:cs typeface="Calibri" panose="020F0502020204030204" pitchFamily="34" charset="0"/>
              </a:rPr>
              <a:t>aks</a:t>
            </a:r>
            <a:r>
              <a:rPr lang="en-US" sz="1900" i="0" cap="none" dirty="0">
                <a:solidFill>
                  <a:srgbClr val="222222"/>
                </a:solidFill>
                <a:effectLst/>
                <a:ea typeface="Calibri" panose="020F0502020204030204" pitchFamily="34" charset="0"/>
                <a:cs typeface="Calibri" panose="020F0502020204030204" pitchFamily="34" charset="0"/>
              </a:rPr>
              <a:t> cluster using the azure cli or azure PowerShell, This method allows you to define a specific number of nodes to maintain a fixed cost and resource allocation</a:t>
            </a:r>
          </a:p>
          <a:p>
            <a:pPr marL="742950" lvl="1" indent="-285750" algn="l">
              <a:spcBef>
                <a:spcPts val="0"/>
              </a:spcBef>
              <a:spcAft>
                <a:spcPts val="0"/>
              </a:spcAft>
              <a:buFont typeface="Courier New" panose="02070309020205020404" pitchFamily="49" charset="0"/>
              <a:buChar char="o"/>
            </a:pPr>
            <a:endParaRPr lang="en-US" sz="1900" cap="none" dirty="0">
              <a:solidFill>
                <a:srgbClr val="222222"/>
              </a:solidFill>
              <a:ea typeface="Calibri" panose="020F0502020204030204" pitchFamily="34" charset="0"/>
              <a:cs typeface="Calibri" panose="020F0502020204030204" pitchFamily="34" charset="0"/>
            </a:endParaRPr>
          </a:p>
          <a:p>
            <a:pPr algn="l">
              <a:spcBef>
                <a:spcPts val="0"/>
              </a:spcBef>
              <a:spcAft>
                <a:spcPts val="0"/>
              </a:spcAft>
              <a:buFont typeface="+mj-lt"/>
              <a:buAutoNum type="arabicPeriod"/>
            </a:pPr>
            <a:r>
              <a:rPr lang="en-US" sz="1900" b="1" i="0" dirty="0">
                <a:solidFill>
                  <a:srgbClr val="0070C0"/>
                </a:solidFill>
                <a:effectLst/>
                <a:ea typeface="Calibri" panose="020F0502020204030204" pitchFamily="34" charset="0"/>
                <a:cs typeface="Calibri" panose="020F0502020204030204" pitchFamily="34" charset="0"/>
              </a:rPr>
              <a:t>Horizontal Pod </a:t>
            </a:r>
            <a:r>
              <a:rPr lang="en-US" sz="1900" b="1" i="0" dirty="0" err="1">
                <a:solidFill>
                  <a:srgbClr val="0070C0"/>
                </a:solidFill>
                <a:effectLst/>
                <a:ea typeface="Calibri" panose="020F0502020204030204" pitchFamily="34" charset="0"/>
                <a:cs typeface="Calibri" panose="020F0502020204030204" pitchFamily="34" charset="0"/>
              </a:rPr>
              <a:t>Autoscaler</a:t>
            </a:r>
            <a:r>
              <a:rPr lang="en-US" sz="1900" b="1" i="0" dirty="0">
                <a:solidFill>
                  <a:srgbClr val="0070C0"/>
                </a:solidFill>
                <a:effectLst/>
                <a:ea typeface="Calibri" panose="020F0502020204030204" pitchFamily="34" charset="0"/>
                <a:cs typeface="Calibri" panose="020F0502020204030204" pitchFamily="34" charset="0"/>
              </a:rPr>
              <a:t> (HPA)</a:t>
            </a:r>
            <a:r>
              <a:rPr lang="en-US" sz="1900" b="0" i="0" dirty="0">
                <a:solidFill>
                  <a:srgbClr val="0070C0"/>
                </a:solidFill>
                <a:effectLst/>
                <a:ea typeface="Calibri" panose="020F0502020204030204" pitchFamily="34" charset="0"/>
                <a:cs typeface="Calibri" panose="020F0502020204030204" pitchFamily="34" charset="0"/>
              </a:rPr>
              <a:t>:</a:t>
            </a:r>
            <a:endParaRPr lang="en-US" sz="1900" b="0" i="0" dirty="0">
              <a:solidFill>
                <a:srgbClr val="222222"/>
              </a:solidFill>
              <a:effectLst/>
              <a:ea typeface="Calibri" panose="020F0502020204030204" pitchFamily="34" charset="0"/>
              <a:cs typeface="Calibri" panose="020F0502020204030204" pitchFamily="34" charset="0"/>
            </a:endParaRPr>
          </a:p>
          <a:p>
            <a:pPr marL="742950" lvl="1" indent="-285750">
              <a:spcBef>
                <a:spcPts val="0"/>
              </a:spcBef>
              <a:buFont typeface="Courier New" panose="02070309020205020404" pitchFamily="49" charset="0"/>
              <a:buChar char="o"/>
            </a:pPr>
            <a:r>
              <a:rPr lang="en-US" sz="1900" cap="none" dirty="0">
                <a:solidFill>
                  <a:srgbClr val="222222"/>
                </a:solidFill>
                <a:ea typeface="Calibri" panose="020F0502020204030204" pitchFamily="34" charset="0"/>
                <a:cs typeface="Calibri" panose="020F0502020204030204" pitchFamily="34" charset="0"/>
              </a:rPr>
              <a:t>HPA automatically scales the number of pods based on observed </a:t>
            </a:r>
            <a:r>
              <a:rPr lang="en-US" sz="1900" cap="none" dirty="0" err="1">
                <a:solidFill>
                  <a:srgbClr val="222222"/>
                </a:solidFill>
                <a:ea typeface="Calibri" panose="020F0502020204030204" pitchFamily="34" charset="0"/>
                <a:cs typeface="Calibri" panose="020F0502020204030204" pitchFamily="34" charset="0"/>
              </a:rPr>
              <a:t>cpu</a:t>
            </a:r>
            <a:r>
              <a:rPr lang="en-US" sz="1900" cap="none" dirty="0">
                <a:solidFill>
                  <a:srgbClr val="222222"/>
                </a:solidFill>
                <a:ea typeface="Calibri" panose="020F0502020204030204" pitchFamily="34" charset="0"/>
                <a:cs typeface="Calibri" panose="020F0502020204030204" pitchFamily="34" charset="0"/>
              </a:rPr>
              <a:t> utilization or other select metrics. it adjusts the number of replicas to meet the demand, ensuring efficient resource usage</a:t>
            </a:r>
          </a:p>
          <a:p>
            <a:pPr marL="742950" lvl="1" indent="-285750" algn="l">
              <a:spcBef>
                <a:spcPts val="0"/>
              </a:spcBef>
              <a:spcAft>
                <a:spcPts val="0"/>
              </a:spcAft>
              <a:buFont typeface="Courier New" panose="02070309020205020404" pitchFamily="49" charset="0"/>
              <a:buChar char="o"/>
            </a:pPr>
            <a:endParaRPr lang="en-US" sz="1900" i="0" dirty="0">
              <a:solidFill>
                <a:srgbClr val="222222"/>
              </a:solidFill>
              <a:effectLst/>
              <a:ea typeface="Calibri" panose="020F0502020204030204" pitchFamily="34" charset="0"/>
              <a:cs typeface="Calibri" panose="020F0502020204030204" pitchFamily="34" charset="0"/>
            </a:endParaRPr>
          </a:p>
          <a:p>
            <a:pPr algn="l">
              <a:spcBef>
                <a:spcPts val="0"/>
              </a:spcBef>
              <a:spcAft>
                <a:spcPts val="0"/>
              </a:spcAft>
              <a:buFont typeface="+mj-lt"/>
              <a:buAutoNum type="arabicPeriod"/>
            </a:pPr>
            <a:r>
              <a:rPr lang="en-US" sz="1900" b="1" i="0" dirty="0">
                <a:solidFill>
                  <a:srgbClr val="0070C0"/>
                </a:solidFill>
                <a:effectLst/>
                <a:ea typeface="Calibri" panose="020F0502020204030204" pitchFamily="34" charset="0"/>
                <a:cs typeface="Calibri" panose="020F0502020204030204" pitchFamily="34" charset="0"/>
              </a:rPr>
              <a:t>Cluster </a:t>
            </a:r>
            <a:r>
              <a:rPr lang="en-US" sz="1900" b="1" i="0" dirty="0" err="1">
                <a:solidFill>
                  <a:srgbClr val="0070C0"/>
                </a:solidFill>
                <a:effectLst/>
                <a:ea typeface="Calibri" panose="020F0502020204030204" pitchFamily="34" charset="0"/>
                <a:cs typeface="Calibri" panose="020F0502020204030204" pitchFamily="34" charset="0"/>
              </a:rPr>
              <a:t>Autoscaler</a:t>
            </a:r>
            <a:r>
              <a:rPr lang="en-US" sz="1900" b="0" i="0" dirty="0">
                <a:solidFill>
                  <a:srgbClr val="0070C0"/>
                </a:solidFill>
                <a:effectLst/>
                <a:ea typeface="Calibri" panose="020F0502020204030204" pitchFamily="34" charset="0"/>
                <a:cs typeface="Calibri" panose="020F0502020204030204" pitchFamily="34" charset="0"/>
              </a:rPr>
              <a:t>:</a:t>
            </a:r>
            <a:endParaRPr lang="en-US" sz="1900" b="0" i="0" dirty="0">
              <a:solidFill>
                <a:srgbClr val="222222"/>
              </a:solidFill>
              <a:effectLst/>
              <a:ea typeface="Calibri" panose="020F0502020204030204" pitchFamily="34" charset="0"/>
              <a:cs typeface="Calibri" panose="020F0502020204030204" pitchFamily="34" charset="0"/>
            </a:endParaRPr>
          </a:p>
          <a:p>
            <a:pPr marL="742950" lvl="1" indent="-285750">
              <a:spcBef>
                <a:spcPts val="0"/>
              </a:spcBef>
              <a:spcAft>
                <a:spcPts val="0"/>
              </a:spcAft>
              <a:buFont typeface="Courier New" panose="02070309020205020404" pitchFamily="49" charset="0"/>
              <a:buChar char="o"/>
            </a:pPr>
            <a:r>
              <a:rPr lang="en-US" sz="1900" cap="none" dirty="0">
                <a:solidFill>
                  <a:srgbClr val="222222"/>
                </a:solidFill>
                <a:ea typeface="Calibri" panose="020F0502020204030204" pitchFamily="34" charset="0"/>
                <a:cs typeface="Calibri" panose="020F0502020204030204" pitchFamily="34" charset="0"/>
              </a:rPr>
              <a:t>The cluster </a:t>
            </a:r>
            <a:r>
              <a:rPr lang="en-US" sz="1900" cap="none" dirty="0" err="1">
                <a:solidFill>
                  <a:srgbClr val="222222"/>
                </a:solidFill>
                <a:ea typeface="Calibri" panose="020F0502020204030204" pitchFamily="34" charset="0"/>
                <a:cs typeface="Calibri" panose="020F0502020204030204" pitchFamily="34" charset="0"/>
              </a:rPr>
              <a:t>autoscaler</a:t>
            </a:r>
            <a:r>
              <a:rPr lang="en-US" sz="1900" cap="none" dirty="0">
                <a:solidFill>
                  <a:srgbClr val="222222"/>
                </a:solidFill>
                <a:ea typeface="Calibri" panose="020F0502020204030204" pitchFamily="34" charset="0"/>
                <a:cs typeface="Calibri" panose="020F0502020204030204" pitchFamily="34" charset="0"/>
              </a:rPr>
              <a:t> adjusts the number of nodes in your AKS cluster based on the resource requests of your pods. It scales out when there are unscheduled pods due to insufficient resources and scales in when nodes are underutilized</a:t>
            </a:r>
          </a:p>
          <a:p>
            <a:pPr marL="457200" lvl="1" indent="0" algn="l">
              <a:spcBef>
                <a:spcPts val="0"/>
              </a:spcBef>
              <a:spcAft>
                <a:spcPts val="0"/>
              </a:spcAft>
              <a:buNone/>
            </a:pPr>
            <a:endParaRPr lang="en-US" sz="1900" i="0" dirty="0">
              <a:solidFill>
                <a:srgbClr val="222222"/>
              </a:solidFill>
              <a:effectLst/>
              <a:ea typeface="Calibri" panose="020F0502020204030204" pitchFamily="34" charset="0"/>
              <a:cs typeface="Calibri" panose="020F0502020204030204" pitchFamily="34" charset="0"/>
            </a:endParaRPr>
          </a:p>
          <a:p>
            <a:pPr algn="l">
              <a:spcBef>
                <a:spcPts val="0"/>
              </a:spcBef>
              <a:spcAft>
                <a:spcPts val="0"/>
              </a:spcAft>
              <a:buFont typeface="+mj-lt"/>
              <a:buAutoNum type="arabicPeriod"/>
            </a:pPr>
            <a:r>
              <a:rPr lang="en-US" sz="1900" b="1" i="0" dirty="0">
                <a:solidFill>
                  <a:srgbClr val="0070C0"/>
                </a:solidFill>
                <a:effectLst/>
                <a:ea typeface="Calibri" panose="020F0502020204030204" pitchFamily="34" charset="0"/>
                <a:cs typeface="Calibri" panose="020F0502020204030204" pitchFamily="34" charset="0"/>
              </a:rPr>
              <a:t>Kubernetes Event-driven Autoscaling (KEDA)</a:t>
            </a:r>
            <a:r>
              <a:rPr lang="en-US" sz="1900" dirty="0">
                <a:solidFill>
                  <a:srgbClr val="0070C0"/>
                </a:solidFill>
                <a:ea typeface="Calibri" panose="020F0502020204030204" pitchFamily="34" charset="0"/>
                <a:cs typeface="Calibri" panose="020F0502020204030204" pitchFamily="34" charset="0"/>
              </a:rPr>
              <a:t>:</a:t>
            </a:r>
            <a:endParaRPr lang="en-US" sz="1900" b="0" i="0" dirty="0">
              <a:solidFill>
                <a:srgbClr val="0070C0"/>
              </a:solidFill>
              <a:effectLst/>
              <a:ea typeface="Calibri" panose="020F0502020204030204" pitchFamily="34" charset="0"/>
              <a:cs typeface="Calibri" panose="020F0502020204030204" pitchFamily="34" charset="0"/>
            </a:endParaRPr>
          </a:p>
          <a:p>
            <a:pPr marL="742950" lvl="1" indent="-285750">
              <a:spcBef>
                <a:spcPts val="0"/>
              </a:spcBef>
              <a:buFont typeface="Courier New" panose="02070309020205020404" pitchFamily="49" charset="0"/>
              <a:buChar char="o"/>
            </a:pPr>
            <a:r>
              <a:rPr lang="en-US" sz="1900" cap="none" dirty="0">
                <a:solidFill>
                  <a:srgbClr val="222222"/>
                </a:solidFill>
                <a:ea typeface="Calibri" panose="020F0502020204030204" pitchFamily="34" charset="0"/>
                <a:cs typeface="Calibri" panose="020F0502020204030204" pitchFamily="34" charset="0"/>
              </a:rPr>
              <a:t>KEDA scales workloads based on the number of events, making it suitable for applications with </a:t>
            </a:r>
            <a:r>
              <a:rPr lang="en-US" sz="1900" cap="none" dirty="0" err="1">
                <a:solidFill>
                  <a:srgbClr val="222222"/>
                </a:solidFill>
                <a:ea typeface="Calibri" panose="020F0502020204030204" pitchFamily="34" charset="0"/>
                <a:cs typeface="Calibri" panose="020F0502020204030204" pitchFamily="34" charset="0"/>
              </a:rPr>
              <a:t>bursty</a:t>
            </a:r>
            <a:r>
              <a:rPr lang="en-US" sz="1900" cap="none" dirty="0">
                <a:solidFill>
                  <a:srgbClr val="222222"/>
                </a:solidFill>
                <a:ea typeface="Calibri" panose="020F0502020204030204" pitchFamily="34" charset="0"/>
                <a:cs typeface="Calibri" panose="020F0502020204030204" pitchFamily="34" charset="0"/>
              </a:rPr>
              <a:t> traffic or high data volumes. It extends Kubernetes with custom resource definitions to handle event-driven scaling</a:t>
            </a:r>
          </a:p>
          <a:p>
            <a:pPr marL="457200" lvl="1" indent="0" algn="l">
              <a:spcBef>
                <a:spcPts val="0"/>
              </a:spcBef>
              <a:spcAft>
                <a:spcPts val="0"/>
              </a:spcAft>
              <a:buNone/>
            </a:pPr>
            <a:endParaRPr lang="en-US" sz="1900" i="0" dirty="0">
              <a:solidFill>
                <a:srgbClr val="222222"/>
              </a:solidFill>
              <a:effectLst/>
              <a:ea typeface="Calibri" panose="020F0502020204030204" pitchFamily="34" charset="0"/>
              <a:cs typeface="Calibri" panose="020F0502020204030204" pitchFamily="34" charset="0"/>
            </a:endParaRPr>
          </a:p>
          <a:p>
            <a:pPr algn="l">
              <a:spcBef>
                <a:spcPts val="0"/>
              </a:spcBef>
              <a:spcAft>
                <a:spcPts val="0"/>
              </a:spcAft>
              <a:buFont typeface="+mj-lt"/>
              <a:buAutoNum type="arabicPeriod"/>
            </a:pPr>
            <a:r>
              <a:rPr lang="en-US" sz="1900" b="1" i="0" dirty="0">
                <a:solidFill>
                  <a:srgbClr val="0070C0"/>
                </a:solidFill>
                <a:effectLst/>
                <a:ea typeface="Calibri" panose="020F0502020204030204" pitchFamily="34" charset="0"/>
                <a:cs typeface="Calibri" panose="020F0502020204030204" pitchFamily="34" charset="0"/>
              </a:rPr>
              <a:t>Burst to Azure Container Instances (ACI)</a:t>
            </a:r>
            <a:r>
              <a:rPr lang="en-US" sz="1900" b="0" i="0" dirty="0">
                <a:solidFill>
                  <a:srgbClr val="0070C0"/>
                </a:solidFill>
                <a:effectLst/>
                <a:ea typeface="Calibri" panose="020F0502020204030204" pitchFamily="34" charset="0"/>
                <a:cs typeface="Calibri" panose="020F0502020204030204" pitchFamily="34" charset="0"/>
              </a:rPr>
              <a:t>:</a:t>
            </a:r>
          </a:p>
          <a:p>
            <a:pPr marL="742950" lvl="1" indent="-285750">
              <a:spcBef>
                <a:spcPts val="0"/>
              </a:spcBef>
              <a:spcAft>
                <a:spcPts val="0"/>
              </a:spcAft>
              <a:buFont typeface="Courier New" panose="02070309020205020404" pitchFamily="49" charset="0"/>
              <a:buChar char="o"/>
            </a:pPr>
            <a:r>
              <a:rPr lang="en-US" sz="1900" cap="none" dirty="0">
                <a:solidFill>
                  <a:srgbClr val="222222"/>
                </a:solidFill>
                <a:ea typeface="Calibri" panose="020F0502020204030204" pitchFamily="34" charset="0"/>
                <a:cs typeface="Calibri" panose="020F0502020204030204" pitchFamily="34" charset="0"/>
              </a:rPr>
              <a:t>For rapid scaling, you can integrate AKS with ACI. This allows you to deploy container instances quickly without additional infrastructure overhead. ACI acts as a virtual node in your AKS cluster, enabling seamless scaling</a:t>
            </a:r>
          </a:p>
          <a:p>
            <a:pPr marL="457200" lvl="1" indent="0" algn="l">
              <a:spcBef>
                <a:spcPts val="0"/>
              </a:spcBef>
              <a:spcAft>
                <a:spcPts val="0"/>
              </a:spcAft>
              <a:buNone/>
            </a:pPr>
            <a:endParaRPr lang="en-US" sz="1900" i="0" dirty="0">
              <a:solidFill>
                <a:srgbClr val="222222"/>
              </a:solidFill>
              <a:effectLst/>
              <a:ea typeface="Calibri" panose="020F0502020204030204" pitchFamily="34" charset="0"/>
              <a:cs typeface="Calibri" panose="020F0502020204030204" pitchFamily="34" charset="0"/>
            </a:endParaRPr>
          </a:p>
          <a:p>
            <a:pPr algn="l">
              <a:spcBef>
                <a:spcPts val="0"/>
              </a:spcBef>
              <a:spcAft>
                <a:spcPts val="0"/>
              </a:spcAft>
              <a:buFont typeface="+mj-lt"/>
              <a:buAutoNum type="arabicPeriod"/>
            </a:pPr>
            <a:r>
              <a:rPr lang="en-US" sz="1900" b="1" i="0" dirty="0">
                <a:solidFill>
                  <a:srgbClr val="0070C0"/>
                </a:solidFill>
                <a:effectLst/>
                <a:ea typeface="Calibri" panose="020F0502020204030204" pitchFamily="34" charset="0"/>
                <a:cs typeface="Calibri" panose="020F0502020204030204" pitchFamily="34" charset="0"/>
              </a:rPr>
              <a:t>Custom Node Pools</a:t>
            </a:r>
            <a:r>
              <a:rPr lang="en-US" sz="1900" b="0" i="0" dirty="0">
                <a:solidFill>
                  <a:srgbClr val="0070C0"/>
                </a:solidFill>
                <a:effectLst/>
                <a:ea typeface="Calibri" panose="020F0502020204030204" pitchFamily="34" charset="0"/>
                <a:cs typeface="Calibri" panose="020F0502020204030204" pitchFamily="34" charset="0"/>
              </a:rPr>
              <a:t>:</a:t>
            </a:r>
          </a:p>
          <a:p>
            <a:pPr marL="742950" lvl="1" indent="-285750">
              <a:spcBef>
                <a:spcPts val="0"/>
              </a:spcBef>
              <a:buFont typeface="Courier New" panose="02070309020205020404" pitchFamily="49" charset="0"/>
              <a:buChar char="o"/>
            </a:pPr>
            <a:r>
              <a:rPr lang="en-US" sz="1900" cap="none" dirty="0">
                <a:solidFill>
                  <a:srgbClr val="222222"/>
                </a:solidFill>
                <a:ea typeface="Calibri" panose="020F0502020204030204" pitchFamily="34" charset="0"/>
                <a:cs typeface="Calibri" panose="020F0502020204030204" pitchFamily="34" charset="0"/>
              </a:rPr>
              <a:t>You can create custom node pools with different VM sizes and configurations to handle specific workloads. This allows you to optimize resource allocation and performance based on the needs of different applications</a:t>
            </a:r>
          </a:p>
          <a:p>
            <a:endParaRPr lang="en-SG" dirty="0"/>
          </a:p>
        </p:txBody>
      </p:sp>
      <p:sp>
        <p:nvSpPr>
          <p:cNvPr id="149" name="Slide Number Placeholder 148"/>
          <p:cNvSpPr>
            <a:spLocks noGrp="1"/>
          </p:cNvSpPr>
          <p:nvPr>
            <p:ph type="sldNum" sz="quarter" idx="12"/>
          </p:nvPr>
        </p:nvSpPr>
        <p:spPr>
          <a:xfrm>
            <a:off x="8717280" y="6356350"/>
            <a:ext cx="2633472" cy="365125"/>
          </a:xfrm>
        </p:spPr>
        <p:txBody>
          <a:bodyPr>
            <a:normAutofit/>
          </a:bodyPr>
          <a:lstStyle/>
          <a:p>
            <a:pPr>
              <a:spcAft>
                <a:spcPts val="600"/>
              </a:spcAft>
            </a:pPr>
            <a:fld id="{48F63A3B-78C7-47BE-AE5E-E10140E04643}" type="slidenum">
              <a:rPr lang="en-US">
                <a:solidFill>
                  <a:schemeClr val="tx1">
                    <a:lumMod val="50000"/>
                    <a:lumOff val="50000"/>
                  </a:schemeClr>
                </a:solidFill>
              </a:rPr>
              <a:t>5</a:t>
            </a:fld>
            <a:endParaRPr lang="en-US">
              <a:solidFill>
                <a:schemeClr val="tx1">
                  <a:lumMod val="50000"/>
                  <a:lumOff val="50000"/>
                </a:schemeClr>
              </a:solidFill>
            </a:endParaRPr>
          </a:p>
        </p:txBody>
      </p:sp>
      <p:sp>
        <p:nvSpPr>
          <p:cNvPr id="7" name="Footer Placeholder 24"/>
          <p:cNvSpPr>
            <a:spLocks noGrp="1"/>
          </p:cNvSpPr>
          <p:nvPr>
            <p:ph type="ftr" sz="quarter" idx="11"/>
          </p:nvPr>
        </p:nvSpPr>
        <p:spPr>
          <a:xfrm>
            <a:off x="743444" y="6377889"/>
            <a:ext cx="6672887" cy="365125"/>
          </a:xfrm>
        </p:spPr>
        <p:txBody>
          <a:bodyPr/>
          <a:lstStyle/>
          <a:p>
            <a:r>
              <a:rPr lang="en-US" dirty="0"/>
              <a:t>Siva Yakkanti-K8SUG_35th_Meetup_Dec2024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1000"/>
                                        <p:tgtEl>
                                          <p:spTgt spid="4">
                                            <p:txEl>
                                              <p:pRg st="3" end="3"/>
                                            </p:txEl>
                                          </p:spTgt>
                                        </p:tgtEl>
                                      </p:cBhvr>
                                    </p:animEffect>
                                    <p:anim calcmode="lin" valueType="num">
                                      <p:cBhvr>
                                        <p:cTn id="2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1000"/>
                                        <p:tgtEl>
                                          <p:spTgt spid="4">
                                            <p:txEl>
                                              <p:pRg st="4" end="4"/>
                                            </p:txEl>
                                          </p:spTgt>
                                        </p:tgtEl>
                                      </p:cBhvr>
                                    </p:animEffect>
                                    <p:anim calcmode="lin" valueType="num">
                                      <p:cBhvr>
                                        <p:cTn id="25"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1000"/>
                                        <p:tgtEl>
                                          <p:spTgt spid="4">
                                            <p:txEl>
                                              <p:pRg st="6" end="6"/>
                                            </p:txEl>
                                          </p:spTgt>
                                        </p:tgtEl>
                                      </p:cBhvr>
                                    </p:animEffect>
                                    <p:anim calcmode="lin" valueType="num">
                                      <p:cBhvr>
                                        <p:cTn id="32"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
                                            <p:txEl>
                                              <p:pRg st="7" end="7"/>
                                            </p:txEl>
                                          </p:spTgt>
                                        </p:tgtEl>
                                        <p:attrNameLst>
                                          <p:attrName>style.visibility</p:attrName>
                                        </p:attrNameLst>
                                      </p:cBhvr>
                                      <p:to>
                                        <p:strVal val="visible"/>
                                      </p:to>
                                    </p:set>
                                    <p:animEffect transition="in" filter="fade">
                                      <p:cBhvr>
                                        <p:cTn id="36" dur="1000"/>
                                        <p:tgtEl>
                                          <p:spTgt spid="4">
                                            <p:txEl>
                                              <p:pRg st="7" end="7"/>
                                            </p:txEl>
                                          </p:spTgt>
                                        </p:tgtEl>
                                      </p:cBhvr>
                                    </p:animEffect>
                                    <p:anim calcmode="lin" valueType="num">
                                      <p:cBhvr>
                                        <p:cTn id="3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animEffect transition="in" filter="fade">
                                      <p:cBhvr>
                                        <p:cTn id="43" dur="1000"/>
                                        <p:tgtEl>
                                          <p:spTgt spid="4">
                                            <p:txEl>
                                              <p:pRg st="9" end="9"/>
                                            </p:txEl>
                                          </p:spTgt>
                                        </p:tgtEl>
                                      </p:cBhvr>
                                    </p:animEffect>
                                    <p:anim calcmode="lin" valueType="num">
                                      <p:cBhvr>
                                        <p:cTn id="44"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4">
                                            <p:txEl>
                                              <p:pRg st="9" end="9"/>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4">
                                            <p:txEl>
                                              <p:pRg st="10" end="10"/>
                                            </p:txEl>
                                          </p:spTgt>
                                        </p:tgtEl>
                                        <p:attrNameLst>
                                          <p:attrName>style.visibility</p:attrName>
                                        </p:attrNameLst>
                                      </p:cBhvr>
                                      <p:to>
                                        <p:strVal val="visible"/>
                                      </p:to>
                                    </p:set>
                                    <p:animEffect transition="in" filter="fade">
                                      <p:cBhvr>
                                        <p:cTn id="48" dur="1000"/>
                                        <p:tgtEl>
                                          <p:spTgt spid="4">
                                            <p:txEl>
                                              <p:pRg st="10" end="10"/>
                                            </p:txEl>
                                          </p:spTgt>
                                        </p:tgtEl>
                                      </p:cBhvr>
                                    </p:animEffect>
                                    <p:anim calcmode="lin" valueType="num">
                                      <p:cBhvr>
                                        <p:cTn id="49"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animEffect transition="in" filter="fade">
                                      <p:cBhvr>
                                        <p:cTn id="55" dur="1000"/>
                                        <p:tgtEl>
                                          <p:spTgt spid="4">
                                            <p:txEl>
                                              <p:pRg st="12" end="12"/>
                                            </p:txEl>
                                          </p:spTgt>
                                        </p:tgtEl>
                                      </p:cBhvr>
                                    </p:animEffect>
                                    <p:anim calcmode="lin" valueType="num">
                                      <p:cBhvr>
                                        <p:cTn id="56"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57" dur="1000" fill="hold"/>
                                        <p:tgtEl>
                                          <p:spTgt spid="4">
                                            <p:txEl>
                                              <p:pRg st="12" end="12"/>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4">
                                            <p:txEl>
                                              <p:pRg st="13" end="13"/>
                                            </p:txEl>
                                          </p:spTgt>
                                        </p:tgtEl>
                                        <p:attrNameLst>
                                          <p:attrName>style.visibility</p:attrName>
                                        </p:attrNameLst>
                                      </p:cBhvr>
                                      <p:to>
                                        <p:strVal val="visible"/>
                                      </p:to>
                                    </p:set>
                                    <p:animEffect transition="in" filter="fade">
                                      <p:cBhvr>
                                        <p:cTn id="60" dur="1000"/>
                                        <p:tgtEl>
                                          <p:spTgt spid="4">
                                            <p:txEl>
                                              <p:pRg st="13" end="13"/>
                                            </p:txEl>
                                          </p:spTgt>
                                        </p:tgtEl>
                                      </p:cBhvr>
                                    </p:animEffect>
                                    <p:anim calcmode="lin" valueType="num">
                                      <p:cBhvr>
                                        <p:cTn id="61"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62" dur="1000" fill="hold"/>
                                        <p:tgtEl>
                                          <p:spTgt spid="4">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4">
                                            <p:txEl>
                                              <p:pRg st="15" end="15"/>
                                            </p:txEl>
                                          </p:spTgt>
                                        </p:tgtEl>
                                        <p:attrNameLst>
                                          <p:attrName>style.visibility</p:attrName>
                                        </p:attrNameLst>
                                      </p:cBhvr>
                                      <p:to>
                                        <p:strVal val="visible"/>
                                      </p:to>
                                    </p:set>
                                    <p:animEffect transition="in" filter="fade">
                                      <p:cBhvr>
                                        <p:cTn id="67" dur="1000"/>
                                        <p:tgtEl>
                                          <p:spTgt spid="4">
                                            <p:txEl>
                                              <p:pRg st="15" end="15"/>
                                            </p:txEl>
                                          </p:spTgt>
                                        </p:tgtEl>
                                      </p:cBhvr>
                                    </p:animEffect>
                                    <p:anim calcmode="lin" valueType="num">
                                      <p:cBhvr>
                                        <p:cTn id="68" dur="1000" fill="hold"/>
                                        <p:tgtEl>
                                          <p:spTgt spid="4">
                                            <p:txEl>
                                              <p:pRg st="15" end="15"/>
                                            </p:txEl>
                                          </p:spTgt>
                                        </p:tgtEl>
                                        <p:attrNameLst>
                                          <p:attrName>ppt_x</p:attrName>
                                        </p:attrNameLst>
                                      </p:cBhvr>
                                      <p:tavLst>
                                        <p:tav tm="0">
                                          <p:val>
                                            <p:strVal val="#ppt_x"/>
                                          </p:val>
                                        </p:tav>
                                        <p:tav tm="100000">
                                          <p:val>
                                            <p:strVal val="#ppt_x"/>
                                          </p:val>
                                        </p:tav>
                                      </p:tavLst>
                                    </p:anim>
                                    <p:anim calcmode="lin" valueType="num">
                                      <p:cBhvr>
                                        <p:cTn id="69" dur="1000" fill="hold"/>
                                        <p:tgtEl>
                                          <p:spTgt spid="4">
                                            <p:txEl>
                                              <p:pRg st="15" end="15"/>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4">
                                            <p:txEl>
                                              <p:pRg st="16" end="16"/>
                                            </p:txEl>
                                          </p:spTgt>
                                        </p:tgtEl>
                                        <p:attrNameLst>
                                          <p:attrName>style.visibility</p:attrName>
                                        </p:attrNameLst>
                                      </p:cBhvr>
                                      <p:to>
                                        <p:strVal val="visible"/>
                                      </p:to>
                                    </p:set>
                                    <p:animEffect transition="in" filter="fade">
                                      <p:cBhvr>
                                        <p:cTn id="72" dur="1000"/>
                                        <p:tgtEl>
                                          <p:spTgt spid="4">
                                            <p:txEl>
                                              <p:pRg st="16" end="16"/>
                                            </p:txEl>
                                          </p:spTgt>
                                        </p:tgtEl>
                                      </p:cBhvr>
                                    </p:animEffect>
                                    <p:anim calcmode="lin" valueType="num">
                                      <p:cBhvr>
                                        <p:cTn id="73" dur="1000" fill="hold"/>
                                        <p:tgtEl>
                                          <p:spTgt spid="4">
                                            <p:txEl>
                                              <p:pRg st="16" end="16"/>
                                            </p:txEl>
                                          </p:spTgt>
                                        </p:tgtEl>
                                        <p:attrNameLst>
                                          <p:attrName>ppt_x</p:attrName>
                                        </p:attrNameLst>
                                      </p:cBhvr>
                                      <p:tavLst>
                                        <p:tav tm="0">
                                          <p:val>
                                            <p:strVal val="#ppt_x"/>
                                          </p:val>
                                        </p:tav>
                                        <p:tav tm="100000">
                                          <p:val>
                                            <p:strVal val="#ppt_x"/>
                                          </p:val>
                                        </p:tav>
                                      </p:tavLst>
                                    </p:anim>
                                    <p:anim calcmode="lin" valueType="num">
                                      <p:cBhvr>
                                        <p:cTn id="74" dur="1000" fill="hold"/>
                                        <p:tgtEl>
                                          <p:spTgt spid="4">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1248" y="297548"/>
            <a:ext cx="10509504" cy="688570"/>
          </a:xfrm>
          <a:solidFill>
            <a:schemeClr val="tx2">
              <a:lumMod val="50000"/>
              <a:lumOff val="50000"/>
            </a:schemeClr>
          </a:solidFill>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a:bodyPr>
          <a:lstStyle/>
          <a:p>
            <a:r>
              <a:rPr lang="en-US" sz="2800" dirty="0"/>
              <a:t>Customization scenarios</a:t>
            </a:r>
          </a:p>
        </p:txBody>
      </p:sp>
      <p:sp>
        <p:nvSpPr>
          <p:cNvPr id="4" name="Content Placeholder 3"/>
          <p:cNvSpPr>
            <a:spLocks noGrp="1"/>
          </p:cNvSpPr>
          <p:nvPr>
            <p:ph idx="1"/>
          </p:nvPr>
        </p:nvSpPr>
        <p:spPr>
          <a:xfrm>
            <a:off x="665920" y="1206753"/>
            <a:ext cx="11316870" cy="4871317"/>
          </a:xfrm>
        </p:spPr>
        <p:txBody>
          <a:bodyPr>
            <a:normAutofit fontScale="25000" lnSpcReduction="20000"/>
          </a:bodyPr>
          <a:lstStyle/>
          <a:p>
            <a:pPr algn="l">
              <a:spcBef>
                <a:spcPts val="0"/>
              </a:spcBef>
              <a:spcAft>
                <a:spcPts val="0"/>
              </a:spcAft>
              <a:buFont typeface="+mj-lt"/>
              <a:buAutoNum type="arabicPeriod"/>
            </a:pPr>
            <a:r>
              <a:rPr lang="en-US" sz="4800" b="1" i="0" dirty="0">
                <a:solidFill>
                  <a:srgbClr val="0070C0"/>
                </a:solidFill>
                <a:effectLst/>
                <a:ea typeface="Calibri" panose="020F0502020204030204" pitchFamily="34" charset="0"/>
                <a:cs typeface="Calibri" panose="020F0502020204030204" pitchFamily="34" charset="0"/>
              </a:rPr>
              <a:t>Diverse Workloads</a:t>
            </a:r>
            <a:r>
              <a:rPr lang="en-US" sz="4800" b="0" i="0" dirty="0">
                <a:solidFill>
                  <a:srgbClr val="0070C0"/>
                </a:solidFill>
                <a:effectLst/>
                <a:ea typeface="Calibri" panose="020F0502020204030204" pitchFamily="34" charset="0"/>
                <a:cs typeface="Calibri" panose="020F0502020204030204" pitchFamily="34" charset="0"/>
              </a:rPr>
              <a:t>:</a:t>
            </a:r>
          </a:p>
          <a:p>
            <a:pPr marL="742950" lvl="1" indent="-285750">
              <a:spcBef>
                <a:spcPts val="0"/>
              </a:spcBef>
              <a:buFont typeface="Courier New" panose="02070309020205020404" pitchFamily="49" charset="0"/>
              <a:buChar char="o"/>
            </a:pPr>
            <a:r>
              <a:rPr lang="en-US" sz="4800" cap="none" dirty="0">
                <a:solidFill>
                  <a:srgbClr val="222222"/>
                </a:solidFill>
                <a:ea typeface="Calibri" panose="020F0502020204030204" pitchFamily="34" charset="0"/>
                <a:cs typeface="Calibri" panose="020F0502020204030204" pitchFamily="34" charset="0"/>
              </a:rPr>
              <a:t>When your applications have different resource requirements, such as CPU-intensive or memory-intensive tasks, you can create custom node pools with varying VM sizes and configurations to handle these specific workloads</a:t>
            </a:r>
          </a:p>
          <a:p>
            <a:pPr marL="742950" lvl="1" indent="-285750" algn="l">
              <a:spcBef>
                <a:spcPts val="0"/>
              </a:spcBef>
              <a:spcAft>
                <a:spcPts val="0"/>
              </a:spcAft>
              <a:buFont typeface="Courier New" panose="02070309020205020404" pitchFamily="49" charset="0"/>
              <a:buChar char="o"/>
            </a:pPr>
            <a:endParaRPr lang="en-US" sz="4800" b="0" i="0" dirty="0">
              <a:solidFill>
                <a:srgbClr val="222222"/>
              </a:solidFill>
              <a:effectLst/>
              <a:ea typeface="Calibri" panose="020F0502020204030204" pitchFamily="34" charset="0"/>
              <a:cs typeface="Calibri" panose="020F0502020204030204" pitchFamily="34" charset="0"/>
            </a:endParaRPr>
          </a:p>
          <a:p>
            <a:pPr algn="l">
              <a:spcBef>
                <a:spcPts val="0"/>
              </a:spcBef>
              <a:spcAft>
                <a:spcPts val="0"/>
              </a:spcAft>
              <a:buFont typeface="+mj-lt"/>
              <a:buAutoNum type="arabicPeriod"/>
            </a:pPr>
            <a:r>
              <a:rPr lang="en-US" sz="4800" b="1" i="0" dirty="0">
                <a:solidFill>
                  <a:srgbClr val="0070C0"/>
                </a:solidFill>
                <a:effectLst/>
                <a:ea typeface="Calibri" panose="020F0502020204030204" pitchFamily="34" charset="0"/>
                <a:cs typeface="Calibri" panose="020F0502020204030204" pitchFamily="34" charset="0"/>
              </a:rPr>
              <a:t>GPU Requirements</a:t>
            </a:r>
            <a:r>
              <a:rPr lang="en-US" sz="4800" b="0" i="0" dirty="0">
                <a:solidFill>
                  <a:srgbClr val="0070C0"/>
                </a:solidFill>
                <a:effectLst/>
                <a:ea typeface="Calibri" panose="020F0502020204030204" pitchFamily="34" charset="0"/>
                <a:cs typeface="Calibri" panose="020F0502020204030204" pitchFamily="34" charset="0"/>
              </a:rPr>
              <a:t>:</a:t>
            </a:r>
          </a:p>
          <a:p>
            <a:pPr marL="742950" lvl="1" indent="-285750">
              <a:spcBef>
                <a:spcPts val="0"/>
              </a:spcBef>
              <a:spcAft>
                <a:spcPts val="0"/>
              </a:spcAft>
              <a:buFont typeface="Courier New" panose="02070309020205020404" pitchFamily="49" charset="0"/>
              <a:buChar char="o"/>
            </a:pPr>
            <a:r>
              <a:rPr lang="en-US" sz="4800" cap="none" dirty="0">
                <a:solidFill>
                  <a:srgbClr val="222222"/>
                </a:solidFill>
                <a:ea typeface="Calibri" panose="020F0502020204030204" pitchFamily="34" charset="0"/>
                <a:cs typeface="Calibri" panose="020F0502020204030204" pitchFamily="34" charset="0"/>
              </a:rPr>
              <a:t>For applications that require GPU resources, such as machine learning or high-performance computing tasks, you can add node pools with GPU-enabled VMs</a:t>
            </a:r>
          </a:p>
          <a:p>
            <a:pPr marL="742950" lvl="1" indent="-285750" algn="l">
              <a:spcBef>
                <a:spcPts val="0"/>
              </a:spcBef>
              <a:spcAft>
                <a:spcPts val="0"/>
              </a:spcAft>
              <a:buFont typeface="Courier New" panose="02070309020205020404" pitchFamily="49" charset="0"/>
              <a:buChar char="o"/>
            </a:pPr>
            <a:endParaRPr lang="en-US" sz="4800" b="0" i="0" dirty="0">
              <a:solidFill>
                <a:srgbClr val="222222"/>
              </a:solidFill>
              <a:effectLst/>
              <a:ea typeface="Calibri" panose="020F0502020204030204" pitchFamily="34" charset="0"/>
              <a:cs typeface="Calibri" panose="020F0502020204030204" pitchFamily="34" charset="0"/>
            </a:endParaRPr>
          </a:p>
          <a:p>
            <a:pPr algn="l">
              <a:spcBef>
                <a:spcPts val="0"/>
              </a:spcBef>
              <a:spcAft>
                <a:spcPts val="0"/>
              </a:spcAft>
              <a:buFont typeface="+mj-lt"/>
              <a:buAutoNum type="arabicPeriod"/>
            </a:pPr>
            <a:r>
              <a:rPr lang="en-US" sz="4800" b="1" i="0" dirty="0">
                <a:solidFill>
                  <a:srgbClr val="0070C0"/>
                </a:solidFill>
                <a:effectLst/>
                <a:ea typeface="Calibri" panose="020F0502020204030204" pitchFamily="34" charset="0"/>
                <a:cs typeface="Calibri" panose="020F0502020204030204" pitchFamily="34" charset="0"/>
              </a:rPr>
              <a:t>Burst Workloads</a:t>
            </a:r>
            <a:r>
              <a:rPr lang="en-US" sz="4800" b="0" i="0" dirty="0">
                <a:solidFill>
                  <a:srgbClr val="0070C0"/>
                </a:solidFill>
                <a:effectLst/>
                <a:ea typeface="Calibri" panose="020F0502020204030204" pitchFamily="34" charset="0"/>
                <a:cs typeface="Calibri" panose="020F0502020204030204" pitchFamily="34" charset="0"/>
              </a:rPr>
              <a:t>:</a:t>
            </a:r>
          </a:p>
          <a:p>
            <a:pPr marL="742950" lvl="1" indent="-285750">
              <a:spcBef>
                <a:spcPts val="0"/>
              </a:spcBef>
              <a:buFont typeface="Courier New" panose="02070309020205020404" pitchFamily="49" charset="0"/>
              <a:buChar char="o"/>
            </a:pPr>
            <a:r>
              <a:rPr lang="en-US" sz="4800" cap="none" dirty="0">
                <a:solidFill>
                  <a:srgbClr val="222222"/>
                </a:solidFill>
                <a:ea typeface="Calibri" panose="020F0502020204030204" pitchFamily="34" charset="0"/>
                <a:cs typeface="Calibri" panose="020F0502020204030204" pitchFamily="34" charset="0"/>
              </a:rPr>
              <a:t>In cases where you experience sudden spikes in traffic or demand, integrating AKS with Azure Container Instances (ACI) allows for rapid scaling without the need for additional infrastructure</a:t>
            </a:r>
          </a:p>
          <a:p>
            <a:pPr marL="742950" lvl="1" indent="-285750" algn="l">
              <a:spcBef>
                <a:spcPts val="0"/>
              </a:spcBef>
              <a:spcAft>
                <a:spcPts val="0"/>
              </a:spcAft>
              <a:buFont typeface="Courier New" panose="02070309020205020404" pitchFamily="49" charset="0"/>
              <a:buChar char="o"/>
            </a:pPr>
            <a:endParaRPr lang="en-US" sz="4800" b="0" i="0" dirty="0">
              <a:solidFill>
                <a:srgbClr val="222222"/>
              </a:solidFill>
              <a:effectLst/>
              <a:ea typeface="Calibri" panose="020F0502020204030204" pitchFamily="34" charset="0"/>
              <a:cs typeface="Calibri" panose="020F0502020204030204" pitchFamily="34" charset="0"/>
            </a:endParaRPr>
          </a:p>
          <a:p>
            <a:pPr algn="l">
              <a:spcBef>
                <a:spcPts val="0"/>
              </a:spcBef>
              <a:spcAft>
                <a:spcPts val="0"/>
              </a:spcAft>
              <a:buFont typeface="+mj-lt"/>
              <a:buAutoNum type="arabicPeriod"/>
            </a:pPr>
            <a:r>
              <a:rPr lang="en-US" sz="4800" b="1" i="0" dirty="0">
                <a:solidFill>
                  <a:srgbClr val="0070C0"/>
                </a:solidFill>
                <a:effectLst/>
                <a:ea typeface="Calibri" panose="020F0502020204030204" pitchFamily="34" charset="0"/>
                <a:cs typeface="Calibri" panose="020F0502020204030204" pitchFamily="34" charset="0"/>
              </a:rPr>
              <a:t>Cost Optimization</a:t>
            </a:r>
            <a:r>
              <a:rPr lang="en-US" sz="4800" b="0" i="0" dirty="0">
                <a:solidFill>
                  <a:srgbClr val="0070C0"/>
                </a:solidFill>
                <a:effectLst/>
                <a:ea typeface="Calibri" panose="020F0502020204030204" pitchFamily="34" charset="0"/>
                <a:cs typeface="Calibri" panose="020F0502020204030204" pitchFamily="34" charset="0"/>
              </a:rPr>
              <a:t>:</a:t>
            </a:r>
          </a:p>
          <a:p>
            <a:pPr marL="742950" lvl="1" indent="-285750">
              <a:spcBef>
                <a:spcPts val="0"/>
              </a:spcBef>
              <a:spcAft>
                <a:spcPts val="0"/>
              </a:spcAft>
              <a:buFont typeface="Courier New" panose="02070309020205020404" pitchFamily="49" charset="0"/>
              <a:buChar char="o"/>
            </a:pPr>
            <a:r>
              <a:rPr lang="en-US" sz="4800" cap="none" dirty="0">
                <a:solidFill>
                  <a:srgbClr val="222222"/>
                </a:solidFill>
                <a:ea typeface="Calibri" panose="020F0502020204030204" pitchFamily="34" charset="0"/>
                <a:cs typeface="Calibri" panose="020F0502020204030204" pitchFamily="34" charset="0"/>
              </a:rPr>
              <a:t>Using Spot VMs for non-critical, interruptible workloads can significantly reduce costs. Customizing node pools to include Spot VMs helps manage expenses while maintaining performance</a:t>
            </a:r>
          </a:p>
          <a:p>
            <a:pPr marL="742950" lvl="1" indent="-285750" algn="l">
              <a:spcBef>
                <a:spcPts val="0"/>
              </a:spcBef>
              <a:spcAft>
                <a:spcPts val="0"/>
              </a:spcAft>
              <a:buFont typeface="Courier New" panose="02070309020205020404" pitchFamily="49" charset="0"/>
              <a:buChar char="o"/>
            </a:pPr>
            <a:endParaRPr lang="en-US" sz="4800" b="0" i="0" dirty="0">
              <a:solidFill>
                <a:srgbClr val="222222"/>
              </a:solidFill>
              <a:effectLst/>
              <a:ea typeface="Calibri" panose="020F0502020204030204" pitchFamily="34" charset="0"/>
              <a:cs typeface="Calibri" panose="020F0502020204030204" pitchFamily="34" charset="0"/>
            </a:endParaRPr>
          </a:p>
          <a:p>
            <a:pPr algn="l">
              <a:spcBef>
                <a:spcPts val="0"/>
              </a:spcBef>
              <a:spcAft>
                <a:spcPts val="0"/>
              </a:spcAft>
              <a:buFont typeface="+mj-lt"/>
              <a:buAutoNum type="arabicPeriod"/>
            </a:pPr>
            <a:r>
              <a:rPr lang="en-US" sz="4800" b="1" i="0" dirty="0">
                <a:solidFill>
                  <a:srgbClr val="0070C0"/>
                </a:solidFill>
                <a:effectLst/>
                <a:ea typeface="Calibri" panose="020F0502020204030204" pitchFamily="34" charset="0"/>
                <a:cs typeface="Calibri" panose="020F0502020204030204" pitchFamily="34" charset="0"/>
              </a:rPr>
              <a:t>Availability Zones</a:t>
            </a:r>
            <a:r>
              <a:rPr lang="en-US" sz="4800" b="0" i="0" dirty="0">
                <a:solidFill>
                  <a:srgbClr val="0070C0"/>
                </a:solidFill>
                <a:effectLst/>
                <a:ea typeface="Calibri" panose="020F0502020204030204" pitchFamily="34" charset="0"/>
                <a:cs typeface="Calibri" panose="020F0502020204030204" pitchFamily="34" charset="0"/>
              </a:rPr>
              <a:t>:</a:t>
            </a:r>
          </a:p>
          <a:p>
            <a:pPr marL="742950" lvl="1" indent="-285750">
              <a:spcBef>
                <a:spcPts val="0"/>
              </a:spcBef>
              <a:buFont typeface="Courier New" panose="02070309020205020404" pitchFamily="49" charset="0"/>
              <a:buChar char="o"/>
            </a:pPr>
            <a:r>
              <a:rPr lang="en-US" sz="4800" cap="none" dirty="0">
                <a:solidFill>
                  <a:srgbClr val="222222"/>
                </a:solidFill>
                <a:ea typeface="Calibri" panose="020F0502020204030204" pitchFamily="34" charset="0"/>
                <a:cs typeface="Calibri" panose="020F0502020204030204" pitchFamily="34" charset="0"/>
              </a:rPr>
              <a:t>To enhance fault tolerance and availability, you can distribute node pools across multiple availability zones. This setup ensures that your applications remain resilient to zone-specific failures</a:t>
            </a:r>
          </a:p>
          <a:p>
            <a:pPr marL="742950" lvl="1" indent="-285750" algn="l">
              <a:spcBef>
                <a:spcPts val="0"/>
              </a:spcBef>
              <a:spcAft>
                <a:spcPts val="0"/>
              </a:spcAft>
              <a:buFont typeface="Courier New" panose="02070309020205020404" pitchFamily="49" charset="0"/>
              <a:buChar char="o"/>
            </a:pPr>
            <a:endParaRPr lang="en-US" sz="4800" b="0" i="0" dirty="0">
              <a:solidFill>
                <a:srgbClr val="222222"/>
              </a:solidFill>
              <a:effectLst/>
              <a:ea typeface="Calibri" panose="020F0502020204030204" pitchFamily="34" charset="0"/>
              <a:cs typeface="Calibri" panose="020F0502020204030204" pitchFamily="34" charset="0"/>
            </a:endParaRPr>
          </a:p>
          <a:p>
            <a:pPr algn="l">
              <a:spcBef>
                <a:spcPts val="0"/>
              </a:spcBef>
              <a:spcAft>
                <a:spcPts val="0"/>
              </a:spcAft>
              <a:buFont typeface="+mj-lt"/>
              <a:buAutoNum type="arabicPeriod"/>
            </a:pPr>
            <a:r>
              <a:rPr lang="en-US" sz="4800" b="1" i="0" dirty="0">
                <a:solidFill>
                  <a:srgbClr val="0070C0"/>
                </a:solidFill>
                <a:effectLst/>
                <a:ea typeface="Calibri" panose="020F0502020204030204" pitchFamily="34" charset="0"/>
                <a:cs typeface="Calibri" panose="020F0502020204030204" pitchFamily="34" charset="0"/>
              </a:rPr>
              <a:t>Compliance and Security</a:t>
            </a:r>
            <a:r>
              <a:rPr lang="en-US" sz="4800" b="0" i="0" dirty="0">
                <a:solidFill>
                  <a:srgbClr val="0070C0"/>
                </a:solidFill>
                <a:effectLst/>
                <a:ea typeface="Calibri" panose="020F0502020204030204" pitchFamily="34" charset="0"/>
                <a:cs typeface="Calibri" panose="020F0502020204030204" pitchFamily="34" charset="0"/>
              </a:rPr>
              <a:t>:</a:t>
            </a:r>
          </a:p>
          <a:p>
            <a:pPr marL="742950" lvl="1" indent="-285750">
              <a:spcBef>
                <a:spcPts val="0"/>
              </a:spcBef>
              <a:spcAft>
                <a:spcPts val="0"/>
              </a:spcAft>
              <a:buFont typeface="Courier New" panose="02070309020205020404" pitchFamily="49" charset="0"/>
              <a:buChar char="o"/>
            </a:pPr>
            <a:r>
              <a:rPr lang="en-US" sz="4800" cap="none" dirty="0">
                <a:solidFill>
                  <a:srgbClr val="222222"/>
                </a:solidFill>
                <a:ea typeface="Calibri" panose="020F0502020204030204" pitchFamily="34" charset="0"/>
                <a:cs typeface="Calibri" panose="020F0502020204030204" pitchFamily="34" charset="0"/>
              </a:rPr>
              <a:t>For workloads with specific compliance or security requirements, you might need to customize node pools to use specific VM types or configurations that meet these standards</a:t>
            </a:r>
          </a:p>
          <a:p>
            <a:pPr marL="742950" lvl="1" indent="-285750" algn="l">
              <a:spcBef>
                <a:spcPts val="0"/>
              </a:spcBef>
              <a:spcAft>
                <a:spcPts val="0"/>
              </a:spcAft>
              <a:buFont typeface="Courier New" panose="02070309020205020404" pitchFamily="49" charset="0"/>
              <a:buChar char="o"/>
            </a:pPr>
            <a:endParaRPr lang="en-US" sz="4800" b="0" i="0" dirty="0">
              <a:solidFill>
                <a:srgbClr val="222222"/>
              </a:solidFill>
              <a:effectLst/>
              <a:ea typeface="Calibri" panose="020F0502020204030204" pitchFamily="34" charset="0"/>
              <a:cs typeface="Calibri" panose="020F0502020204030204" pitchFamily="34" charset="0"/>
            </a:endParaRPr>
          </a:p>
          <a:p>
            <a:pPr algn="l">
              <a:spcBef>
                <a:spcPts val="0"/>
              </a:spcBef>
              <a:spcAft>
                <a:spcPts val="0"/>
              </a:spcAft>
              <a:buFont typeface="+mj-lt"/>
              <a:buAutoNum type="arabicPeriod"/>
            </a:pPr>
            <a:r>
              <a:rPr lang="en-US" sz="4800" b="1" i="0" dirty="0">
                <a:solidFill>
                  <a:srgbClr val="0070C0"/>
                </a:solidFill>
                <a:effectLst/>
                <a:ea typeface="Calibri" panose="020F0502020204030204" pitchFamily="34" charset="0"/>
                <a:cs typeface="Calibri" panose="020F0502020204030204" pitchFamily="34" charset="0"/>
              </a:rPr>
              <a:t>Scaling to Zero</a:t>
            </a:r>
            <a:r>
              <a:rPr lang="en-US" sz="4800" b="0" i="0" dirty="0">
                <a:solidFill>
                  <a:srgbClr val="0070C0"/>
                </a:solidFill>
                <a:effectLst/>
                <a:ea typeface="Calibri" panose="020F0502020204030204" pitchFamily="34" charset="0"/>
                <a:cs typeface="Calibri" panose="020F0502020204030204" pitchFamily="34" charset="0"/>
              </a:rPr>
              <a:t>:</a:t>
            </a:r>
          </a:p>
          <a:p>
            <a:pPr marL="742950" lvl="1" indent="-285750">
              <a:spcBef>
                <a:spcPts val="0"/>
              </a:spcBef>
              <a:buFont typeface="Courier New" panose="02070309020205020404" pitchFamily="49" charset="0"/>
              <a:buChar char="o"/>
            </a:pPr>
            <a:r>
              <a:rPr lang="en-US" sz="4800" cap="none" dirty="0">
                <a:solidFill>
                  <a:srgbClr val="222222"/>
                </a:solidFill>
                <a:ea typeface="Calibri" panose="020F0502020204030204" pitchFamily="34" charset="0"/>
                <a:cs typeface="Calibri" panose="020F0502020204030204" pitchFamily="34" charset="0"/>
              </a:rPr>
              <a:t>For development or testing environments, you can scale node pools to zero when not in use, saving costs. This is particularly useful for user node pools that do not need to be always active</a:t>
            </a:r>
          </a:p>
          <a:p>
            <a:endParaRPr lang="en-SG" dirty="0"/>
          </a:p>
        </p:txBody>
      </p:sp>
      <p:sp>
        <p:nvSpPr>
          <p:cNvPr id="149" name="Slide Number Placeholder 148"/>
          <p:cNvSpPr>
            <a:spLocks noGrp="1"/>
          </p:cNvSpPr>
          <p:nvPr>
            <p:ph type="sldNum" sz="quarter" idx="12"/>
          </p:nvPr>
        </p:nvSpPr>
        <p:spPr>
          <a:xfrm>
            <a:off x="8717280" y="6356350"/>
            <a:ext cx="2633472" cy="365125"/>
          </a:xfrm>
        </p:spPr>
        <p:txBody>
          <a:bodyPr>
            <a:normAutofit/>
          </a:bodyPr>
          <a:lstStyle/>
          <a:p>
            <a:pPr>
              <a:spcAft>
                <a:spcPts val="600"/>
              </a:spcAft>
            </a:pPr>
            <a:fld id="{48F63A3B-78C7-47BE-AE5E-E10140E04643}" type="slidenum">
              <a:rPr lang="en-US">
                <a:solidFill>
                  <a:schemeClr val="tx1">
                    <a:lumMod val="50000"/>
                    <a:lumOff val="50000"/>
                  </a:schemeClr>
                </a:solidFill>
              </a:rPr>
              <a:t>6</a:t>
            </a:fld>
            <a:endParaRPr lang="en-US">
              <a:solidFill>
                <a:schemeClr val="tx1">
                  <a:lumMod val="50000"/>
                  <a:lumOff val="50000"/>
                </a:schemeClr>
              </a:solidFill>
            </a:endParaRPr>
          </a:p>
        </p:txBody>
      </p:sp>
      <p:sp>
        <p:nvSpPr>
          <p:cNvPr id="5" name="Footer Placeholder 24"/>
          <p:cNvSpPr>
            <a:spLocks noGrp="1"/>
          </p:cNvSpPr>
          <p:nvPr>
            <p:ph type="ftr" sz="quarter" idx="11"/>
          </p:nvPr>
        </p:nvSpPr>
        <p:spPr>
          <a:xfrm>
            <a:off x="841248" y="6377889"/>
            <a:ext cx="6672887" cy="365125"/>
          </a:xfrm>
        </p:spPr>
        <p:txBody>
          <a:bodyPr/>
          <a:lstStyle/>
          <a:p>
            <a:r>
              <a:rPr lang="en-US" dirty="0"/>
              <a:t>Siva Yakkanti-K8SUG_35th_Meetup_Dec2024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1000"/>
                                        <p:tgtEl>
                                          <p:spTgt spid="4">
                                            <p:txEl>
                                              <p:pRg st="3" end="3"/>
                                            </p:txEl>
                                          </p:spTgt>
                                        </p:tgtEl>
                                      </p:cBhvr>
                                    </p:animEffect>
                                    <p:anim calcmode="lin" valueType="num">
                                      <p:cBhvr>
                                        <p:cTn id="2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1000"/>
                                        <p:tgtEl>
                                          <p:spTgt spid="4">
                                            <p:txEl>
                                              <p:pRg st="4" end="4"/>
                                            </p:txEl>
                                          </p:spTgt>
                                        </p:tgtEl>
                                      </p:cBhvr>
                                    </p:animEffect>
                                    <p:anim calcmode="lin" valueType="num">
                                      <p:cBhvr>
                                        <p:cTn id="25"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1000"/>
                                        <p:tgtEl>
                                          <p:spTgt spid="4">
                                            <p:txEl>
                                              <p:pRg st="6" end="6"/>
                                            </p:txEl>
                                          </p:spTgt>
                                        </p:tgtEl>
                                      </p:cBhvr>
                                    </p:animEffect>
                                    <p:anim calcmode="lin" valueType="num">
                                      <p:cBhvr>
                                        <p:cTn id="32"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
                                            <p:txEl>
                                              <p:pRg st="7" end="7"/>
                                            </p:txEl>
                                          </p:spTgt>
                                        </p:tgtEl>
                                        <p:attrNameLst>
                                          <p:attrName>style.visibility</p:attrName>
                                        </p:attrNameLst>
                                      </p:cBhvr>
                                      <p:to>
                                        <p:strVal val="visible"/>
                                      </p:to>
                                    </p:set>
                                    <p:animEffect transition="in" filter="fade">
                                      <p:cBhvr>
                                        <p:cTn id="36" dur="1000"/>
                                        <p:tgtEl>
                                          <p:spTgt spid="4">
                                            <p:txEl>
                                              <p:pRg st="7" end="7"/>
                                            </p:txEl>
                                          </p:spTgt>
                                        </p:tgtEl>
                                      </p:cBhvr>
                                    </p:animEffect>
                                    <p:anim calcmode="lin" valueType="num">
                                      <p:cBhvr>
                                        <p:cTn id="3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animEffect transition="in" filter="fade">
                                      <p:cBhvr>
                                        <p:cTn id="43" dur="1000"/>
                                        <p:tgtEl>
                                          <p:spTgt spid="4">
                                            <p:txEl>
                                              <p:pRg st="9" end="9"/>
                                            </p:txEl>
                                          </p:spTgt>
                                        </p:tgtEl>
                                      </p:cBhvr>
                                    </p:animEffect>
                                    <p:anim calcmode="lin" valueType="num">
                                      <p:cBhvr>
                                        <p:cTn id="44"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4">
                                            <p:txEl>
                                              <p:pRg st="9" end="9"/>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4">
                                            <p:txEl>
                                              <p:pRg st="10" end="10"/>
                                            </p:txEl>
                                          </p:spTgt>
                                        </p:tgtEl>
                                        <p:attrNameLst>
                                          <p:attrName>style.visibility</p:attrName>
                                        </p:attrNameLst>
                                      </p:cBhvr>
                                      <p:to>
                                        <p:strVal val="visible"/>
                                      </p:to>
                                    </p:set>
                                    <p:animEffect transition="in" filter="fade">
                                      <p:cBhvr>
                                        <p:cTn id="48" dur="1000"/>
                                        <p:tgtEl>
                                          <p:spTgt spid="4">
                                            <p:txEl>
                                              <p:pRg st="10" end="10"/>
                                            </p:txEl>
                                          </p:spTgt>
                                        </p:tgtEl>
                                      </p:cBhvr>
                                    </p:animEffect>
                                    <p:anim calcmode="lin" valueType="num">
                                      <p:cBhvr>
                                        <p:cTn id="49"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animEffect transition="in" filter="fade">
                                      <p:cBhvr>
                                        <p:cTn id="55" dur="1000"/>
                                        <p:tgtEl>
                                          <p:spTgt spid="4">
                                            <p:txEl>
                                              <p:pRg st="12" end="12"/>
                                            </p:txEl>
                                          </p:spTgt>
                                        </p:tgtEl>
                                      </p:cBhvr>
                                    </p:animEffect>
                                    <p:anim calcmode="lin" valueType="num">
                                      <p:cBhvr>
                                        <p:cTn id="56"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57" dur="1000" fill="hold"/>
                                        <p:tgtEl>
                                          <p:spTgt spid="4">
                                            <p:txEl>
                                              <p:pRg st="12" end="12"/>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4">
                                            <p:txEl>
                                              <p:pRg st="13" end="13"/>
                                            </p:txEl>
                                          </p:spTgt>
                                        </p:tgtEl>
                                        <p:attrNameLst>
                                          <p:attrName>style.visibility</p:attrName>
                                        </p:attrNameLst>
                                      </p:cBhvr>
                                      <p:to>
                                        <p:strVal val="visible"/>
                                      </p:to>
                                    </p:set>
                                    <p:animEffect transition="in" filter="fade">
                                      <p:cBhvr>
                                        <p:cTn id="60" dur="1000"/>
                                        <p:tgtEl>
                                          <p:spTgt spid="4">
                                            <p:txEl>
                                              <p:pRg st="13" end="13"/>
                                            </p:txEl>
                                          </p:spTgt>
                                        </p:tgtEl>
                                      </p:cBhvr>
                                    </p:animEffect>
                                    <p:anim calcmode="lin" valueType="num">
                                      <p:cBhvr>
                                        <p:cTn id="61"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62" dur="1000" fill="hold"/>
                                        <p:tgtEl>
                                          <p:spTgt spid="4">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4">
                                            <p:txEl>
                                              <p:pRg st="15" end="15"/>
                                            </p:txEl>
                                          </p:spTgt>
                                        </p:tgtEl>
                                        <p:attrNameLst>
                                          <p:attrName>style.visibility</p:attrName>
                                        </p:attrNameLst>
                                      </p:cBhvr>
                                      <p:to>
                                        <p:strVal val="visible"/>
                                      </p:to>
                                    </p:set>
                                    <p:animEffect transition="in" filter="fade">
                                      <p:cBhvr>
                                        <p:cTn id="67" dur="1000"/>
                                        <p:tgtEl>
                                          <p:spTgt spid="4">
                                            <p:txEl>
                                              <p:pRg st="15" end="15"/>
                                            </p:txEl>
                                          </p:spTgt>
                                        </p:tgtEl>
                                      </p:cBhvr>
                                    </p:animEffect>
                                    <p:anim calcmode="lin" valueType="num">
                                      <p:cBhvr>
                                        <p:cTn id="68" dur="1000" fill="hold"/>
                                        <p:tgtEl>
                                          <p:spTgt spid="4">
                                            <p:txEl>
                                              <p:pRg st="15" end="15"/>
                                            </p:txEl>
                                          </p:spTgt>
                                        </p:tgtEl>
                                        <p:attrNameLst>
                                          <p:attrName>ppt_x</p:attrName>
                                        </p:attrNameLst>
                                      </p:cBhvr>
                                      <p:tavLst>
                                        <p:tav tm="0">
                                          <p:val>
                                            <p:strVal val="#ppt_x"/>
                                          </p:val>
                                        </p:tav>
                                        <p:tav tm="100000">
                                          <p:val>
                                            <p:strVal val="#ppt_x"/>
                                          </p:val>
                                        </p:tav>
                                      </p:tavLst>
                                    </p:anim>
                                    <p:anim calcmode="lin" valueType="num">
                                      <p:cBhvr>
                                        <p:cTn id="69" dur="1000" fill="hold"/>
                                        <p:tgtEl>
                                          <p:spTgt spid="4">
                                            <p:txEl>
                                              <p:pRg st="15" end="15"/>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4">
                                            <p:txEl>
                                              <p:pRg st="16" end="16"/>
                                            </p:txEl>
                                          </p:spTgt>
                                        </p:tgtEl>
                                        <p:attrNameLst>
                                          <p:attrName>style.visibility</p:attrName>
                                        </p:attrNameLst>
                                      </p:cBhvr>
                                      <p:to>
                                        <p:strVal val="visible"/>
                                      </p:to>
                                    </p:set>
                                    <p:animEffect transition="in" filter="fade">
                                      <p:cBhvr>
                                        <p:cTn id="72" dur="1000"/>
                                        <p:tgtEl>
                                          <p:spTgt spid="4">
                                            <p:txEl>
                                              <p:pRg st="16" end="16"/>
                                            </p:txEl>
                                          </p:spTgt>
                                        </p:tgtEl>
                                      </p:cBhvr>
                                    </p:animEffect>
                                    <p:anim calcmode="lin" valueType="num">
                                      <p:cBhvr>
                                        <p:cTn id="73" dur="1000" fill="hold"/>
                                        <p:tgtEl>
                                          <p:spTgt spid="4">
                                            <p:txEl>
                                              <p:pRg st="16" end="16"/>
                                            </p:txEl>
                                          </p:spTgt>
                                        </p:tgtEl>
                                        <p:attrNameLst>
                                          <p:attrName>ppt_x</p:attrName>
                                        </p:attrNameLst>
                                      </p:cBhvr>
                                      <p:tavLst>
                                        <p:tav tm="0">
                                          <p:val>
                                            <p:strVal val="#ppt_x"/>
                                          </p:val>
                                        </p:tav>
                                        <p:tav tm="100000">
                                          <p:val>
                                            <p:strVal val="#ppt_x"/>
                                          </p:val>
                                        </p:tav>
                                      </p:tavLst>
                                    </p:anim>
                                    <p:anim calcmode="lin" valueType="num">
                                      <p:cBhvr>
                                        <p:cTn id="74" dur="1000" fill="hold"/>
                                        <p:tgtEl>
                                          <p:spTgt spid="4">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nodeType="clickEffect">
                                  <p:stCondLst>
                                    <p:cond delay="0"/>
                                  </p:stCondLst>
                                  <p:childTnLst>
                                    <p:set>
                                      <p:cBhvr>
                                        <p:cTn id="78" dur="1" fill="hold">
                                          <p:stCondLst>
                                            <p:cond delay="0"/>
                                          </p:stCondLst>
                                        </p:cTn>
                                        <p:tgtEl>
                                          <p:spTgt spid="4">
                                            <p:txEl>
                                              <p:pRg st="18" end="18"/>
                                            </p:txEl>
                                          </p:spTgt>
                                        </p:tgtEl>
                                        <p:attrNameLst>
                                          <p:attrName>style.visibility</p:attrName>
                                        </p:attrNameLst>
                                      </p:cBhvr>
                                      <p:to>
                                        <p:strVal val="visible"/>
                                      </p:to>
                                    </p:set>
                                    <p:animEffect transition="in" filter="fade">
                                      <p:cBhvr>
                                        <p:cTn id="79" dur="1000"/>
                                        <p:tgtEl>
                                          <p:spTgt spid="4">
                                            <p:txEl>
                                              <p:pRg st="18" end="18"/>
                                            </p:txEl>
                                          </p:spTgt>
                                        </p:tgtEl>
                                      </p:cBhvr>
                                    </p:animEffect>
                                    <p:anim calcmode="lin" valueType="num">
                                      <p:cBhvr>
                                        <p:cTn id="80" dur="1000" fill="hold"/>
                                        <p:tgtEl>
                                          <p:spTgt spid="4">
                                            <p:txEl>
                                              <p:pRg st="18" end="18"/>
                                            </p:txEl>
                                          </p:spTgt>
                                        </p:tgtEl>
                                        <p:attrNameLst>
                                          <p:attrName>ppt_x</p:attrName>
                                        </p:attrNameLst>
                                      </p:cBhvr>
                                      <p:tavLst>
                                        <p:tav tm="0">
                                          <p:val>
                                            <p:strVal val="#ppt_x"/>
                                          </p:val>
                                        </p:tav>
                                        <p:tav tm="100000">
                                          <p:val>
                                            <p:strVal val="#ppt_x"/>
                                          </p:val>
                                        </p:tav>
                                      </p:tavLst>
                                    </p:anim>
                                    <p:anim calcmode="lin" valueType="num">
                                      <p:cBhvr>
                                        <p:cTn id="81" dur="1000" fill="hold"/>
                                        <p:tgtEl>
                                          <p:spTgt spid="4">
                                            <p:txEl>
                                              <p:pRg st="18" end="18"/>
                                            </p:txEl>
                                          </p:spTgt>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4">
                                            <p:txEl>
                                              <p:pRg st="19" end="19"/>
                                            </p:txEl>
                                          </p:spTgt>
                                        </p:tgtEl>
                                        <p:attrNameLst>
                                          <p:attrName>style.visibility</p:attrName>
                                        </p:attrNameLst>
                                      </p:cBhvr>
                                      <p:to>
                                        <p:strVal val="visible"/>
                                      </p:to>
                                    </p:set>
                                    <p:animEffect transition="in" filter="fade">
                                      <p:cBhvr>
                                        <p:cTn id="84" dur="1000"/>
                                        <p:tgtEl>
                                          <p:spTgt spid="4">
                                            <p:txEl>
                                              <p:pRg st="19" end="19"/>
                                            </p:txEl>
                                          </p:spTgt>
                                        </p:tgtEl>
                                      </p:cBhvr>
                                    </p:animEffect>
                                    <p:anim calcmode="lin" valueType="num">
                                      <p:cBhvr>
                                        <p:cTn id="85" dur="1000" fill="hold"/>
                                        <p:tgtEl>
                                          <p:spTgt spid="4">
                                            <p:txEl>
                                              <p:pRg st="19" end="19"/>
                                            </p:txEl>
                                          </p:spTgt>
                                        </p:tgtEl>
                                        <p:attrNameLst>
                                          <p:attrName>ppt_x</p:attrName>
                                        </p:attrNameLst>
                                      </p:cBhvr>
                                      <p:tavLst>
                                        <p:tav tm="0">
                                          <p:val>
                                            <p:strVal val="#ppt_x"/>
                                          </p:val>
                                        </p:tav>
                                        <p:tav tm="100000">
                                          <p:val>
                                            <p:strVal val="#ppt_x"/>
                                          </p:val>
                                        </p:tav>
                                      </p:tavLst>
                                    </p:anim>
                                    <p:anim calcmode="lin" valueType="num">
                                      <p:cBhvr>
                                        <p:cTn id="86" dur="1000" fill="hold"/>
                                        <p:tgtEl>
                                          <p:spTgt spid="4">
                                            <p:txEl>
                                              <p:pRg st="19" end="1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1248" y="297548"/>
            <a:ext cx="10509504" cy="1076914"/>
          </a:xfrm>
          <a:solidFill>
            <a:schemeClr val="tx2">
              <a:lumMod val="50000"/>
              <a:lumOff val="50000"/>
            </a:schemeClr>
          </a:solidFill>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a:bodyPr>
          <a:lstStyle/>
          <a:p>
            <a:r>
              <a:rPr lang="en-US" sz="4000" dirty="0"/>
              <a:t>Customization examples</a:t>
            </a:r>
          </a:p>
        </p:txBody>
      </p:sp>
      <p:sp>
        <p:nvSpPr>
          <p:cNvPr id="4" name="Content Placeholder 3"/>
          <p:cNvSpPr>
            <a:spLocks noGrp="1"/>
          </p:cNvSpPr>
          <p:nvPr>
            <p:ph idx="1"/>
          </p:nvPr>
        </p:nvSpPr>
        <p:spPr>
          <a:xfrm>
            <a:off x="665920" y="1643160"/>
            <a:ext cx="11316870" cy="4444492"/>
          </a:xfrm>
        </p:spPr>
        <p:txBody>
          <a:bodyPr>
            <a:normAutofit/>
          </a:bodyPr>
          <a:lstStyle/>
          <a:p>
            <a:pPr marL="0" indent="0" algn="l">
              <a:buNone/>
            </a:pPr>
            <a:r>
              <a:rPr lang="en-SG" b="1" i="0" dirty="0">
                <a:solidFill>
                  <a:srgbClr val="222222"/>
                </a:solidFill>
                <a:effectLst/>
              </a:rPr>
              <a:t>1. </a:t>
            </a:r>
            <a:r>
              <a:rPr lang="en-SG" b="1" i="0" dirty="0">
                <a:solidFill>
                  <a:srgbClr val="0070C0"/>
                </a:solidFill>
                <a:effectLst/>
              </a:rPr>
              <a:t>Memory Configuration</a:t>
            </a:r>
            <a:endParaRPr lang="en-SG" b="0" i="0" dirty="0">
              <a:solidFill>
                <a:srgbClr val="0070C0"/>
              </a:solidFill>
              <a:effectLst/>
            </a:endParaRPr>
          </a:p>
          <a:p>
            <a:pPr marL="742950" lvl="1" indent="-285750">
              <a:lnSpc>
                <a:spcPct val="100000"/>
              </a:lnSpc>
              <a:spcBef>
                <a:spcPts val="0"/>
              </a:spcBef>
              <a:buFont typeface="Courier New" panose="02070309020205020404" pitchFamily="49" charset="0"/>
              <a:buChar char="o"/>
            </a:pPr>
            <a:r>
              <a:rPr lang="en-SG" sz="1400" cap="none" dirty="0">
                <a:solidFill>
                  <a:srgbClr val="222222"/>
                </a:solidFill>
                <a:ea typeface="Calibri" panose="020F0502020204030204" pitchFamily="34" charset="0"/>
                <a:cs typeface="Calibri" panose="020F0502020204030204" pitchFamily="34" charset="0"/>
              </a:rPr>
              <a:t>You can adjust memory settings to optimize performance for memory-intensive applications. </a:t>
            </a:r>
          </a:p>
          <a:p>
            <a:pPr marL="457200" lvl="1" indent="0">
              <a:lnSpc>
                <a:spcPct val="100000"/>
              </a:lnSpc>
              <a:spcBef>
                <a:spcPts val="0"/>
              </a:spcBef>
              <a:buNone/>
            </a:pPr>
            <a:endParaRPr lang="en-SG" sz="1400" cap="none" dirty="0">
              <a:solidFill>
                <a:srgbClr val="222222"/>
              </a:solidFill>
              <a:ea typeface="Calibri" panose="020F0502020204030204" pitchFamily="34" charset="0"/>
              <a:cs typeface="Calibri" panose="020F0502020204030204" pitchFamily="34" charset="0"/>
            </a:endParaRPr>
          </a:p>
          <a:p>
            <a:pPr marL="457200" lvl="1" indent="0">
              <a:lnSpc>
                <a:spcPct val="100000"/>
              </a:lnSpc>
              <a:spcBef>
                <a:spcPts val="0"/>
              </a:spcBef>
              <a:buNone/>
            </a:pPr>
            <a:r>
              <a:rPr lang="en-SG" sz="1400" cap="none" dirty="0">
                <a:solidFill>
                  <a:srgbClr val="222222"/>
                </a:solidFill>
                <a:ea typeface="Calibri" panose="020F0502020204030204" pitchFamily="34" charset="0"/>
                <a:cs typeface="Calibri" panose="020F0502020204030204" pitchFamily="34" charset="0"/>
              </a:rPr>
              <a:t>For example:</a:t>
            </a:r>
          </a:p>
          <a:p>
            <a:pPr marL="742950" lvl="1" indent="-285750">
              <a:lnSpc>
                <a:spcPct val="100000"/>
              </a:lnSpc>
              <a:spcBef>
                <a:spcPts val="0"/>
              </a:spcBef>
              <a:buFont typeface="Courier New" panose="02070309020205020404" pitchFamily="49" charset="0"/>
              <a:buChar char="o"/>
            </a:pPr>
            <a:r>
              <a:rPr lang="en-SG" sz="1400" cap="none" dirty="0">
                <a:solidFill>
                  <a:srgbClr val="0070C0"/>
                </a:solidFill>
                <a:ea typeface="Calibri" panose="020F0502020204030204" pitchFamily="34" charset="0"/>
                <a:cs typeface="Calibri" panose="020F0502020204030204" pitchFamily="34" charset="0"/>
              </a:rPr>
              <a:t>Transparent Huge Pages (THP): </a:t>
            </a:r>
            <a:r>
              <a:rPr lang="en-SG" sz="1400" cap="none" dirty="0">
                <a:solidFill>
                  <a:srgbClr val="222222"/>
                </a:solidFill>
                <a:ea typeface="Calibri" panose="020F0502020204030204" pitchFamily="34" charset="0"/>
                <a:cs typeface="Calibri" panose="020F0502020204030204" pitchFamily="34" charset="0"/>
              </a:rPr>
              <a:t>Enable or configure THP to improve memory management.</a:t>
            </a:r>
            <a:br>
              <a:rPr lang="en-SG" sz="1400" cap="none" dirty="0">
                <a:solidFill>
                  <a:srgbClr val="222222"/>
                </a:solidFill>
                <a:ea typeface="Calibri" panose="020F0502020204030204" pitchFamily="34" charset="0"/>
                <a:cs typeface="Calibri" panose="020F0502020204030204" pitchFamily="34" charset="0"/>
              </a:rPr>
            </a:br>
            <a:r>
              <a:rPr lang="en-SG" sz="1400" cap="none" dirty="0">
                <a:solidFill>
                  <a:srgbClr val="222222"/>
                </a:solidFill>
                <a:ea typeface="Calibri" panose="020F0502020204030204" pitchFamily="34" charset="0"/>
                <a:cs typeface="Calibri" panose="020F0502020204030204" pitchFamily="34" charset="0"/>
              </a:rPr>
              <a:t>{</a:t>
            </a:r>
            <a:br>
              <a:rPr lang="en-SG" sz="1400" cap="none" dirty="0">
                <a:solidFill>
                  <a:srgbClr val="222222"/>
                </a:solidFill>
                <a:ea typeface="Calibri" panose="020F0502020204030204" pitchFamily="34" charset="0"/>
                <a:cs typeface="Calibri" panose="020F0502020204030204" pitchFamily="34" charset="0"/>
              </a:rPr>
            </a:br>
            <a:r>
              <a:rPr lang="en-SG" sz="1400" cap="none" dirty="0">
                <a:solidFill>
                  <a:srgbClr val="222222"/>
                </a:solidFill>
                <a:ea typeface="Calibri" panose="020F0502020204030204" pitchFamily="34" charset="0"/>
                <a:cs typeface="Calibri" panose="020F0502020204030204" pitchFamily="34" charset="0"/>
              </a:rPr>
              <a:t>  "</a:t>
            </a:r>
            <a:r>
              <a:rPr lang="en-SG" sz="1400" cap="none" dirty="0" err="1">
                <a:solidFill>
                  <a:srgbClr val="222222"/>
                </a:solidFill>
                <a:ea typeface="Calibri" panose="020F0502020204030204" pitchFamily="34" charset="0"/>
                <a:cs typeface="Calibri" panose="020F0502020204030204" pitchFamily="34" charset="0"/>
              </a:rPr>
              <a:t>transparentHugePageEnabled</a:t>
            </a:r>
            <a:r>
              <a:rPr lang="en-SG" sz="1400" cap="none" dirty="0">
                <a:solidFill>
                  <a:srgbClr val="222222"/>
                </a:solidFill>
                <a:ea typeface="Calibri" panose="020F0502020204030204" pitchFamily="34" charset="0"/>
                <a:cs typeface="Calibri" panose="020F0502020204030204" pitchFamily="34" charset="0"/>
              </a:rPr>
              <a:t>": "</a:t>
            </a:r>
            <a:r>
              <a:rPr lang="en-SG" sz="1400" cap="none" dirty="0" err="1">
                <a:solidFill>
                  <a:srgbClr val="222222"/>
                </a:solidFill>
                <a:ea typeface="Calibri" panose="020F0502020204030204" pitchFamily="34" charset="0"/>
                <a:cs typeface="Calibri" panose="020F0502020204030204" pitchFamily="34" charset="0"/>
              </a:rPr>
              <a:t>madvise</a:t>
            </a:r>
            <a:r>
              <a:rPr lang="en-SG" sz="1400" cap="none" dirty="0">
                <a:solidFill>
                  <a:srgbClr val="222222"/>
                </a:solidFill>
                <a:ea typeface="Calibri" panose="020F0502020204030204" pitchFamily="34" charset="0"/>
                <a:cs typeface="Calibri" panose="020F0502020204030204" pitchFamily="34" charset="0"/>
              </a:rPr>
              <a:t>",</a:t>
            </a:r>
            <a:br>
              <a:rPr lang="en-SG" sz="1400" cap="none" dirty="0">
                <a:solidFill>
                  <a:srgbClr val="222222"/>
                </a:solidFill>
                <a:ea typeface="Calibri" panose="020F0502020204030204" pitchFamily="34" charset="0"/>
                <a:cs typeface="Calibri" panose="020F0502020204030204" pitchFamily="34" charset="0"/>
              </a:rPr>
            </a:br>
            <a:r>
              <a:rPr lang="en-SG" sz="1400" cap="none" dirty="0">
                <a:solidFill>
                  <a:srgbClr val="222222"/>
                </a:solidFill>
                <a:ea typeface="Calibri" panose="020F0502020204030204" pitchFamily="34" charset="0"/>
                <a:cs typeface="Calibri" panose="020F0502020204030204" pitchFamily="34" charset="0"/>
              </a:rPr>
              <a:t>  "</a:t>
            </a:r>
            <a:r>
              <a:rPr lang="en-SG" sz="1400" cap="none" dirty="0" err="1">
                <a:solidFill>
                  <a:srgbClr val="222222"/>
                </a:solidFill>
                <a:ea typeface="Calibri" panose="020F0502020204030204" pitchFamily="34" charset="0"/>
                <a:cs typeface="Calibri" panose="020F0502020204030204" pitchFamily="34" charset="0"/>
              </a:rPr>
              <a:t>transparentHugePageDefrag</a:t>
            </a:r>
            <a:r>
              <a:rPr lang="en-SG" sz="1400" cap="none" dirty="0">
                <a:solidFill>
                  <a:srgbClr val="222222"/>
                </a:solidFill>
                <a:ea typeface="Calibri" panose="020F0502020204030204" pitchFamily="34" charset="0"/>
                <a:cs typeface="Calibri" panose="020F0502020204030204" pitchFamily="34" charset="0"/>
              </a:rPr>
              <a:t>": "</a:t>
            </a:r>
            <a:r>
              <a:rPr lang="en-SG" sz="1400" cap="none" dirty="0" err="1">
                <a:solidFill>
                  <a:srgbClr val="222222"/>
                </a:solidFill>
                <a:ea typeface="Calibri" panose="020F0502020204030204" pitchFamily="34" charset="0"/>
                <a:cs typeface="Calibri" panose="020F0502020204030204" pitchFamily="34" charset="0"/>
              </a:rPr>
              <a:t>defer+madvise</a:t>
            </a:r>
            <a:r>
              <a:rPr lang="en-SG" sz="1400" cap="none" dirty="0">
                <a:solidFill>
                  <a:srgbClr val="222222"/>
                </a:solidFill>
                <a:ea typeface="Calibri" panose="020F0502020204030204" pitchFamily="34" charset="0"/>
                <a:cs typeface="Calibri" panose="020F0502020204030204" pitchFamily="34" charset="0"/>
              </a:rPr>
              <a:t>"</a:t>
            </a:r>
            <a:br>
              <a:rPr lang="en-SG" sz="1400" cap="none" dirty="0">
                <a:solidFill>
                  <a:srgbClr val="222222"/>
                </a:solidFill>
                <a:ea typeface="Calibri" panose="020F0502020204030204" pitchFamily="34" charset="0"/>
                <a:cs typeface="Calibri" panose="020F0502020204030204" pitchFamily="34" charset="0"/>
              </a:rPr>
            </a:br>
            <a:r>
              <a:rPr lang="en-SG" sz="1400" cap="none" dirty="0">
                <a:solidFill>
                  <a:srgbClr val="222222"/>
                </a:solidFill>
                <a:ea typeface="Calibri" panose="020F0502020204030204" pitchFamily="34" charset="0"/>
                <a:cs typeface="Calibri" panose="020F0502020204030204" pitchFamily="34" charset="0"/>
              </a:rPr>
              <a:t>}</a:t>
            </a:r>
          </a:p>
          <a:p>
            <a:pPr marL="457200" lvl="1" indent="0">
              <a:lnSpc>
                <a:spcPct val="100000"/>
              </a:lnSpc>
              <a:spcBef>
                <a:spcPts val="0"/>
              </a:spcBef>
              <a:buNone/>
            </a:pPr>
            <a:endParaRPr lang="en-SG" sz="1400" cap="none" dirty="0">
              <a:solidFill>
                <a:srgbClr val="222222"/>
              </a:solidFill>
              <a:ea typeface="Calibri" panose="020F0502020204030204" pitchFamily="34" charset="0"/>
              <a:cs typeface="Calibri" panose="020F0502020204030204" pitchFamily="34" charset="0"/>
            </a:endParaRPr>
          </a:p>
          <a:p>
            <a:pPr marL="742950" lvl="1" indent="-285750">
              <a:lnSpc>
                <a:spcPct val="100000"/>
              </a:lnSpc>
              <a:spcBef>
                <a:spcPts val="0"/>
              </a:spcBef>
              <a:buFont typeface="Courier New" panose="02070309020205020404" pitchFamily="49" charset="0"/>
              <a:buChar char="o"/>
            </a:pPr>
            <a:r>
              <a:rPr lang="en-SG" sz="1400" b="1" cap="none" dirty="0">
                <a:solidFill>
                  <a:srgbClr val="0070C0"/>
                </a:solidFill>
                <a:ea typeface="Calibri" panose="020F0502020204030204" pitchFamily="34" charset="0"/>
                <a:cs typeface="Calibri" panose="020F0502020204030204" pitchFamily="34" charset="0"/>
              </a:rPr>
              <a:t>Swap File Size</a:t>
            </a:r>
            <a:r>
              <a:rPr lang="en-SG" sz="1400" cap="none" dirty="0">
                <a:solidFill>
                  <a:srgbClr val="0070C0"/>
                </a:solidFill>
                <a:ea typeface="Calibri" panose="020F0502020204030204" pitchFamily="34" charset="0"/>
                <a:cs typeface="Calibri" panose="020F0502020204030204" pitchFamily="34" charset="0"/>
              </a:rPr>
              <a:t>: </a:t>
            </a:r>
            <a:r>
              <a:rPr lang="en-SG" sz="1400" cap="none" dirty="0">
                <a:solidFill>
                  <a:srgbClr val="222222"/>
                </a:solidFill>
                <a:ea typeface="Calibri" panose="020F0502020204030204" pitchFamily="34" charset="0"/>
                <a:cs typeface="Calibri" panose="020F0502020204030204" pitchFamily="34" charset="0"/>
              </a:rPr>
              <a:t>Configure the swap file size to manage memory more effectively.</a:t>
            </a:r>
            <a:br>
              <a:rPr lang="en-SG" sz="1400" cap="none" dirty="0">
                <a:solidFill>
                  <a:srgbClr val="222222"/>
                </a:solidFill>
                <a:ea typeface="Calibri" panose="020F0502020204030204" pitchFamily="34" charset="0"/>
                <a:cs typeface="Calibri" panose="020F0502020204030204" pitchFamily="34" charset="0"/>
              </a:rPr>
            </a:br>
            <a:r>
              <a:rPr lang="en-SG" sz="1400" cap="none" dirty="0">
                <a:solidFill>
                  <a:srgbClr val="222222"/>
                </a:solidFill>
                <a:ea typeface="Calibri" panose="020F0502020204030204" pitchFamily="34" charset="0"/>
                <a:cs typeface="Calibri" panose="020F0502020204030204" pitchFamily="34" charset="0"/>
              </a:rPr>
              <a:t>{</a:t>
            </a:r>
            <a:br>
              <a:rPr lang="en-SG" sz="1400" cap="none" dirty="0">
                <a:solidFill>
                  <a:srgbClr val="222222"/>
                </a:solidFill>
                <a:ea typeface="Calibri" panose="020F0502020204030204" pitchFamily="34" charset="0"/>
                <a:cs typeface="Calibri" panose="020F0502020204030204" pitchFamily="34" charset="0"/>
              </a:rPr>
            </a:br>
            <a:r>
              <a:rPr lang="en-SG" sz="1400" cap="none" dirty="0">
                <a:solidFill>
                  <a:srgbClr val="222222"/>
                </a:solidFill>
                <a:ea typeface="Calibri" panose="020F0502020204030204" pitchFamily="34" charset="0"/>
                <a:cs typeface="Calibri" panose="020F0502020204030204" pitchFamily="34" charset="0"/>
              </a:rPr>
              <a:t>  "</a:t>
            </a:r>
            <a:r>
              <a:rPr lang="en-SG" sz="1400" cap="none" dirty="0" err="1">
                <a:solidFill>
                  <a:srgbClr val="222222"/>
                </a:solidFill>
                <a:ea typeface="Calibri" panose="020F0502020204030204" pitchFamily="34" charset="0"/>
                <a:cs typeface="Calibri" panose="020F0502020204030204" pitchFamily="34" charset="0"/>
              </a:rPr>
              <a:t>swapFileSizeMB</a:t>
            </a:r>
            <a:r>
              <a:rPr lang="en-SG" sz="1400" cap="none" dirty="0">
                <a:solidFill>
                  <a:srgbClr val="222222"/>
                </a:solidFill>
                <a:ea typeface="Calibri" panose="020F0502020204030204" pitchFamily="34" charset="0"/>
                <a:cs typeface="Calibri" panose="020F0502020204030204" pitchFamily="34" charset="0"/>
              </a:rPr>
              <a:t>": 1500</a:t>
            </a:r>
            <a:br>
              <a:rPr lang="en-SG" sz="1400" cap="none" dirty="0">
                <a:solidFill>
                  <a:srgbClr val="222222"/>
                </a:solidFill>
                <a:ea typeface="Calibri" panose="020F0502020204030204" pitchFamily="34" charset="0"/>
                <a:cs typeface="Calibri" panose="020F0502020204030204" pitchFamily="34" charset="0"/>
              </a:rPr>
            </a:br>
            <a:r>
              <a:rPr lang="en-SG" sz="1400" cap="none" dirty="0">
                <a:solidFill>
                  <a:srgbClr val="222222"/>
                </a:solidFill>
                <a:ea typeface="Calibri" panose="020F0502020204030204" pitchFamily="34" charset="0"/>
                <a:cs typeface="Calibri" panose="020F0502020204030204" pitchFamily="34" charset="0"/>
              </a:rPr>
              <a:t>}</a:t>
            </a:r>
          </a:p>
          <a:p>
            <a:endParaRPr lang="en-SG" dirty="0"/>
          </a:p>
        </p:txBody>
      </p:sp>
      <p:sp>
        <p:nvSpPr>
          <p:cNvPr id="149" name="Slide Number Placeholder 148"/>
          <p:cNvSpPr>
            <a:spLocks noGrp="1"/>
          </p:cNvSpPr>
          <p:nvPr>
            <p:ph type="sldNum" sz="quarter" idx="12"/>
          </p:nvPr>
        </p:nvSpPr>
        <p:spPr>
          <a:xfrm>
            <a:off x="8717280" y="6356350"/>
            <a:ext cx="2633472" cy="365125"/>
          </a:xfrm>
        </p:spPr>
        <p:txBody>
          <a:bodyPr>
            <a:normAutofit/>
          </a:bodyPr>
          <a:lstStyle/>
          <a:p>
            <a:pPr>
              <a:spcAft>
                <a:spcPts val="600"/>
              </a:spcAft>
            </a:pPr>
            <a:fld id="{48F63A3B-78C7-47BE-AE5E-E10140E04643}" type="slidenum">
              <a:rPr lang="en-US">
                <a:solidFill>
                  <a:schemeClr val="tx1">
                    <a:lumMod val="50000"/>
                    <a:lumOff val="50000"/>
                  </a:schemeClr>
                </a:solidFill>
              </a:rPr>
              <a:t>7</a:t>
            </a:fld>
            <a:endParaRPr lang="en-US">
              <a:solidFill>
                <a:schemeClr val="tx1">
                  <a:lumMod val="50000"/>
                  <a:lumOff val="50000"/>
                </a:schemeClr>
              </a:solidFill>
            </a:endParaRPr>
          </a:p>
        </p:txBody>
      </p:sp>
      <p:sp>
        <p:nvSpPr>
          <p:cNvPr id="5" name="Footer Placeholder 24"/>
          <p:cNvSpPr>
            <a:spLocks noGrp="1"/>
          </p:cNvSpPr>
          <p:nvPr>
            <p:ph type="ftr" sz="quarter" idx="11"/>
          </p:nvPr>
        </p:nvSpPr>
        <p:spPr>
          <a:xfrm>
            <a:off x="841248" y="6173787"/>
            <a:ext cx="6672887" cy="365125"/>
          </a:xfrm>
        </p:spPr>
        <p:txBody>
          <a:bodyPr/>
          <a:lstStyle/>
          <a:p>
            <a:r>
              <a:rPr lang="en-US" dirty="0"/>
              <a:t>Siva Yakkanti-K8SUG_35th_Meetup_Dec2024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1000"/>
                                        <p:tgtEl>
                                          <p:spTgt spid="4">
                                            <p:txEl>
                                              <p:pRg st="3" end="3"/>
                                            </p:txEl>
                                          </p:spTgt>
                                        </p:tgtEl>
                                      </p:cBhvr>
                                    </p:animEffect>
                                    <p:anim calcmode="lin" valueType="num">
                                      <p:cBhvr>
                                        <p:cTn id="2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1000"/>
                                        <p:tgtEl>
                                          <p:spTgt spid="4">
                                            <p:txEl>
                                              <p:pRg st="4" end="4"/>
                                            </p:txEl>
                                          </p:spTgt>
                                        </p:tgtEl>
                                      </p:cBhvr>
                                    </p:animEffect>
                                    <p:anim calcmode="lin" valueType="num">
                                      <p:cBhvr>
                                        <p:cTn id="25"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1000"/>
                                        <p:tgtEl>
                                          <p:spTgt spid="4">
                                            <p:txEl>
                                              <p:pRg st="6" end="6"/>
                                            </p:txEl>
                                          </p:spTgt>
                                        </p:tgtEl>
                                      </p:cBhvr>
                                    </p:animEffect>
                                    <p:anim calcmode="lin" valueType="num">
                                      <p:cBhvr>
                                        <p:cTn id="32"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84731" y="367099"/>
            <a:ext cx="11316870" cy="6171813"/>
          </a:xfrm>
        </p:spPr>
        <p:txBody>
          <a:bodyPr>
            <a:noAutofit/>
          </a:bodyPr>
          <a:lstStyle/>
          <a:p>
            <a:pPr marL="0" marR="0" lvl="0" indent="0" fontAlgn="base">
              <a:lnSpc>
                <a:spcPct val="140000"/>
              </a:lnSpc>
              <a:spcAft>
                <a:spcPct val="0"/>
              </a:spcAft>
              <a:buSzTx/>
              <a:buNone/>
            </a:pPr>
            <a:r>
              <a:rPr lang="en-US" altLang="en-US" sz="1400" b="1" dirty="0">
                <a:solidFill>
                  <a:srgbClr val="0070C0"/>
                </a:solidFill>
              </a:rPr>
              <a:t>2. CPU Configuration</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22222"/>
                </a:solidFill>
                <a:effectLst/>
                <a:cs typeface="Arial" panose="020B0604020202020204" pitchFamily="34" charset="0"/>
              </a:rPr>
              <a:t>Customizing CPU settings can help manage CPU-intensive workloads: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400" b="1" i="0" u="none" strike="noStrike" cap="none" normalizeH="0" baseline="0" dirty="0">
              <a:ln>
                <a:noFill/>
              </a:ln>
              <a:solidFill>
                <a:srgbClr val="0070C0"/>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lang="en-US" altLang="en-US" sz="1400" cap="none" dirty="0">
                <a:solidFill>
                  <a:srgbClr val="0070C0"/>
                </a:solidFill>
                <a:ea typeface="Calibri" panose="020F0502020204030204" pitchFamily="34" charset="0"/>
                <a:cs typeface="Calibri" panose="020F0502020204030204" pitchFamily="34" charset="0"/>
              </a:rPr>
              <a:t>CPU Manager Policy: </a:t>
            </a:r>
            <a:r>
              <a:rPr kumimoji="0" lang="en-US" altLang="en-US" sz="1400" b="0" i="0" u="none" strike="noStrike" cap="none" normalizeH="0" baseline="0" dirty="0">
                <a:ln>
                  <a:noFill/>
                </a:ln>
                <a:solidFill>
                  <a:srgbClr val="222222"/>
                </a:solidFill>
                <a:effectLst/>
                <a:cs typeface="Arial" panose="020B0604020202020204" pitchFamily="34" charset="0"/>
              </a:rPr>
              <a:t>Set the CPU manager policy to "static" for better CPU allocation.</a:t>
            </a:r>
          </a:p>
          <a:p>
            <a:pPr marL="457200" lvl="1" indent="0" eaLnBrk="0" fontAlgn="base" hangingPunct="0">
              <a:lnSpc>
                <a:spcPct val="100000"/>
              </a:lnSpc>
              <a:spcBef>
                <a:spcPct val="0"/>
              </a:spcBef>
              <a:spcAft>
                <a:spcPct val="0"/>
              </a:spcAft>
              <a:buClrTx/>
              <a:buNone/>
            </a:pPr>
            <a:br>
              <a:rPr kumimoji="0" lang="en-US" altLang="en-US" sz="1400" b="0" i="0" u="none" strike="noStrike" cap="none" normalizeH="0" baseline="0" dirty="0">
                <a:ln>
                  <a:noFill/>
                </a:ln>
                <a:solidFill>
                  <a:srgbClr val="222222"/>
                </a:solidFill>
                <a:effectLst/>
                <a:cs typeface="Arial" panose="020B0604020202020204" pitchFamily="34" charset="0"/>
              </a:rPr>
            </a:br>
            <a:r>
              <a:rPr kumimoji="0" lang="en-US" altLang="en-US" sz="1400" b="0" i="0" u="none" strike="noStrike" cap="none" normalizeH="0" baseline="0" dirty="0">
                <a:ln>
                  <a:noFill/>
                </a:ln>
                <a:solidFill>
                  <a:srgbClr val="222222"/>
                </a:solidFill>
                <a:effectLst/>
                <a:cs typeface="Arial" panose="020B0604020202020204" pitchFamily="34" charset="0"/>
              </a:rPr>
              <a:t>{</a:t>
            </a:r>
            <a:br>
              <a:rPr kumimoji="0" lang="en-US" altLang="en-US" sz="1400" b="0" i="0" u="none" strike="noStrike" cap="none" normalizeH="0" baseline="0" dirty="0">
                <a:ln>
                  <a:noFill/>
                </a:ln>
                <a:solidFill>
                  <a:srgbClr val="222222"/>
                </a:solidFill>
                <a:effectLst/>
                <a:cs typeface="Arial" panose="020B0604020202020204" pitchFamily="34" charset="0"/>
              </a:rPr>
            </a:br>
            <a:r>
              <a:rPr kumimoji="0" lang="en-US" altLang="en-US" sz="1400" b="0" i="0" u="none" strike="noStrike" cap="none" normalizeH="0" baseline="0" dirty="0">
                <a:ln>
                  <a:noFill/>
                </a:ln>
                <a:solidFill>
                  <a:srgbClr val="222222"/>
                </a:solidFill>
                <a:effectLst/>
                <a:cs typeface="Arial" panose="020B0604020202020204" pitchFamily="34" charset="0"/>
              </a:rPr>
              <a:t>  "</a:t>
            </a:r>
            <a:r>
              <a:rPr kumimoji="0" lang="en-US" altLang="en-US" sz="1400" b="0" i="0" u="none" strike="noStrike" cap="none" normalizeH="0" baseline="0" dirty="0" err="1">
                <a:ln>
                  <a:noFill/>
                </a:ln>
                <a:solidFill>
                  <a:srgbClr val="222222"/>
                </a:solidFill>
                <a:effectLst/>
                <a:cs typeface="Arial" panose="020B0604020202020204" pitchFamily="34" charset="0"/>
              </a:rPr>
              <a:t>cpuManagerPolicy</a:t>
            </a:r>
            <a:r>
              <a:rPr kumimoji="0" lang="en-US" altLang="en-US" sz="1400" b="0" i="0" u="none" strike="noStrike" cap="none" normalizeH="0" baseline="0" dirty="0">
                <a:ln>
                  <a:noFill/>
                </a:ln>
                <a:solidFill>
                  <a:srgbClr val="222222"/>
                </a:solidFill>
                <a:effectLst/>
                <a:cs typeface="Arial" panose="020B0604020202020204" pitchFamily="34" charset="0"/>
              </a:rPr>
              <a:t>": "static"</a:t>
            </a:r>
            <a:br>
              <a:rPr kumimoji="0" lang="en-US" altLang="en-US" sz="1400" b="0" i="0" u="none" strike="noStrike" cap="none" normalizeH="0" baseline="0" dirty="0">
                <a:ln>
                  <a:noFill/>
                </a:ln>
                <a:solidFill>
                  <a:srgbClr val="222222"/>
                </a:solidFill>
                <a:effectLst/>
                <a:cs typeface="Arial" panose="020B0604020202020204" pitchFamily="34" charset="0"/>
              </a:rPr>
            </a:br>
            <a:r>
              <a:rPr kumimoji="0" lang="en-US" altLang="en-US" sz="1400" b="0" i="0" u="none" strike="noStrike" cap="none" normalizeH="0" baseline="0" dirty="0">
                <a:ln>
                  <a:noFill/>
                </a:ln>
                <a:solidFill>
                  <a:srgbClr val="222222"/>
                </a:solidFill>
                <a:effectLst/>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pPr>
            <a:endParaRPr kumimoji="0" lang="en-US" altLang="en-US" sz="1400" b="1" i="0" u="none" strike="noStrike" cap="none" normalizeH="0" baseline="0" dirty="0">
              <a:ln>
                <a:noFill/>
              </a:ln>
              <a:solidFill>
                <a:srgbClr val="0070C0"/>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lang="en-US" altLang="en-US" sz="1400" cap="none" dirty="0">
                <a:solidFill>
                  <a:srgbClr val="0070C0"/>
                </a:solidFill>
                <a:ea typeface="Calibri" panose="020F0502020204030204" pitchFamily="34" charset="0"/>
                <a:cs typeface="Calibri" panose="020F0502020204030204" pitchFamily="34" charset="0"/>
              </a:rPr>
              <a:t>CPU CFS Quota: </a:t>
            </a:r>
            <a:r>
              <a:rPr kumimoji="0" lang="en-US" altLang="en-US" sz="1400" b="0" i="0" u="none" strike="noStrike" cap="none" normalizeH="0" baseline="0" dirty="0">
                <a:ln>
                  <a:noFill/>
                </a:ln>
                <a:solidFill>
                  <a:srgbClr val="222222"/>
                </a:solidFill>
                <a:effectLst/>
                <a:cs typeface="Arial" panose="020B0604020202020204" pitchFamily="34" charset="0"/>
              </a:rPr>
              <a:t>Enable or disable CPU CFS quota enforcement.</a:t>
            </a:r>
          </a:p>
          <a:p>
            <a:pPr marL="457200" lvl="1" indent="0" eaLnBrk="0" fontAlgn="base" hangingPunct="0">
              <a:lnSpc>
                <a:spcPct val="100000"/>
              </a:lnSpc>
              <a:spcBef>
                <a:spcPct val="0"/>
              </a:spcBef>
              <a:spcAft>
                <a:spcPct val="0"/>
              </a:spcAft>
              <a:buClrTx/>
              <a:buNone/>
            </a:pPr>
            <a:br>
              <a:rPr kumimoji="0" lang="en-US" altLang="en-US" sz="1400" b="0" i="0" u="none" strike="noStrike" cap="none" normalizeH="0" baseline="0" dirty="0">
                <a:ln>
                  <a:noFill/>
                </a:ln>
                <a:solidFill>
                  <a:srgbClr val="222222"/>
                </a:solidFill>
                <a:effectLst/>
                <a:cs typeface="Arial" panose="020B0604020202020204" pitchFamily="34" charset="0"/>
              </a:rPr>
            </a:br>
            <a:r>
              <a:rPr kumimoji="0" lang="en-US" altLang="en-US" sz="1400" b="0" i="0" u="none" strike="noStrike" cap="none" normalizeH="0" baseline="0" dirty="0">
                <a:ln>
                  <a:noFill/>
                </a:ln>
                <a:solidFill>
                  <a:srgbClr val="222222"/>
                </a:solidFill>
                <a:effectLst/>
                <a:cs typeface="Arial" panose="020B0604020202020204" pitchFamily="34" charset="0"/>
              </a:rPr>
              <a:t>{</a:t>
            </a:r>
            <a:br>
              <a:rPr kumimoji="0" lang="en-US" altLang="en-US" sz="1400" b="0" i="0" u="none" strike="noStrike" cap="none" normalizeH="0" baseline="0" dirty="0">
                <a:ln>
                  <a:noFill/>
                </a:ln>
                <a:solidFill>
                  <a:srgbClr val="222222"/>
                </a:solidFill>
                <a:effectLst/>
                <a:cs typeface="Arial" panose="020B0604020202020204" pitchFamily="34" charset="0"/>
              </a:rPr>
            </a:br>
            <a:r>
              <a:rPr kumimoji="0" lang="en-US" altLang="en-US" sz="1400" b="0" i="0" u="none" strike="noStrike" cap="none" normalizeH="0" baseline="0" dirty="0">
                <a:ln>
                  <a:noFill/>
                </a:ln>
                <a:solidFill>
                  <a:srgbClr val="222222"/>
                </a:solidFill>
                <a:effectLst/>
                <a:cs typeface="Arial" panose="020B0604020202020204" pitchFamily="34" charset="0"/>
              </a:rPr>
              <a:t>  "</a:t>
            </a:r>
            <a:r>
              <a:rPr kumimoji="0" lang="en-US" altLang="en-US" sz="1400" b="0" i="0" u="none" strike="noStrike" cap="none" normalizeH="0" baseline="0" dirty="0" err="1">
                <a:ln>
                  <a:noFill/>
                </a:ln>
                <a:solidFill>
                  <a:srgbClr val="222222"/>
                </a:solidFill>
                <a:effectLst/>
                <a:cs typeface="Arial" panose="020B0604020202020204" pitchFamily="34" charset="0"/>
              </a:rPr>
              <a:t>cpuCfsQuota</a:t>
            </a:r>
            <a:r>
              <a:rPr kumimoji="0" lang="en-US" altLang="en-US" sz="1400" b="0" i="0" u="none" strike="noStrike" cap="none" normalizeH="0" baseline="0" dirty="0">
                <a:ln>
                  <a:noFill/>
                </a:ln>
                <a:solidFill>
                  <a:srgbClr val="222222"/>
                </a:solidFill>
                <a:effectLst/>
                <a:cs typeface="Arial" panose="020B0604020202020204" pitchFamily="34" charset="0"/>
              </a:rPr>
              <a:t>": true,</a:t>
            </a:r>
            <a:br>
              <a:rPr kumimoji="0" lang="en-US" altLang="en-US" sz="1400" b="0" i="0" u="none" strike="noStrike" cap="none" normalizeH="0" baseline="0" dirty="0">
                <a:ln>
                  <a:noFill/>
                </a:ln>
                <a:solidFill>
                  <a:srgbClr val="222222"/>
                </a:solidFill>
                <a:effectLst/>
                <a:cs typeface="Arial" panose="020B0604020202020204" pitchFamily="34" charset="0"/>
              </a:rPr>
            </a:br>
            <a:r>
              <a:rPr kumimoji="0" lang="en-US" altLang="en-US" sz="1400" b="0" i="0" u="none" strike="noStrike" cap="none" normalizeH="0" baseline="0" dirty="0">
                <a:ln>
                  <a:noFill/>
                </a:ln>
                <a:solidFill>
                  <a:srgbClr val="222222"/>
                </a:solidFill>
                <a:effectLst/>
                <a:cs typeface="Arial" panose="020B0604020202020204" pitchFamily="34" charset="0"/>
              </a:rPr>
              <a:t>  "</a:t>
            </a:r>
            <a:r>
              <a:rPr kumimoji="0" lang="en-US" altLang="en-US" sz="1400" b="0" i="0" u="none" strike="noStrike" cap="none" normalizeH="0" baseline="0" dirty="0" err="1">
                <a:ln>
                  <a:noFill/>
                </a:ln>
                <a:solidFill>
                  <a:srgbClr val="222222"/>
                </a:solidFill>
                <a:effectLst/>
                <a:cs typeface="Arial" panose="020B0604020202020204" pitchFamily="34" charset="0"/>
              </a:rPr>
              <a:t>cpuCfsQuotaPeriod</a:t>
            </a:r>
            <a:r>
              <a:rPr kumimoji="0" lang="en-US" altLang="en-US" sz="1400" b="0" i="0" u="none" strike="noStrike" cap="none" normalizeH="0" baseline="0" dirty="0">
                <a:ln>
                  <a:noFill/>
                </a:ln>
                <a:solidFill>
                  <a:srgbClr val="222222"/>
                </a:solidFill>
                <a:effectLst/>
                <a:cs typeface="Arial" panose="020B0604020202020204" pitchFamily="34" charset="0"/>
              </a:rPr>
              <a:t>": "200ms"</a:t>
            </a:r>
            <a:br>
              <a:rPr kumimoji="0" lang="en-US" altLang="en-US" sz="1400" b="0" i="0" u="none" strike="noStrike" cap="none" normalizeH="0" baseline="0" dirty="0">
                <a:ln>
                  <a:noFill/>
                </a:ln>
                <a:solidFill>
                  <a:srgbClr val="222222"/>
                </a:solidFill>
                <a:effectLst/>
                <a:cs typeface="Arial" panose="020B0604020202020204" pitchFamily="34" charset="0"/>
              </a:rPr>
            </a:br>
            <a:r>
              <a:rPr kumimoji="0" lang="en-US" altLang="en-US" sz="1400" b="0" i="0" u="none" strike="noStrike" cap="none" normalizeH="0" baseline="0" dirty="0">
                <a:ln>
                  <a:noFill/>
                </a:ln>
                <a:solidFill>
                  <a:srgbClr val="222222"/>
                </a:solidFill>
                <a:effectLst/>
                <a:cs typeface="Arial" panose="020B0604020202020204" pitchFamily="34" charset="0"/>
              </a:rPr>
              <a:t>}</a:t>
            </a:r>
          </a:p>
          <a:p>
            <a:pPr marL="0" indent="0" fontAlgn="base">
              <a:lnSpc>
                <a:spcPct val="140000"/>
              </a:lnSpc>
              <a:spcAft>
                <a:spcPct val="0"/>
              </a:spcAft>
              <a:buNone/>
            </a:pPr>
            <a:r>
              <a:rPr lang="en-US" altLang="en-US" sz="1400" b="1" dirty="0">
                <a:solidFill>
                  <a:srgbClr val="0070C0"/>
                </a:solidFill>
              </a:rPr>
              <a:t>3. I/O Configuration</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22222"/>
                </a:solidFill>
                <a:effectLst/>
                <a:cs typeface="Arial" panose="020B0604020202020204" pitchFamily="34" charset="0"/>
              </a:rPr>
              <a:t>Adjusting I/O settings can enhance performance for I/O-bound applications: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400" b="1" i="0" u="none" strike="noStrike" cap="none" normalizeH="0" baseline="0" dirty="0">
              <a:ln>
                <a:noFill/>
              </a:ln>
              <a:solidFill>
                <a:srgbClr val="0070C0"/>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lang="en-US" altLang="en-US" sz="1400" cap="none" dirty="0">
                <a:solidFill>
                  <a:srgbClr val="0070C0"/>
                </a:solidFill>
                <a:ea typeface="Calibri" panose="020F0502020204030204" pitchFamily="34" charset="0"/>
                <a:cs typeface="Calibri" panose="020F0502020204030204" pitchFamily="34" charset="0"/>
              </a:rPr>
              <a:t>Maximum Connections: </a:t>
            </a:r>
            <a:r>
              <a:rPr kumimoji="0" lang="en-US" altLang="en-US" sz="1400" b="0" i="0" u="none" strike="noStrike" cap="none" normalizeH="0" baseline="0" dirty="0">
                <a:ln>
                  <a:noFill/>
                </a:ln>
                <a:solidFill>
                  <a:srgbClr val="222222"/>
                </a:solidFill>
                <a:effectLst/>
                <a:cs typeface="Arial" panose="020B0604020202020204" pitchFamily="34" charset="0"/>
              </a:rPr>
              <a:t>Configure the maximum number of connections.</a:t>
            </a:r>
            <a:br>
              <a:rPr kumimoji="0" lang="en-US" altLang="en-US" sz="1400" b="0" i="0" u="none" strike="noStrike" cap="none" normalizeH="0" baseline="0" dirty="0">
                <a:ln>
                  <a:noFill/>
                </a:ln>
                <a:solidFill>
                  <a:srgbClr val="222222"/>
                </a:solidFill>
                <a:effectLst/>
                <a:cs typeface="Arial" panose="020B0604020202020204" pitchFamily="34" charset="0"/>
              </a:rPr>
            </a:br>
            <a:endParaRPr kumimoji="0" lang="en-US" altLang="en-US" sz="1400" b="0" i="0" u="none" strike="noStrike" cap="none" normalizeH="0" baseline="0" dirty="0">
              <a:ln>
                <a:noFill/>
              </a:ln>
              <a:solidFill>
                <a:srgbClr val="222222"/>
              </a:solidFill>
              <a:effectLst/>
              <a:cs typeface="Arial" panose="020B0604020202020204" pitchFamily="34" charset="0"/>
            </a:endParaRPr>
          </a:p>
          <a:p>
            <a:pPr marL="457200" lvl="1" indent="0" eaLnBrk="0" fontAlgn="base" hangingPunct="0">
              <a:lnSpc>
                <a:spcPct val="100000"/>
              </a:lnSpc>
              <a:spcBef>
                <a:spcPct val="0"/>
              </a:spcBef>
              <a:spcAft>
                <a:spcPct val="0"/>
              </a:spcAft>
              <a:buClrTx/>
              <a:buNone/>
            </a:pPr>
            <a:r>
              <a:rPr kumimoji="0" lang="en-US" altLang="en-US" sz="1400" b="0" i="0" u="none" strike="noStrike" cap="none" normalizeH="0" baseline="0" dirty="0">
                <a:ln>
                  <a:noFill/>
                </a:ln>
                <a:effectLst/>
                <a:cs typeface="Arial" panose="020B0604020202020204" pitchFamily="34" charset="0"/>
              </a:rPr>
              <a:t>{</a:t>
            </a:r>
            <a:br>
              <a:rPr kumimoji="0" lang="en-US" altLang="en-US" sz="1400" b="0" i="0" u="none" strike="noStrike" cap="none" normalizeH="0" baseline="0" dirty="0">
                <a:ln>
                  <a:noFill/>
                </a:ln>
                <a:effectLst/>
                <a:cs typeface="Arial" panose="020B0604020202020204" pitchFamily="34" charset="0"/>
              </a:rPr>
            </a:br>
            <a:r>
              <a:rPr kumimoji="0" lang="en-US" altLang="en-US" sz="1400" b="0" i="0" u="none" strike="noStrike" cap="none" normalizeH="0" baseline="0" dirty="0">
                <a:ln>
                  <a:noFill/>
                </a:ln>
                <a:effectLst/>
                <a:cs typeface="Arial" panose="020B0604020202020204" pitchFamily="34" charset="0"/>
              </a:rPr>
              <a:t>  "</a:t>
            </a:r>
            <a:r>
              <a:rPr kumimoji="0" lang="en-US" altLang="en-US" sz="1400" b="0" i="0" u="none" strike="noStrike" cap="none" normalizeH="0" baseline="0" dirty="0" err="1">
                <a:ln>
                  <a:noFill/>
                </a:ln>
                <a:effectLst/>
                <a:cs typeface="Arial" panose="020B0604020202020204" pitchFamily="34" charset="0"/>
              </a:rPr>
              <a:t>sysctls</a:t>
            </a:r>
            <a:r>
              <a:rPr kumimoji="0" lang="en-US" altLang="en-US" sz="1400" b="0" i="0" u="none" strike="noStrike" cap="none" normalizeH="0" baseline="0" dirty="0">
                <a:ln>
                  <a:noFill/>
                </a:ln>
                <a:effectLst/>
                <a:cs typeface="Arial" panose="020B0604020202020204" pitchFamily="34" charset="0"/>
              </a:rPr>
              <a:t>": {</a:t>
            </a:r>
            <a:br>
              <a:rPr kumimoji="0" lang="en-US" altLang="en-US" sz="1400" b="0" i="0" u="none" strike="noStrike" cap="none" normalizeH="0" baseline="0" dirty="0">
                <a:ln>
                  <a:noFill/>
                </a:ln>
                <a:effectLst/>
                <a:cs typeface="Arial" panose="020B0604020202020204" pitchFamily="34" charset="0"/>
              </a:rPr>
            </a:br>
            <a:r>
              <a:rPr kumimoji="0" lang="en-US" altLang="en-US" sz="1400" b="0" i="0" u="none" strike="noStrike" cap="none" normalizeH="0" baseline="0" dirty="0">
                <a:ln>
                  <a:noFill/>
                </a:ln>
                <a:effectLst/>
                <a:cs typeface="Arial" panose="020B0604020202020204" pitchFamily="34" charset="0"/>
              </a:rPr>
              <a:t>    "</a:t>
            </a:r>
            <a:r>
              <a:rPr kumimoji="0" lang="en-US" altLang="en-US" sz="1400" b="0" i="0" u="none" strike="noStrike" cap="none" normalizeH="0" baseline="0" dirty="0" err="1">
                <a:ln>
                  <a:noFill/>
                </a:ln>
                <a:effectLst/>
                <a:cs typeface="Arial" panose="020B0604020202020204" pitchFamily="34" charset="0"/>
              </a:rPr>
              <a:t>net.core.somaxconn</a:t>
            </a:r>
            <a:r>
              <a:rPr kumimoji="0" lang="en-US" altLang="en-US" sz="1400" b="0" i="0" u="none" strike="noStrike" cap="none" normalizeH="0" baseline="0" dirty="0">
                <a:ln>
                  <a:noFill/>
                </a:ln>
                <a:effectLst/>
                <a:cs typeface="Arial" panose="020B0604020202020204" pitchFamily="34" charset="0"/>
              </a:rPr>
              <a:t>": 16384</a:t>
            </a:r>
            <a:br>
              <a:rPr kumimoji="0" lang="en-US" altLang="en-US" sz="1400" b="0" i="0" u="none" strike="noStrike" cap="none" normalizeH="0" baseline="0" dirty="0">
                <a:ln>
                  <a:noFill/>
                </a:ln>
                <a:effectLst/>
                <a:cs typeface="Arial" panose="020B0604020202020204" pitchFamily="34" charset="0"/>
              </a:rPr>
            </a:br>
            <a:r>
              <a:rPr kumimoji="0" lang="en-US" altLang="en-US" sz="1400" b="0" i="0" u="none" strike="noStrike" cap="none" normalizeH="0" baseline="0" dirty="0">
                <a:ln>
                  <a:noFill/>
                </a:ln>
                <a:effectLst/>
                <a:cs typeface="Arial" panose="020B0604020202020204" pitchFamily="34" charset="0"/>
              </a:rPr>
              <a:t>}</a:t>
            </a:r>
            <a:br>
              <a:rPr kumimoji="0" lang="en-US" altLang="en-US" sz="1400" b="0" i="0" u="none" strike="noStrike" cap="none" normalizeH="0" baseline="0" dirty="0">
                <a:ln>
                  <a:noFill/>
                </a:ln>
                <a:solidFill>
                  <a:srgbClr val="222222"/>
                </a:solidFill>
                <a:effectLst/>
                <a:cs typeface="Arial" panose="020B0604020202020204" pitchFamily="34" charset="0"/>
              </a:rPr>
            </a:br>
            <a:endParaRPr kumimoji="0" lang="en-US" altLang="en-US" sz="1400" b="1" i="0" u="none" strike="noStrike" cap="none" normalizeH="0" baseline="0" dirty="0">
              <a:ln>
                <a:noFill/>
              </a:ln>
              <a:solidFill>
                <a:srgbClr val="0070C0"/>
              </a:solidFill>
              <a:effectLst/>
              <a:cs typeface="Arial" panose="020B0604020202020204" pitchFamily="34" charset="0"/>
            </a:endParaRPr>
          </a:p>
        </p:txBody>
      </p:sp>
      <p:sp>
        <p:nvSpPr>
          <p:cNvPr id="149" name="Slide Number Placeholder 148"/>
          <p:cNvSpPr>
            <a:spLocks noGrp="1"/>
          </p:cNvSpPr>
          <p:nvPr>
            <p:ph type="sldNum" sz="quarter" idx="12"/>
          </p:nvPr>
        </p:nvSpPr>
        <p:spPr>
          <a:xfrm>
            <a:off x="8717280" y="6356350"/>
            <a:ext cx="2633472" cy="365125"/>
          </a:xfrm>
        </p:spPr>
        <p:txBody>
          <a:bodyPr>
            <a:normAutofit/>
          </a:bodyPr>
          <a:lstStyle/>
          <a:p>
            <a:pPr>
              <a:spcAft>
                <a:spcPts val="600"/>
              </a:spcAft>
            </a:pPr>
            <a:fld id="{48F63A3B-78C7-47BE-AE5E-E10140E04643}" type="slidenum">
              <a:rPr lang="en-US">
                <a:solidFill>
                  <a:schemeClr val="tx1">
                    <a:lumMod val="50000"/>
                    <a:lumOff val="50000"/>
                  </a:schemeClr>
                </a:solidFill>
              </a:rPr>
              <a:t>8</a:t>
            </a:fld>
            <a:endParaRPr lang="en-US">
              <a:solidFill>
                <a:schemeClr val="tx1">
                  <a:lumMod val="50000"/>
                  <a:lumOff val="50000"/>
                </a:schemeClr>
              </a:solidFill>
            </a:endParaRPr>
          </a:p>
        </p:txBody>
      </p:sp>
      <p:sp>
        <p:nvSpPr>
          <p:cNvPr id="6" name="Rectangle 1"/>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Footer Placeholder 24"/>
          <p:cNvSpPr>
            <a:spLocks noGrp="1"/>
          </p:cNvSpPr>
          <p:nvPr>
            <p:ph type="ftr" sz="quarter" idx="11"/>
          </p:nvPr>
        </p:nvSpPr>
        <p:spPr>
          <a:xfrm>
            <a:off x="600009" y="6265068"/>
            <a:ext cx="6672887" cy="365125"/>
          </a:xfrm>
        </p:spPr>
        <p:txBody>
          <a:bodyPr/>
          <a:lstStyle/>
          <a:p>
            <a:r>
              <a:rPr lang="en-US" dirty="0"/>
              <a:t>Siva Yakkanti-K8SUG_35th_Meetup_Dec2024</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84731" y="14015"/>
            <a:ext cx="11316870" cy="6524897"/>
          </a:xfrm>
        </p:spPr>
        <p:txBody>
          <a:bodyPr>
            <a:normAutofit fontScale="70000" lnSpcReduction="20000"/>
          </a:bodyPr>
          <a:lstStyle/>
          <a:p>
            <a:pPr marL="0" marR="0" lvl="0" indent="0" eaLnBrk="0" fontAlgn="base" hangingPunct="0">
              <a:lnSpc>
                <a:spcPct val="100000"/>
              </a:lnSpc>
              <a:spcBef>
                <a:spcPct val="0"/>
              </a:spcBef>
              <a:spcAft>
                <a:spcPct val="0"/>
              </a:spcAft>
              <a:buClrTx/>
              <a:buSzTx/>
              <a:buFontTx/>
              <a:buChar char="•"/>
            </a:pPr>
            <a:r>
              <a:rPr lang="en-US" altLang="en-US" b="1" dirty="0">
                <a:solidFill>
                  <a:srgbClr val="0070C0"/>
                </a:solidFill>
              </a:rPr>
              <a:t>TCP Settings: Optimize TCP settings for better network performance.</a:t>
            </a:r>
          </a:p>
          <a:p>
            <a:pPr marL="457200" lvl="1" indent="0" eaLnBrk="0" fontAlgn="base" hangingPunct="0">
              <a:lnSpc>
                <a:spcPct val="100000"/>
              </a:lnSpc>
              <a:spcBef>
                <a:spcPct val="0"/>
              </a:spcBef>
              <a:spcAft>
                <a:spcPct val="0"/>
              </a:spcAft>
              <a:buClrTx/>
              <a:buNone/>
            </a:pPr>
            <a:br>
              <a:rPr lang="en-US" altLang="en-US" sz="2000" b="1" dirty="0">
                <a:solidFill>
                  <a:srgbClr val="00B0F0"/>
                </a:solidFill>
              </a:rPr>
            </a:br>
            <a:r>
              <a:rPr lang="en-US" altLang="en-US" sz="2000" cap="none" dirty="0">
                <a:cs typeface="Arial" panose="020B0604020202020204" pitchFamily="34" charset="0"/>
              </a:rPr>
              <a:t>{</a:t>
            </a:r>
            <a:br>
              <a:rPr lang="en-US" altLang="en-US" sz="2000" cap="none" dirty="0">
                <a:cs typeface="Arial" panose="020B0604020202020204" pitchFamily="34" charset="0"/>
              </a:rPr>
            </a:br>
            <a:r>
              <a:rPr lang="en-US" altLang="en-US" sz="2000" cap="none" dirty="0">
                <a:cs typeface="Arial" panose="020B0604020202020204" pitchFamily="34" charset="0"/>
              </a:rPr>
              <a:t>  "</a:t>
            </a:r>
            <a:r>
              <a:rPr lang="en-US" altLang="en-US" sz="2000" cap="none" dirty="0" err="1">
                <a:cs typeface="Arial" panose="020B0604020202020204" pitchFamily="34" charset="0"/>
              </a:rPr>
              <a:t>sysctls</a:t>
            </a:r>
            <a:r>
              <a:rPr lang="en-US" altLang="en-US" sz="2000" cap="none" dirty="0">
                <a:cs typeface="Arial" panose="020B0604020202020204" pitchFamily="34" charset="0"/>
              </a:rPr>
              <a:t>": {</a:t>
            </a:r>
            <a:br>
              <a:rPr lang="en-US" altLang="en-US" sz="2000" cap="none" dirty="0">
                <a:cs typeface="Arial" panose="020B0604020202020204" pitchFamily="34" charset="0"/>
              </a:rPr>
            </a:br>
            <a:r>
              <a:rPr lang="en-US" altLang="en-US" sz="2000" cap="none" dirty="0">
                <a:cs typeface="Arial" panose="020B0604020202020204" pitchFamily="34" charset="0"/>
              </a:rPr>
              <a:t>    "net.ipv4.tcp_tw_reuse": true,</a:t>
            </a:r>
            <a:br>
              <a:rPr lang="en-US" altLang="en-US" sz="2000" cap="none" dirty="0">
                <a:cs typeface="Arial" panose="020B0604020202020204" pitchFamily="34" charset="0"/>
              </a:rPr>
            </a:br>
            <a:r>
              <a:rPr lang="en-US" altLang="en-US" sz="2000" cap="none" dirty="0">
                <a:cs typeface="Arial" panose="020B0604020202020204" pitchFamily="34" charset="0"/>
              </a:rPr>
              <a:t>    "net.ipv4.ip_local_port_range": "32000 60000"</a:t>
            </a:r>
            <a:br>
              <a:rPr lang="en-US" altLang="en-US" sz="2000" cap="none" dirty="0">
                <a:cs typeface="Arial" panose="020B0604020202020204" pitchFamily="34" charset="0"/>
              </a:rPr>
            </a:br>
            <a:r>
              <a:rPr lang="en-US" altLang="en-US" sz="2000" cap="none" dirty="0">
                <a:cs typeface="Arial" panose="020B0604020202020204" pitchFamily="34" charset="0"/>
              </a:rPr>
              <a:t>  }</a:t>
            </a:r>
            <a:br>
              <a:rPr lang="en-US" altLang="en-US" sz="2000" cap="none" dirty="0">
                <a:cs typeface="Arial" panose="020B0604020202020204" pitchFamily="34" charset="0"/>
              </a:rPr>
            </a:br>
            <a:endParaRPr lang="en-SG" b="1" i="0" dirty="0">
              <a:solidFill>
                <a:srgbClr val="222222"/>
              </a:solidFill>
              <a:effectLst/>
              <a:latin typeface="Arial" panose="020B0604020202020204" pitchFamily="34" charset="0"/>
            </a:endParaRPr>
          </a:p>
          <a:p>
            <a:pPr marL="0" indent="0" algn="l">
              <a:buNone/>
            </a:pPr>
            <a:r>
              <a:rPr lang="en-SG" b="1" i="0" dirty="0">
                <a:solidFill>
                  <a:srgbClr val="222222"/>
                </a:solidFill>
                <a:effectLst/>
                <a:latin typeface="Arial" panose="020B0604020202020204" pitchFamily="34" charset="0"/>
              </a:rPr>
              <a:t>4. </a:t>
            </a:r>
            <a:r>
              <a:rPr lang="en-SG" b="1" i="0" dirty="0" err="1">
                <a:solidFill>
                  <a:srgbClr val="0070C0"/>
                </a:solidFill>
                <a:effectLst/>
                <a:latin typeface="Arial" panose="020B0604020202020204" pitchFamily="34" charset="0"/>
              </a:rPr>
              <a:t>Kubelet</a:t>
            </a:r>
            <a:r>
              <a:rPr lang="en-SG" b="1" i="0" dirty="0">
                <a:solidFill>
                  <a:srgbClr val="0070C0"/>
                </a:solidFill>
                <a:effectLst/>
                <a:latin typeface="Arial" panose="020B0604020202020204" pitchFamily="34" charset="0"/>
              </a:rPr>
              <a:t> Configuration</a:t>
            </a:r>
            <a:endParaRPr lang="en-SG" b="0" i="0" dirty="0">
              <a:solidFill>
                <a:srgbClr val="0070C0"/>
              </a:solidFill>
              <a:effectLst/>
              <a:latin typeface="Arial" panose="020B0604020202020204" pitchFamily="34" charset="0"/>
            </a:endParaRPr>
          </a:p>
          <a:p>
            <a:pPr algn="l"/>
            <a:r>
              <a:rPr lang="en-SG" sz="2200" cap="none" dirty="0">
                <a:cs typeface="Arial" panose="020B0604020202020204" pitchFamily="34" charset="0"/>
              </a:rPr>
              <a:t>Customizing </a:t>
            </a:r>
            <a:r>
              <a:rPr lang="en-SG" sz="2200" cap="none" dirty="0" err="1">
                <a:cs typeface="Arial" panose="020B0604020202020204" pitchFamily="34" charset="0"/>
              </a:rPr>
              <a:t>kubelet</a:t>
            </a:r>
            <a:r>
              <a:rPr lang="en-SG" sz="2200" cap="none" dirty="0">
                <a:cs typeface="Arial" panose="020B0604020202020204" pitchFamily="34" charset="0"/>
              </a:rPr>
              <a:t> settings can help manage pod resources more effectively:</a:t>
            </a:r>
          </a:p>
          <a:p>
            <a:pPr lvl="1">
              <a:spcBef>
                <a:spcPts val="0"/>
              </a:spcBef>
            </a:pPr>
            <a:r>
              <a:rPr lang="en-SG" sz="2200" cap="none" dirty="0">
                <a:cs typeface="Arial" panose="020B0604020202020204" pitchFamily="34" charset="0"/>
              </a:rPr>
              <a:t>Image Garbage Collection: Configure thresholds for image garbage collection.</a:t>
            </a:r>
            <a:br>
              <a:rPr lang="en-SG" sz="2200" cap="none" dirty="0">
                <a:cs typeface="Arial" panose="020B0604020202020204" pitchFamily="34" charset="0"/>
              </a:rPr>
            </a:br>
            <a:r>
              <a:rPr lang="en-SG" sz="2200" cap="none" dirty="0">
                <a:cs typeface="Arial" panose="020B0604020202020204" pitchFamily="34" charset="0"/>
              </a:rPr>
              <a:t>{</a:t>
            </a:r>
            <a:br>
              <a:rPr lang="en-SG" sz="2200" cap="none" dirty="0">
                <a:cs typeface="Arial" panose="020B0604020202020204" pitchFamily="34" charset="0"/>
              </a:rPr>
            </a:br>
            <a:r>
              <a:rPr lang="en-SG" sz="2200" cap="none" dirty="0">
                <a:cs typeface="Arial" panose="020B0604020202020204" pitchFamily="34" charset="0"/>
              </a:rPr>
              <a:t>  "</a:t>
            </a:r>
            <a:r>
              <a:rPr lang="en-SG" sz="2200" cap="none" dirty="0" err="1">
                <a:cs typeface="Arial" panose="020B0604020202020204" pitchFamily="34" charset="0"/>
              </a:rPr>
              <a:t>imageGcHighThreshold</a:t>
            </a:r>
            <a:r>
              <a:rPr lang="en-SG" sz="2200" cap="none" dirty="0">
                <a:cs typeface="Arial" panose="020B0604020202020204" pitchFamily="34" charset="0"/>
              </a:rPr>
              <a:t>": 90,</a:t>
            </a:r>
            <a:br>
              <a:rPr lang="en-SG" sz="2200" cap="none" dirty="0">
                <a:cs typeface="Arial" panose="020B0604020202020204" pitchFamily="34" charset="0"/>
              </a:rPr>
            </a:br>
            <a:r>
              <a:rPr lang="en-SG" sz="2200" cap="none" dirty="0">
                <a:cs typeface="Arial" panose="020B0604020202020204" pitchFamily="34" charset="0"/>
              </a:rPr>
              <a:t>  "</a:t>
            </a:r>
            <a:r>
              <a:rPr lang="en-SG" sz="2200" cap="none" dirty="0" err="1">
                <a:cs typeface="Arial" panose="020B0604020202020204" pitchFamily="34" charset="0"/>
              </a:rPr>
              <a:t>imageGcLowThreshold</a:t>
            </a:r>
            <a:r>
              <a:rPr lang="en-SG" sz="2200" cap="none" dirty="0">
                <a:cs typeface="Arial" panose="020B0604020202020204" pitchFamily="34" charset="0"/>
              </a:rPr>
              <a:t>": 70</a:t>
            </a:r>
            <a:br>
              <a:rPr lang="en-SG" sz="2200" cap="none" dirty="0">
                <a:cs typeface="Arial" panose="020B0604020202020204" pitchFamily="34" charset="0"/>
              </a:rPr>
            </a:br>
            <a:r>
              <a:rPr lang="en-SG" sz="2200" cap="none" dirty="0">
                <a:cs typeface="Arial" panose="020B0604020202020204" pitchFamily="34" charset="0"/>
              </a:rPr>
              <a:t>}</a:t>
            </a:r>
          </a:p>
          <a:p>
            <a:pPr lvl="1">
              <a:spcBef>
                <a:spcPts val="0"/>
              </a:spcBef>
            </a:pPr>
            <a:r>
              <a:rPr lang="en-SG" sz="2200" cap="none" dirty="0">
                <a:cs typeface="Arial" panose="020B0604020202020204" pitchFamily="34" charset="0"/>
              </a:rPr>
              <a:t>Container Log Settings: Set limits for container log sizes and file counts.</a:t>
            </a:r>
            <a:br>
              <a:rPr lang="en-SG" sz="2200" cap="none" dirty="0">
                <a:cs typeface="Arial" panose="020B0604020202020204" pitchFamily="34" charset="0"/>
              </a:rPr>
            </a:br>
            <a:r>
              <a:rPr lang="en-SG" sz="2200" cap="none" dirty="0">
                <a:cs typeface="Arial" panose="020B0604020202020204" pitchFamily="34" charset="0"/>
              </a:rPr>
              <a:t>{</a:t>
            </a:r>
            <a:br>
              <a:rPr lang="en-SG" sz="2200" cap="none" dirty="0">
                <a:cs typeface="Arial" panose="020B0604020202020204" pitchFamily="34" charset="0"/>
              </a:rPr>
            </a:br>
            <a:r>
              <a:rPr lang="en-SG" sz="2200" cap="none" dirty="0">
                <a:cs typeface="Arial" panose="020B0604020202020204" pitchFamily="34" charset="0"/>
              </a:rPr>
              <a:t>  "</a:t>
            </a:r>
            <a:r>
              <a:rPr lang="en-SG" sz="2200" cap="none" dirty="0" err="1">
                <a:cs typeface="Arial" panose="020B0604020202020204" pitchFamily="34" charset="0"/>
              </a:rPr>
              <a:t>containerLogMaxSizeMB</a:t>
            </a:r>
            <a:r>
              <a:rPr lang="en-SG" sz="2200" cap="none" dirty="0">
                <a:cs typeface="Arial" panose="020B0604020202020204" pitchFamily="34" charset="0"/>
              </a:rPr>
              <a:t>": 20,</a:t>
            </a:r>
            <a:br>
              <a:rPr lang="en-SG" sz="2200" cap="none" dirty="0">
                <a:cs typeface="Arial" panose="020B0604020202020204" pitchFamily="34" charset="0"/>
              </a:rPr>
            </a:br>
            <a:r>
              <a:rPr lang="en-SG" sz="2200" cap="none" dirty="0">
                <a:cs typeface="Arial" panose="020B0604020202020204" pitchFamily="34" charset="0"/>
              </a:rPr>
              <a:t>  "</a:t>
            </a:r>
            <a:r>
              <a:rPr lang="en-SG" sz="2200" cap="none" dirty="0" err="1">
                <a:cs typeface="Arial" panose="020B0604020202020204" pitchFamily="34" charset="0"/>
              </a:rPr>
              <a:t>containerLogMaxFiles</a:t>
            </a:r>
            <a:r>
              <a:rPr lang="en-SG" sz="2200" cap="none" dirty="0">
                <a:cs typeface="Arial" panose="020B0604020202020204" pitchFamily="34" charset="0"/>
              </a:rPr>
              <a:t>": 6</a:t>
            </a:r>
            <a:br>
              <a:rPr lang="en-SG" sz="2200" cap="none" dirty="0">
                <a:cs typeface="Arial" panose="020B0604020202020204" pitchFamily="34" charset="0"/>
              </a:rPr>
            </a:br>
            <a:r>
              <a:rPr lang="en-SG" sz="2200" cap="none" dirty="0">
                <a:cs typeface="Arial" panose="020B0604020202020204" pitchFamily="34" charset="0"/>
              </a:rPr>
              <a:t>}</a:t>
            </a:r>
          </a:p>
          <a:p>
            <a:pPr lvl="1">
              <a:spcBef>
                <a:spcPts val="0"/>
              </a:spcBef>
            </a:pPr>
            <a:endParaRPr lang="en-SG" dirty="0">
              <a:solidFill>
                <a:srgbClr val="222222"/>
              </a:solidFill>
              <a:latin typeface="Arial" panose="020B0604020202020204" pitchFamily="34" charset="0"/>
            </a:endParaRPr>
          </a:p>
          <a:p>
            <a:pPr marL="0" indent="0">
              <a:buNone/>
            </a:pPr>
            <a:r>
              <a:rPr lang="en-SG" b="1" i="0" dirty="0">
                <a:solidFill>
                  <a:srgbClr val="222222"/>
                </a:solidFill>
                <a:effectLst/>
                <a:latin typeface="Arial" panose="020B0604020202020204" pitchFamily="34" charset="0"/>
              </a:rPr>
              <a:t>5</a:t>
            </a:r>
            <a:r>
              <a:rPr lang="en-SG" b="1" dirty="0">
                <a:solidFill>
                  <a:srgbClr val="0070C0"/>
                </a:solidFill>
                <a:latin typeface="Arial" panose="020B0604020202020204" pitchFamily="34" charset="0"/>
              </a:rPr>
              <a:t>. Node Pool Configuration</a:t>
            </a:r>
          </a:p>
          <a:p>
            <a:pPr lvl="1"/>
            <a:r>
              <a:rPr lang="en-SG" sz="2000" cap="none" dirty="0">
                <a:cs typeface="Arial" panose="020B0604020202020204" pitchFamily="34" charset="0"/>
              </a:rPr>
              <a:t>You can create custom node pools with specific VM sizes and configurations to handle different workloads:</a:t>
            </a:r>
          </a:p>
          <a:p>
            <a:pPr lvl="1">
              <a:spcBef>
                <a:spcPts val="0"/>
              </a:spcBef>
            </a:pPr>
            <a:r>
              <a:rPr lang="en-SG" sz="2000" cap="none" dirty="0">
                <a:cs typeface="Arial" panose="020B0604020202020204" pitchFamily="34" charset="0"/>
              </a:rPr>
              <a:t>Node Pool with Specific VM Sizes: Use different VM sizes for different node pools to optimize resource allocation.</a:t>
            </a:r>
          </a:p>
          <a:p>
            <a:pPr marL="0" indent="0">
              <a:spcBef>
                <a:spcPts val="0"/>
              </a:spcBef>
              <a:spcAft>
                <a:spcPts val="0"/>
              </a:spcAft>
              <a:buNone/>
            </a:pPr>
            <a:br>
              <a:rPr lang="en-SG" sz="2200" cap="none" dirty="0">
                <a:cs typeface="Arial" panose="020B0604020202020204" pitchFamily="34" charset="0"/>
              </a:rPr>
            </a:br>
            <a:r>
              <a:rPr lang="en-SG" sz="2200" cap="none" dirty="0" err="1">
                <a:cs typeface="Arial" panose="020B0604020202020204" pitchFamily="34" charset="0"/>
              </a:rPr>
              <a:t>az</a:t>
            </a:r>
            <a:r>
              <a:rPr lang="en-SG" sz="2200" cap="none" dirty="0">
                <a:cs typeface="Arial" panose="020B0604020202020204" pitchFamily="34" charset="0"/>
              </a:rPr>
              <a:t> </a:t>
            </a:r>
            <a:r>
              <a:rPr lang="en-SG" sz="2200" cap="none" dirty="0" err="1">
                <a:cs typeface="Arial" panose="020B0604020202020204" pitchFamily="34" charset="0"/>
              </a:rPr>
              <a:t>aks</a:t>
            </a:r>
            <a:r>
              <a:rPr lang="en-SG" sz="2200" cap="none" dirty="0">
                <a:cs typeface="Arial" panose="020B0604020202020204" pitchFamily="34" charset="0"/>
              </a:rPr>
              <a:t> </a:t>
            </a:r>
            <a:r>
              <a:rPr lang="en-SG" sz="2200" cap="none" dirty="0" err="1">
                <a:cs typeface="Arial" panose="020B0604020202020204" pitchFamily="34" charset="0"/>
              </a:rPr>
              <a:t>nodepool</a:t>
            </a:r>
            <a:r>
              <a:rPr lang="en-SG" sz="2200" cap="none" dirty="0">
                <a:cs typeface="Arial" panose="020B0604020202020204" pitchFamily="34" charset="0"/>
              </a:rPr>
              <a:t> add --resource-group </a:t>
            </a:r>
            <a:r>
              <a:rPr lang="en-SG" sz="2200" cap="none" dirty="0" err="1">
                <a:cs typeface="Arial" panose="020B0604020202020204" pitchFamily="34" charset="0"/>
              </a:rPr>
              <a:t>myResourceGroup</a:t>
            </a:r>
            <a:r>
              <a:rPr lang="en-SG" sz="2200" cap="none" dirty="0">
                <a:cs typeface="Arial" panose="020B0604020202020204" pitchFamily="34" charset="0"/>
              </a:rPr>
              <a:t> --cluster-name </a:t>
            </a:r>
            <a:r>
              <a:rPr lang="en-SG" sz="2200" cap="none" dirty="0" err="1">
                <a:cs typeface="Arial" panose="020B0604020202020204" pitchFamily="34" charset="0"/>
              </a:rPr>
              <a:t>myAKSCluster</a:t>
            </a:r>
            <a:r>
              <a:rPr lang="en-SG" sz="2200" cap="none" dirty="0">
                <a:cs typeface="Arial" panose="020B0604020202020204" pitchFamily="34" charset="0"/>
              </a:rPr>
              <a:t> --name mynodepool1 --node-</a:t>
            </a:r>
            <a:r>
              <a:rPr lang="en-SG" sz="2200" cap="none" dirty="0" err="1">
                <a:cs typeface="Arial" panose="020B0604020202020204" pitchFamily="34" charset="0"/>
              </a:rPr>
              <a:t>vm</a:t>
            </a:r>
            <a:r>
              <a:rPr lang="en-SG" sz="2200" cap="none" dirty="0">
                <a:cs typeface="Arial" panose="020B0604020202020204" pitchFamily="34" charset="0"/>
              </a:rPr>
              <a:t>-size Standard_D4s_v3</a:t>
            </a:r>
          </a:p>
          <a:p>
            <a:endParaRPr lang="en-SG" dirty="0"/>
          </a:p>
        </p:txBody>
      </p:sp>
      <p:sp>
        <p:nvSpPr>
          <p:cNvPr id="149" name="Slide Number Placeholder 148"/>
          <p:cNvSpPr>
            <a:spLocks noGrp="1"/>
          </p:cNvSpPr>
          <p:nvPr>
            <p:ph type="sldNum" sz="quarter" idx="12"/>
          </p:nvPr>
        </p:nvSpPr>
        <p:spPr>
          <a:xfrm>
            <a:off x="8717280" y="6356350"/>
            <a:ext cx="2633472" cy="365125"/>
          </a:xfrm>
        </p:spPr>
        <p:txBody>
          <a:bodyPr>
            <a:normAutofit/>
          </a:bodyPr>
          <a:lstStyle/>
          <a:p>
            <a:pPr>
              <a:spcAft>
                <a:spcPts val="600"/>
              </a:spcAft>
            </a:pPr>
            <a:fld id="{48F63A3B-78C7-47BE-AE5E-E10140E04643}" type="slidenum">
              <a:rPr lang="en-US">
                <a:solidFill>
                  <a:schemeClr val="tx1">
                    <a:lumMod val="50000"/>
                    <a:lumOff val="50000"/>
                  </a:schemeClr>
                </a:solidFill>
              </a:rPr>
              <a:t>9</a:t>
            </a:fld>
            <a:endParaRPr lang="en-US" dirty="0">
              <a:solidFill>
                <a:schemeClr val="tx1">
                  <a:lumMod val="50000"/>
                  <a:lumOff val="50000"/>
                </a:schemeClr>
              </a:solidFill>
            </a:endParaRPr>
          </a:p>
        </p:txBody>
      </p:sp>
      <p:sp>
        <p:nvSpPr>
          <p:cNvPr id="6" name="Rectangle 1"/>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Footer Placeholder 24"/>
          <p:cNvSpPr>
            <a:spLocks noGrp="1"/>
          </p:cNvSpPr>
          <p:nvPr>
            <p:ph type="ftr" sz="quarter" idx="11"/>
          </p:nvPr>
        </p:nvSpPr>
        <p:spPr>
          <a:xfrm>
            <a:off x="555185" y="6265068"/>
            <a:ext cx="6672887" cy="365125"/>
          </a:xfrm>
        </p:spPr>
        <p:txBody>
          <a:bodyPr/>
          <a:lstStyle/>
          <a:p>
            <a:r>
              <a:rPr lang="en-US" dirty="0"/>
              <a:t>Siva Yakkanti-K8SUG_35th_Meetup_Dec2024</a:t>
            </a:r>
          </a:p>
        </p:txBody>
      </p:sp>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2</TotalTime>
  <Words>1210</Words>
  <Application>Microsoft Office PowerPoint</Application>
  <PresentationFormat>Widescreen</PresentationFormat>
  <Paragraphs>141</Paragraphs>
  <Slides>13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Aptos Display</vt:lpstr>
      <vt:lpstr>Arial</vt:lpstr>
      <vt:lpstr>Calibri</vt:lpstr>
      <vt:lpstr>Courier New</vt:lpstr>
      <vt:lpstr>Sabon Next LT</vt:lpstr>
      <vt:lpstr>Segoe UI</vt:lpstr>
      <vt:lpstr>Tw Cen MT</vt:lpstr>
      <vt:lpstr>Wingdings</vt:lpstr>
      <vt:lpstr>Droplet</vt:lpstr>
      <vt:lpstr>Deploy AKS Cluster and Customize while they scale</vt:lpstr>
      <vt:lpstr>Agenda</vt:lpstr>
      <vt:lpstr>Overview of AKS</vt:lpstr>
      <vt:lpstr>PowerPoint Presentation</vt:lpstr>
      <vt:lpstr>Overview of Autoscaling</vt:lpstr>
      <vt:lpstr>Customization scenarios</vt:lpstr>
      <vt:lpstr>Customization examples</vt:lpstr>
      <vt:lpstr>PowerPoint Presentation</vt:lpstr>
      <vt:lpstr>PowerPoint Presentation</vt:lpstr>
      <vt:lpstr>Deployments</vt:lpstr>
      <vt:lpstr>Quick Demo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Siva Yakkanti</dc:creator>
  <cp:lastModifiedBy>YAKKANTI SIVAIAH .</cp:lastModifiedBy>
  <cp:revision>132</cp:revision>
  <cp:lastPrinted>2025-02-09T16:12:53Z</cp:lastPrinted>
  <dcterms:created xsi:type="dcterms:W3CDTF">2024-05-29T11:41:00Z</dcterms:created>
  <dcterms:modified xsi:type="dcterms:W3CDTF">2025-02-09T16:14:05Z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D6F1B859A1F84C18A24EB901D91EA8EC_12</vt:lpwstr>
  </property>
  <property fmtid="{D5CDD505-2E9C-101B-9397-08002B2CF9AE}" pid="3" name="KSOProductBuildVer">
    <vt:lpwstr>1033-12.2.0.19307</vt:lpwstr>
  </property>
</Properties>
</file>