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125.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117.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133.xml"/>
  <Override ContentType="application/vnd.openxmlformats-officedocument.presentationml.notesSlide+xml" PartName="/ppt/notesSlides/notesSlide109.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07.xml"/>
  <Override ContentType="application/vnd.openxmlformats-officedocument.presentationml.notesSlide+xml" PartName="/ppt/notesSlides/notesSlide143.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119.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105.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135.xml"/>
  <Override ContentType="application/vnd.openxmlformats-officedocument.presentationml.notesSlide+xml" PartName="/ppt/notesSlides/notesSlide137.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41.xml"/>
  <Override ContentType="application/vnd.openxmlformats-officedocument.presentationml.notesSlide+xml" PartName="/ppt/notesSlides/notesSlide123.xml"/>
  <Override ContentType="application/vnd.openxmlformats-officedocument.presentationml.notesSlide+xml" PartName="/ppt/notesSlides/notesSlide110.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138.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12.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46.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120.xml"/>
  <Override ContentType="application/vnd.openxmlformats-officedocument.presentationml.notesSlide+xml" PartName="/ppt/notesSlides/notesSlide20.xml"/>
  <Override ContentType="application/vnd.openxmlformats-officedocument.presentationml.notesSlide+xml" PartName="/ppt/notesSlides/notesSlide129.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144.xml"/>
  <Override ContentType="application/vnd.openxmlformats-officedocument.presentationml.notesSlide+xml" PartName="/ppt/notesSlides/notesSlide48.xml"/>
  <Override ContentType="application/vnd.openxmlformats-officedocument.presentationml.notesSlide+xml" PartName="/ppt/notesSlides/notesSlide131.xml"/>
  <Override ContentType="application/vnd.openxmlformats-officedocument.presentationml.notesSlide+xml" PartName="/ppt/notesSlides/notesSlide127.xml"/>
  <Override ContentType="application/vnd.openxmlformats-officedocument.presentationml.notesSlide+xml" PartName="/ppt/notesSlides/notesSlide114.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142.xml"/>
  <Override ContentType="application/vnd.openxmlformats-officedocument.presentationml.notesSlide+xml" PartName="/ppt/notesSlides/notesSlide84.xml"/>
  <Override ContentType="application/vnd.openxmlformats-officedocument.presentationml.notesSlide+xml" PartName="/ppt/notesSlides/notesSlide116.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24.xml"/>
  <Override ContentType="application/vnd.openxmlformats-officedocument.presentationml.notesSlide+xml" PartName="/ppt/notesSlides/notesSlide126.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108.xml"/>
  <Override ContentType="application/vnd.openxmlformats-officedocument.presentationml.notesSlide+xml" PartName="/ppt/notesSlides/notesSlide90.xml"/>
  <Override ContentType="application/vnd.openxmlformats-officedocument.presentationml.notesSlide+xml" PartName="/ppt/notesSlides/notesSlide1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0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122.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118.xml"/>
  <Override ContentType="application/vnd.openxmlformats-officedocument.presentationml.notesSlide+xml" PartName="/ppt/notesSlides/notesSlide74.xml"/>
  <Override ContentType="application/vnd.openxmlformats-officedocument.presentationml.notesSlide+xml" PartName="/ppt/notesSlides/notesSlide58.xml"/>
  <Override ContentType="application/vnd.openxmlformats-officedocument.presentationml.notesSlide+xml" PartName="/ppt/notesSlides/notesSlide140.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136.xml"/>
  <Override ContentType="application/vnd.openxmlformats-officedocument.presentationml.notesSlide+xml" PartName="/ppt/notesSlides/notesSlide2.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111.xml"/>
  <Override ContentType="application/vnd.openxmlformats-officedocument.presentationml.notesSlide+xml" PartName="/ppt/notesSlides/notesSlide139.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113.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104.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3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21.xml"/>
  <Override ContentType="application/vnd.openxmlformats-officedocument.presentationml.notesSlide+xml" PartName="/ppt/notesSlides/notesSlide6.xml"/>
  <Override ContentType="application/vnd.openxmlformats-officedocument.presentationml.notesSlide+xml" PartName="/ppt/notesSlides/notesSlide128.xml"/>
  <Override ContentType="application/vnd.openxmlformats-officedocument.presentationml.notesSlide+xml" PartName="/ppt/notesSlides/notesSlide79.xml"/>
  <Override ContentType="application/vnd.openxmlformats-officedocument.presentationml.notesSlide+xml" PartName="/ppt/notesSlides/notesSlide132.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45.xml"/>
  <Override ContentType="application/vnd.openxmlformats-officedocument.presentationml.notesSlide+xml" PartName="/ppt/notesSlides/notesSlide96.xml"/>
  <Override ContentType="application/vnd.openxmlformats-officedocument.presentationml.notesSlide+xml" PartName="/ppt/notesSlides/notesSlide102.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115.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1.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05.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138.xml"/>
  <Override ContentType="application/vnd.openxmlformats-officedocument.presentationml.slide+xml" PartName="/ppt/slides/slide25.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13.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84.xml"/>
  <Override ContentType="application/vnd.openxmlformats-officedocument.presentationml.slide+xml" PartName="/ppt/slides/slide107.xml"/>
  <Override ContentType="application/vnd.openxmlformats-officedocument.presentationml.slide+xml" PartName="/ppt/slides/slide37.xml"/>
  <Override ContentType="application/vnd.openxmlformats-officedocument.presentationml.slide+xml" PartName="/ppt/slides/slide123.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36.xml"/>
  <Override ContentType="application/vnd.openxmlformats-officedocument.presentationml.slide+xml" PartName="/ppt/slides/slide10.xml"/>
  <Override ContentType="application/vnd.openxmlformats-officedocument.presentationml.slide+xml" PartName="/ppt/slides/slide111.xml"/>
  <Override ContentType="application/vnd.openxmlformats-officedocument.presentationml.slide+xml" PartName="/ppt/slides/slide53.xml"/>
  <Override ContentType="application/vnd.openxmlformats-officedocument.presentationml.slide+xml" PartName="/ppt/slides/slide141.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18.xml"/>
  <Override ContentType="application/vnd.openxmlformats-officedocument.presentationml.slide+xml" PartName="/ppt/slides/slide142.xml"/>
  <Override ContentType="application/vnd.openxmlformats-officedocument.presentationml.slide+xml" PartName="/ppt/slides/slide12.xml"/>
  <Override ContentType="application/vnd.openxmlformats-officedocument.presentationml.slide+xml" PartName="/ppt/slides/slide108.xml"/>
  <Override ContentType="application/vnd.openxmlformats-officedocument.presentationml.slide+xml" PartName="/ppt/slides/slide98.xml"/>
  <Override ContentType="application/vnd.openxmlformats-officedocument.presentationml.slide+xml" PartName="/ppt/slides/slide125.xml"/>
  <Override ContentType="application/vnd.openxmlformats-officedocument.presentationml.slide+xml" PartName="/ppt/slides/slide72.xml"/>
  <Override ContentType="application/vnd.openxmlformats-officedocument.presentationml.slide+xml" PartName="/ppt/slides/slide135.xml"/>
  <Override ContentType="application/vnd.openxmlformats-officedocument.presentationml.slide+xml" PartName="/ppt/slides/slide20.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129.xml"/>
  <Override ContentType="application/vnd.openxmlformats-officedocument.presentationml.slide+xml" PartName="/ppt/slides/slide63.xml"/>
  <Override ContentType="application/vnd.openxmlformats-officedocument.presentationml.slide+xml" PartName="/ppt/slides/slide131.xml"/>
  <Override ContentType="application/vnd.openxmlformats-officedocument.presentationml.slide+xml" PartName="/ppt/slides/slide93.xml"/>
  <Override ContentType="application/vnd.openxmlformats-officedocument.presentationml.slide+xml" PartName="/ppt/slides/slide101.xml"/>
  <Override ContentType="application/vnd.openxmlformats-officedocument.presentationml.slide+xml" PartName="/ppt/slides/slide116.xml"/>
  <Override ContentType="application/vnd.openxmlformats-officedocument.presentationml.slide+xml" PartName="/ppt/slides/slide144.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133.xml"/>
  <Override ContentType="application/vnd.openxmlformats-officedocument.presentationml.slide+xml" PartName="/ppt/slides/slide91.xml"/>
  <Override ContentType="application/vnd.openxmlformats-officedocument.presentationml.slide+xml" PartName="/ppt/slides/slide114.xml"/>
  <Override ContentType="application/vnd.openxmlformats-officedocument.presentationml.slide+xml" PartName="/ppt/slides/slide31.xml"/>
  <Override ContentType="application/vnd.openxmlformats-officedocument.presentationml.slide+xml" PartName="/ppt/slides/slide127.xml"/>
  <Override ContentType="application/vnd.openxmlformats-officedocument.presentationml.slide+xml" PartName="/ppt/slides/slide146.xml"/>
  <Override ContentType="application/vnd.openxmlformats-officedocument.presentationml.slide+xml" PartName="/ppt/slides/slide120.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39.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12.xml"/>
  <Override ContentType="application/vnd.openxmlformats-officedocument.presentationml.slide+xml" PartName="/ppt/slides/slide9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122.xml"/>
  <Override ContentType="application/vnd.openxmlformats-officedocument.presentationml.slide+xml" PartName="/ppt/slides/slide130.xml"/>
  <Override ContentType="application/vnd.openxmlformats-officedocument.presentationml.slide+xml" PartName="/ppt/slides/slide16.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40.xml"/>
  <Override ContentType="application/vnd.openxmlformats-officedocument.presentationml.slide+xml" PartName="/ppt/slides/slide11.xml"/>
  <Override ContentType="application/vnd.openxmlformats-officedocument.presentationml.slide+xml" PartName="/ppt/slides/slide137.xml"/>
  <Override ContentType="application/vnd.openxmlformats-officedocument.presentationml.slide+xml" PartName="/ppt/slides/slide110.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49.xml"/>
  <Override ContentType="application/vnd.openxmlformats-officedocument.presentationml.slide+xml" PartName="/ppt/slides/slide124.xml"/>
  <Override ContentType="application/vnd.openxmlformats-officedocument.presentationml.slide+xml" PartName="/ppt/slides/slide83.xml"/>
  <Override ContentType="application/vnd.openxmlformats-officedocument.presentationml.slide+xml" PartName="/ppt/slides/slide106.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119.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126.xml"/>
  <Override ContentType="application/vnd.openxmlformats-officedocument.presentationml.slide+xml" PartName="/ppt/slides/slide109.xml"/>
  <Override ContentType="application/vnd.openxmlformats-officedocument.presentationml.slide+xml" PartName="/ppt/slides/slide134.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100.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143.xml"/>
  <Override ContentType="application/vnd.openxmlformats-officedocument.presentationml.slide+xml" PartName="/ppt/slides/slide117.xml"/>
  <Override ContentType="application/vnd.openxmlformats-officedocument.presentationml.slide+xml" PartName="/ppt/slides/slide145.xml"/>
  <Override ContentType="application/vnd.openxmlformats-officedocument.presentationml.slide+xml" PartName="/ppt/slides/slide132.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128.xml"/>
  <Override ContentType="application/vnd.openxmlformats-officedocument.presentationml.slide+xml" PartName="/ppt/slides/slide92.xml"/>
  <Override ContentType="application/vnd.openxmlformats-officedocument.presentationml.slide+xml" PartName="/ppt/slides/slide115.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 id="336" r:id="rId86"/>
    <p:sldId id="337" r:id="rId87"/>
    <p:sldId id="338" r:id="rId88"/>
    <p:sldId id="339" r:id="rId89"/>
    <p:sldId id="340" r:id="rId90"/>
    <p:sldId id="341" r:id="rId91"/>
    <p:sldId id="342" r:id="rId92"/>
    <p:sldId id="343" r:id="rId93"/>
    <p:sldId id="344" r:id="rId94"/>
    <p:sldId id="345" r:id="rId95"/>
    <p:sldId id="346" r:id="rId96"/>
    <p:sldId id="347" r:id="rId97"/>
    <p:sldId id="348" r:id="rId98"/>
    <p:sldId id="349" r:id="rId99"/>
    <p:sldId id="350" r:id="rId100"/>
    <p:sldId id="351" r:id="rId101"/>
    <p:sldId id="352" r:id="rId102"/>
    <p:sldId id="353" r:id="rId103"/>
    <p:sldId id="354" r:id="rId104"/>
    <p:sldId id="355" r:id="rId105"/>
    <p:sldId id="356" r:id="rId106"/>
    <p:sldId id="357" r:id="rId107"/>
    <p:sldId id="358" r:id="rId108"/>
    <p:sldId id="359" r:id="rId109"/>
    <p:sldId id="360" r:id="rId110"/>
    <p:sldId id="361" r:id="rId111"/>
    <p:sldId id="362" r:id="rId112"/>
    <p:sldId id="363" r:id="rId113"/>
    <p:sldId id="364" r:id="rId114"/>
    <p:sldId id="365" r:id="rId115"/>
    <p:sldId id="366" r:id="rId116"/>
    <p:sldId id="367" r:id="rId117"/>
    <p:sldId id="368" r:id="rId118"/>
    <p:sldId id="369" r:id="rId119"/>
    <p:sldId id="370" r:id="rId120"/>
    <p:sldId id="371" r:id="rId121"/>
    <p:sldId id="372" r:id="rId122"/>
    <p:sldId id="373" r:id="rId123"/>
    <p:sldId id="374" r:id="rId124"/>
    <p:sldId id="375" r:id="rId125"/>
    <p:sldId id="376" r:id="rId126"/>
    <p:sldId id="377" r:id="rId127"/>
    <p:sldId id="378" r:id="rId128"/>
    <p:sldId id="379" r:id="rId129"/>
    <p:sldId id="380" r:id="rId130"/>
    <p:sldId id="381" r:id="rId131"/>
    <p:sldId id="382" r:id="rId132"/>
    <p:sldId id="383" r:id="rId133"/>
    <p:sldId id="384" r:id="rId134"/>
    <p:sldId id="385" r:id="rId135"/>
    <p:sldId id="386" r:id="rId136"/>
    <p:sldId id="387" r:id="rId137"/>
    <p:sldId id="388" r:id="rId138"/>
    <p:sldId id="389" r:id="rId139"/>
    <p:sldId id="390" r:id="rId140"/>
    <p:sldId id="391" r:id="rId141"/>
    <p:sldId id="392" r:id="rId142"/>
    <p:sldId id="393" r:id="rId143"/>
    <p:sldId id="394" r:id="rId144"/>
    <p:sldId id="395" r:id="rId145"/>
    <p:sldId id="396" r:id="rId146"/>
    <p:sldId id="397" r:id="rId147"/>
    <p:sldId id="398" r:id="rId148"/>
    <p:sldId id="399" r:id="rId149"/>
    <p:sldId id="400" r:id="rId150"/>
    <p:sldId id="401" r:id="rId15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C1554A9D-A37F-48BC-AB61-68773C728C96}">
  <a:tblStyle styleId="{C1554A9D-A37F-48BC-AB61-68773C728C96}" styleName="Table_0">
    <a:wholeTbl>
      <a:tcTxStyle>
        <a:font>
          <a:latin typeface="Arial"/>
          <a:ea typeface="Arial"/>
          <a:cs typeface="Arial"/>
        </a:font>
        <a:srgbClr val="000000"/>
      </a:tcTxStyle>
      <a:tcStyle>
        <a:tcBdr>
          <a:left>
            <a:ln cap="flat" cmpd="sng" w="9525">
              <a:solidFill>
                <a:srgbClr val="9E9E9E"/>
              </a:solidFill>
              <a:prstDash val="solid"/>
              <a:round/>
              <a:headEnd len="med" w="med" type="none"/>
              <a:tailEnd len="med" w="med" type="none"/>
            </a:ln>
          </a:left>
          <a:right>
            <a:ln cap="flat" cmpd="sng" w="9525">
              <a:solidFill>
                <a:srgbClr val="9E9E9E"/>
              </a:solidFill>
              <a:prstDash val="solid"/>
              <a:round/>
              <a:headEnd len="med" w="med" type="none"/>
              <a:tailEnd len="med" w="med" type="none"/>
            </a:ln>
          </a:right>
          <a:top>
            <a:ln cap="flat" cmpd="sng" w="9525">
              <a:solidFill>
                <a:srgbClr val="9E9E9E"/>
              </a:solidFill>
              <a:prstDash val="solid"/>
              <a:round/>
              <a:headEnd len="med" w="med" type="none"/>
              <a:tailEnd len="med" w="med" type="none"/>
            </a:ln>
          </a:top>
          <a:bottom>
            <a:ln cap="flat" cmpd="sng" w="9525">
              <a:solidFill>
                <a:srgbClr val="9E9E9E"/>
              </a:solidFill>
              <a:prstDash val="solid"/>
              <a:round/>
              <a:headEnd len="med" w="med" type="none"/>
              <a:tailEnd len="med" w="med" type="none"/>
            </a:ln>
          </a:bottom>
          <a:insideH>
            <a:ln cap="flat" cmpd="sng" w="9525">
              <a:solidFill>
                <a:srgbClr val="9E9E9E"/>
              </a:solidFill>
              <a:prstDash val="solid"/>
              <a:round/>
              <a:headEnd len="med" w="med" type="none"/>
              <a:tailEnd len="med" w="med" type="none"/>
            </a:ln>
          </a:insideH>
          <a:insideV>
            <a:ln cap="flat" cmpd="sng" w="9525">
              <a:solidFill>
                <a:srgbClr val="9E9E9E"/>
              </a:solidFill>
              <a:prstDash val="solid"/>
              <a:round/>
              <a:headEnd len="med" w="med" type="none"/>
              <a:tailEnd len="med" w="med"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07" Type="http://schemas.openxmlformats.org/officeDocument/2006/relationships/slide" Target="slides/slide102.xml"/><Relationship Id="rId106" Type="http://schemas.openxmlformats.org/officeDocument/2006/relationships/slide" Target="slides/slide101.xml"/><Relationship Id="rId105" Type="http://schemas.openxmlformats.org/officeDocument/2006/relationships/slide" Target="slides/slide100.xml"/><Relationship Id="rId104" Type="http://schemas.openxmlformats.org/officeDocument/2006/relationships/slide" Target="slides/slide99.xml"/><Relationship Id="rId109" Type="http://schemas.openxmlformats.org/officeDocument/2006/relationships/slide" Target="slides/slide104.xml"/><Relationship Id="rId108" Type="http://schemas.openxmlformats.org/officeDocument/2006/relationships/slide" Target="slides/slide103.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103" Type="http://schemas.openxmlformats.org/officeDocument/2006/relationships/slide" Target="slides/slide98.xml"/><Relationship Id="rId102" Type="http://schemas.openxmlformats.org/officeDocument/2006/relationships/slide" Target="slides/slide97.xml"/><Relationship Id="rId101" Type="http://schemas.openxmlformats.org/officeDocument/2006/relationships/slide" Target="slides/slide96.xml"/><Relationship Id="rId100" Type="http://schemas.openxmlformats.org/officeDocument/2006/relationships/slide" Target="slides/slide95.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29" Type="http://schemas.openxmlformats.org/officeDocument/2006/relationships/slide" Target="slides/slide124.xml"/><Relationship Id="rId128" Type="http://schemas.openxmlformats.org/officeDocument/2006/relationships/slide" Target="slides/slide123.xml"/><Relationship Id="rId127" Type="http://schemas.openxmlformats.org/officeDocument/2006/relationships/slide" Target="slides/slide122.xml"/><Relationship Id="rId126" Type="http://schemas.openxmlformats.org/officeDocument/2006/relationships/slide" Target="slides/slide121.xml"/><Relationship Id="rId26" Type="http://schemas.openxmlformats.org/officeDocument/2006/relationships/slide" Target="slides/slide21.xml"/><Relationship Id="rId121" Type="http://schemas.openxmlformats.org/officeDocument/2006/relationships/slide" Target="slides/slide116.xml"/><Relationship Id="rId25" Type="http://schemas.openxmlformats.org/officeDocument/2006/relationships/slide" Target="slides/slide20.xml"/><Relationship Id="rId120" Type="http://schemas.openxmlformats.org/officeDocument/2006/relationships/slide" Target="slides/slide115.xml"/><Relationship Id="rId28" Type="http://schemas.openxmlformats.org/officeDocument/2006/relationships/slide" Target="slides/slide23.xml"/><Relationship Id="rId27" Type="http://schemas.openxmlformats.org/officeDocument/2006/relationships/slide" Target="slides/slide22.xml"/><Relationship Id="rId125" Type="http://schemas.openxmlformats.org/officeDocument/2006/relationships/slide" Target="slides/slide120.xml"/><Relationship Id="rId29" Type="http://schemas.openxmlformats.org/officeDocument/2006/relationships/slide" Target="slides/slide24.xml"/><Relationship Id="rId124" Type="http://schemas.openxmlformats.org/officeDocument/2006/relationships/slide" Target="slides/slide119.xml"/><Relationship Id="rId123" Type="http://schemas.openxmlformats.org/officeDocument/2006/relationships/slide" Target="slides/slide118.xml"/><Relationship Id="rId122" Type="http://schemas.openxmlformats.org/officeDocument/2006/relationships/slide" Target="slides/slide117.xml"/><Relationship Id="rId95" Type="http://schemas.openxmlformats.org/officeDocument/2006/relationships/slide" Target="slides/slide90.xml"/><Relationship Id="rId94" Type="http://schemas.openxmlformats.org/officeDocument/2006/relationships/slide" Target="slides/slide89.xml"/><Relationship Id="rId97" Type="http://schemas.openxmlformats.org/officeDocument/2006/relationships/slide" Target="slides/slide92.xml"/><Relationship Id="rId96" Type="http://schemas.openxmlformats.org/officeDocument/2006/relationships/slide" Target="slides/slide91.xml"/><Relationship Id="rId11" Type="http://schemas.openxmlformats.org/officeDocument/2006/relationships/slide" Target="slides/slide6.xml"/><Relationship Id="rId99" Type="http://schemas.openxmlformats.org/officeDocument/2006/relationships/slide" Target="slides/slide94.xml"/><Relationship Id="rId10" Type="http://schemas.openxmlformats.org/officeDocument/2006/relationships/slide" Target="slides/slide5.xml"/><Relationship Id="rId98" Type="http://schemas.openxmlformats.org/officeDocument/2006/relationships/slide" Target="slides/slide93.xml"/><Relationship Id="rId13" Type="http://schemas.openxmlformats.org/officeDocument/2006/relationships/slide" Target="slides/slide8.xml"/><Relationship Id="rId12" Type="http://schemas.openxmlformats.org/officeDocument/2006/relationships/slide" Target="slides/slide7.xml"/><Relationship Id="rId91" Type="http://schemas.openxmlformats.org/officeDocument/2006/relationships/slide" Target="slides/slide86.xml"/><Relationship Id="rId90" Type="http://schemas.openxmlformats.org/officeDocument/2006/relationships/slide" Target="slides/slide85.xml"/><Relationship Id="rId93" Type="http://schemas.openxmlformats.org/officeDocument/2006/relationships/slide" Target="slides/slide88.xml"/><Relationship Id="rId92" Type="http://schemas.openxmlformats.org/officeDocument/2006/relationships/slide" Target="slides/slide87.xml"/><Relationship Id="rId118" Type="http://schemas.openxmlformats.org/officeDocument/2006/relationships/slide" Target="slides/slide113.xml"/><Relationship Id="rId117" Type="http://schemas.openxmlformats.org/officeDocument/2006/relationships/slide" Target="slides/slide112.xml"/><Relationship Id="rId116" Type="http://schemas.openxmlformats.org/officeDocument/2006/relationships/slide" Target="slides/slide111.xml"/><Relationship Id="rId115" Type="http://schemas.openxmlformats.org/officeDocument/2006/relationships/slide" Target="slides/slide110.xml"/><Relationship Id="rId119" Type="http://schemas.openxmlformats.org/officeDocument/2006/relationships/slide" Target="slides/slide114.xml"/><Relationship Id="rId15" Type="http://schemas.openxmlformats.org/officeDocument/2006/relationships/slide" Target="slides/slide10.xml"/><Relationship Id="rId110" Type="http://schemas.openxmlformats.org/officeDocument/2006/relationships/slide" Target="slides/slide105.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14" Type="http://schemas.openxmlformats.org/officeDocument/2006/relationships/slide" Target="slides/slide109.xml"/><Relationship Id="rId18" Type="http://schemas.openxmlformats.org/officeDocument/2006/relationships/slide" Target="slides/slide13.xml"/><Relationship Id="rId113" Type="http://schemas.openxmlformats.org/officeDocument/2006/relationships/slide" Target="slides/slide108.xml"/><Relationship Id="rId112" Type="http://schemas.openxmlformats.org/officeDocument/2006/relationships/slide" Target="slides/slide107.xml"/><Relationship Id="rId111" Type="http://schemas.openxmlformats.org/officeDocument/2006/relationships/slide" Target="slides/slide106.xml"/><Relationship Id="rId84" Type="http://schemas.openxmlformats.org/officeDocument/2006/relationships/slide" Target="slides/slide79.xml"/><Relationship Id="rId83" Type="http://schemas.openxmlformats.org/officeDocument/2006/relationships/slide" Target="slides/slide78.xml"/><Relationship Id="rId86" Type="http://schemas.openxmlformats.org/officeDocument/2006/relationships/slide" Target="slides/slide81.xml"/><Relationship Id="rId85" Type="http://schemas.openxmlformats.org/officeDocument/2006/relationships/slide" Target="slides/slide80.xml"/><Relationship Id="rId88" Type="http://schemas.openxmlformats.org/officeDocument/2006/relationships/slide" Target="slides/slide83.xml"/><Relationship Id="rId150" Type="http://schemas.openxmlformats.org/officeDocument/2006/relationships/slide" Target="slides/slide145.xml"/><Relationship Id="rId87" Type="http://schemas.openxmlformats.org/officeDocument/2006/relationships/slide" Target="slides/slide82.xml"/><Relationship Id="rId89" Type="http://schemas.openxmlformats.org/officeDocument/2006/relationships/slide" Target="slides/slide84.xml"/><Relationship Id="rId80" Type="http://schemas.openxmlformats.org/officeDocument/2006/relationships/slide" Target="slides/slide75.xml"/><Relationship Id="rId82" Type="http://schemas.openxmlformats.org/officeDocument/2006/relationships/slide" Target="slides/slide77.xml"/><Relationship Id="rId81" Type="http://schemas.openxmlformats.org/officeDocument/2006/relationships/slide" Target="slides/slide76.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149" Type="http://schemas.openxmlformats.org/officeDocument/2006/relationships/slide" Target="slides/slide144.xml"/><Relationship Id="rId4" Type="http://schemas.openxmlformats.org/officeDocument/2006/relationships/slideMaster" Target="slideMasters/slideMaster1.xml"/><Relationship Id="rId148" Type="http://schemas.openxmlformats.org/officeDocument/2006/relationships/slide" Target="slides/slide143.xml"/><Relationship Id="rId9" Type="http://schemas.openxmlformats.org/officeDocument/2006/relationships/slide" Target="slides/slide4.xml"/><Relationship Id="rId143" Type="http://schemas.openxmlformats.org/officeDocument/2006/relationships/slide" Target="slides/slide138.xml"/><Relationship Id="rId142" Type="http://schemas.openxmlformats.org/officeDocument/2006/relationships/slide" Target="slides/slide137.xml"/><Relationship Id="rId141" Type="http://schemas.openxmlformats.org/officeDocument/2006/relationships/slide" Target="slides/slide136.xml"/><Relationship Id="rId140" Type="http://schemas.openxmlformats.org/officeDocument/2006/relationships/slide" Target="slides/slide135.xml"/><Relationship Id="rId5" Type="http://schemas.openxmlformats.org/officeDocument/2006/relationships/notesMaster" Target="notesMasters/notesMaster1.xml"/><Relationship Id="rId147" Type="http://schemas.openxmlformats.org/officeDocument/2006/relationships/slide" Target="slides/slide142.xml"/><Relationship Id="rId6" Type="http://schemas.openxmlformats.org/officeDocument/2006/relationships/slide" Target="slides/slide1.xml"/><Relationship Id="rId146" Type="http://schemas.openxmlformats.org/officeDocument/2006/relationships/slide" Target="slides/slide141.xml"/><Relationship Id="rId7" Type="http://schemas.openxmlformats.org/officeDocument/2006/relationships/slide" Target="slides/slide2.xml"/><Relationship Id="rId145" Type="http://schemas.openxmlformats.org/officeDocument/2006/relationships/slide" Target="slides/slide140.xml"/><Relationship Id="rId8" Type="http://schemas.openxmlformats.org/officeDocument/2006/relationships/slide" Target="slides/slide3.xml"/><Relationship Id="rId144" Type="http://schemas.openxmlformats.org/officeDocument/2006/relationships/slide" Target="slides/slide139.xml"/><Relationship Id="rId73" Type="http://schemas.openxmlformats.org/officeDocument/2006/relationships/slide" Target="slides/slide68.xml"/><Relationship Id="rId72" Type="http://schemas.openxmlformats.org/officeDocument/2006/relationships/slide" Target="slides/slide67.xml"/><Relationship Id="rId75" Type="http://schemas.openxmlformats.org/officeDocument/2006/relationships/slide" Target="slides/slide70.xml"/><Relationship Id="rId74" Type="http://schemas.openxmlformats.org/officeDocument/2006/relationships/slide" Target="slides/slide69.xml"/><Relationship Id="rId77" Type="http://schemas.openxmlformats.org/officeDocument/2006/relationships/slide" Target="slides/slide72.xml"/><Relationship Id="rId76" Type="http://schemas.openxmlformats.org/officeDocument/2006/relationships/slide" Target="slides/slide71.xml"/><Relationship Id="rId79" Type="http://schemas.openxmlformats.org/officeDocument/2006/relationships/slide" Target="slides/slide74.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139" Type="http://schemas.openxmlformats.org/officeDocument/2006/relationships/slide" Target="slides/slide134.xml"/><Relationship Id="rId138" Type="http://schemas.openxmlformats.org/officeDocument/2006/relationships/slide" Target="slides/slide133.xml"/><Relationship Id="rId137" Type="http://schemas.openxmlformats.org/officeDocument/2006/relationships/slide" Target="slides/slide132.xml"/><Relationship Id="rId132" Type="http://schemas.openxmlformats.org/officeDocument/2006/relationships/slide" Target="slides/slide127.xml"/><Relationship Id="rId131" Type="http://schemas.openxmlformats.org/officeDocument/2006/relationships/slide" Target="slides/slide126.xml"/><Relationship Id="rId130" Type="http://schemas.openxmlformats.org/officeDocument/2006/relationships/slide" Target="slides/slide125.xml"/><Relationship Id="rId136" Type="http://schemas.openxmlformats.org/officeDocument/2006/relationships/slide" Target="slides/slide131.xml"/><Relationship Id="rId135" Type="http://schemas.openxmlformats.org/officeDocument/2006/relationships/slide" Target="slides/slide130.xml"/><Relationship Id="rId134" Type="http://schemas.openxmlformats.org/officeDocument/2006/relationships/slide" Target="slides/slide129.xml"/><Relationship Id="rId133" Type="http://schemas.openxmlformats.org/officeDocument/2006/relationships/slide" Target="slides/slide128.xml"/><Relationship Id="rId62" Type="http://schemas.openxmlformats.org/officeDocument/2006/relationships/slide" Target="slides/slide57.xml"/><Relationship Id="rId61" Type="http://schemas.openxmlformats.org/officeDocument/2006/relationships/slide" Target="slides/slide56.xml"/><Relationship Id="rId64" Type="http://schemas.openxmlformats.org/officeDocument/2006/relationships/slide" Target="slides/slide59.xml"/><Relationship Id="rId63" Type="http://schemas.openxmlformats.org/officeDocument/2006/relationships/slide" Target="slides/slide58.xml"/><Relationship Id="rId66" Type="http://schemas.openxmlformats.org/officeDocument/2006/relationships/slide" Target="slides/slide61.xml"/><Relationship Id="rId65" Type="http://schemas.openxmlformats.org/officeDocument/2006/relationships/slide" Target="slides/slide60.xml"/><Relationship Id="rId68" Type="http://schemas.openxmlformats.org/officeDocument/2006/relationships/slide" Target="slides/slide63.xml"/><Relationship Id="rId67" Type="http://schemas.openxmlformats.org/officeDocument/2006/relationships/slide" Target="slides/slide62.xml"/><Relationship Id="rId60" Type="http://schemas.openxmlformats.org/officeDocument/2006/relationships/slide" Target="slides/slide55.xml"/><Relationship Id="rId69" Type="http://schemas.openxmlformats.org/officeDocument/2006/relationships/slide" Target="slides/slide6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55" Type="http://schemas.openxmlformats.org/officeDocument/2006/relationships/slide" Target="slides/slide50.xml"/><Relationship Id="rId54" Type="http://schemas.openxmlformats.org/officeDocument/2006/relationships/slide" Target="slides/slide49.xml"/><Relationship Id="rId57" Type="http://schemas.openxmlformats.org/officeDocument/2006/relationships/slide" Target="slides/slide52.xml"/><Relationship Id="rId56" Type="http://schemas.openxmlformats.org/officeDocument/2006/relationships/slide" Target="slides/slide51.xml"/><Relationship Id="rId59" Type="http://schemas.openxmlformats.org/officeDocument/2006/relationships/slide" Target="slides/slide54.xml"/><Relationship Id="rId58" Type="http://schemas.openxmlformats.org/officeDocument/2006/relationships/slide" Target="slides/slide53.xml"/><Relationship Id="rId151" Type="http://schemas.openxmlformats.org/officeDocument/2006/relationships/slide" Target="slides/slide14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lvl="0">
              <a:spcBef>
                <a:spcPts val="0"/>
              </a:spcBef>
              <a:buSzPts val="1100"/>
              <a:buChar char="●"/>
              <a:defRPr sz="1100"/>
            </a:lvl1pPr>
            <a:lvl2pPr lvl="1">
              <a:spcBef>
                <a:spcPts val="0"/>
              </a:spcBef>
              <a:buSzPts val="1100"/>
              <a:buChar char="○"/>
              <a:defRPr sz="1100"/>
            </a:lvl2pPr>
            <a:lvl3pPr lvl="2">
              <a:spcBef>
                <a:spcPts val="0"/>
              </a:spcBef>
              <a:buSzPts val="1100"/>
              <a:buChar char="■"/>
              <a:defRPr sz="1100"/>
            </a:lvl3pPr>
            <a:lvl4pPr lvl="3">
              <a:spcBef>
                <a:spcPts val="0"/>
              </a:spcBef>
              <a:buSzPts val="1100"/>
              <a:buChar char="●"/>
              <a:defRPr sz="1100"/>
            </a:lvl4pPr>
            <a:lvl5pPr lvl="4">
              <a:spcBef>
                <a:spcPts val="0"/>
              </a:spcBef>
              <a:buSzPts val="1100"/>
              <a:buChar char="○"/>
              <a:defRPr sz="1100"/>
            </a:lvl5pPr>
            <a:lvl6pPr lvl="5">
              <a:spcBef>
                <a:spcPts val="0"/>
              </a:spcBef>
              <a:buSzPts val="1100"/>
              <a:buChar char="■"/>
              <a:defRPr sz="1100"/>
            </a:lvl6pPr>
            <a:lvl7pPr lvl="6">
              <a:spcBef>
                <a:spcPts val="0"/>
              </a:spcBef>
              <a:buSzPts val="1100"/>
              <a:buChar char="●"/>
              <a:defRPr sz="1100"/>
            </a:lvl7pPr>
            <a:lvl8pPr lvl="7">
              <a:spcBef>
                <a:spcPts val="0"/>
              </a:spcBef>
              <a:buSzPts val="1100"/>
              <a:buChar char="○"/>
              <a:defRPr sz="1100"/>
            </a:lvl8pPr>
            <a:lvl9pPr lvl="8">
              <a:spcBef>
                <a:spcPts val="0"/>
              </a:spcBef>
              <a:buSzPts val="11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vaultproject.io/docs/auth/gcp.html" TargetMode="External"/><Relationship Id="rId3" Type="http://schemas.openxmlformats.org/officeDocument/2006/relationships/hyperlink" Target="https://www.vaultproject.io/docs/auth/kubernetes.html" TargetMode="External"/><Relationship Id="rId4" Type="http://schemas.openxmlformats.org/officeDocument/2006/relationships/hyperlink" Target="https://www.vaultproject.io/docs/secrets/kv/index.html" TargetMode="External"/><Relationship Id="rId5" Type="http://schemas.openxmlformats.org/officeDocument/2006/relationships/hyperlink" Target="https://www.vaultproject.io/docs/secrets/kv/index.html" TargetMode="External"/><Relationship Id="rId6" Type="http://schemas.openxmlformats.org/officeDocument/2006/relationships/hyperlink" Target="https://github.com/travelaudience/kubernetes-vault-client#configuration" TargetMode="External"/><Relationship Id="rId7" Type="http://schemas.openxmlformats.org/officeDocument/2006/relationships/hyperlink" Target="https://kubernetes.io/docs/api-reference/v1.8/#podspec-v1-core" TargetMode="External"/></Relationships>
</file>

<file path=ppt/notesSlides/_rels/notesSlide1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Shape 10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4" name="Shape 10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5" name="Shape 645"/>
        <p:cNvGrpSpPr/>
        <p:nvPr/>
      </p:nvGrpSpPr>
      <p:grpSpPr>
        <a:xfrm>
          <a:off x="0" y="0"/>
          <a:ext cx="0" cy="0"/>
          <a:chOff x="0" y="0"/>
          <a:chExt cx="0" cy="0"/>
        </a:xfrm>
      </p:grpSpPr>
      <p:sp>
        <p:nvSpPr>
          <p:cNvPr id="646" name="Shape 64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47" name="Shape 64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1" name="Shape 651"/>
        <p:cNvGrpSpPr/>
        <p:nvPr/>
      </p:nvGrpSpPr>
      <p:grpSpPr>
        <a:xfrm>
          <a:off x="0" y="0"/>
          <a:ext cx="0" cy="0"/>
          <a:chOff x="0" y="0"/>
          <a:chExt cx="0" cy="0"/>
        </a:xfrm>
      </p:grpSpPr>
      <p:sp>
        <p:nvSpPr>
          <p:cNvPr id="652" name="Shape 65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53" name="Shape 65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7" name="Shape 657"/>
        <p:cNvGrpSpPr/>
        <p:nvPr/>
      </p:nvGrpSpPr>
      <p:grpSpPr>
        <a:xfrm>
          <a:off x="0" y="0"/>
          <a:ext cx="0" cy="0"/>
          <a:chOff x="0" y="0"/>
          <a:chExt cx="0" cy="0"/>
        </a:xfrm>
      </p:grpSpPr>
      <p:sp>
        <p:nvSpPr>
          <p:cNvPr id="658" name="Shape 65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59" name="Shape 65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rPr lang="en"/>
              <a:t>This uploads the </a:t>
            </a:r>
            <a:r>
              <a:rPr b="1" lang="en"/>
              <a:t>full chain</a:t>
            </a:r>
            <a:r>
              <a:rPr lang="en"/>
              <a:t> (intermediate certificate + root certificate) so that Vault may return it later when issuing certificates.</a:t>
            </a:r>
          </a:p>
        </p:txBody>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3" name="Shape 663"/>
        <p:cNvGrpSpPr/>
        <p:nvPr/>
      </p:nvGrpSpPr>
      <p:grpSpPr>
        <a:xfrm>
          <a:off x="0" y="0"/>
          <a:ext cx="0" cy="0"/>
          <a:chOff x="0" y="0"/>
          <a:chExt cx="0" cy="0"/>
        </a:xfrm>
      </p:grpSpPr>
      <p:sp>
        <p:nvSpPr>
          <p:cNvPr id="664" name="Shape 6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65" name="Shape 66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8" name="Shape 668"/>
        <p:cNvGrpSpPr/>
        <p:nvPr/>
      </p:nvGrpSpPr>
      <p:grpSpPr>
        <a:xfrm>
          <a:off x="0" y="0"/>
          <a:ext cx="0" cy="0"/>
          <a:chOff x="0" y="0"/>
          <a:chExt cx="0" cy="0"/>
        </a:xfrm>
      </p:grpSpPr>
      <p:sp>
        <p:nvSpPr>
          <p:cNvPr id="669" name="Shape 6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70" name="Shape 67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4" name="Shape 674"/>
        <p:cNvGrpSpPr/>
        <p:nvPr/>
      </p:nvGrpSpPr>
      <p:grpSpPr>
        <a:xfrm>
          <a:off x="0" y="0"/>
          <a:ext cx="0" cy="0"/>
          <a:chOff x="0" y="0"/>
          <a:chExt cx="0" cy="0"/>
        </a:xfrm>
      </p:grpSpPr>
      <p:sp>
        <p:nvSpPr>
          <p:cNvPr id="675" name="Shape 6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76" name="Shape 67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rPr lang="en"/>
              <a:t>Periodic backups can be established using a Kubernetes </a:t>
            </a:r>
            <a:r>
              <a:rPr lang="en">
                <a:latin typeface="Consolas"/>
                <a:ea typeface="Consolas"/>
                <a:cs typeface="Consolas"/>
                <a:sym typeface="Consolas"/>
              </a:rPr>
              <a:t>CronJob</a:t>
            </a:r>
            <a:r>
              <a:rPr lang="en"/>
              <a:t>. The documentation in the repository contains all the necessary instructions.</a:t>
            </a:r>
          </a:p>
        </p:txBody>
      </p:sp>
    </p:spTree>
  </p:cSld>
  <p:clrMapOvr>
    <a:masterClrMapping/>
  </p:clrMapOvr>
</p:notes>
</file>

<file path=ppt/notesSlides/notesSlide1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0" name="Shape 680"/>
        <p:cNvGrpSpPr/>
        <p:nvPr/>
      </p:nvGrpSpPr>
      <p:grpSpPr>
        <a:xfrm>
          <a:off x="0" y="0"/>
          <a:ext cx="0" cy="0"/>
          <a:chOff x="0" y="0"/>
          <a:chExt cx="0" cy="0"/>
        </a:xfrm>
      </p:grpSpPr>
      <p:sp>
        <p:nvSpPr>
          <p:cNvPr id="681" name="Shape 6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82" name="Shape 68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rPr lang="en">
                <a:latin typeface="Consolas"/>
                <a:ea typeface="Consolas"/>
                <a:cs typeface="Consolas"/>
                <a:sym typeface="Consolas"/>
              </a:rPr>
              <a:t>&lt;project-id&gt;</a:t>
            </a:r>
            <a:r>
              <a:rPr lang="en"/>
              <a:t> must be replaced by the ID of the GCP project where Vault is deployed.</a:t>
            </a:r>
          </a:p>
          <a:p>
            <a:pPr indent="0" lvl="0" marL="0">
              <a:spcBef>
                <a:spcPts val="0"/>
              </a:spcBef>
              <a:buNone/>
            </a:pPr>
            <a:r>
              <a:rPr lang="en">
                <a:latin typeface="Consolas"/>
                <a:ea typeface="Consolas"/>
                <a:cs typeface="Consolas"/>
                <a:sym typeface="Consolas"/>
              </a:rPr>
              <a:t>&lt;bucket-name&gt;</a:t>
            </a:r>
            <a:r>
              <a:rPr lang="en"/>
              <a:t> must be replaced by the desired bucket name.</a:t>
            </a:r>
          </a:p>
        </p:txBody>
      </p:sp>
    </p:spTree>
  </p:cSld>
  <p:clrMapOvr>
    <a:masterClrMapping/>
  </p:clrMapOvr>
</p:notes>
</file>

<file path=ppt/notesSlides/notesSlide1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6" name="Shape 686"/>
        <p:cNvGrpSpPr/>
        <p:nvPr/>
      </p:nvGrpSpPr>
      <p:grpSpPr>
        <a:xfrm>
          <a:off x="0" y="0"/>
          <a:ext cx="0" cy="0"/>
          <a:chOff x="0" y="0"/>
          <a:chExt cx="0" cy="0"/>
        </a:xfrm>
      </p:grpSpPr>
      <p:sp>
        <p:nvSpPr>
          <p:cNvPr id="687" name="Shape 6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88" name="Shape 68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1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2" name="Shape 692"/>
        <p:cNvGrpSpPr/>
        <p:nvPr/>
      </p:nvGrpSpPr>
      <p:grpSpPr>
        <a:xfrm>
          <a:off x="0" y="0"/>
          <a:ext cx="0" cy="0"/>
          <a:chOff x="0" y="0"/>
          <a:chExt cx="0" cy="0"/>
        </a:xfrm>
      </p:grpSpPr>
      <p:sp>
        <p:nvSpPr>
          <p:cNvPr id="693" name="Shape 6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94" name="Shape 69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1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9" name="Shape 699"/>
        <p:cNvGrpSpPr/>
        <p:nvPr/>
      </p:nvGrpSpPr>
      <p:grpSpPr>
        <a:xfrm>
          <a:off x="0" y="0"/>
          <a:ext cx="0" cy="0"/>
          <a:chOff x="0" y="0"/>
          <a:chExt cx="0" cy="0"/>
        </a:xfrm>
      </p:grpSpPr>
      <p:sp>
        <p:nvSpPr>
          <p:cNvPr id="700" name="Shape 70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01" name="Shape 70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Shape 10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0" name="Shape 11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1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5" name="Shape 705"/>
        <p:cNvGrpSpPr/>
        <p:nvPr/>
      </p:nvGrpSpPr>
      <p:grpSpPr>
        <a:xfrm>
          <a:off x="0" y="0"/>
          <a:ext cx="0" cy="0"/>
          <a:chOff x="0" y="0"/>
          <a:chExt cx="0" cy="0"/>
        </a:xfrm>
      </p:grpSpPr>
      <p:sp>
        <p:nvSpPr>
          <p:cNvPr id="706" name="Shape 70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07" name="Shape 70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1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1" name="Shape 711"/>
        <p:cNvGrpSpPr/>
        <p:nvPr/>
      </p:nvGrpSpPr>
      <p:grpSpPr>
        <a:xfrm>
          <a:off x="0" y="0"/>
          <a:ext cx="0" cy="0"/>
          <a:chOff x="0" y="0"/>
          <a:chExt cx="0" cy="0"/>
        </a:xfrm>
      </p:grpSpPr>
      <p:sp>
        <p:nvSpPr>
          <p:cNvPr id="712" name="Shape 71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13" name="Shape 71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rPr lang="en"/>
              <a:t>There are no </a:t>
            </a:r>
            <a:r>
              <a:rPr lang="en">
                <a:latin typeface="Consolas"/>
                <a:ea typeface="Consolas"/>
                <a:cs typeface="Consolas"/>
                <a:sym typeface="Consolas"/>
              </a:rPr>
              <a:t>etcd</a:t>
            </a:r>
            <a:r>
              <a:rPr lang="en"/>
              <a:t> pods running.</a:t>
            </a:r>
          </a:p>
        </p:txBody>
      </p:sp>
    </p:spTree>
  </p:cSld>
  <p:clrMapOvr>
    <a:masterClrMapping/>
  </p:clrMapOvr>
</p:notes>
</file>

<file path=ppt/notesSlides/notesSlide1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7" name="Shape 717"/>
        <p:cNvGrpSpPr/>
        <p:nvPr/>
      </p:nvGrpSpPr>
      <p:grpSpPr>
        <a:xfrm>
          <a:off x="0" y="0"/>
          <a:ext cx="0" cy="0"/>
          <a:chOff x="0" y="0"/>
          <a:chExt cx="0" cy="0"/>
        </a:xfrm>
      </p:grpSpPr>
      <p:sp>
        <p:nvSpPr>
          <p:cNvPr id="718" name="Shape 71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19" name="Shape 71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1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3" name="Shape 723"/>
        <p:cNvGrpSpPr/>
        <p:nvPr/>
      </p:nvGrpSpPr>
      <p:grpSpPr>
        <a:xfrm>
          <a:off x="0" y="0"/>
          <a:ext cx="0" cy="0"/>
          <a:chOff x="0" y="0"/>
          <a:chExt cx="0" cy="0"/>
        </a:xfrm>
      </p:grpSpPr>
      <p:sp>
        <p:nvSpPr>
          <p:cNvPr id="724" name="Shape 72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25" name="Shape 72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1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9" name="Shape 729"/>
        <p:cNvGrpSpPr/>
        <p:nvPr/>
      </p:nvGrpSpPr>
      <p:grpSpPr>
        <a:xfrm>
          <a:off x="0" y="0"/>
          <a:ext cx="0" cy="0"/>
          <a:chOff x="0" y="0"/>
          <a:chExt cx="0" cy="0"/>
        </a:xfrm>
      </p:grpSpPr>
      <p:sp>
        <p:nvSpPr>
          <p:cNvPr id="730" name="Shape 73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31" name="Shape 73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1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5" name="Shape 735"/>
        <p:cNvGrpSpPr/>
        <p:nvPr/>
      </p:nvGrpSpPr>
      <p:grpSpPr>
        <a:xfrm>
          <a:off x="0" y="0"/>
          <a:ext cx="0" cy="0"/>
          <a:chOff x="0" y="0"/>
          <a:chExt cx="0" cy="0"/>
        </a:xfrm>
      </p:grpSpPr>
      <p:sp>
        <p:nvSpPr>
          <p:cNvPr id="736" name="Shape 73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37" name="Shape 73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1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2" name="Shape 742"/>
        <p:cNvGrpSpPr/>
        <p:nvPr/>
      </p:nvGrpSpPr>
      <p:grpSpPr>
        <a:xfrm>
          <a:off x="0" y="0"/>
          <a:ext cx="0" cy="0"/>
          <a:chOff x="0" y="0"/>
          <a:chExt cx="0" cy="0"/>
        </a:xfrm>
      </p:grpSpPr>
      <p:sp>
        <p:nvSpPr>
          <p:cNvPr id="743" name="Shape 74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44" name="Shape 74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1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8" name="Shape 748"/>
        <p:cNvGrpSpPr/>
        <p:nvPr/>
      </p:nvGrpSpPr>
      <p:grpSpPr>
        <a:xfrm>
          <a:off x="0" y="0"/>
          <a:ext cx="0" cy="0"/>
          <a:chOff x="0" y="0"/>
          <a:chExt cx="0" cy="0"/>
        </a:xfrm>
      </p:grpSpPr>
      <p:sp>
        <p:nvSpPr>
          <p:cNvPr id="749" name="Shape 74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50" name="Shape 75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1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4" name="Shape 754"/>
        <p:cNvGrpSpPr/>
        <p:nvPr/>
      </p:nvGrpSpPr>
      <p:grpSpPr>
        <a:xfrm>
          <a:off x="0" y="0"/>
          <a:ext cx="0" cy="0"/>
          <a:chOff x="0" y="0"/>
          <a:chExt cx="0" cy="0"/>
        </a:xfrm>
      </p:grpSpPr>
      <p:sp>
        <p:nvSpPr>
          <p:cNvPr id="755" name="Shape 75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56" name="Shape 75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1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0" name="Shape 760"/>
        <p:cNvGrpSpPr/>
        <p:nvPr/>
      </p:nvGrpSpPr>
      <p:grpSpPr>
        <a:xfrm>
          <a:off x="0" y="0"/>
          <a:ext cx="0" cy="0"/>
          <a:chOff x="0" y="0"/>
          <a:chExt cx="0" cy="0"/>
        </a:xfrm>
      </p:grpSpPr>
      <p:sp>
        <p:nvSpPr>
          <p:cNvPr id="761" name="Shape 76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62" name="Shape 76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Shape 11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6" name="Shape 11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1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6" name="Shape 766"/>
        <p:cNvGrpSpPr/>
        <p:nvPr/>
      </p:nvGrpSpPr>
      <p:grpSpPr>
        <a:xfrm>
          <a:off x="0" y="0"/>
          <a:ext cx="0" cy="0"/>
          <a:chOff x="0" y="0"/>
          <a:chExt cx="0" cy="0"/>
        </a:xfrm>
      </p:grpSpPr>
      <p:sp>
        <p:nvSpPr>
          <p:cNvPr id="767" name="Shape 76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68" name="Shape 76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1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1" name="Shape 771"/>
        <p:cNvGrpSpPr/>
        <p:nvPr/>
      </p:nvGrpSpPr>
      <p:grpSpPr>
        <a:xfrm>
          <a:off x="0" y="0"/>
          <a:ext cx="0" cy="0"/>
          <a:chOff x="0" y="0"/>
          <a:chExt cx="0" cy="0"/>
        </a:xfrm>
      </p:grpSpPr>
      <p:sp>
        <p:nvSpPr>
          <p:cNvPr id="772" name="Shape 77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73" name="Shape 77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1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7" name="Shape 777"/>
        <p:cNvGrpSpPr/>
        <p:nvPr/>
      </p:nvGrpSpPr>
      <p:grpSpPr>
        <a:xfrm>
          <a:off x="0" y="0"/>
          <a:ext cx="0" cy="0"/>
          <a:chOff x="0" y="0"/>
          <a:chExt cx="0" cy="0"/>
        </a:xfrm>
      </p:grpSpPr>
      <p:sp>
        <p:nvSpPr>
          <p:cNvPr id="778" name="Shape 77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79" name="Shape 77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304800" lvl="0" marL="457200" rtl="0">
              <a:lnSpc>
                <a:spcPct val="115000"/>
              </a:lnSpc>
              <a:spcBef>
                <a:spcPts val="1200"/>
              </a:spcBef>
              <a:spcAft>
                <a:spcPts val="2400"/>
              </a:spcAft>
              <a:buClr>
                <a:srgbClr val="24292E"/>
              </a:buClr>
              <a:buSzPts val="1200"/>
              <a:buAutoNum type="arabicPeriod"/>
            </a:pPr>
            <a:r>
              <a:rPr lang="en" sz="1000">
                <a:solidFill>
                  <a:srgbClr val="24292E"/>
                </a:solidFill>
                <a:latin typeface="Consolas"/>
                <a:ea typeface="Consolas"/>
                <a:cs typeface="Consolas"/>
                <a:sym typeface="Consolas"/>
              </a:rPr>
              <a:t>kubernetes-vault-client</a:t>
            </a:r>
            <a:r>
              <a:rPr lang="en" sz="1200">
                <a:solidFill>
                  <a:srgbClr val="24292E"/>
                </a:solidFill>
              </a:rPr>
              <a:t> authenticates with Vault using a </a:t>
            </a:r>
            <a:r>
              <a:rPr lang="en" sz="1000" u="sng">
                <a:solidFill>
                  <a:srgbClr val="0366D6"/>
                </a:solidFill>
                <a:latin typeface="Consolas"/>
                <a:ea typeface="Consolas"/>
                <a:cs typeface="Consolas"/>
                <a:sym typeface="Consolas"/>
                <a:hlinkClick r:id="rId2"/>
              </a:rPr>
              <a:t>gcp</a:t>
            </a:r>
            <a:r>
              <a:rPr lang="en" sz="1200">
                <a:solidFill>
                  <a:srgbClr val="24292E"/>
                </a:solidFill>
              </a:rPr>
              <a:t> or </a:t>
            </a:r>
            <a:r>
              <a:rPr lang="en" sz="1000" u="sng">
                <a:solidFill>
                  <a:srgbClr val="0366D6"/>
                </a:solidFill>
                <a:latin typeface="Consolas"/>
                <a:ea typeface="Consolas"/>
                <a:cs typeface="Consolas"/>
                <a:sym typeface="Consolas"/>
                <a:hlinkClick r:id="rId3"/>
              </a:rPr>
              <a:t>kubernetes</a:t>
            </a:r>
            <a:r>
              <a:rPr lang="en" sz="1200">
                <a:solidFill>
                  <a:srgbClr val="24292E"/>
                </a:solidFill>
              </a:rPr>
              <a:t> authentication backend by sending a </a:t>
            </a:r>
            <a:r>
              <a:rPr i="1" lang="en" sz="1200">
                <a:solidFill>
                  <a:srgbClr val="24292E"/>
                </a:solidFill>
              </a:rPr>
              <a:t>signed token</a:t>
            </a:r>
            <a:r>
              <a:rPr lang="en" sz="1200">
                <a:solidFill>
                  <a:srgbClr val="24292E"/>
                </a:solidFill>
              </a:rPr>
              <a:t> made available to the container.</a:t>
            </a:r>
          </a:p>
          <a:p>
            <a:pPr indent="-304800" lvl="0" marL="457200" rtl="0">
              <a:lnSpc>
                <a:spcPct val="115000"/>
              </a:lnSpc>
              <a:spcBef>
                <a:spcPts val="1500"/>
              </a:spcBef>
              <a:spcAft>
                <a:spcPts val="2400"/>
              </a:spcAft>
              <a:buClr>
                <a:srgbClr val="24292E"/>
              </a:buClr>
              <a:buSzPts val="1200"/>
              <a:buAutoNum type="arabicPeriod"/>
            </a:pPr>
            <a:r>
              <a:rPr lang="en" sz="1200">
                <a:solidFill>
                  <a:srgbClr val="24292E"/>
                </a:solidFill>
              </a:rPr>
              <a:t>The target authentication backend verifies the authenticity of the signed token with Google Cloud IAM or the source Kubernetes cluster, respectively.</a:t>
            </a:r>
          </a:p>
          <a:p>
            <a:pPr indent="-304800" lvl="0" marL="457200" rtl="0">
              <a:lnSpc>
                <a:spcPct val="115000"/>
              </a:lnSpc>
              <a:spcBef>
                <a:spcPts val="1500"/>
              </a:spcBef>
              <a:spcAft>
                <a:spcPts val="2400"/>
              </a:spcAft>
              <a:buClr>
                <a:srgbClr val="24292E"/>
              </a:buClr>
              <a:buSzPts val="1200"/>
              <a:buAutoNum type="arabicPeriod"/>
            </a:pPr>
            <a:r>
              <a:rPr lang="en" sz="1200">
                <a:solidFill>
                  <a:srgbClr val="24292E"/>
                </a:solidFill>
              </a:rPr>
              <a:t>Upon successful authentication, Vault responds to </a:t>
            </a:r>
            <a:r>
              <a:rPr lang="en" sz="1000">
                <a:solidFill>
                  <a:srgbClr val="24292E"/>
                </a:solidFill>
                <a:latin typeface="Consolas"/>
                <a:ea typeface="Consolas"/>
                <a:cs typeface="Consolas"/>
                <a:sym typeface="Consolas"/>
              </a:rPr>
              <a:t>kubernetes-vault-client</a:t>
            </a:r>
            <a:r>
              <a:rPr lang="en" sz="1200">
                <a:solidFill>
                  <a:srgbClr val="24292E"/>
                </a:solidFill>
              </a:rPr>
              <a:t> with a </a:t>
            </a:r>
            <a:r>
              <a:rPr i="1" lang="en" sz="1200">
                <a:solidFill>
                  <a:srgbClr val="24292E"/>
                </a:solidFill>
              </a:rPr>
              <a:t>Vault token</a:t>
            </a:r>
            <a:r>
              <a:rPr lang="en" sz="1200">
                <a:solidFill>
                  <a:srgbClr val="24292E"/>
                </a:solidFill>
              </a:rPr>
              <a:t> that can be used to request secrets and certificates from </a:t>
            </a:r>
            <a:r>
              <a:rPr lang="en" sz="1000" u="sng">
                <a:solidFill>
                  <a:srgbClr val="0366D6"/>
                </a:solidFill>
                <a:latin typeface="Consolas"/>
                <a:ea typeface="Consolas"/>
                <a:cs typeface="Consolas"/>
                <a:sym typeface="Consolas"/>
                <a:hlinkClick r:id="rId4"/>
              </a:rPr>
              <a:t>kv</a:t>
            </a:r>
            <a:r>
              <a:rPr lang="en" sz="1200">
                <a:solidFill>
                  <a:srgbClr val="24292E"/>
                </a:solidFill>
              </a:rPr>
              <a:t> and </a:t>
            </a:r>
            <a:r>
              <a:rPr lang="en" sz="1000" u="sng">
                <a:solidFill>
                  <a:srgbClr val="0366D6"/>
                </a:solidFill>
                <a:latin typeface="Consolas"/>
                <a:ea typeface="Consolas"/>
                <a:cs typeface="Consolas"/>
                <a:sym typeface="Consolas"/>
                <a:hlinkClick r:id="rId5"/>
              </a:rPr>
              <a:t>pki</a:t>
            </a:r>
            <a:r>
              <a:rPr lang="en" sz="1200">
                <a:solidFill>
                  <a:srgbClr val="24292E"/>
                </a:solidFill>
              </a:rPr>
              <a:t> secret backends, respectively.</a:t>
            </a:r>
          </a:p>
          <a:p>
            <a:pPr indent="-304800" lvl="0" marL="457200" rtl="0">
              <a:lnSpc>
                <a:spcPct val="115000"/>
              </a:lnSpc>
              <a:spcBef>
                <a:spcPts val="1500"/>
              </a:spcBef>
              <a:spcAft>
                <a:spcPts val="2400"/>
              </a:spcAft>
              <a:buClr>
                <a:srgbClr val="24292E"/>
              </a:buClr>
              <a:buSzPts val="1200"/>
              <a:buAutoNum type="arabicPeriod"/>
            </a:pPr>
            <a:r>
              <a:rPr lang="en" sz="1000">
                <a:solidFill>
                  <a:srgbClr val="24292E"/>
                </a:solidFill>
                <a:latin typeface="Consolas"/>
                <a:ea typeface="Consolas"/>
                <a:cs typeface="Consolas"/>
                <a:sym typeface="Consolas"/>
              </a:rPr>
              <a:t>kubernetes-vault-client</a:t>
            </a:r>
            <a:r>
              <a:rPr lang="en" sz="1200">
                <a:solidFill>
                  <a:srgbClr val="24292E"/>
                </a:solidFill>
              </a:rPr>
              <a:t> then requests the necessary secrets and certificates from Vault, according to the provided </a:t>
            </a:r>
            <a:r>
              <a:rPr lang="en" sz="1200" u="sng">
                <a:solidFill>
                  <a:srgbClr val="0366D6"/>
                </a:solidFill>
                <a:hlinkClick r:id="rId6"/>
              </a:rPr>
              <a:t>configuration</a:t>
            </a:r>
            <a:r>
              <a:rPr lang="en" sz="1200">
                <a:solidFill>
                  <a:srgbClr val="24292E"/>
                </a:solidFill>
              </a:rPr>
              <a:t>.</a:t>
            </a:r>
          </a:p>
          <a:p>
            <a:pPr indent="-304800" lvl="0" marL="457200" rtl="0">
              <a:lnSpc>
                <a:spcPct val="115000"/>
              </a:lnSpc>
              <a:spcBef>
                <a:spcPts val="1500"/>
              </a:spcBef>
              <a:spcAft>
                <a:spcPts val="2400"/>
              </a:spcAft>
              <a:buClr>
                <a:srgbClr val="24292E"/>
              </a:buClr>
              <a:buSzPts val="1200"/>
              <a:buAutoNum type="arabicPeriod"/>
            </a:pPr>
            <a:r>
              <a:rPr lang="en" sz="1200">
                <a:solidFill>
                  <a:srgbClr val="24292E"/>
                </a:solidFill>
              </a:rPr>
              <a:t>Vault responds to </a:t>
            </a:r>
            <a:r>
              <a:rPr lang="en" sz="1000">
                <a:solidFill>
                  <a:srgbClr val="24292E"/>
                </a:solidFill>
                <a:latin typeface="Consolas"/>
                <a:ea typeface="Consolas"/>
                <a:cs typeface="Consolas"/>
                <a:sym typeface="Consolas"/>
              </a:rPr>
              <a:t>kubernetes-vault-client</a:t>
            </a:r>
            <a:r>
              <a:rPr lang="en" sz="1200">
                <a:solidFill>
                  <a:srgbClr val="24292E"/>
                </a:solidFill>
              </a:rPr>
              <a:t> with the requested secrets and certificates.</a:t>
            </a:r>
          </a:p>
          <a:p>
            <a:pPr indent="-304800" lvl="0" marL="457200" rtl="0">
              <a:lnSpc>
                <a:spcPct val="115000"/>
              </a:lnSpc>
              <a:spcBef>
                <a:spcPts val="1500"/>
              </a:spcBef>
              <a:spcAft>
                <a:spcPts val="2400"/>
              </a:spcAft>
              <a:buClr>
                <a:srgbClr val="24292E"/>
              </a:buClr>
              <a:buSzPts val="1200"/>
              <a:buAutoNum type="arabicPeriod"/>
            </a:pPr>
            <a:r>
              <a:rPr lang="en" sz="1000">
                <a:solidFill>
                  <a:srgbClr val="24292E"/>
                </a:solidFill>
                <a:latin typeface="Consolas"/>
                <a:ea typeface="Consolas"/>
                <a:cs typeface="Consolas"/>
                <a:sym typeface="Consolas"/>
              </a:rPr>
              <a:t>kubernetes-vault-client</a:t>
            </a:r>
            <a:r>
              <a:rPr lang="en" sz="1200">
                <a:solidFill>
                  <a:srgbClr val="24292E"/>
                </a:solidFill>
              </a:rPr>
              <a:t> then dumps these secrets and certificates into a shared volume pre-configured in the </a:t>
            </a:r>
            <a:r>
              <a:rPr lang="en" sz="1000" u="sng">
                <a:solidFill>
                  <a:srgbClr val="0366D6"/>
                </a:solidFill>
                <a:latin typeface="Consolas"/>
                <a:ea typeface="Consolas"/>
                <a:cs typeface="Consolas"/>
                <a:sym typeface="Consolas"/>
                <a:hlinkClick r:id="rId7"/>
              </a:rPr>
              <a:t>PodSpec</a:t>
            </a:r>
            <a:r>
              <a:rPr lang="en" sz="1200">
                <a:solidFill>
                  <a:srgbClr val="24292E"/>
                </a:solidFill>
              </a:rPr>
              <a:t> — ideally one of type </a:t>
            </a:r>
            <a:r>
              <a:rPr lang="en" sz="1000">
                <a:solidFill>
                  <a:srgbClr val="24292E"/>
                </a:solidFill>
                <a:latin typeface="Consolas"/>
                <a:ea typeface="Consolas"/>
                <a:cs typeface="Consolas"/>
                <a:sym typeface="Consolas"/>
              </a:rPr>
              <a:t>emptyDir</a:t>
            </a:r>
            <a:r>
              <a:rPr lang="en" sz="1200">
                <a:solidFill>
                  <a:srgbClr val="24292E"/>
                </a:solidFill>
              </a:rPr>
              <a:t> and spec </a:t>
            </a:r>
            <a:r>
              <a:rPr lang="en" sz="1000">
                <a:solidFill>
                  <a:srgbClr val="24292E"/>
                </a:solidFill>
                <a:latin typeface="Consolas"/>
                <a:ea typeface="Consolas"/>
                <a:cs typeface="Consolas"/>
                <a:sym typeface="Consolas"/>
              </a:rPr>
              <a:t>medium: Memory</a:t>
            </a:r>
            <a:r>
              <a:rPr lang="en" sz="1200">
                <a:solidFill>
                  <a:srgbClr val="24292E"/>
                </a:solidFill>
              </a:rPr>
              <a:t> — and exits.</a:t>
            </a:r>
          </a:p>
          <a:p>
            <a:pPr indent="-304800" lvl="0" marL="457200" rtl="0">
              <a:lnSpc>
                <a:spcPct val="115000"/>
              </a:lnSpc>
              <a:spcBef>
                <a:spcPts val="1500"/>
              </a:spcBef>
              <a:spcAft>
                <a:spcPts val="2400"/>
              </a:spcAft>
              <a:buClr>
                <a:srgbClr val="24292E"/>
              </a:buClr>
              <a:buSzPts val="1200"/>
              <a:buAutoNum type="arabicPeriod"/>
            </a:pPr>
            <a:r>
              <a:rPr lang="en" sz="1200">
                <a:solidFill>
                  <a:srgbClr val="24292E"/>
                </a:solidFill>
              </a:rPr>
              <a:t>The application reads the necessary secrets and certificates from the </a:t>
            </a:r>
            <a:r>
              <a:rPr lang="en" sz="1000">
                <a:solidFill>
                  <a:srgbClr val="24292E"/>
                </a:solidFill>
                <a:latin typeface="Consolas"/>
                <a:ea typeface="Consolas"/>
                <a:cs typeface="Consolas"/>
                <a:sym typeface="Consolas"/>
              </a:rPr>
              <a:t>emptyDir</a:t>
            </a:r>
            <a:r>
              <a:rPr lang="en" sz="1200">
                <a:solidFill>
                  <a:srgbClr val="24292E"/>
                </a:solidFill>
              </a:rPr>
              <a:t> volume when necessary.</a:t>
            </a:r>
          </a:p>
        </p:txBody>
      </p:sp>
    </p:spTree>
  </p:cSld>
  <p:clrMapOvr>
    <a:masterClrMapping/>
  </p:clrMapOvr>
</p:notes>
</file>

<file path=ppt/notesSlides/notesSlide1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4" name="Shape 784"/>
        <p:cNvGrpSpPr/>
        <p:nvPr/>
      </p:nvGrpSpPr>
      <p:grpSpPr>
        <a:xfrm>
          <a:off x="0" y="0"/>
          <a:ext cx="0" cy="0"/>
          <a:chOff x="0" y="0"/>
          <a:chExt cx="0" cy="0"/>
        </a:xfrm>
      </p:grpSpPr>
      <p:sp>
        <p:nvSpPr>
          <p:cNvPr id="785" name="Shape 78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86" name="Shape 78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1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9" name="Shape 789"/>
        <p:cNvGrpSpPr/>
        <p:nvPr/>
      </p:nvGrpSpPr>
      <p:grpSpPr>
        <a:xfrm>
          <a:off x="0" y="0"/>
          <a:ext cx="0" cy="0"/>
          <a:chOff x="0" y="0"/>
          <a:chExt cx="0" cy="0"/>
        </a:xfrm>
      </p:grpSpPr>
      <p:sp>
        <p:nvSpPr>
          <p:cNvPr id="790" name="Shape 79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91" name="Shape 79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1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6" name="Shape 796"/>
        <p:cNvGrpSpPr/>
        <p:nvPr/>
      </p:nvGrpSpPr>
      <p:grpSpPr>
        <a:xfrm>
          <a:off x="0" y="0"/>
          <a:ext cx="0" cy="0"/>
          <a:chOff x="0" y="0"/>
          <a:chExt cx="0" cy="0"/>
        </a:xfrm>
      </p:grpSpPr>
      <p:sp>
        <p:nvSpPr>
          <p:cNvPr id="797" name="Shape 79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98" name="Shape 79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1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2" name="Shape 802"/>
        <p:cNvGrpSpPr/>
        <p:nvPr/>
      </p:nvGrpSpPr>
      <p:grpSpPr>
        <a:xfrm>
          <a:off x="0" y="0"/>
          <a:ext cx="0" cy="0"/>
          <a:chOff x="0" y="0"/>
          <a:chExt cx="0" cy="0"/>
        </a:xfrm>
      </p:grpSpPr>
      <p:sp>
        <p:nvSpPr>
          <p:cNvPr id="803" name="Shape 80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04" name="Shape 80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1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8" name="Shape 808"/>
        <p:cNvGrpSpPr/>
        <p:nvPr/>
      </p:nvGrpSpPr>
      <p:grpSpPr>
        <a:xfrm>
          <a:off x="0" y="0"/>
          <a:ext cx="0" cy="0"/>
          <a:chOff x="0" y="0"/>
          <a:chExt cx="0" cy="0"/>
        </a:xfrm>
      </p:grpSpPr>
      <p:sp>
        <p:nvSpPr>
          <p:cNvPr id="809" name="Shape 80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10" name="Shape 81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1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4" name="Shape 814"/>
        <p:cNvGrpSpPr/>
        <p:nvPr/>
      </p:nvGrpSpPr>
      <p:grpSpPr>
        <a:xfrm>
          <a:off x="0" y="0"/>
          <a:ext cx="0" cy="0"/>
          <a:chOff x="0" y="0"/>
          <a:chExt cx="0" cy="0"/>
        </a:xfrm>
      </p:grpSpPr>
      <p:sp>
        <p:nvSpPr>
          <p:cNvPr id="815" name="Shape 81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16" name="Shape 81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1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0" name="Shape 820"/>
        <p:cNvGrpSpPr/>
        <p:nvPr/>
      </p:nvGrpSpPr>
      <p:grpSpPr>
        <a:xfrm>
          <a:off x="0" y="0"/>
          <a:ext cx="0" cy="0"/>
          <a:chOff x="0" y="0"/>
          <a:chExt cx="0" cy="0"/>
        </a:xfrm>
      </p:grpSpPr>
      <p:sp>
        <p:nvSpPr>
          <p:cNvPr id="821" name="Shape 82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22" name="Shape 82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Shape 12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2" name="Shape 12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rPr lang="en"/>
              <a:t>The </a:t>
            </a:r>
            <a:r>
              <a:rPr lang="en">
                <a:latin typeface="Consolas"/>
                <a:ea typeface="Consolas"/>
                <a:cs typeface="Consolas"/>
                <a:sym typeface="Consolas"/>
              </a:rPr>
              <a:t>kv</a:t>
            </a:r>
            <a:r>
              <a:rPr lang="en"/>
              <a:t> backends mounted at </a:t>
            </a:r>
            <a:r>
              <a:rPr lang="en">
                <a:latin typeface="Consolas"/>
                <a:ea typeface="Consolas"/>
                <a:cs typeface="Consolas"/>
                <a:sym typeface="Consolas"/>
              </a:rPr>
              <a:t>secret/</a:t>
            </a:r>
            <a:r>
              <a:rPr lang="en"/>
              <a:t> and </a:t>
            </a:r>
            <a:r>
              <a:rPr lang="en">
                <a:latin typeface="Consolas"/>
                <a:ea typeface="Consolas"/>
                <a:cs typeface="Consolas"/>
                <a:sym typeface="Consolas"/>
              </a:rPr>
              <a:t>supersecret/</a:t>
            </a:r>
            <a:r>
              <a:rPr lang="en"/>
              <a:t> are independent and do not share any data. </a:t>
            </a:r>
          </a:p>
        </p:txBody>
      </p:sp>
    </p:spTree>
  </p:cSld>
  <p:clrMapOvr>
    <a:masterClrMapping/>
  </p:clrMapOvr>
</p:notes>
</file>

<file path=ppt/notesSlides/notesSlide1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6" name="Shape 826"/>
        <p:cNvGrpSpPr/>
        <p:nvPr/>
      </p:nvGrpSpPr>
      <p:grpSpPr>
        <a:xfrm>
          <a:off x="0" y="0"/>
          <a:ext cx="0" cy="0"/>
          <a:chOff x="0" y="0"/>
          <a:chExt cx="0" cy="0"/>
        </a:xfrm>
      </p:grpSpPr>
      <p:sp>
        <p:nvSpPr>
          <p:cNvPr id="827" name="Shape 82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28" name="Shape 82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1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2" name="Shape 832"/>
        <p:cNvGrpSpPr/>
        <p:nvPr/>
      </p:nvGrpSpPr>
      <p:grpSpPr>
        <a:xfrm>
          <a:off x="0" y="0"/>
          <a:ext cx="0" cy="0"/>
          <a:chOff x="0" y="0"/>
          <a:chExt cx="0" cy="0"/>
        </a:xfrm>
      </p:grpSpPr>
      <p:sp>
        <p:nvSpPr>
          <p:cNvPr id="833" name="Shape 83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34" name="Shape 83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1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8" name="Shape 838"/>
        <p:cNvGrpSpPr/>
        <p:nvPr/>
      </p:nvGrpSpPr>
      <p:grpSpPr>
        <a:xfrm>
          <a:off x="0" y="0"/>
          <a:ext cx="0" cy="0"/>
          <a:chOff x="0" y="0"/>
          <a:chExt cx="0" cy="0"/>
        </a:xfrm>
      </p:grpSpPr>
      <p:sp>
        <p:nvSpPr>
          <p:cNvPr id="839" name="Shape 83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40" name="Shape 84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rPr b="1" lang="en" sz="1800">
                <a:latin typeface="Consolas"/>
                <a:ea typeface="Consolas"/>
                <a:cs typeface="Consolas"/>
                <a:sym typeface="Consolas"/>
              </a:rPr>
              <a:t>gcloud container clusters get-credentials gke-1 --project training-235717</a:t>
            </a:r>
          </a:p>
          <a:p>
            <a:pPr indent="0" lvl="0" marL="0">
              <a:spcBef>
                <a:spcPts val="0"/>
              </a:spcBef>
              <a:buNone/>
            </a:pPr>
            <a:r>
              <a:t/>
            </a:r>
            <a:endParaRPr/>
          </a:p>
          <a:p>
            <a:pPr indent="0" lvl="0" marL="0">
              <a:spcBef>
                <a:spcPts val="0"/>
              </a:spcBef>
              <a:buNone/>
            </a:pPr>
            <a:r>
              <a:rPr lang="en"/>
              <a:t>Paste the code on the left into a </a:t>
            </a:r>
            <a:r>
              <a:rPr lang="en">
                <a:latin typeface="Consolas"/>
                <a:ea typeface="Consolas"/>
                <a:cs typeface="Consolas"/>
                <a:sym typeface="Consolas"/>
              </a:rPr>
              <a:t>tokenreview-binding.yaml</a:t>
            </a:r>
            <a:r>
              <a:rPr lang="en"/>
              <a:t> file.</a:t>
            </a:r>
          </a:p>
        </p:txBody>
      </p:sp>
    </p:spTree>
  </p:cSld>
  <p:clrMapOvr>
    <a:masterClrMapping/>
  </p:clrMapOvr>
</p:notes>
</file>

<file path=ppt/notesSlides/notesSlide1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5" name="Shape 845"/>
        <p:cNvGrpSpPr/>
        <p:nvPr/>
      </p:nvGrpSpPr>
      <p:grpSpPr>
        <a:xfrm>
          <a:off x="0" y="0"/>
          <a:ext cx="0" cy="0"/>
          <a:chOff x="0" y="0"/>
          <a:chExt cx="0" cy="0"/>
        </a:xfrm>
      </p:grpSpPr>
      <p:sp>
        <p:nvSpPr>
          <p:cNvPr id="846" name="Shape 84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47" name="Shape 84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1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1" name="Shape 851"/>
        <p:cNvGrpSpPr/>
        <p:nvPr/>
      </p:nvGrpSpPr>
      <p:grpSpPr>
        <a:xfrm>
          <a:off x="0" y="0"/>
          <a:ext cx="0" cy="0"/>
          <a:chOff x="0" y="0"/>
          <a:chExt cx="0" cy="0"/>
        </a:xfrm>
      </p:grpSpPr>
      <p:sp>
        <p:nvSpPr>
          <p:cNvPr id="852" name="Shape 85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53" name="Shape 85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1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7" name="Shape 857"/>
        <p:cNvGrpSpPr/>
        <p:nvPr/>
      </p:nvGrpSpPr>
      <p:grpSpPr>
        <a:xfrm>
          <a:off x="0" y="0"/>
          <a:ext cx="0" cy="0"/>
          <a:chOff x="0" y="0"/>
          <a:chExt cx="0" cy="0"/>
        </a:xfrm>
      </p:grpSpPr>
      <p:sp>
        <p:nvSpPr>
          <p:cNvPr id="858" name="Shape 85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59" name="Shape 85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1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3" name="Shape 863"/>
        <p:cNvGrpSpPr/>
        <p:nvPr/>
      </p:nvGrpSpPr>
      <p:grpSpPr>
        <a:xfrm>
          <a:off x="0" y="0"/>
          <a:ext cx="0" cy="0"/>
          <a:chOff x="0" y="0"/>
          <a:chExt cx="0" cy="0"/>
        </a:xfrm>
      </p:grpSpPr>
      <p:sp>
        <p:nvSpPr>
          <p:cNvPr id="864" name="Shape 8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65" name="Shape 86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1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9" name="Shape 869"/>
        <p:cNvGrpSpPr/>
        <p:nvPr/>
      </p:nvGrpSpPr>
      <p:grpSpPr>
        <a:xfrm>
          <a:off x="0" y="0"/>
          <a:ext cx="0" cy="0"/>
          <a:chOff x="0" y="0"/>
          <a:chExt cx="0" cy="0"/>
        </a:xfrm>
      </p:grpSpPr>
      <p:sp>
        <p:nvSpPr>
          <p:cNvPr id="870" name="Shape 87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71" name="Shape 87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1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5" name="Shape 875"/>
        <p:cNvGrpSpPr/>
        <p:nvPr/>
      </p:nvGrpSpPr>
      <p:grpSpPr>
        <a:xfrm>
          <a:off x="0" y="0"/>
          <a:ext cx="0" cy="0"/>
          <a:chOff x="0" y="0"/>
          <a:chExt cx="0" cy="0"/>
        </a:xfrm>
      </p:grpSpPr>
      <p:sp>
        <p:nvSpPr>
          <p:cNvPr id="876" name="Shape 8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77" name="Shape 87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1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1" name="Shape 881"/>
        <p:cNvGrpSpPr/>
        <p:nvPr/>
      </p:nvGrpSpPr>
      <p:grpSpPr>
        <a:xfrm>
          <a:off x="0" y="0"/>
          <a:ext cx="0" cy="0"/>
          <a:chOff x="0" y="0"/>
          <a:chExt cx="0" cy="0"/>
        </a:xfrm>
      </p:grpSpPr>
      <p:sp>
        <p:nvSpPr>
          <p:cNvPr id="882" name="Shape 8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83" name="Shape 88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Shape 12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8" name="Shape 12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1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7" name="Shape 887"/>
        <p:cNvGrpSpPr/>
        <p:nvPr/>
      </p:nvGrpSpPr>
      <p:grpSpPr>
        <a:xfrm>
          <a:off x="0" y="0"/>
          <a:ext cx="0" cy="0"/>
          <a:chOff x="0" y="0"/>
          <a:chExt cx="0" cy="0"/>
        </a:xfrm>
      </p:grpSpPr>
      <p:sp>
        <p:nvSpPr>
          <p:cNvPr id="888" name="Shape 8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89" name="Shape 88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1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3" name="Shape 893"/>
        <p:cNvGrpSpPr/>
        <p:nvPr/>
      </p:nvGrpSpPr>
      <p:grpSpPr>
        <a:xfrm>
          <a:off x="0" y="0"/>
          <a:ext cx="0" cy="0"/>
          <a:chOff x="0" y="0"/>
          <a:chExt cx="0" cy="0"/>
        </a:xfrm>
      </p:grpSpPr>
      <p:sp>
        <p:nvSpPr>
          <p:cNvPr id="894" name="Shape 89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95" name="Shape 89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1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9" name="Shape 899"/>
        <p:cNvGrpSpPr/>
        <p:nvPr/>
      </p:nvGrpSpPr>
      <p:grpSpPr>
        <a:xfrm>
          <a:off x="0" y="0"/>
          <a:ext cx="0" cy="0"/>
          <a:chOff x="0" y="0"/>
          <a:chExt cx="0" cy="0"/>
        </a:xfrm>
      </p:grpSpPr>
      <p:sp>
        <p:nvSpPr>
          <p:cNvPr id="900" name="Shape 90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01" name="Shape 90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1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5" name="Shape 905"/>
        <p:cNvGrpSpPr/>
        <p:nvPr/>
      </p:nvGrpSpPr>
      <p:grpSpPr>
        <a:xfrm>
          <a:off x="0" y="0"/>
          <a:ext cx="0" cy="0"/>
          <a:chOff x="0" y="0"/>
          <a:chExt cx="0" cy="0"/>
        </a:xfrm>
      </p:grpSpPr>
      <p:sp>
        <p:nvSpPr>
          <p:cNvPr id="906" name="Shape 90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07" name="Shape 90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1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1" name="Shape 911"/>
        <p:cNvGrpSpPr/>
        <p:nvPr/>
      </p:nvGrpSpPr>
      <p:grpSpPr>
        <a:xfrm>
          <a:off x="0" y="0"/>
          <a:ext cx="0" cy="0"/>
          <a:chOff x="0" y="0"/>
          <a:chExt cx="0" cy="0"/>
        </a:xfrm>
      </p:grpSpPr>
      <p:sp>
        <p:nvSpPr>
          <p:cNvPr id="912" name="Shape 91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13" name="Shape 91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1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7" name="Shape 917"/>
        <p:cNvGrpSpPr/>
        <p:nvPr/>
      </p:nvGrpSpPr>
      <p:grpSpPr>
        <a:xfrm>
          <a:off x="0" y="0"/>
          <a:ext cx="0" cy="0"/>
          <a:chOff x="0" y="0"/>
          <a:chExt cx="0" cy="0"/>
        </a:xfrm>
      </p:grpSpPr>
      <p:sp>
        <p:nvSpPr>
          <p:cNvPr id="918" name="Shape 91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19" name="Shape 91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1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3" name="Shape 923"/>
        <p:cNvGrpSpPr/>
        <p:nvPr/>
      </p:nvGrpSpPr>
      <p:grpSpPr>
        <a:xfrm>
          <a:off x="0" y="0"/>
          <a:ext cx="0" cy="0"/>
          <a:chOff x="0" y="0"/>
          <a:chExt cx="0" cy="0"/>
        </a:xfrm>
      </p:grpSpPr>
      <p:sp>
        <p:nvSpPr>
          <p:cNvPr id="924" name="Shape 92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25" name="Shape 92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Shape 13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4" name="Shape 13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Shape 13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0" name="Shape 14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Shape 14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6" name="Shape 14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Shape 15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2" name="Shape 15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Shape 1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8" name="Shape 15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rPr b="1" lang="en"/>
              <a:t>ATTENTION:</a:t>
            </a:r>
            <a:r>
              <a:rPr lang="en"/>
              <a:t> This policy does not allow controll over the backend itself (i.e., mounting or unmounting), only over the contents.</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Shape 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8" name="Shape 5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Shape 1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4" name="Shape 16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Shape 17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1" name="Shape 17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Shape 1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7" name="Shape 17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Shape 1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3" name="Shape 18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Shape 1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9" name="Shape 18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Shape 19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5" name="Shape 19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Shape 20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1" name="Shape 20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Shape 20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7" name="Shape 20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 name="Shape 211"/>
        <p:cNvGrpSpPr/>
        <p:nvPr/>
      </p:nvGrpSpPr>
      <p:grpSpPr>
        <a:xfrm>
          <a:off x="0" y="0"/>
          <a:ext cx="0" cy="0"/>
          <a:chOff x="0" y="0"/>
          <a:chExt cx="0" cy="0"/>
        </a:xfrm>
      </p:grpSpPr>
      <p:sp>
        <p:nvSpPr>
          <p:cNvPr id="212" name="Shape 21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3" name="Shape 21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7" name="Shape 217"/>
        <p:cNvGrpSpPr/>
        <p:nvPr/>
      </p:nvGrpSpPr>
      <p:grpSpPr>
        <a:xfrm>
          <a:off x="0" y="0"/>
          <a:ext cx="0" cy="0"/>
          <a:chOff x="0" y="0"/>
          <a:chExt cx="0" cy="0"/>
        </a:xfrm>
      </p:grpSpPr>
      <p:sp>
        <p:nvSpPr>
          <p:cNvPr id="218" name="Shape 21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9" name="Shape 21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Shape 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4" name="Shape 6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4" name="Shape 224"/>
        <p:cNvGrpSpPr/>
        <p:nvPr/>
      </p:nvGrpSpPr>
      <p:grpSpPr>
        <a:xfrm>
          <a:off x="0" y="0"/>
          <a:ext cx="0" cy="0"/>
          <a:chOff x="0" y="0"/>
          <a:chExt cx="0" cy="0"/>
        </a:xfrm>
      </p:grpSpPr>
      <p:sp>
        <p:nvSpPr>
          <p:cNvPr id="225" name="Shape 22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6" name="Shape 22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0" name="Shape 230"/>
        <p:cNvGrpSpPr/>
        <p:nvPr/>
      </p:nvGrpSpPr>
      <p:grpSpPr>
        <a:xfrm>
          <a:off x="0" y="0"/>
          <a:ext cx="0" cy="0"/>
          <a:chOff x="0" y="0"/>
          <a:chExt cx="0" cy="0"/>
        </a:xfrm>
      </p:grpSpPr>
      <p:sp>
        <p:nvSpPr>
          <p:cNvPr id="231" name="Shape 23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2" name="Shape 23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6" name="Shape 236"/>
        <p:cNvGrpSpPr/>
        <p:nvPr/>
      </p:nvGrpSpPr>
      <p:grpSpPr>
        <a:xfrm>
          <a:off x="0" y="0"/>
          <a:ext cx="0" cy="0"/>
          <a:chOff x="0" y="0"/>
          <a:chExt cx="0" cy="0"/>
        </a:xfrm>
      </p:grpSpPr>
      <p:sp>
        <p:nvSpPr>
          <p:cNvPr id="237" name="Shape 23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8" name="Shape 23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2" name="Shape 242"/>
        <p:cNvGrpSpPr/>
        <p:nvPr/>
      </p:nvGrpSpPr>
      <p:grpSpPr>
        <a:xfrm>
          <a:off x="0" y="0"/>
          <a:ext cx="0" cy="0"/>
          <a:chOff x="0" y="0"/>
          <a:chExt cx="0" cy="0"/>
        </a:xfrm>
      </p:grpSpPr>
      <p:sp>
        <p:nvSpPr>
          <p:cNvPr id="243" name="Shape 24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4" name="Shape 24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7" name="Shape 247"/>
        <p:cNvGrpSpPr/>
        <p:nvPr/>
      </p:nvGrpSpPr>
      <p:grpSpPr>
        <a:xfrm>
          <a:off x="0" y="0"/>
          <a:ext cx="0" cy="0"/>
          <a:chOff x="0" y="0"/>
          <a:chExt cx="0" cy="0"/>
        </a:xfrm>
      </p:grpSpPr>
      <p:sp>
        <p:nvSpPr>
          <p:cNvPr id="248" name="Shape 24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9" name="Shape 24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3" name="Shape 253"/>
        <p:cNvGrpSpPr/>
        <p:nvPr/>
      </p:nvGrpSpPr>
      <p:grpSpPr>
        <a:xfrm>
          <a:off x="0" y="0"/>
          <a:ext cx="0" cy="0"/>
          <a:chOff x="0" y="0"/>
          <a:chExt cx="0" cy="0"/>
        </a:xfrm>
      </p:grpSpPr>
      <p:sp>
        <p:nvSpPr>
          <p:cNvPr id="254" name="Shape 25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5" name="Shape 25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304800" lvl="0" marL="457200" rtl="0">
              <a:lnSpc>
                <a:spcPct val="115000"/>
              </a:lnSpc>
              <a:spcBef>
                <a:spcPts val="1200"/>
              </a:spcBef>
              <a:spcAft>
                <a:spcPts val="2400"/>
              </a:spcAft>
              <a:buClr>
                <a:srgbClr val="24292E"/>
              </a:buClr>
              <a:buSzPts val="1200"/>
              <a:buAutoNum type="arabicPeriod"/>
            </a:pPr>
            <a:r>
              <a:rPr lang="en" sz="1200">
                <a:solidFill>
                  <a:srgbClr val="24292E"/>
                </a:solidFill>
                <a:highlight>
                  <a:srgbClr val="FFFFFF"/>
                </a:highlight>
              </a:rPr>
              <a:t>The application obtains a </a:t>
            </a:r>
            <a:r>
              <a:rPr i="1" lang="en" sz="1200">
                <a:solidFill>
                  <a:srgbClr val="24292E"/>
                </a:solidFill>
                <a:highlight>
                  <a:srgbClr val="FFFFFF"/>
                </a:highlight>
              </a:rPr>
              <a:t>signed token</a:t>
            </a:r>
            <a:r>
              <a:rPr lang="en" sz="1200">
                <a:solidFill>
                  <a:srgbClr val="24292E"/>
                </a:solidFill>
                <a:highlight>
                  <a:srgbClr val="FFFFFF"/>
                </a:highlight>
              </a:rPr>
              <a:t> representing its identity. This token is the service account token mounted by Kubernetes on the pod in which the application runs.</a:t>
            </a:r>
          </a:p>
          <a:p>
            <a:pPr indent="-304800" lvl="0" marL="457200" rtl="0">
              <a:lnSpc>
                <a:spcPct val="115000"/>
              </a:lnSpc>
              <a:spcBef>
                <a:spcPts val="1500"/>
              </a:spcBef>
              <a:spcAft>
                <a:spcPts val="2400"/>
              </a:spcAft>
              <a:buClr>
                <a:srgbClr val="24292E"/>
              </a:buClr>
              <a:buSzPts val="1200"/>
              <a:buAutoNum type="arabicPeriod"/>
            </a:pPr>
            <a:r>
              <a:rPr lang="en" sz="1200">
                <a:solidFill>
                  <a:srgbClr val="24292E"/>
                </a:solidFill>
                <a:highlight>
                  <a:srgbClr val="FFFFFF"/>
                </a:highlight>
              </a:rPr>
              <a:t>The application sends the signed token to Vault in a </a:t>
            </a:r>
            <a:r>
              <a:rPr i="1" lang="en" sz="1200">
                <a:solidFill>
                  <a:srgbClr val="24292E"/>
                </a:solidFill>
                <a:highlight>
                  <a:srgbClr val="FFFFFF"/>
                </a:highlight>
              </a:rPr>
              <a:t>login request</a:t>
            </a:r>
            <a:r>
              <a:rPr lang="en" sz="1200">
                <a:solidFill>
                  <a:srgbClr val="24292E"/>
                </a:solidFill>
                <a:highlight>
                  <a:srgbClr val="FFFFFF"/>
                </a:highlight>
              </a:rPr>
              <a:t> for a given role.</a:t>
            </a:r>
          </a:p>
          <a:p>
            <a:pPr indent="-304800" lvl="0" marL="457200" rtl="0">
              <a:lnSpc>
                <a:spcPct val="115000"/>
              </a:lnSpc>
              <a:spcBef>
                <a:spcPts val="1500"/>
              </a:spcBef>
              <a:spcAft>
                <a:spcPts val="2400"/>
              </a:spcAft>
              <a:buClr>
                <a:srgbClr val="24292E"/>
              </a:buClr>
              <a:buSzPts val="1200"/>
              <a:buAutoNum type="arabicPeriod"/>
            </a:pPr>
            <a:r>
              <a:rPr lang="en" sz="1200">
                <a:solidFill>
                  <a:srgbClr val="24292E"/>
                </a:solidFill>
                <a:highlight>
                  <a:srgbClr val="FFFFFF"/>
                </a:highlight>
              </a:rPr>
              <a:t>Vault verifies the authenticity of the signed token using the source Kubernetes cluster’s API.</a:t>
            </a:r>
          </a:p>
          <a:p>
            <a:pPr indent="-304800" lvl="0" marL="457200" rtl="0">
              <a:lnSpc>
                <a:spcPct val="115000"/>
              </a:lnSpc>
              <a:spcBef>
                <a:spcPts val="1500"/>
              </a:spcBef>
              <a:spcAft>
                <a:spcPts val="2400"/>
              </a:spcAft>
              <a:buClr>
                <a:srgbClr val="24292E"/>
              </a:buClr>
              <a:buSzPts val="1200"/>
              <a:buAutoNum type="arabicPeriod"/>
            </a:pPr>
            <a:r>
              <a:rPr lang="en" sz="1200">
                <a:solidFill>
                  <a:srgbClr val="24292E"/>
                </a:solidFill>
                <a:highlight>
                  <a:srgbClr val="FFFFFF"/>
                </a:highlight>
              </a:rPr>
              <a:t>If verification is successful Vault returns an </a:t>
            </a:r>
            <a:r>
              <a:rPr i="1" lang="en" sz="1200">
                <a:solidFill>
                  <a:srgbClr val="24292E"/>
                </a:solidFill>
                <a:highlight>
                  <a:srgbClr val="FFFFFF"/>
                </a:highlight>
              </a:rPr>
              <a:t>authentication token</a:t>
            </a:r>
            <a:r>
              <a:rPr lang="en" sz="1200">
                <a:solidFill>
                  <a:srgbClr val="24292E"/>
                </a:solidFill>
                <a:highlight>
                  <a:srgbClr val="FFFFFF"/>
                </a:highlight>
              </a:rPr>
              <a:t> to the application. This token can be used by the application to request secrets from the Vault API, subject to the policies associated with the role.</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0" name="Shape 260"/>
        <p:cNvGrpSpPr/>
        <p:nvPr/>
      </p:nvGrpSpPr>
      <p:grpSpPr>
        <a:xfrm>
          <a:off x="0" y="0"/>
          <a:ext cx="0" cy="0"/>
          <a:chOff x="0" y="0"/>
          <a:chExt cx="0" cy="0"/>
        </a:xfrm>
      </p:grpSpPr>
      <p:sp>
        <p:nvSpPr>
          <p:cNvPr id="261" name="Shape 26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2" name="Shape 26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6" name="Shape 266"/>
        <p:cNvGrpSpPr/>
        <p:nvPr/>
      </p:nvGrpSpPr>
      <p:grpSpPr>
        <a:xfrm>
          <a:off x="0" y="0"/>
          <a:ext cx="0" cy="0"/>
          <a:chOff x="0" y="0"/>
          <a:chExt cx="0" cy="0"/>
        </a:xfrm>
      </p:grpSpPr>
      <p:sp>
        <p:nvSpPr>
          <p:cNvPr id="267" name="Shape 26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8" name="Shape 26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2" name="Shape 272"/>
        <p:cNvGrpSpPr/>
        <p:nvPr/>
      </p:nvGrpSpPr>
      <p:grpSpPr>
        <a:xfrm>
          <a:off x="0" y="0"/>
          <a:ext cx="0" cy="0"/>
          <a:chOff x="0" y="0"/>
          <a:chExt cx="0" cy="0"/>
        </a:xfrm>
      </p:grpSpPr>
      <p:sp>
        <p:nvSpPr>
          <p:cNvPr id="273" name="Shape 27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4" name="Shape 27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7" name="Shape 277"/>
        <p:cNvGrpSpPr/>
        <p:nvPr/>
      </p:nvGrpSpPr>
      <p:grpSpPr>
        <a:xfrm>
          <a:off x="0" y="0"/>
          <a:ext cx="0" cy="0"/>
          <a:chOff x="0" y="0"/>
          <a:chExt cx="0" cy="0"/>
        </a:xfrm>
      </p:grpSpPr>
      <p:sp>
        <p:nvSpPr>
          <p:cNvPr id="278" name="Shape 27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9" name="Shape 27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Shape 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9" name="Shape 6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3" name="Shape 283"/>
        <p:cNvGrpSpPr/>
        <p:nvPr/>
      </p:nvGrpSpPr>
      <p:grpSpPr>
        <a:xfrm>
          <a:off x="0" y="0"/>
          <a:ext cx="0" cy="0"/>
          <a:chOff x="0" y="0"/>
          <a:chExt cx="0" cy="0"/>
        </a:xfrm>
      </p:grpSpPr>
      <p:sp>
        <p:nvSpPr>
          <p:cNvPr id="284" name="Shape 28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5" name="Shape 28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304800" lvl="0" marL="457200" rtl="0">
              <a:lnSpc>
                <a:spcPct val="115000"/>
              </a:lnSpc>
              <a:spcBef>
                <a:spcPts val="1200"/>
              </a:spcBef>
              <a:spcAft>
                <a:spcPts val="2400"/>
              </a:spcAft>
              <a:buClr>
                <a:srgbClr val="24292E"/>
              </a:buClr>
              <a:buSzPts val="1200"/>
              <a:buAutoNum type="arabicPeriod"/>
            </a:pPr>
            <a:r>
              <a:rPr lang="en" sz="1200">
                <a:solidFill>
                  <a:srgbClr val="24292E"/>
                </a:solidFill>
                <a:highlight>
                  <a:srgbClr val="FFFFFF"/>
                </a:highlight>
              </a:rPr>
              <a:t>The application obtains a </a:t>
            </a:r>
            <a:r>
              <a:rPr i="1" lang="en" sz="1200">
                <a:solidFill>
                  <a:srgbClr val="24292E"/>
                </a:solidFill>
                <a:highlight>
                  <a:srgbClr val="FFFFFF"/>
                </a:highlight>
              </a:rPr>
              <a:t>signed token</a:t>
            </a:r>
            <a:r>
              <a:rPr lang="en" sz="1200">
                <a:solidFill>
                  <a:srgbClr val="24292E"/>
                </a:solidFill>
                <a:highlight>
                  <a:srgbClr val="FFFFFF"/>
                </a:highlight>
              </a:rPr>
              <a:t> representing its identity.</a:t>
            </a:r>
          </a:p>
          <a:p>
            <a:pPr indent="-304800" lvl="0" marL="457200" rtl="0">
              <a:lnSpc>
                <a:spcPct val="115000"/>
              </a:lnSpc>
              <a:spcBef>
                <a:spcPts val="1200"/>
              </a:spcBef>
              <a:spcAft>
                <a:spcPts val="2400"/>
              </a:spcAft>
              <a:buClr>
                <a:srgbClr val="24292E"/>
              </a:buClr>
              <a:buSzPts val="1200"/>
              <a:buAutoNum type="arabicPeriod"/>
            </a:pPr>
            <a:r>
              <a:rPr lang="en" sz="1200">
                <a:solidFill>
                  <a:srgbClr val="24292E"/>
                </a:solidFill>
                <a:highlight>
                  <a:srgbClr val="FFFFFF"/>
                </a:highlight>
              </a:rPr>
              <a:t>The application sends the signed token to Vault in a </a:t>
            </a:r>
            <a:r>
              <a:rPr i="1" lang="en" sz="1200">
                <a:solidFill>
                  <a:srgbClr val="24292E"/>
                </a:solidFill>
                <a:highlight>
                  <a:srgbClr val="FFFFFF"/>
                </a:highlight>
              </a:rPr>
              <a:t>login request</a:t>
            </a:r>
            <a:r>
              <a:rPr lang="en" sz="1200">
                <a:solidFill>
                  <a:srgbClr val="24292E"/>
                </a:solidFill>
                <a:highlight>
                  <a:srgbClr val="FFFFFF"/>
                </a:highlight>
              </a:rPr>
              <a:t> for a given role.</a:t>
            </a:r>
          </a:p>
          <a:p>
            <a:pPr indent="-304800" lvl="0" marL="457200" rtl="0">
              <a:lnSpc>
                <a:spcPct val="115000"/>
              </a:lnSpc>
              <a:spcBef>
                <a:spcPts val="1500"/>
              </a:spcBef>
              <a:spcAft>
                <a:spcPts val="2400"/>
              </a:spcAft>
              <a:buClr>
                <a:srgbClr val="24292E"/>
              </a:buClr>
              <a:buSzPts val="1200"/>
              <a:buAutoNum type="arabicPeriod"/>
            </a:pPr>
            <a:r>
              <a:rPr lang="en" sz="1200">
                <a:solidFill>
                  <a:srgbClr val="24292E"/>
                </a:solidFill>
                <a:highlight>
                  <a:srgbClr val="FFFFFF"/>
                </a:highlight>
              </a:rPr>
              <a:t>Vault verifies the authenticity of the signed token using the Cloud IAM API.</a:t>
            </a:r>
          </a:p>
          <a:p>
            <a:pPr indent="-304800" lvl="0" marL="457200" rtl="0">
              <a:lnSpc>
                <a:spcPct val="115000"/>
              </a:lnSpc>
              <a:spcBef>
                <a:spcPts val="1500"/>
              </a:spcBef>
              <a:spcAft>
                <a:spcPts val="2400"/>
              </a:spcAft>
              <a:buClr>
                <a:srgbClr val="24292E"/>
              </a:buClr>
              <a:buSzPts val="1200"/>
              <a:buAutoNum type="arabicPeriod"/>
            </a:pPr>
            <a:r>
              <a:rPr lang="en" sz="1200">
                <a:solidFill>
                  <a:srgbClr val="24292E"/>
                </a:solidFill>
                <a:highlight>
                  <a:srgbClr val="FFFFFF"/>
                </a:highlight>
              </a:rPr>
              <a:t>If verification is successful Vault returns an </a:t>
            </a:r>
            <a:r>
              <a:rPr i="1" lang="en" sz="1200">
                <a:solidFill>
                  <a:srgbClr val="24292E"/>
                </a:solidFill>
                <a:highlight>
                  <a:srgbClr val="FFFFFF"/>
                </a:highlight>
              </a:rPr>
              <a:t>authentication token</a:t>
            </a:r>
            <a:r>
              <a:rPr lang="en" sz="1200">
                <a:solidFill>
                  <a:srgbClr val="24292E"/>
                </a:solidFill>
                <a:highlight>
                  <a:srgbClr val="FFFFFF"/>
                </a:highlight>
              </a:rPr>
              <a:t> to the application. This token can be used by the application to request secrets from the Vault API, subject to the policies associated with the role.</a:t>
            </a: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0" name="Shape 290"/>
        <p:cNvGrpSpPr/>
        <p:nvPr/>
      </p:nvGrpSpPr>
      <p:grpSpPr>
        <a:xfrm>
          <a:off x="0" y="0"/>
          <a:ext cx="0" cy="0"/>
          <a:chOff x="0" y="0"/>
          <a:chExt cx="0" cy="0"/>
        </a:xfrm>
      </p:grpSpPr>
      <p:sp>
        <p:nvSpPr>
          <p:cNvPr id="291" name="Shape 29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2" name="Shape 29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5" name="Shape 295"/>
        <p:cNvGrpSpPr/>
        <p:nvPr/>
      </p:nvGrpSpPr>
      <p:grpSpPr>
        <a:xfrm>
          <a:off x="0" y="0"/>
          <a:ext cx="0" cy="0"/>
          <a:chOff x="0" y="0"/>
          <a:chExt cx="0" cy="0"/>
        </a:xfrm>
      </p:grpSpPr>
      <p:sp>
        <p:nvSpPr>
          <p:cNvPr id="296" name="Shape 29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7" name="Shape 29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1" name="Shape 301"/>
        <p:cNvGrpSpPr/>
        <p:nvPr/>
      </p:nvGrpSpPr>
      <p:grpSpPr>
        <a:xfrm>
          <a:off x="0" y="0"/>
          <a:ext cx="0" cy="0"/>
          <a:chOff x="0" y="0"/>
          <a:chExt cx="0" cy="0"/>
        </a:xfrm>
      </p:grpSpPr>
      <p:sp>
        <p:nvSpPr>
          <p:cNvPr id="302" name="Shape 30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3" name="Shape 30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rPr lang="en" sz="1200">
                <a:solidFill>
                  <a:srgbClr val="24292E"/>
                </a:solidFill>
                <a:highlight>
                  <a:srgbClr val="FFFFFF"/>
                </a:highlight>
              </a:rPr>
              <a:t>Applications in different clusters and projects communicating with Vault.</a:t>
            </a:r>
          </a:p>
          <a:p>
            <a:pPr indent="-69850" lvl="0" marL="0">
              <a:spcBef>
                <a:spcPts val="0"/>
              </a:spcBef>
              <a:buClr>
                <a:schemeClr val="dk1"/>
              </a:buClr>
              <a:buSzPts val="1100"/>
              <a:buFont typeface="Arial"/>
              <a:buNone/>
            </a:pPr>
            <a:r>
              <a:t/>
            </a:r>
            <a:endParaRPr sz="1200">
              <a:solidFill>
                <a:srgbClr val="24292E"/>
              </a:solidFill>
              <a:highlight>
                <a:srgbClr val="FFFFFF"/>
              </a:highlight>
            </a:endParaRPr>
          </a:p>
          <a:p>
            <a:pPr indent="0" lvl="0" marL="0" rtl="0">
              <a:lnSpc>
                <a:spcPct val="115000"/>
              </a:lnSpc>
              <a:spcBef>
                <a:spcPts val="0"/>
              </a:spcBef>
              <a:spcAft>
                <a:spcPts val="1200"/>
              </a:spcAft>
              <a:buNone/>
            </a:pPr>
            <a:r>
              <a:rPr lang="en" sz="1200">
                <a:solidFill>
                  <a:srgbClr val="24292E"/>
                </a:solidFill>
                <a:highlight>
                  <a:srgbClr val="FFFFFF"/>
                </a:highlight>
              </a:rPr>
              <a:t>The proposed configuration allows for applications running in separate clusters and projects to access Vault, providing an effective inter-cluster, inter-project solution.</a:t>
            </a: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0" name="Shape 310"/>
        <p:cNvGrpSpPr/>
        <p:nvPr/>
      </p:nvGrpSpPr>
      <p:grpSpPr>
        <a:xfrm>
          <a:off x="0" y="0"/>
          <a:ext cx="0" cy="0"/>
          <a:chOff x="0" y="0"/>
          <a:chExt cx="0" cy="0"/>
        </a:xfrm>
      </p:grpSpPr>
      <p:sp>
        <p:nvSpPr>
          <p:cNvPr id="311" name="Shape 3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2" name="Shape 31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5" name="Shape 315"/>
        <p:cNvGrpSpPr/>
        <p:nvPr/>
      </p:nvGrpSpPr>
      <p:grpSpPr>
        <a:xfrm>
          <a:off x="0" y="0"/>
          <a:ext cx="0" cy="0"/>
          <a:chOff x="0" y="0"/>
          <a:chExt cx="0" cy="0"/>
        </a:xfrm>
      </p:grpSpPr>
      <p:sp>
        <p:nvSpPr>
          <p:cNvPr id="316" name="Shape 31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7" name="Shape 31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rPr lang="en"/>
              <a:t>In the workstation:</a:t>
            </a:r>
          </a:p>
          <a:p>
            <a:pPr indent="0" lvl="0" marL="0">
              <a:spcBef>
                <a:spcPts val="0"/>
              </a:spcBef>
              <a:buNone/>
            </a:pPr>
            <a:r>
              <a:t/>
            </a:r>
            <a:endParaRPr/>
          </a:p>
          <a:p>
            <a:pPr indent="-298450" lvl="0" marL="457200" rtl="0">
              <a:spcBef>
                <a:spcPts val="0"/>
              </a:spcBef>
              <a:spcAft>
                <a:spcPts val="0"/>
              </a:spcAft>
              <a:buSzPts val="1100"/>
              <a:buChar char="●"/>
            </a:pPr>
            <a:r>
              <a:rPr lang="en">
                <a:latin typeface="Consolas"/>
                <a:ea typeface="Consolas"/>
                <a:cs typeface="Consolas"/>
                <a:sym typeface="Consolas"/>
              </a:rPr>
              <a:t>gcloud</a:t>
            </a:r>
            <a:r>
              <a:rPr lang="en"/>
              <a:t> </a:t>
            </a:r>
            <a:r>
              <a:rPr lang="en">
                <a:latin typeface="Consolas"/>
                <a:ea typeface="Consolas"/>
                <a:cs typeface="Consolas"/>
                <a:sym typeface="Consolas"/>
              </a:rPr>
              <a:t>+ kubectl</a:t>
            </a:r>
          </a:p>
          <a:p>
            <a:pPr indent="-298450" lvl="0" marL="457200" rtl="0">
              <a:spcBef>
                <a:spcPts val="0"/>
              </a:spcBef>
              <a:spcAft>
                <a:spcPts val="0"/>
              </a:spcAft>
              <a:buSzPts val="1100"/>
              <a:buFont typeface="Consolas"/>
              <a:buChar char="●"/>
            </a:pPr>
            <a:r>
              <a:rPr lang="en">
                <a:latin typeface="Consolas"/>
                <a:ea typeface="Consolas"/>
                <a:cs typeface="Consolas"/>
                <a:sym typeface="Consolas"/>
              </a:rPr>
              <a:t>cfssl</a:t>
            </a:r>
          </a:p>
          <a:p>
            <a:pPr indent="-298450" lvl="0" marL="457200" rtl="0">
              <a:spcBef>
                <a:spcPts val="0"/>
              </a:spcBef>
              <a:spcAft>
                <a:spcPts val="0"/>
              </a:spcAft>
              <a:buSzPts val="1100"/>
              <a:buFont typeface="Consolas"/>
              <a:buChar char="●"/>
            </a:pPr>
            <a:r>
              <a:rPr lang="en">
                <a:latin typeface="Consolas"/>
                <a:ea typeface="Consolas"/>
                <a:cs typeface="Consolas"/>
                <a:sym typeface="Consolas"/>
              </a:rPr>
              <a:t>jq</a:t>
            </a:r>
          </a:p>
          <a:p>
            <a:pPr indent="-298450" lvl="0" marL="457200" rtl="0">
              <a:spcBef>
                <a:spcPts val="0"/>
              </a:spcBef>
              <a:buSzPts val="1100"/>
              <a:buFont typeface="Consolas"/>
              <a:buChar char="●"/>
            </a:pPr>
            <a:r>
              <a:rPr lang="en">
                <a:latin typeface="Consolas"/>
                <a:ea typeface="Consolas"/>
                <a:cs typeface="Consolas"/>
                <a:sym typeface="Consolas"/>
              </a:rPr>
              <a:t>Vault</a:t>
            </a:r>
          </a:p>
          <a:p>
            <a:pPr indent="0" lvl="0" marL="0" rtl="0">
              <a:spcBef>
                <a:spcPts val="0"/>
              </a:spcBef>
              <a:buNone/>
            </a:pPr>
            <a:r>
              <a:t/>
            </a:r>
            <a:endParaRPr>
              <a:latin typeface="Consolas"/>
              <a:ea typeface="Consolas"/>
              <a:cs typeface="Consolas"/>
              <a:sym typeface="Consolas"/>
            </a:endParaRPr>
          </a:p>
          <a:p>
            <a:pPr indent="0" lvl="0" marL="0" rtl="0">
              <a:spcBef>
                <a:spcPts val="0"/>
              </a:spcBef>
              <a:buNone/>
            </a:pPr>
            <a:r>
              <a:rPr lang="en">
                <a:latin typeface="Consolas"/>
                <a:ea typeface="Consolas"/>
                <a:cs typeface="Consolas"/>
                <a:sym typeface="Consolas"/>
              </a:rPr>
              <a:t>gcloud container clusters get-credentials core-vault --zone europe-west1-b --project core-services-153312</a:t>
            </a: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1" name="Shape 321"/>
        <p:cNvGrpSpPr/>
        <p:nvPr/>
      </p:nvGrpSpPr>
      <p:grpSpPr>
        <a:xfrm>
          <a:off x="0" y="0"/>
          <a:ext cx="0" cy="0"/>
          <a:chOff x="0" y="0"/>
          <a:chExt cx="0" cy="0"/>
        </a:xfrm>
      </p:grpSpPr>
      <p:sp>
        <p:nvSpPr>
          <p:cNvPr id="322" name="Shape 32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23" name="Shape 32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7" name="Shape 327"/>
        <p:cNvGrpSpPr/>
        <p:nvPr/>
      </p:nvGrpSpPr>
      <p:grpSpPr>
        <a:xfrm>
          <a:off x="0" y="0"/>
          <a:ext cx="0" cy="0"/>
          <a:chOff x="0" y="0"/>
          <a:chExt cx="0" cy="0"/>
        </a:xfrm>
      </p:grpSpPr>
      <p:sp>
        <p:nvSpPr>
          <p:cNvPr id="328" name="Shape 32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29" name="Shape 32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3" name="Shape 333"/>
        <p:cNvGrpSpPr/>
        <p:nvPr/>
      </p:nvGrpSpPr>
      <p:grpSpPr>
        <a:xfrm>
          <a:off x="0" y="0"/>
          <a:ext cx="0" cy="0"/>
          <a:chOff x="0" y="0"/>
          <a:chExt cx="0" cy="0"/>
        </a:xfrm>
      </p:grpSpPr>
      <p:sp>
        <p:nvSpPr>
          <p:cNvPr id="334" name="Shape 33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35" name="Shape 33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9" name="Shape 339"/>
        <p:cNvGrpSpPr/>
        <p:nvPr/>
      </p:nvGrpSpPr>
      <p:grpSpPr>
        <a:xfrm>
          <a:off x="0" y="0"/>
          <a:ext cx="0" cy="0"/>
          <a:chOff x="0" y="0"/>
          <a:chExt cx="0" cy="0"/>
        </a:xfrm>
      </p:grpSpPr>
      <p:sp>
        <p:nvSpPr>
          <p:cNvPr id="340" name="Shape 34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41" name="Shape 34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rPr b="1" lang="en">
                <a:solidFill>
                  <a:srgbClr val="FF0000"/>
                </a:solidFill>
                <a:latin typeface="Consolas"/>
                <a:ea typeface="Consolas"/>
                <a:cs typeface="Consolas"/>
                <a:sym typeface="Consolas"/>
              </a:rPr>
              <a:t>d</a:t>
            </a:r>
            <a:r>
              <a:rPr b="1" lang="en">
                <a:solidFill>
                  <a:srgbClr val="FF0000"/>
                </a:solidFill>
                <a:latin typeface="Consolas"/>
                <a:ea typeface="Consolas"/>
                <a:cs typeface="Consolas"/>
                <a:sym typeface="Consolas"/>
              </a:rPr>
              <a:t>emo-cluster-admin</a:t>
            </a:r>
            <a:r>
              <a:rPr lang="en"/>
              <a:t> may be changed to something else.</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Shape 7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5" name="Shape 7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5" name="Shape 345"/>
        <p:cNvGrpSpPr/>
        <p:nvPr/>
      </p:nvGrpSpPr>
      <p:grpSpPr>
        <a:xfrm>
          <a:off x="0" y="0"/>
          <a:ext cx="0" cy="0"/>
          <a:chOff x="0" y="0"/>
          <a:chExt cx="0" cy="0"/>
        </a:xfrm>
      </p:grpSpPr>
      <p:sp>
        <p:nvSpPr>
          <p:cNvPr id="346" name="Shape 34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47" name="Shape 34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0" name="Shape 350"/>
        <p:cNvGrpSpPr/>
        <p:nvPr/>
      </p:nvGrpSpPr>
      <p:grpSpPr>
        <a:xfrm>
          <a:off x="0" y="0"/>
          <a:ext cx="0" cy="0"/>
          <a:chOff x="0" y="0"/>
          <a:chExt cx="0" cy="0"/>
        </a:xfrm>
      </p:grpSpPr>
      <p:sp>
        <p:nvSpPr>
          <p:cNvPr id="351" name="Shape 35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52" name="Shape 35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6" name="Shape 356"/>
        <p:cNvGrpSpPr/>
        <p:nvPr/>
      </p:nvGrpSpPr>
      <p:grpSpPr>
        <a:xfrm>
          <a:off x="0" y="0"/>
          <a:ext cx="0" cy="0"/>
          <a:chOff x="0" y="0"/>
          <a:chExt cx="0" cy="0"/>
        </a:xfrm>
      </p:grpSpPr>
      <p:sp>
        <p:nvSpPr>
          <p:cNvPr id="357" name="Shape 3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58" name="Shape 35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2" name="Shape 362"/>
        <p:cNvGrpSpPr/>
        <p:nvPr/>
      </p:nvGrpSpPr>
      <p:grpSpPr>
        <a:xfrm>
          <a:off x="0" y="0"/>
          <a:ext cx="0" cy="0"/>
          <a:chOff x="0" y="0"/>
          <a:chExt cx="0" cy="0"/>
        </a:xfrm>
      </p:grpSpPr>
      <p:sp>
        <p:nvSpPr>
          <p:cNvPr id="363" name="Shape 3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64" name="Shape 36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8" name="Shape 368"/>
        <p:cNvGrpSpPr/>
        <p:nvPr/>
      </p:nvGrpSpPr>
      <p:grpSpPr>
        <a:xfrm>
          <a:off x="0" y="0"/>
          <a:ext cx="0" cy="0"/>
          <a:chOff x="0" y="0"/>
          <a:chExt cx="0" cy="0"/>
        </a:xfrm>
      </p:grpSpPr>
      <p:sp>
        <p:nvSpPr>
          <p:cNvPr id="369" name="Shape 3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70" name="Shape 37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4" name="Shape 374"/>
        <p:cNvGrpSpPr/>
        <p:nvPr/>
      </p:nvGrpSpPr>
      <p:grpSpPr>
        <a:xfrm>
          <a:off x="0" y="0"/>
          <a:ext cx="0" cy="0"/>
          <a:chOff x="0" y="0"/>
          <a:chExt cx="0" cy="0"/>
        </a:xfrm>
      </p:grpSpPr>
      <p:sp>
        <p:nvSpPr>
          <p:cNvPr id="375" name="Shape 3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76" name="Shape 37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0" name="Shape 380"/>
        <p:cNvGrpSpPr/>
        <p:nvPr/>
      </p:nvGrpSpPr>
      <p:grpSpPr>
        <a:xfrm>
          <a:off x="0" y="0"/>
          <a:ext cx="0" cy="0"/>
          <a:chOff x="0" y="0"/>
          <a:chExt cx="0" cy="0"/>
        </a:xfrm>
      </p:grpSpPr>
      <p:sp>
        <p:nvSpPr>
          <p:cNvPr id="381" name="Shape 3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82" name="Shape 38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6" name="Shape 386"/>
        <p:cNvGrpSpPr/>
        <p:nvPr/>
      </p:nvGrpSpPr>
      <p:grpSpPr>
        <a:xfrm>
          <a:off x="0" y="0"/>
          <a:ext cx="0" cy="0"/>
          <a:chOff x="0" y="0"/>
          <a:chExt cx="0" cy="0"/>
        </a:xfrm>
      </p:grpSpPr>
      <p:sp>
        <p:nvSpPr>
          <p:cNvPr id="387" name="Shape 3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88" name="Shape 38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2" name="Shape 392"/>
        <p:cNvGrpSpPr/>
        <p:nvPr/>
      </p:nvGrpSpPr>
      <p:grpSpPr>
        <a:xfrm>
          <a:off x="0" y="0"/>
          <a:ext cx="0" cy="0"/>
          <a:chOff x="0" y="0"/>
          <a:chExt cx="0" cy="0"/>
        </a:xfrm>
      </p:grpSpPr>
      <p:sp>
        <p:nvSpPr>
          <p:cNvPr id="393" name="Shape 3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94" name="Shape 39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8" name="Shape 398"/>
        <p:cNvGrpSpPr/>
        <p:nvPr/>
      </p:nvGrpSpPr>
      <p:grpSpPr>
        <a:xfrm>
          <a:off x="0" y="0"/>
          <a:ext cx="0" cy="0"/>
          <a:chOff x="0" y="0"/>
          <a:chExt cx="0" cy="0"/>
        </a:xfrm>
      </p:grpSpPr>
      <p:sp>
        <p:nvSpPr>
          <p:cNvPr id="399" name="Shape 39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00" name="Shape 40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Shape 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1" name="Shape 8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4" name="Shape 404"/>
        <p:cNvGrpSpPr/>
        <p:nvPr/>
      </p:nvGrpSpPr>
      <p:grpSpPr>
        <a:xfrm>
          <a:off x="0" y="0"/>
          <a:ext cx="0" cy="0"/>
          <a:chOff x="0" y="0"/>
          <a:chExt cx="0" cy="0"/>
        </a:xfrm>
      </p:grpSpPr>
      <p:sp>
        <p:nvSpPr>
          <p:cNvPr id="405" name="Shape 4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06" name="Shape 40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0" name="Shape 410"/>
        <p:cNvGrpSpPr/>
        <p:nvPr/>
      </p:nvGrpSpPr>
      <p:grpSpPr>
        <a:xfrm>
          <a:off x="0" y="0"/>
          <a:ext cx="0" cy="0"/>
          <a:chOff x="0" y="0"/>
          <a:chExt cx="0" cy="0"/>
        </a:xfrm>
      </p:grpSpPr>
      <p:sp>
        <p:nvSpPr>
          <p:cNvPr id="411" name="Shape 4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12" name="Shape 41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6" name="Shape 416"/>
        <p:cNvGrpSpPr/>
        <p:nvPr/>
      </p:nvGrpSpPr>
      <p:grpSpPr>
        <a:xfrm>
          <a:off x="0" y="0"/>
          <a:ext cx="0" cy="0"/>
          <a:chOff x="0" y="0"/>
          <a:chExt cx="0" cy="0"/>
        </a:xfrm>
      </p:grpSpPr>
      <p:sp>
        <p:nvSpPr>
          <p:cNvPr id="417" name="Shape 41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18" name="Shape 41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2" name="Shape 422"/>
        <p:cNvGrpSpPr/>
        <p:nvPr/>
      </p:nvGrpSpPr>
      <p:grpSpPr>
        <a:xfrm>
          <a:off x="0" y="0"/>
          <a:ext cx="0" cy="0"/>
          <a:chOff x="0" y="0"/>
          <a:chExt cx="0" cy="0"/>
        </a:xfrm>
      </p:grpSpPr>
      <p:sp>
        <p:nvSpPr>
          <p:cNvPr id="423" name="Shape 42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24" name="Shape 42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8" name="Shape 428"/>
        <p:cNvGrpSpPr/>
        <p:nvPr/>
      </p:nvGrpSpPr>
      <p:grpSpPr>
        <a:xfrm>
          <a:off x="0" y="0"/>
          <a:ext cx="0" cy="0"/>
          <a:chOff x="0" y="0"/>
          <a:chExt cx="0" cy="0"/>
        </a:xfrm>
      </p:grpSpPr>
      <p:sp>
        <p:nvSpPr>
          <p:cNvPr id="429" name="Shape 42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30" name="Shape 43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4" name="Shape 434"/>
        <p:cNvGrpSpPr/>
        <p:nvPr/>
      </p:nvGrpSpPr>
      <p:grpSpPr>
        <a:xfrm>
          <a:off x="0" y="0"/>
          <a:ext cx="0" cy="0"/>
          <a:chOff x="0" y="0"/>
          <a:chExt cx="0" cy="0"/>
        </a:xfrm>
      </p:grpSpPr>
      <p:sp>
        <p:nvSpPr>
          <p:cNvPr id="435" name="Shape 43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36" name="Shape 43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0" name="Shape 440"/>
        <p:cNvGrpSpPr/>
        <p:nvPr/>
      </p:nvGrpSpPr>
      <p:grpSpPr>
        <a:xfrm>
          <a:off x="0" y="0"/>
          <a:ext cx="0" cy="0"/>
          <a:chOff x="0" y="0"/>
          <a:chExt cx="0" cy="0"/>
        </a:xfrm>
      </p:grpSpPr>
      <p:sp>
        <p:nvSpPr>
          <p:cNvPr id="441" name="Shape 44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42" name="Shape 44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6" name="Shape 446"/>
        <p:cNvGrpSpPr/>
        <p:nvPr/>
      </p:nvGrpSpPr>
      <p:grpSpPr>
        <a:xfrm>
          <a:off x="0" y="0"/>
          <a:ext cx="0" cy="0"/>
          <a:chOff x="0" y="0"/>
          <a:chExt cx="0" cy="0"/>
        </a:xfrm>
      </p:grpSpPr>
      <p:sp>
        <p:nvSpPr>
          <p:cNvPr id="447" name="Shape 44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48" name="Shape 44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2" name="Shape 452"/>
        <p:cNvGrpSpPr/>
        <p:nvPr/>
      </p:nvGrpSpPr>
      <p:grpSpPr>
        <a:xfrm>
          <a:off x="0" y="0"/>
          <a:ext cx="0" cy="0"/>
          <a:chOff x="0" y="0"/>
          <a:chExt cx="0" cy="0"/>
        </a:xfrm>
      </p:grpSpPr>
      <p:sp>
        <p:nvSpPr>
          <p:cNvPr id="453" name="Shape 45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54" name="Shape 45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rPr b="1" lang="en"/>
              <a:t>IMPORTANT:</a:t>
            </a:r>
            <a:r>
              <a:rPr lang="en"/>
              <a:t> Update </a:t>
            </a:r>
            <a:r>
              <a:rPr lang="en">
                <a:latin typeface="Consolas"/>
                <a:ea typeface="Consolas"/>
                <a:cs typeface="Consolas"/>
                <a:sym typeface="Consolas"/>
              </a:rPr>
              <a:t>vault/vault-configmap.yaml</a:t>
            </a:r>
            <a:r>
              <a:rPr lang="en"/>
              <a:t> to point to </a:t>
            </a:r>
            <a:r>
              <a:rPr lang="en">
                <a:latin typeface="Consolas"/>
                <a:ea typeface="Consolas"/>
                <a:cs typeface="Consolas"/>
                <a:sym typeface="Consolas"/>
              </a:rPr>
              <a:t>vault.travelaudience.com</a:t>
            </a:r>
            <a:r>
              <a:rPr lang="en"/>
              <a:t> before running.</a:t>
            </a: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8" name="Shape 458"/>
        <p:cNvGrpSpPr/>
        <p:nvPr/>
      </p:nvGrpSpPr>
      <p:grpSpPr>
        <a:xfrm>
          <a:off x="0" y="0"/>
          <a:ext cx="0" cy="0"/>
          <a:chOff x="0" y="0"/>
          <a:chExt cx="0" cy="0"/>
        </a:xfrm>
      </p:grpSpPr>
      <p:sp>
        <p:nvSpPr>
          <p:cNvPr id="459" name="Shape 45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60" name="Shape 46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Shape 8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7" name="Shape 8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4" name="Shape 464"/>
        <p:cNvGrpSpPr/>
        <p:nvPr/>
      </p:nvGrpSpPr>
      <p:grpSpPr>
        <a:xfrm>
          <a:off x="0" y="0"/>
          <a:ext cx="0" cy="0"/>
          <a:chOff x="0" y="0"/>
          <a:chExt cx="0" cy="0"/>
        </a:xfrm>
      </p:grpSpPr>
      <p:sp>
        <p:nvSpPr>
          <p:cNvPr id="465" name="Shape 4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66" name="Shape 46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0" name="Shape 470"/>
        <p:cNvGrpSpPr/>
        <p:nvPr/>
      </p:nvGrpSpPr>
      <p:grpSpPr>
        <a:xfrm>
          <a:off x="0" y="0"/>
          <a:ext cx="0" cy="0"/>
          <a:chOff x="0" y="0"/>
          <a:chExt cx="0" cy="0"/>
        </a:xfrm>
      </p:grpSpPr>
      <p:sp>
        <p:nvSpPr>
          <p:cNvPr id="471" name="Shape 47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72" name="Shape 47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6" name="Shape 476"/>
        <p:cNvGrpSpPr/>
        <p:nvPr/>
      </p:nvGrpSpPr>
      <p:grpSpPr>
        <a:xfrm>
          <a:off x="0" y="0"/>
          <a:ext cx="0" cy="0"/>
          <a:chOff x="0" y="0"/>
          <a:chExt cx="0" cy="0"/>
        </a:xfrm>
      </p:grpSpPr>
      <p:sp>
        <p:nvSpPr>
          <p:cNvPr id="477" name="Shape 47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78" name="Shape 47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rPr lang="en"/>
              <a:t>Two terminals (one for the left part, one for the right part).</a:t>
            </a:r>
          </a:p>
          <a:p>
            <a:pPr indent="0" lvl="0" marL="0">
              <a:spcBef>
                <a:spcPts val="0"/>
              </a:spcBef>
              <a:buNone/>
            </a:pPr>
            <a:r>
              <a:t/>
            </a:r>
            <a:endParaRPr/>
          </a:p>
          <a:p>
            <a:pPr indent="0" lvl="0" marL="0">
              <a:spcBef>
                <a:spcPts val="0"/>
              </a:spcBef>
              <a:buNone/>
            </a:pPr>
            <a:r>
              <a:rPr lang="en"/>
              <a:t>Here we initialized Vault, and as described before it means we have:</a:t>
            </a:r>
          </a:p>
          <a:p>
            <a:pPr indent="-298450" lvl="0" marL="457200" rtl="0">
              <a:spcBef>
                <a:spcPts val="0"/>
              </a:spcBef>
              <a:spcAft>
                <a:spcPts val="0"/>
              </a:spcAft>
              <a:buSzPts val="1100"/>
              <a:buChar char="●"/>
            </a:pPr>
            <a:r>
              <a:rPr lang="en"/>
              <a:t>Generated the encryption key</a:t>
            </a:r>
          </a:p>
          <a:p>
            <a:pPr indent="-298450" lvl="0" marL="457200" rtl="0">
              <a:spcBef>
                <a:spcPts val="0"/>
              </a:spcBef>
              <a:spcAft>
                <a:spcPts val="0"/>
              </a:spcAft>
              <a:buSzPts val="1100"/>
              <a:buChar char="●"/>
            </a:pPr>
            <a:r>
              <a:rPr lang="en"/>
              <a:t>Generated the master key</a:t>
            </a:r>
          </a:p>
          <a:p>
            <a:pPr indent="-298450" lvl="0" marL="457200" rtl="0">
              <a:spcBef>
                <a:spcPts val="0"/>
              </a:spcBef>
              <a:spcAft>
                <a:spcPts val="0"/>
              </a:spcAft>
              <a:buSzPts val="1100"/>
              <a:buChar char="●"/>
            </a:pPr>
            <a:r>
              <a:rPr lang="en"/>
              <a:t>Generated the unseal keys</a:t>
            </a:r>
          </a:p>
          <a:p>
            <a:pPr indent="-298450" lvl="0" marL="457200" rtl="0">
              <a:spcBef>
                <a:spcPts val="0"/>
              </a:spcBef>
              <a:buSzPts val="1100"/>
              <a:buChar char="●"/>
            </a:pPr>
            <a:r>
              <a:rPr lang="en"/>
              <a:t>Generated the initial root token</a:t>
            </a:r>
          </a:p>
          <a:p>
            <a:pPr indent="0" lvl="0" marL="0" rtl="0">
              <a:spcBef>
                <a:spcPts val="0"/>
              </a:spcBef>
              <a:buNone/>
            </a:pPr>
            <a:r>
              <a:rPr lang="en"/>
              <a:t>By default, Vault outputs the generated unseal keys and initial root token to the console. By calling gcloud kms encrypt, this output gets encrypted into a file.</a:t>
            </a:r>
          </a:p>
          <a:p>
            <a:pPr indent="0" lvl="0" marL="0" rtl="0">
              <a:spcBef>
                <a:spcPts val="0"/>
              </a:spcBef>
              <a:buNone/>
            </a:pPr>
            <a:r>
              <a:rPr lang="en"/>
              <a:t>One can decrypt the file:</a:t>
            </a:r>
          </a:p>
          <a:p>
            <a:pPr indent="0" lvl="0" marL="0" rtl="0">
              <a:spcBef>
                <a:spcPts val="0"/>
              </a:spcBef>
              <a:buNone/>
            </a:pPr>
            <a:r>
              <a:rPr lang="en"/>
              <a:t>gcloud kms decrypt --plaintext-file - --ciphertext-file vault-init.kms --keyring vault --key init --location global</a:t>
            </a: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3" name="Shape 483"/>
        <p:cNvGrpSpPr/>
        <p:nvPr/>
      </p:nvGrpSpPr>
      <p:grpSpPr>
        <a:xfrm>
          <a:off x="0" y="0"/>
          <a:ext cx="0" cy="0"/>
          <a:chOff x="0" y="0"/>
          <a:chExt cx="0" cy="0"/>
        </a:xfrm>
      </p:grpSpPr>
      <p:sp>
        <p:nvSpPr>
          <p:cNvPr id="484" name="Shape 48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85" name="Shape 48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rPr lang="en">
                <a:solidFill>
                  <a:schemeClr val="dk1"/>
                </a:solidFill>
              </a:rPr>
              <a:t>Two terminals (one for the left part, one for the right part).</a:t>
            </a:r>
          </a:p>
          <a:p>
            <a:pPr indent="0" lvl="0" marL="0">
              <a:spcBef>
                <a:spcPts val="0"/>
              </a:spcBef>
              <a:buNone/>
            </a:pPr>
            <a:r>
              <a:t/>
            </a:r>
            <a:endParaRPr>
              <a:solidFill>
                <a:schemeClr val="dk1"/>
              </a:solidFill>
            </a:endParaRPr>
          </a:p>
          <a:p>
            <a:pPr indent="0" lvl="0" marL="0" rtl="0">
              <a:spcBef>
                <a:spcPts val="0"/>
              </a:spcBef>
              <a:buNone/>
            </a:pPr>
            <a:r>
              <a:rPr lang="en">
                <a:solidFill>
                  <a:schemeClr val="dk1"/>
                </a:solidFill>
              </a:rPr>
              <a:t>Here we decrypt the file to stdin 3 times so we have 3 unseal keys </a:t>
            </a: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0" name="Shape 490"/>
        <p:cNvGrpSpPr/>
        <p:nvPr/>
      </p:nvGrpSpPr>
      <p:grpSpPr>
        <a:xfrm>
          <a:off x="0" y="0"/>
          <a:ext cx="0" cy="0"/>
          <a:chOff x="0" y="0"/>
          <a:chExt cx="0" cy="0"/>
        </a:xfrm>
      </p:grpSpPr>
      <p:sp>
        <p:nvSpPr>
          <p:cNvPr id="491" name="Shape 49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92" name="Shape 49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6" name="Shape 496"/>
        <p:cNvGrpSpPr/>
        <p:nvPr/>
      </p:nvGrpSpPr>
      <p:grpSpPr>
        <a:xfrm>
          <a:off x="0" y="0"/>
          <a:ext cx="0" cy="0"/>
          <a:chOff x="0" y="0"/>
          <a:chExt cx="0" cy="0"/>
        </a:xfrm>
      </p:grpSpPr>
      <p:sp>
        <p:nvSpPr>
          <p:cNvPr id="497" name="Shape 49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98" name="Shape 49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rPr lang="en">
                <a:solidFill>
                  <a:schemeClr val="dk1"/>
                </a:solidFill>
              </a:rPr>
              <a:t>Two terminals (one for the left part, one for the right part). </a:t>
            </a:r>
            <a:r>
              <a:rPr b="1" lang="en">
                <a:solidFill>
                  <a:schemeClr val="dk1"/>
                </a:solidFill>
              </a:rPr>
              <a:t>The command on the left has changed.</a:t>
            </a: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2" name="Shape 502"/>
        <p:cNvGrpSpPr/>
        <p:nvPr/>
      </p:nvGrpSpPr>
      <p:grpSpPr>
        <a:xfrm>
          <a:off x="0" y="0"/>
          <a:ext cx="0" cy="0"/>
          <a:chOff x="0" y="0"/>
          <a:chExt cx="0" cy="0"/>
        </a:xfrm>
      </p:grpSpPr>
      <p:sp>
        <p:nvSpPr>
          <p:cNvPr id="503" name="Shape 50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04" name="Shape 50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rPr lang="en">
                <a:solidFill>
                  <a:schemeClr val="dk1"/>
                </a:solidFill>
              </a:rPr>
              <a:t>Two terminals (one for the left part, one for the right part). </a:t>
            </a:r>
            <a:r>
              <a:rPr b="1" lang="en">
                <a:solidFill>
                  <a:schemeClr val="dk1"/>
                </a:solidFill>
              </a:rPr>
              <a:t>The command on the left has changed.</a:t>
            </a: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9" name="Shape 509"/>
        <p:cNvGrpSpPr/>
        <p:nvPr/>
      </p:nvGrpSpPr>
      <p:grpSpPr>
        <a:xfrm>
          <a:off x="0" y="0"/>
          <a:ext cx="0" cy="0"/>
          <a:chOff x="0" y="0"/>
          <a:chExt cx="0" cy="0"/>
        </a:xfrm>
      </p:grpSpPr>
      <p:sp>
        <p:nvSpPr>
          <p:cNvPr id="510" name="Shape 51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11" name="Shape 51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5" name="Shape 515"/>
        <p:cNvGrpSpPr/>
        <p:nvPr/>
      </p:nvGrpSpPr>
      <p:grpSpPr>
        <a:xfrm>
          <a:off x="0" y="0"/>
          <a:ext cx="0" cy="0"/>
          <a:chOff x="0" y="0"/>
          <a:chExt cx="0" cy="0"/>
        </a:xfrm>
      </p:grpSpPr>
      <p:sp>
        <p:nvSpPr>
          <p:cNvPr id="516" name="Shape 51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17" name="Shape 51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1" name="Shape 521"/>
        <p:cNvGrpSpPr/>
        <p:nvPr/>
      </p:nvGrpSpPr>
      <p:grpSpPr>
        <a:xfrm>
          <a:off x="0" y="0"/>
          <a:ext cx="0" cy="0"/>
          <a:chOff x="0" y="0"/>
          <a:chExt cx="0" cy="0"/>
        </a:xfrm>
      </p:grpSpPr>
      <p:sp>
        <p:nvSpPr>
          <p:cNvPr id="522" name="Shape 52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23" name="Shape 52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Shape 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3" name="Shape 9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7" name="Shape 527"/>
        <p:cNvGrpSpPr/>
        <p:nvPr/>
      </p:nvGrpSpPr>
      <p:grpSpPr>
        <a:xfrm>
          <a:off x="0" y="0"/>
          <a:ext cx="0" cy="0"/>
          <a:chOff x="0" y="0"/>
          <a:chExt cx="0" cy="0"/>
        </a:xfrm>
      </p:grpSpPr>
      <p:sp>
        <p:nvSpPr>
          <p:cNvPr id="528" name="Shape 52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29" name="Shape 52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rPr b="1" lang="en">
                <a:solidFill>
                  <a:schemeClr val="dk1"/>
                </a:solidFill>
              </a:rPr>
              <a:t>TRY</a:t>
            </a:r>
            <a:r>
              <a:rPr lang="en">
                <a:solidFill>
                  <a:schemeClr val="dk1"/>
                </a:solidFill>
              </a:rPr>
              <a:t> authenticating with revoked token</a:t>
            </a:r>
          </a:p>
          <a:p>
            <a:pPr indent="0" lvl="0" marL="0">
              <a:spcBef>
                <a:spcPts val="0"/>
              </a:spcBef>
              <a:buNone/>
            </a:pPr>
            <a:r>
              <a:t/>
            </a:r>
            <a:endParaRPr>
              <a:solidFill>
                <a:schemeClr val="dk1"/>
              </a:solidFill>
            </a:endParaRPr>
          </a:p>
          <a:p>
            <a:pPr indent="-69850" lvl="0" marL="0" rtl="0">
              <a:spcBef>
                <a:spcPts val="0"/>
              </a:spcBef>
              <a:buClr>
                <a:schemeClr val="dk1"/>
              </a:buClr>
              <a:buSzPts val="1100"/>
              <a:buFont typeface="Arial"/>
              <a:buNone/>
            </a:pPr>
            <a:r>
              <a:rPr lang="en">
                <a:solidFill>
                  <a:schemeClr val="dk1"/>
                </a:solidFill>
              </a:rPr>
              <a:t>vault auth "$(gcloud kms decrypt \</a:t>
            </a:r>
          </a:p>
          <a:p>
            <a:pPr indent="-69850" lvl="0" marL="0" rtl="0">
              <a:spcBef>
                <a:spcPts val="0"/>
              </a:spcBef>
              <a:buClr>
                <a:schemeClr val="dk1"/>
              </a:buClr>
              <a:buSzPts val="1100"/>
              <a:buFont typeface="Arial"/>
              <a:buNone/>
            </a:pPr>
            <a:r>
              <a:rPr lang="en">
                <a:solidFill>
                  <a:schemeClr val="dk1"/>
                </a:solidFill>
              </a:rPr>
              <a:t>    --plaintext-file - \</a:t>
            </a:r>
          </a:p>
          <a:p>
            <a:pPr indent="-69850" lvl="0" marL="0" rtl="0">
              <a:spcBef>
                <a:spcPts val="0"/>
              </a:spcBef>
              <a:buClr>
                <a:schemeClr val="dk1"/>
              </a:buClr>
              <a:buSzPts val="1100"/>
              <a:buFont typeface="Arial"/>
              <a:buNone/>
            </a:pPr>
            <a:r>
              <a:rPr lang="en">
                <a:solidFill>
                  <a:schemeClr val="dk1"/>
                </a:solidFill>
              </a:rPr>
              <a:t>    --ciphertext-file vault-init.kms \</a:t>
            </a:r>
          </a:p>
          <a:p>
            <a:pPr indent="-69850" lvl="0" marL="0" rtl="0">
              <a:spcBef>
                <a:spcPts val="0"/>
              </a:spcBef>
              <a:buClr>
                <a:schemeClr val="dk1"/>
              </a:buClr>
              <a:buSzPts val="1100"/>
              <a:buFont typeface="Arial"/>
              <a:buNone/>
            </a:pPr>
            <a:r>
              <a:rPr lang="en">
                <a:solidFill>
                  <a:schemeClr val="dk1"/>
                </a:solidFill>
              </a:rPr>
              <a:t>    --keyring vault \</a:t>
            </a:r>
          </a:p>
          <a:p>
            <a:pPr indent="-69850" lvl="0" marL="0" rtl="0">
              <a:spcBef>
                <a:spcPts val="0"/>
              </a:spcBef>
              <a:buClr>
                <a:schemeClr val="dk1"/>
              </a:buClr>
              <a:buSzPts val="1100"/>
              <a:buFont typeface="Arial"/>
              <a:buNone/>
            </a:pPr>
            <a:r>
              <a:rPr lang="en">
                <a:solidFill>
                  <a:schemeClr val="dk1"/>
                </a:solidFill>
              </a:rPr>
              <a:t>    --key init \</a:t>
            </a:r>
          </a:p>
          <a:p>
            <a:pPr indent="-69850" lvl="0" marL="0" rtl="0">
              <a:spcBef>
                <a:spcPts val="0"/>
              </a:spcBef>
              <a:buClr>
                <a:schemeClr val="dk1"/>
              </a:buClr>
              <a:buSzPts val="1100"/>
              <a:buFont typeface="Arial"/>
              <a:buNone/>
            </a:pPr>
            <a:r>
              <a:rPr lang="en">
                <a:solidFill>
                  <a:schemeClr val="dk1"/>
                </a:solidFill>
              </a:rPr>
              <a:t>    --location global \</a:t>
            </a:r>
          </a:p>
          <a:p>
            <a:pPr indent="-69850" lvl="0" marL="0" rtl="0">
              <a:spcBef>
                <a:spcPts val="0"/>
              </a:spcBef>
              <a:buClr>
                <a:schemeClr val="dk1"/>
              </a:buClr>
              <a:buSzPts val="1100"/>
              <a:buFont typeface="Arial"/>
              <a:buNone/>
            </a:pPr>
            <a:r>
              <a:rPr lang="en">
                <a:solidFill>
                  <a:schemeClr val="dk1"/>
                </a:solidFill>
              </a:rPr>
              <a:t>    | awk "NR==6" \</a:t>
            </a:r>
          </a:p>
          <a:p>
            <a:pPr indent="-69850" lvl="0" marL="0" rtl="0">
              <a:spcBef>
                <a:spcPts val="0"/>
              </a:spcBef>
              <a:buClr>
                <a:schemeClr val="dk1"/>
              </a:buClr>
              <a:buSzPts val="1100"/>
              <a:buFont typeface="Arial"/>
              <a:buNone/>
            </a:pPr>
            <a:r>
              <a:rPr lang="en">
                <a:solidFill>
                  <a:schemeClr val="dk1"/>
                </a:solidFill>
              </a:rPr>
              <a:t>    | awk -F ": " '{print $2}')"</a:t>
            </a:r>
          </a:p>
          <a:p>
            <a:pPr indent="-69850" lvl="0" marL="0" rtl="0">
              <a:spcBef>
                <a:spcPts val="0"/>
              </a:spcBef>
              <a:buClr>
                <a:schemeClr val="dk1"/>
              </a:buClr>
              <a:buSzPts val="1100"/>
              <a:buFont typeface="Arial"/>
              <a:buNone/>
            </a:pPr>
            <a:r>
              <a:t/>
            </a:r>
            <a:endParaRPr>
              <a:solidFill>
                <a:schemeClr val="dk1"/>
              </a:solidFill>
            </a:endParaRPr>
          </a:p>
          <a:p>
            <a:pPr indent="-69850" lvl="0" marL="0" rtl="0">
              <a:spcBef>
                <a:spcPts val="0"/>
              </a:spcBef>
              <a:buClr>
                <a:srgbClr val="000000"/>
              </a:buClr>
              <a:buSzPts val="1100"/>
              <a:buFont typeface="Arial"/>
              <a:buNone/>
            </a:pPr>
            <a:r>
              <a:t/>
            </a:r>
            <a:endParaRPr>
              <a:solidFill>
                <a:schemeClr val="dk1"/>
              </a:solidFill>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4" name="Shape 534"/>
        <p:cNvGrpSpPr/>
        <p:nvPr/>
      </p:nvGrpSpPr>
      <p:grpSpPr>
        <a:xfrm>
          <a:off x="0" y="0"/>
          <a:ext cx="0" cy="0"/>
          <a:chOff x="0" y="0"/>
          <a:chExt cx="0" cy="0"/>
        </a:xfrm>
      </p:grpSpPr>
      <p:sp>
        <p:nvSpPr>
          <p:cNvPr id="535" name="Shape 53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36" name="Shape 53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0" name="Shape 540"/>
        <p:cNvGrpSpPr/>
        <p:nvPr/>
      </p:nvGrpSpPr>
      <p:grpSpPr>
        <a:xfrm>
          <a:off x="0" y="0"/>
          <a:ext cx="0" cy="0"/>
          <a:chOff x="0" y="0"/>
          <a:chExt cx="0" cy="0"/>
        </a:xfrm>
      </p:grpSpPr>
      <p:sp>
        <p:nvSpPr>
          <p:cNvPr id="541" name="Shape 54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42" name="Shape 54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rPr lang="en"/>
              <a:t>DNS must be configured between the second and third steps. That may delay progress a bit.</a:t>
            </a: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6" name="Shape 546"/>
        <p:cNvGrpSpPr/>
        <p:nvPr/>
      </p:nvGrpSpPr>
      <p:grpSpPr>
        <a:xfrm>
          <a:off x="0" y="0"/>
          <a:ext cx="0" cy="0"/>
          <a:chOff x="0" y="0"/>
          <a:chExt cx="0" cy="0"/>
        </a:xfrm>
      </p:grpSpPr>
      <p:sp>
        <p:nvSpPr>
          <p:cNvPr id="547" name="Shape 54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48" name="Shape 54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69850" lvl="0" marL="0">
              <a:spcBef>
                <a:spcPts val="0"/>
              </a:spcBef>
              <a:buClr>
                <a:schemeClr val="dk1"/>
              </a:buClr>
              <a:buSzPts val="1100"/>
              <a:buFont typeface="Arial"/>
              <a:buNone/>
            </a:pPr>
            <a:r>
              <a:rPr b="1" lang="en">
                <a:solidFill>
                  <a:schemeClr val="dk1"/>
                </a:solidFill>
              </a:rPr>
              <a:t>IMPORTANT:</a:t>
            </a:r>
            <a:r>
              <a:rPr lang="en">
                <a:solidFill>
                  <a:schemeClr val="dk1"/>
                </a:solidFill>
              </a:rPr>
              <a:t> Update </a:t>
            </a:r>
            <a:r>
              <a:rPr lang="en">
                <a:solidFill>
                  <a:schemeClr val="dk1"/>
                </a:solidFill>
                <a:latin typeface="Consolas"/>
                <a:ea typeface="Consolas"/>
                <a:cs typeface="Consolas"/>
                <a:sym typeface="Consolas"/>
              </a:rPr>
              <a:t>vault/vault-ingress.yaml</a:t>
            </a:r>
            <a:r>
              <a:rPr lang="en">
                <a:solidFill>
                  <a:schemeClr val="dk1"/>
                </a:solidFill>
              </a:rPr>
              <a:t> to point to </a:t>
            </a:r>
            <a:r>
              <a:rPr lang="en">
                <a:solidFill>
                  <a:schemeClr val="dk1"/>
                </a:solidFill>
                <a:latin typeface="Consolas"/>
                <a:ea typeface="Consolas"/>
                <a:cs typeface="Consolas"/>
                <a:sym typeface="Consolas"/>
              </a:rPr>
              <a:t>vault.travelaudience.com</a:t>
            </a:r>
            <a:r>
              <a:rPr lang="en">
                <a:solidFill>
                  <a:schemeClr val="dk1"/>
                </a:solidFill>
              </a:rPr>
              <a:t> before running.</a:t>
            </a: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2" name="Shape 552"/>
        <p:cNvGrpSpPr/>
        <p:nvPr/>
      </p:nvGrpSpPr>
      <p:grpSpPr>
        <a:xfrm>
          <a:off x="0" y="0"/>
          <a:ext cx="0" cy="0"/>
          <a:chOff x="0" y="0"/>
          <a:chExt cx="0" cy="0"/>
        </a:xfrm>
      </p:grpSpPr>
      <p:sp>
        <p:nvSpPr>
          <p:cNvPr id="553" name="Shape 55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54" name="Shape 55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7" name="Shape 557"/>
        <p:cNvGrpSpPr/>
        <p:nvPr/>
      </p:nvGrpSpPr>
      <p:grpSpPr>
        <a:xfrm>
          <a:off x="0" y="0"/>
          <a:ext cx="0" cy="0"/>
          <a:chOff x="0" y="0"/>
          <a:chExt cx="0" cy="0"/>
        </a:xfrm>
      </p:grpSpPr>
      <p:sp>
        <p:nvSpPr>
          <p:cNvPr id="558" name="Shape 55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59" name="Shape 55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rPr lang="en"/>
              <a:t>It may take 5m-15m for the GCLB to be created and updated with the certificate from kube-lego and for TLS to be setup.</a:t>
            </a: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3" name="Shape 563"/>
        <p:cNvGrpSpPr/>
        <p:nvPr/>
      </p:nvGrpSpPr>
      <p:grpSpPr>
        <a:xfrm>
          <a:off x="0" y="0"/>
          <a:ext cx="0" cy="0"/>
          <a:chOff x="0" y="0"/>
          <a:chExt cx="0" cy="0"/>
        </a:xfrm>
      </p:grpSpPr>
      <p:sp>
        <p:nvSpPr>
          <p:cNvPr id="564" name="Shape 5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65" name="Shape 56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8" name="Shape 568"/>
        <p:cNvGrpSpPr/>
        <p:nvPr/>
      </p:nvGrpSpPr>
      <p:grpSpPr>
        <a:xfrm>
          <a:off x="0" y="0"/>
          <a:ext cx="0" cy="0"/>
          <a:chOff x="0" y="0"/>
          <a:chExt cx="0" cy="0"/>
        </a:xfrm>
      </p:grpSpPr>
      <p:sp>
        <p:nvSpPr>
          <p:cNvPr id="569" name="Shape 5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70" name="Shape 57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4" name="Shape 574"/>
        <p:cNvGrpSpPr/>
        <p:nvPr/>
      </p:nvGrpSpPr>
      <p:grpSpPr>
        <a:xfrm>
          <a:off x="0" y="0"/>
          <a:ext cx="0" cy="0"/>
          <a:chOff x="0" y="0"/>
          <a:chExt cx="0" cy="0"/>
        </a:xfrm>
      </p:grpSpPr>
      <p:sp>
        <p:nvSpPr>
          <p:cNvPr id="575" name="Shape 5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76" name="Shape 57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rPr lang="en"/>
              <a:t>Copy </a:t>
            </a:r>
            <a:r>
              <a:rPr lang="en">
                <a:latin typeface="Consolas"/>
                <a:ea typeface="Consolas"/>
                <a:cs typeface="Consolas"/>
                <a:sym typeface="Consolas"/>
              </a:rPr>
              <a:t>&lt;otp&gt;</a:t>
            </a:r>
            <a:r>
              <a:rPr lang="en"/>
              <a:t> to the next command.</a:t>
            </a: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0" name="Shape 580"/>
        <p:cNvGrpSpPr/>
        <p:nvPr/>
      </p:nvGrpSpPr>
      <p:grpSpPr>
        <a:xfrm>
          <a:off x="0" y="0"/>
          <a:ext cx="0" cy="0"/>
          <a:chOff x="0" y="0"/>
          <a:chExt cx="0" cy="0"/>
        </a:xfrm>
      </p:grpSpPr>
      <p:sp>
        <p:nvSpPr>
          <p:cNvPr id="581" name="Shape 5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82" name="Shape 58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rPr lang="en">
                <a:solidFill>
                  <a:schemeClr val="dk1"/>
                </a:solidFill>
              </a:rPr>
              <a:t>Paste </a:t>
            </a:r>
            <a:r>
              <a:rPr lang="en">
                <a:solidFill>
                  <a:schemeClr val="dk1"/>
                </a:solidFill>
                <a:latin typeface="Consolas"/>
                <a:ea typeface="Consolas"/>
                <a:cs typeface="Consolas"/>
                <a:sym typeface="Consolas"/>
              </a:rPr>
              <a:t>&lt;otp&gt;</a:t>
            </a:r>
            <a:r>
              <a:rPr lang="en">
                <a:solidFill>
                  <a:schemeClr val="dk1"/>
                </a:solidFill>
              </a:rPr>
              <a:t> from the previous command’s output. Copy </a:t>
            </a:r>
            <a:r>
              <a:rPr lang="en">
                <a:solidFill>
                  <a:schemeClr val="dk1"/>
                </a:solidFill>
                <a:latin typeface="Consolas"/>
                <a:ea typeface="Consolas"/>
                <a:cs typeface="Consolas"/>
                <a:sym typeface="Consolas"/>
              </a:rPr>
              <a:t>&lt;nonce&gt;</a:t>
            </a:r>
            <a:r>
              <a:rPr lang="en">
                <a:solidFill>
                  <a:schemeClr val="dk1"/>
                </a:solidFill>
              </a:rPr>
              <a:t> to the next command.</a:t>
            </a:r>
          </a:p>
          <a:p>
            <a:pPr indent="0" lvl="0" marL="0">
              <a:spcBef>
                <a:spcPts val="0"/>
              </a:spcBef>
              <a:buNone/>
            </a:pPr>
            <a:r>
              <a:t/>
            </a:r>
            <a:endParaRPr>
              <a:solidFill>
                <a:schemeClr val="dk1"/>
              </a:solidFill>
            </a:endParaRPr>
          </a:p>
          <a:p>
            <a:pPr indent="0" lvl="0" marL="0">
              <a:spcBef>
                <a:spcPts val="0"/>
              </a:spcBef>
              <a:buNone/>
            </a:pPr>
            <a:r>
              <a:rPr b="1" lang="en">
                <a:solidFill>
                  <a:schemeClr val="dk1"/>
                </a:solidFill>
              </a:rPr>
              <a:t>Errors</a:t>
            </a:r>
          </a:p>
          <a:p>
            <a:pPr indent="0" lvl="0" marL="0" rtl="0">
              <a:spcBef>
                <a:spcPts val="0"/>
              </a:spcBef>
              <a:buNone/>
            </a:pPr>
            <a:r>
              <a:rPr lang="en">
                <a:solidFill>
                  <a:schemeClr val="dk1"/>
                </a:solidFill>
              </a:rPr>
              <a:t>If Vault returns an “incorrect nonce supplied” error, one must run </a:t>
            </a:r>
            <a:r>
              <a:rPr lang="en">
                <a:solidFill>
                  <a:schemeClr val="dk1"/>
                </a:solidFill>
                <a:latin typeface="Consolas"/>
                <a:ea typeface="Consolas"/>
                <a:cs typeface="Consolas"/>
                <a:sym typeface="Consolas"/>
              </a:rPr>
              <a:t>vault generate-root -otp=”&lt;otp&gt;” -cancel</a:t>
            </a:r>
            <a:r>
              <a:rPr lang="en">
                <a:solidFill>
                  <a:schemeClr val="dk1"/>
                </a:solidFill>
              </a:rPr>
              <a:t> and restart the process.</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Shape 9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8" name="Shape 9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6" name="Shape 586"/>
        <p:cNvGrpSpPr/>
        <p:nvPr/>
      </p:nvGrpSpPr>
      <p:grpSpPr>
        <a:xfrm>
          <a:off x="0" y="0"/>
          <a:ext cx="0" cy="0"/>
          <a:chOff x="0" y="0"/>
          <a:chExt cx="0" cy="0"/>
        </a:xfrm>
      </p:grpSpPr>
      <p:sp>
        <p:nvSpPr>
          <p:cNvPr id="587" name="Shape 5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88" name="Shape 58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rPr lang="en">
                <a:solidFill>
                  <a:schemeClr val="dk1"/>
                </a:solidFill>
              </a:rPr>
              <a:t>Paste </a:t>
            </a:r>
            <a:r>
              <a:rPr lang="en">
                <a:solidFill>
                  <a:schemeClr val="dk1"/>
                </a:solidFill>
                <a:latin typeface="Consolas"/>
                <a:ea typeface="Consolas"/>
                <a:cs typeface="Consolas"/>
                <a:sym typeface="Consolas"/>
              </a:rPr>
              <a:t>&lt;nonce&gt;</a:t>
            </a:r>
            <a:r>
              <a:rPr lang="en">
                <a:solidFill>
                  <a:schemeClr val="dk1"/>
                </a:solidFill>
              </a:rPr>
              <a:t> from the previous command’s output.</a:t>
            </a:r>
          </a:p>
          <a:p>
            <a:pPr indent="0" lvl="0" marL="0">
              <a:spcBef>
                <a:spcPts val="0"/>
              </a:spcBef>
              <a:buNone/>
            </a:pPr>
            <a:r>
              <a:t/>
            </a:r>
            <a:endParaRPr>
              <a:solidFill>
                <a:schemeClr val="dk1"/>
              </a:solidFill>
            </a:endParaRPr>
          </a:p>
          <a:p>
            <a:pPr indent="0" lvl="0" marL="0">
              <a:spcBef>
                <a:spcPts val="0"/>
              </a:spcBef>
              <a:buNone/>
            </a:pPr>
            <a:r>
              <a:rPr b="1" lang="en">
                <a:solidFill>
                  <a:schemeClr val="dk1"/>
                </a:solidFill>
              </a:rPr>
              <a:t>Errors</a:t>
            </a:r>
          </a:p>
          <a:p>
            <a:pPr indent="-69850" lvl="0" marL="0" rtl="0">
              <a:spcBef>
                <a:spcPts val="0"/>
              </a:spcBef>
              <a:buClr>
                <a:schemeClr val="dk1"/>
              </a:buClr>
              <a:buSzPts val="1100"/>
              <a:buFont typeface="Arial"/>
              <a:buNone/>
            </a:pPr>
            <a:r>
              <a:rPr lang="en">
                <a:solidFill>
                  <a:schemeClr val="dk1"/>
                </a:solidFill>
              </a:rPr>
              <a:t>If Vault returns an “incorrect nonce supplied” error, one must run </a:t>
            </a:r>
            <a:r>
              <a:rPr lang="en">
                <a:solidFill>
                  <a:schemeClr val="dk1"/>
                </a:solidFill>
                <a:latin typeface="Consolas"/>
                <a:ea typeface="Consolas"/>
                <a:cs typeface="Consolas"/>
                <a:sym typeface="Consolas"/>
              </a:rPr>
              <a:t>vault generate-root -otp=”&lt;otp&gt;” -cancel</a:t>
            </a:r>
            <a:r>
              <a:rPr lang="en">
                <a:solidFill>
                  <a:schemeClr val="dk1"/>
                </a:solidFill>
              </a:rPr>
              <a:t> and restart the process.</a:t>
            </a:r>
          </a:p>
        </p:txBody>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2" name="Shape 592"/>
        <p:cNvGrpSpPr/>
        <p:nvPr/>
      </p:nvGrpSpPr>
      <p:grpSpPr>
        <a:xfrm>
          <a:off x="0" y="0"/>
          <a:ext cx="0" cy="0"/>
          <a:chOff x="0" y="0"/>
          <a:chExt cx="0" cy="0"/>
        </a:xfrm>
      </p:grpSpPr>
      <p:sp>
        <p:nvSpPr>
          <p:cNvPr id="593" name="Shape 5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94" name="Shape 59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69850" lvl="0" marL="0">
              <a:spcBef>
                <a:spcPts val="0"/>
              </a:spcBef>
              <a:buClr>
                <a:schemeClr val="dk1"/>
              </a:buClr>
              <a:buSzPts val="1100"/>
              <a:buFont typeface="Arial"/>
              <a:buNone/>
            </a:pPr>
            <a:r>
              <a:rPr lang="en">
                <a:solidFill>
                  <a:schemeClr val="dk1"/>
                </a:solidFill>
              </a:rPr>
              <a:t>Copy </a:t>
            </a:r>
            <a:r>
              <a:rPr lang="en">
                <a:solidFill>
                  <a:schemeClr val="dk1"/>
                </a:solidFill>
                <a:latin typeface="Consolas"/>
                <a:ea typeface="Consolas"/>
                <a:cs typeface="Consolas"/>
                <a:sym typeface="Consolas"/>
              </a:rPr>
              <a:t>&lt;encoded-root-token&gt;</a:t>
            </a:r>
            <a:r>
              <a:rPr lang="en">
                <a:solidFill>
                  <a:schemeClr val="dk1"/>
                </a:solidFill>
              </a:rPr>
              <a:t> to the next command.</a:t>
            </a:r>
          </a:p>
          <a:p>
            <a:pPr indent="-69850" lvl="0" marL="0">
              <a:spcBef>
                <a:spcPts val="0"/>
              </a:spcBef>
              <a:buClr>
                <a:schemeClr val="dk1"/>
              </a:buClr>
              <a:buSzPts val="1100"/>
              <a:buFont typeface="Arial"/>
              <a:buNone/>
            </a:pPr>
            <a:r>
              <a:t/>
            </a:r>
            <a:endParaRPr>
              <a:solidFill>
                <a:schemeClr val="dk1"/>
              </a:solidFill>
            </a:endParaRPr>
          </a:p>
          <a:p>
            <a:pPr indent="-69850" lvl="0" marL="0">
              <a:spcBef>
                <a:spcPts val="0"/>
              </a:spcBef>
              <a:buClr>
                <a:schemeClr val="dk1"/>
              </a:buClr>
              <a:buSzPts val="1100"/>
              <a:buFont typeface="Arial"/>
              <a:buNone/>
            </a:pPr>
            <a:r>
              <a:rPr b="1" lang="en">
                <a:solidFill>
                  <a:schemeClr val="dk1"/>
                </a:solidFill>
              </a:rPr>
              <a:t>Errors</a:t>
            </a:r>
          </a:p>
          <a:p>
            <a:pPr indent="-69850" lvl="0" marL="0" rtl="0">
              <a:spcBef>
                <a:spcPts val="0"/>
              </a:spcBef>
              <a:buClr>
                <a:schemeClr val="dk1"/>
              </a:buClr>
              <a:buSzPts val="1100"/>
              <a:buFont typeface="Arial"/>
              <a:buNone/>
            </a:pPr>
            <a:r>
              <a:rPr lang="en">
                <a:solidFill>
                  <a:schemeClr val="dk1"/>
                </a:solidFill>
              </a:rPr>
              <a:t>If Vault returns an “incorrect nonce supplied” error, one must run </a:t>
            </a:r>
            <a:r>
              <a:rPr lang="en">
                <a:solidFill>
                  <a:schemeClr val="dk1"/>
                </a:solidFill>
                <a:latin typeface="Consolas"/>
                <a:ea typeface="Consolas"/>
                <a:cs typeface="Consolas"/>
                <a:sym typeface="Consolas"/>
              </a:rPr>
              <a:t>vault generate-root -otp=”&lt;otp&gt;” -cancel</a:t>
            </a:r>
            <a:r>
              <a:rPr lang="en">
                <a:solidFill>
                  <a:schemeClr val="dk1"/>
                </a:solidFill>
              </a:rPr>
              <a:t> and restart the process.</a:t>
            </a:r>
          </a:p>
        </p:txBody>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8" name="Shape 598"/>
        <p:cNvGrpSpPr/>
        <p:nvPr/>
      </p:nvGrpSpPr>
      <p:grpSpPr>
        <a:xfrm>
          <a:off x="0" y="0"/>
          <a:ext cx="0" cy="0"/>
          <a:chOff x="0" y="0"/>
          <a:chExt cx="0" cy="0"/>
        </a:xfrm>
      </p:grpSpPr>
      <p:sp>
        <p:nvSpPr>
          <p:cNvPr id="599" name="Shape 59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00" name="Shape 60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69850" lvl="0" marL="0" rtl="0">
              <a:spcBef>
                <a:spcPts val="0"/>
              </a:spcBef>
              <a:buClr>
                <a:srgbClr val="000000"/>
              </a:buClr>
              <a:buSzPts val="1100"/>
              <a:buFont typeface="Arial"/>
              <a:buNone/>
            </a:pPr>
            <a:r>
              <a:rPr lang="en"/>
              <a:t>Paste </a:t>
            </a:r>
            <a:r>
              <a:rPr lang="en">
                <a:latin typeface="Consolas"/>
                <a:ea typeface="Consolas"/>
                <a:cs typeface="Consolas"/>
                <a:sym typeface="Consolas"/>
              </a:rPr>
              <a:t>&lt;encoded-root-token&gt;</a:t>
            </a:r>
            <a:r>
              <a:rPr lang="en"/>
              <a:t> from the previous command’s output. Copy </a:t>
            </a:r>
            <a:r>
              <a:rPr lang="en">
                <a:latin typeface="Consolas"/>
                <a:ea typeface="Consolas"/>
                <a:cs typeface="Consolas"/>
                <a:sym typeface="Consolas"/>
              </a:rPr>
              <a:t>&lt;root-token&gt;</a:t>
            </a:r>
            <a:r>
              <a:rPr lang="en"/>
              <a:t> to the next command.</a:t>
            </a:r>
          </a:p>
        </p:txBody>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4" name="Shape 604"/>
        <p:cNvGrpSpPr/>
        <p:nvPr/>
      </p:nvGrpSpPr>
      <p:grpSpPr>
        <a:xfrm>
          <a:off x="0" y="0"/>
          <a:ext cx="0" cy="0"/>
          <a:chOff x="0" y="0"/>
          <a:chExt cx="0" cy="0"/>
        </a:xfrm>
      </p:grpSpPr>
      <p:sp>
        <p:nvSpPr>
          <p:cNvPr id="605" name="Shape 6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06" name="Shape 60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0" name="Shape 610"/>
        <p:cNvGrpSpPr/>
        <p:nvPr/>
      </p:nvGrpSpPr>
      <p:grpSpPr>
        <a:xfrm>
          <a:off x="0" y="0"/>
          <a:ext cx="0" cy="0"/>
          <a:chOff x="0" y="0"/>
          <a:chExt cx="0" cy="0"/>
        </a:xfrm>
      </p:grpSpPr>
      <p:sp>
        <p:nvSpPr>
          <p:cNvPr id="611" name="Shape 6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12" name="Shape 61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69850" lvl="0" marL="0">
              <a:spcBef>
                <a:spcPts val="0"/>
              </a:spcBef>
              <a:buClr>
                <a:schemeClr val="dk1"/>
              </a:buClr>
              <a:buSzPts val="1100"/>
              <a:buFont typeface="Arial"/>
              <a:buNone/>
            </a:pPr>
            <a:r>
              <a:rPr lang="en">
                <a:solidFill>
                  <a:schemeClr val="dk1"/>
                </a:solidFill>
              </a:rPr>
              <a:t>It is important to stress out that a root token should </a:t>
            </a:r>
            <a:r>
              <a:rPr b="1" lang="en">
                <a:solidFill>
                  <a:schemeClr val="dk1"/>
                </a:solidFill>
              </a:rPr>
              <a:t>ALWAYS</a:t>
            </a:r>
            <a:r>
              <a:rPr lang="en">
                <a:solidFill>
                  <a:schemeClr val="dk1"/>
                </a:solidFill>
              </a:rPr>
              <a:t> be revoked </a:t>
            </a:r>
            <a:r>
              <a:rPr b="1" lang="en">
                <a:solidFill>
                  <a:schemeClr val="dk1"/>
                </a:solidFill>
              </a:rPr>
              <a:t>AFTER</a:t>
            </a:r>
            <a:r>
              <a:rPr lang="en">
                <a:solidFill>
                  <a:schemeClr val="dk1"/>
                </a:solidFill>
              </a:rPr>
              <a:t> performing an operation or set of operations.</a:t>
            </a:r>
          </a:p>
          <a:p>
            <a:pPr indent="-69850" lvl="0" marL="0">
              <a:spcBef>
                <a:spcPts val="0"/>
              </a:spcBef>
              <a:buClr>
                <a:schemeClr val="dk1"/>
              </a:buClr>
              <a:buSzPts val="1100"/>
              <a:buFont typeface="Arial"/>
              <a:buNone/>
            </a:pPr>
            <a:r>
              <a:t/>
            </a:r>
            <a:endParaRPr>
              <a:solidFill>
                <a:schemeClr val="dk1"/>
              </a:solidFill>
            </a:endParaRPr>
          </a:p>
          <a:p>
            <a:pPr indent="-69850" lvl="0" marL="0">
              <a:spcBef>
                <a:spcPts val="0"/>
              </a:spcBef>
              <a:buClr>
                <a:schemeClr val="dk1"/>
              </a:buClr>
              <a:buSzPts val="1100"/>
              <a:buFont typeface="Arial"/>
              <a:buNone/>
            </a:pPr>
            <a:r>
              <a:rPr b="1" lang="en">
                <a:solidFill>
                  <a:schemeClr val="dk1"/>
                </a:solidFill>
              </a:rPr>
              <a:t>HOWEVER</a:t>
            </a:r>
            <a:r>
              <a:rPr lang="en">
                <a:solidFill>
                  <a:schemeClr val="dk1"/>
                </a:solidFill>
              </a:rPr>
              <a:t>, during the presentation and to avoid wasting time, this step may be skipped.</a:t>
            </a:r>
          </a:p>
        </p:txBody>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6" name="Shape 616"/>
        <p:cNvGrpSpPr/>
        <p:nvPr/>
      </p:nvGrpSpPr>
      <p:grpSpPr>
        <a:xfrm>
          <a:off x="0" y="0"/>
          <a:ext cx="0" cy="0"/>
          <a:chOff x="0" y="0"/>
          <a:chExt cx="0" cy="0"/>
        </a:xfrm>
      </p:grpSpPr>
      <p:sp>
        <p:nvSpPr>
          <p:cNvPr id="617" name="Shape 61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18" name="Shape 61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1" name="Shape 621"/>
        <p:cNvGrpSpPr/>
        <p:nvPr/>
      </p:nvGrpSpPr>
      <p:grpSpPr>
        <a:xfrm>
          <a:off x="0" y="0"/>
          <a:ext cx="0" cy="0"/>
          <a:chOff x="0" y="0"/>
          <a:chExt cx="0" cy="0"/>
        </a:xfrm>
      </p:grpSpPr>
      <p:sp>
        <p:nvSpPr>
          <p:cNvPr id="622" name="Shape 62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23" name="Shape 62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rPr lang="en"/>
              <a:t>TLS rotation is not addressed…. YET!</a:t>
            </a:r>
          </a:p>
        </p:txBody>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7" name="Shape 627"/>
        <p:cNvGrpSpPr/>
        <p:nvPr/>
      </p:nvGrpSpPr>
      <p:grpSpPr>
        <a:xfrm>
          <a:off x="0" y="0"/>
          <a:ext cx="0" cy="0"/>
          <a:chOff x="0" y="0"/>
          <a:chExt cx="0" cy="0"/>
        </a:xfrm>
      </p:grpSpPr>
      <p:sp>
        <p:nvSpPr>
          <p:cNvPr id="628" name="Shape 62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29" name="Shape 62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rPr lang="en"/>
              <a:t>One may wish to </a:t>
            </a:r>
            <a:r>
              <a:rPr lang="en">
                <a:latin typeface="Consolas"/>
                <a:ea typeface="Consolas"/>
                <a:cs typeface="Consolas"/>
                <a:sym typeface="Consolas"/>
              </a:rPr>
              <a:t>cat root-ca.crt</a:t>
            </a:r>
            <a:r>
              <a:rPr lang="en"/>
              <a:t> in order to show the generated certificate.</a:t>
            </a:r>
          </a:p>
          <a:p>
            <a:pPr indent="0" lvl="0" marL="0">
              <a:spcBef>
                <a:spcPts val="0"/>
              </a:spcBef>
              <a:buNone/>
            </a:pPr>
            <a:r>
              <a:t/>
            </a:r>
            <a:endParaRPr/>
          </a:p>
          <a:p>
            <a:pPr indent="0" lvl="0" marL="0">
              <a:spcBef>
                <a:spcPts val="0"/>
              </a:spcBef>
              <a:buNone/>
            </a:pPr>
            <a:r>
              <a:rPr lang="en"/>
              <a:t>One may also wish to </a:t>
            </a:r>
            <a:r>
              <a:rPr lang="en">
                <a:latin typeface="Consolas"/>
                <a:ea typeface="Consolas"/>
                <a:cs typeface="Consolas"/>
                <a:sym typeface="Consolas"/>
              </a:rPr>
              <a:t>openssl x509 -in root-ca.crt -noout -text</a:t>
            </a:r>
            <a:r>
              <a:rPr lang="en"/>
              <a:t> to inspect the certificate.</a:t>
            </a:r>
          </a:p>
        </p:txBody>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3" name="Shape 633"/>
        <p:cNvGrpSpPr/>
        <p:nvPr/>
      </p:nvGrpSpPr>
      <p:grpSpPr>
        <a:xfrm>
          <a:off x="0" y="0"/>
          <a:ext cx="0" cy="0"/>
          <a:chOff x="0" y="0"/>
          <a:chExt cx="0" cy="0"/>
        </a:xfrm>
      </p:grpSpPr>
      <p:sp>
        <p:nvSpPr>
          <p:cNvPr id="634" name="Shape 63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35" name="Shape 63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9" name="Shape 639"/>
        <p:cNvGrpSpPr/>
        <p:nvPr/>
      </p:nvGrpSpPr>
      <p:grpSpPr>
        <a:xfrm>
          <a:off x="0" y="0"/>
          <a:ext cx="0" cy="0"/>
          <a:chOff x="0" y="0"/>
          <a:chExt cx="0" cy="0"/>
        </a:xfrm>
      </p:grpSpPr>
      <p:sp>
        <p:nvSpPr>
          <p:cNvPr id="640" name="Shape 64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41" name="Shape 64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rIns="91425" wrap="square" tIns="91425"/>
          <a:lstStyle>
            <a:lvl1pPr lvl="0" algn="ctr">
              <a:spcBef>
                <a:spcPts val="0"/>
              </a:spcBef>
              <a:buSzPts val="5200"/>
              <a:buNone/>
              <a:defRPr sz="5200"/>
            </a:lvl1pPr>
            <a:lvl2pPr lvl="1" algn="ctr">
              <a:spcBef>
                <a:spcPts val="0"/>
              </a:spcBef>
              <a:buSzPts val="5200"/>
              <a:buNone/>
              <a:defRPr sz="5200"/>
            </a:lvl2pPr>
            <a:lvl3pPr lvl="2" algn="ctr">
              <a:spcBef>
                <a:spcPts val="0"/>
              </a:spcBef>
              <a:buSzPts val="5200"/>
              <a:buNone/>
              <a:defRPr sz="5200"/>
            </a:lvl3pPr>
            <a:lvl4pPr lvl="3" algn="ctr">
              <a:spcBef>
                <a:spcPts val="0"/>
              </a:spcBef>
              <a:buSzPts val="5200"/>
              <a:buNone/>
              <a:defRPr sz="5200"/>
            </a:lvl4pPr>
            <a:lvl5pPr lvl="4" algn="ctr">
              <a:spcBef>
                <a:spcPts val="0"/>
              </a:spcBef>
              <a:buSzPts val="5200"/>
              <a:buNone/>
              <a:defRPr sz="5200"/>
            </a:lvl5pPr>
            <a:lvl6pPr lvl="5" algn="ctr">
              <a:spcBef>
                <a:spcPts val="0"/>
              </a:spcBef>
              <a:buSzPts val="5200"/>
              <a:buNone/>
              <a:defRPr sz="5200"/>
            </a:lvl6pPr>
            <a:lvl7pPr lvl="6" algn="ctr">
              <a:spcBef>
                <a:spcPts val="0"/>
              </a:spcBef>
              <a:buSzPts val="5200"/>
              <a:buNone/>
              <a:defRPr sz="5200"/>
            </a:lvl7pPr>
            <a:lvl8pPr lvl="7" algn="ctr">
              <a:spcBef>
                <a:spcPts val="0"/>
              </a:spcBef>
              <a:buSzPts val="5200"/>
              <a:buNone/>
              <a:defRPr sz="5200"/>
            </a:lvl8pPr>
            <a:lvl9pPr lvl="8" algn="ctr">
              <a:spcBef>
                <a:spcPts val="0"/>
              </a:spcBef>
              <a:buSzPts val="5200"/>
              <a:buNone/>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Shape 12"/>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rIns="91425" wrap="square" tIns="91425"/>
          <a:lstStyle>
            <a:lvl1pPr lvl="0" algn="ctr">
              <a:spcBef>
                <a:spcPts val="0"/>
              </a:spcBef>
              <a:buSzPts val="12000"/>
              <a:buNone/>
              <a:defRPr sz="12000"/>
            </a:lvl1pPr>
            <a:lvl2pPr lvl="1" algn="ctr">
              <a:spcBef>
                <a:spcPts val="0"/>
              </a:spcBef>
              <a:buSzPts val="12000"/>
              <a:buNone/>
              <a:defRPr sz="12000"/>
            </a:lvl2pPr>
            <a:lvl3pPr lvl="2" algn="ctr">
              <a:spcBef>
                <a:spcPts val="0"/>
              </a:spcBef>
              <a:buSzPts val="12000"/>
              <a:buNone/>
              <a:defRPr sz="12000"/>
            </a:lvl3pPr>
            <a:lvl4pPr lvl="3" algn="ctr">
              <a:spcBef>
                <a:spcPts val="0"/>
              </a:spcBef>
              <a:buSzPts val="12000"/>
              <a:buNone/>
              <a:defRPr sz="12000"/>
            </a:lvl4pPr>
            <a:lvl5pPr lvl="4" algn="ctr">
              <a:spcBef>
                <a:spcPts val="0"/>
              </a:spcBef>
              <a:buSzPts val="12000"/>
              <a:buNone/>
              <a:defRPr sz="12000"/>
            </a:lvl5pPr>
            <a:lvl6pPr lvl="5" algn="ctr">
              <a:spcBef>
                <a:spcPts val="0"/>
              </a:spcBef>
              <a:buSzPts val="12000"/>
              <a:buNone/>
              <a:defRPr sz="12000"/>
            </a:lvl6pPr>
            <a:lvl7pPr lvl="6" algn="ctr">
              <a:spcBef>
                <a:spcPts val="0"/>
              </a:spcBef>
              <a:buSzPts val="12000"/>
              <a:buNone/>
              <a:defRPr sz="12000"/>
            </a:lvl7pPr>
            <a:lvl8pPr lvl="7" algn="ctr">
              <a:spcBef>
                <a:spcPts val="0"/>
              </a:spcBef>
              <a:buSzPts val="12000"/>
              <a:buNone/>
              <a:defRPr sz="12000"/>
            </a:lvl8pPr>
            <a:lvl9pPr lvl="8" algn="ctr">
              <a:spcBef>
                <a:spcPts val="0"/>
              </a:spcBef>
              <a:buSzPts val="12000"/>
              <a:buNone/>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rIns="91425" wrap="square" tIns="91425"/>
          <a:lstStyle>
            <a:lvl1pPr lvl="0" algn="ctr">
              <a:spcBef>
                <a:spcPts val="0"/>
              </a:spcBef>
              <a:buSzPts val="1800"/>
              <a:buChar char="●"/>
              <a:defRPr/>
            </a:lvl1pPr>
            <a:lvl2pPr lvl="1" algn="ctr">
              <a:spcBef>
                <a:spcPts val="0"/>
              </a:spcBef>
              <a:buSzPts val="1400"/>
              <a:buChar char="○"/>
              <a:defRPr/>
            </a:lvl2pPr>
            <a:lvl3pPr lvl="2" algn="ctr">
              <a:spcBef>
                <a:spcPts val="0"/>
              </a:spcBef>
              <a:buSzPts val="1400"/>
              <a:buChar char="■"/>
              <a:defRPr/>
            </a:lvl3pPr>
            <a:lvl4pPr lvl="3" algn="ctr">
              <a:spcBef>
                <a:spcPts val="0"/>
              </a:spcBef>
              <a:buSzPts val="1400"/>
              <a:buChar char="●"/>
              <a:defRPr/>
            </a:lvl4pPr>
            <a:lvl5pPr lvl="4" algn="ctr">
              <a:spcBef>
                <a:spcPts val="0"/>
              </a:spcBef>
              <a:buSzPts val="1400"/>
              <a:buChar char="○"/>
              <a:defRPr/>
            </a:lvl5pPr>
            <a:lvl6pPr lvl="5" algn="ctr">
              <a:spcBef>
                <a:spcPts val="0"/>
              </a:spcBef>
              <a:buSzPts val="1400"/>
              <a:buChar char="■"/>
              <a:defRPr/>
            </a:lvl6pPr>
            <a:lvl7pPr lvl="6" algn="ctr">
              <a:spcBef>
                <a:spcPts val="0"/>
              </a:spcBef>
              <a:buSzPts val="1400"/>
              <a:buChar char="●"/>
              <a:defRPr/>
            </a:lvl7pPr>
            <a:lvl8pPr lvl="7" algn="ctr">
              <a:spcBef>
                <a:spcPts val="0"/>
              </a:spcBef>
              <a:buSzPts val="1400"/>
              <a:buChar char="○"/>
              <a:defRPr/>
            </a:lvl8pPr>
            <a:lvl9pPr lvl="8" algn="ctr">
              <a:spcBef>
                <a:spcPts val="0"/>
              </a:spcBef>
              <a:buSzPts val="1400"/>
              <a:buChar char="■"/>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rIns="91425" wrap="square" tIns="91425"/>
          <a:lstStyle>
            <a:lvl1pPr lvl="0" algn="ctr">
              <a:spcBef>
                <a:spcPts val="0"/>
              </a:spcBef>
              <a:buSzPts val="3600"/>
              <a:buNone/>
              <a:defRPr sz="3600"/>
            </a:lvl1pPr>
            <a:lvl2pPr lvl="1" algn="ctr">
              <a:spcBef>
                <a:spcPts val="0"/>
              </a:spcBef>
              <a:buSzPts val="3600"/>
              <a:buNone/>
              <a:defRPr sz="3600"/>
            </a:lvl2pPr>
            <a:lvl3pPr lvl="2" algn="ctr">
              <a:spcBef>
                <a:spcPts val="0"/>
              </a:spcBef>
              <a:buSzPts val="3600"/>
              <a:buNone/>
              <a:defRPr sz="3600"/>
            </a:lvl3pPr>
            <a:lvl4pPr lvl="3" algn="ctr">
              <a:spcBef>
                <a:spcPts val="0"/>
              </a:spcBef>
              <a:buSzPts val="3600"/>
              <a:buNone/>
              <a:defRPr sz="3600"/>
            </a:lvl4pPr>
            <a:lvl5pPr lvl="4" algn="ctr">
              <a:spcBef>
                <a:spcPts val="0"/>
              </a:spcBef>
              <a:buSzPts val="3600"/>
              <a:buNone/>
              <a:defRPr sz="3600"/>
            </a:lvl5pPr>
            <a:lvl6pPr lvl="5" algn="ctr">
              <a:spcBef>
                <a:spcPts val="0"/>
              </a:spcBef>
              <a:buSzPts val="3600"/>
              <a:buNone/>
              <a:defRPr sz="3600"/>
            </a:lvl6pPr>
            <a:lvl7pPr lvl="6" algn="ctr">
              <a:spcBef>
                <a:spcPts val="0"/>
              </a:spcBef>
              <a:buSzPts val="3600"/>
              <a:buNone/>
              <a:defRPr sz="3600"/>
            </a:lvl7pPr>
            <a:lvl8pPr lvl="7" algn="ctr">
              <a:spcBef>
                <a:spcPts val="0"/>
              </a:spcBef>
              <a:buSzPts val="3600"/>
              <a:buNone/>
              <a:defRPr sz="3600"/>
            </a:lvl8pPr>
            <a:lvl9pPr lvl="8" algn="ctr">
              <a:spcBef>
                <a:spcPts val="0"/>
              </a:spcBef>
              <a:buSzPts val="3600"/>
              <a:buNone/>
              <a:defRPr sz="3600"/>
            </a:lvl9pPr>
          </a:lstStyle>
          <a:p/>
        </p:txBody>
      </p:sp>
      <p:sp>
        <p:nvSpPr>
          <p:cNvPr id="15" name="Shape 15"/>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buSzPts val="2800"/>
              <a:buNone/>
              <a:defRPr/>
            </a:lvl1pPr>
            <a:lvl2pPr lvl="1">
              <a:spcBef>
                <a:spcPts val="0"/>
              </a:spcBef>
              <a:buSzPts val="2800"/>
              <a:buNone/>
              <a:defRPr/>
            </a:lvl2pPr>
            <a:lvl3pPr lvl="2">
              <a:spcBef>
                <a:spcPts val="0"/>
              </a:spcBef>
              <a:buSzPts val="2800"/>
              <a:buNone/>
              <a:defRPr/>
            </a:lvl3pPr>
            <a:lvl4pPr lvl="3">
              <a:spcBef>
                <a:spcPts val="0"/>
              </a:spcBef>
              <a:buSzPts val="2800"/>
              <a:buNone/>
              <a:defRPr/>
            </a:lvl4pPr>
            <a:lvl5pPr lvl="4">
              <a:spcBef>
                <a:spcPts val="0"/>
              </a:spcBef>
              <a:buSzPts val="2800"/>
              <a:buNone/>
              <a:defRPr/>
            </a:lvl5pPr>
            <a:lvl6pPr lvl="5">
              <a:spcBef>
                <a:spcPts val="0"/>
              </a:spcBef>
              <a:buSzPts val="2800"/>
              <a:buNone/>
              <a:defRPr/>
            </a:lvl6pPr>
            <a:lvl7pPr lvl="6">
              <a:spcBef>
                <a:spcPts val="0"/>
              </a:spcBef>
              <a:buSzPts val="2800"/>
              <a:buNone/>
              <a:defRPr/>
            </a:lvl7pPr>
            <a:lvl8pPr lvl="7">
              <a:spcBef>
                <a:spcPts val="0"/>
              </a:spcBef>
              <a:buSzPts val="2800"/>
              <a:buNone/>
              <a:defRPr/>
            </a:lvl8pPr>
            <a:lvl9pPr lvl="8">
              <a:spcBef>
                <a:spcPts val="0"/>
              </a:spcBef>
              <a:buSzPts val="2800"/>
              <a:buNone/>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rIns="91425" wrap="square" tIns="91425"/>
          <a:lstStyle>
            <a:lvl1pPr lvl="0">
              <a:spcBef>
                <a:spcPts val="0"/>
              </a:spcBef>
              <a:buSzPts val="1800"/>
              <a:buChar char="●"/>
              <a:defRPr/>
            </a:lvl1pPr>
            <a:lvl2pPr lvl="1">
              <a:spcBef>
                <a:spcPts val="0"/>
              </a:spcBef>
              <a:buSzPts val="1400"/>
              <a:buChar char="○"/>
              <a:defRPr/>
            </a:lvl2pPr>
            <a:lvl3pPr lvl="2">
              <a:spcBef>
                <a:spcPts val="0"/>
              </a:spcBef>
              <a:buSzPts val="1400"/>
              <a:buChar char="■"/>
              <a:defRPr/>
            </a:lvl3pPr>
            <a:lvl4pPr lvl="3">
              <a:spcBef>
                <a:spcPts val="0"/>
              </a:spcBef>
              <a:buSzPts val="1400"/>
              <a:buChar char="●"/>
              <a:defRPr/>
            </a:lvl4pPr>
            <a:lvl5pPr lvl="4">
              <a:spcBef>
                <a:spcPts val="0"/>
              </a:spcBef>
              <a:buSzPts val="1400"/>
              <a:buChar char="○"/>
              <a:defRPr/>
            </a:lvl5pPr>
            <a:lvl6pPr lvl="5">
              <a:spcBef>
                <a:spcPts val="0"/>
              </a:spcBef>
              <a:buSzPts val="1400"/>
              <a:buChar char="■"/>
              <a:defRPr/>
            </a:lvl6pPr>
            <a:lvl7pPr lvl="6">
              <a:spcBef>
                <a:spcPts val="0"/>
              </a:spcBef>
              <a:buSzPts val="1400"/>
              <a:buChar char="●"/>
              <a:defRPr/>
            </a:lvl7pPr>
            <a:lvl8pPr lvl="7">
              <a:spcBef>
                <a:spcPts val="0"/>
              </a:spcBef>
              <a:buSzPts val="1400"/>
              <a:buChar char="○"/>
              <a:defRPr/>
            </a:lvl8pPr>
            <a:lvl9pPr lvl="8">
              <a:spcBef>
                <a:spcPts val="0"/>
              </a:spcBef>
              <a:buSzPts val="1400"/>
              <a:buChar char="■"/>
              <a:defRPr/>
            </a:lvl9pPr>
          </a:lstStyle>
          <a:p/>
        </p:txBody>
      </p:sp>
      <p:sp>
        <p:nvSpPr>
          <p:cNvPr id="19" name="Shape 19"/>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buSzPts val="2800"/>
              <a:buNone/>
              <a:defRPr/>
            </a:lvl1pPr>
            <a:lvl2pPr lvl="1">
              <a:spcBef>
                <a:spcPts val="0"/>
              </a:spcBef>
              <a:buSzPts val="2800"/>
              <a:buNone/>
              <a:defRPr/>
            </a:lvl2pPr>
            <a:lvl3pPr lvl="2">
              <a:spcBef>
                <a:spcPts val="0"/>
              </a:spcBef>
              <a:buSzPts val="2800"/>
              <a:buNone/>
              <a:defRPr/>
            </a:lvl3pPr>
            <a:lvl4pPr lvl="3">
              <a:spcBef>
                <a:spcPts val="0"/>
              </a:spcBef>
              <a:buSzPts val="2800"/>
              <a:buNone/>
              <a:defRPr/>
            </a:lvl4pPr>
            <a:lvl5pPr lvl="4">
              <a:spcBef>
                <a:spcPts val="0"/>
              </a:spcBef>
              <a:buSzPts val="2800"/>
              <a:buNone/>
              <a:defRPr/>
            </a:lvl5pPr>
            <a:lvl6pPr lvl="5">
              <a:spcBef>
                <a:spcPts val="0"/>
              </a:spcBef>
              <a:buSzPts val="2800"/>
              <a:buNone/>
              <a:defRPr/>
            </a:lvl6pPr>
            <a:lvl7pPr lvl="6">
              <a:spcBef>
                <a:spcPts val="0"/>
              </a:spcBef>
              <a:buSzPts val="2800"/>
              <a:buNone/>
              <a:defRPr/>
            </a:lvl7pPr>
            <a:lvl8pPr lvl="7">
              <a:spcBef>
                <a:spcPts val="0"/>
              </a:spcBef>
              <a:buSzPts val="2800"/>
              <a:buNone/>
              <a:defRPr/>
            </a:lvl8pPr>
            <a:lvl9pPr lvl="8">
              <a:spcBef>
                <a:spcPts val="0"/>
              </a:spcBef>
              <a:buSzPts val="2800"/>
              <a:buNone/>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rIns="91425" wrap="square" tIns="91425"/>
          <a:lstStyle>
            <a:lvl1pPr lvl="0">
              <a:spcBef>
                <a:spcPts val="0"/>
              </a:spcBef>
              <a:buSzPts val="1400"/>
              <a:buChar char="●"/>
              <a:defRPr sz="14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rIns="91425" wrap="square" tIns="91425"/>
          <a:lstStyle>
            <a:lvl1pPr lvl="0">
              <a:spcBef>
                <a:spcPts val="0"/>
              </a:spcBef>
              <a:buSzPts val="1400"/>
              <a:buChar char="●"/>
              <a:defRPr sz="14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buSzPts val="2800"/>
              <a:buNone/>
              <a:defRPr/>
            </a:lvl1pPr>
            <a:lvl2pPr lvl="1">
              <a:spcBef>
                <a:spcPts val="0"/>
              </a:spcBef>
              <a:buSzPts val="2800"/>
              <a:buNone/>
              <a:defRPr/>
            </a:lvl2pPr>
            <a:lvl3pPr lvl="2">
              <a:spcBef>
                <a:spcPts val="0"/>
              </a:spcBef>
              <a:buSzPts val="2800"/>
              <a:buNone/>
              <a:defRPr/>
            </a:lvl3pPr>
            <a:lvl4pPr lvl="3">
              <a:spcBef>
                <a:spcPts val="0"/>
              </a:spcBef>
              <a:buSzPts val="2800"/>
              <a:buNone/>
              <a:defRPr/>
            </a:lvl4pPr>
            <a:lvl5pPr lvl="4">
              <a:spcBef>
                <a:spcPts val="0"/>
              </a:spcBef>
              <a:buSzPts val="2800"/>
              <a:buNone/>
              <a:defRPr/>
            </a:lvl5pPr>
            <a:lvl6pPr lvl="5">
              <a:spcBef>
                <a:spcPts val="0"/>
              </a:spcBef>
              <a:buSzPts val="2800"/>
              <a:buNone/>
              <a:defRPr/>
            </a:lvl6pPr>
            <a:lvl7pPr lvl="6">
              <a:spcBef>
                <a:spcPts val="0"/>
              </a:spcBef>
              <a:buSzPts val="2800"/>
              <a:buNone/>
              <a:defRPr/>
            </a:lvl7pPr>
            <a:lvl8pPr lvl="7">
              <a:spcBef>
                <a:spcPts val="0"/>
              </a:spcBef>
              <a:buSzPts val="2800"/>
              <a:buNone/>
              <a:defRPr/>
            </a:lvl8pPr>
            <a:lvl9pPr lvl="8">
              <a:spcBef>
                <a:spcPts val="0"/>
              </a:spcBef>
              <a:buSzPts val="2800"/>
              <a:buNone/>
              <a:defRPr/>
            </a:lvl9pPr>
          </a:lstStyle>
          <a:p/>
        </p:txBody>
      </p:sp>
      <p:sp>
        <p:nvSpPr>
          <p:cNvPr id="27" name="Shape 27"/>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rIns="91425" wrap="square" tIns="91425"/>
          <a:lstStyle>
            <a:lvl1pPr lvl="0">
              <a:spcBef>
                <a:spcPts val="0"/>
              </a:spcBef>
              <a:buSzPts val="2400"/>
              <a:buNone/>
              <a:defRPr sz="2400"/>
            </a:lvl1pPr>
            <a:lvl2pPr lvl="1">
              <a:spcBef>
                <a:spcPts val="0"/>
              </a:spcBef>
              <a:buSzPts val="2400"/>
              <a:buNone/>
              <a:defRPr sz="2400"/>
            </a:lvl2pPr>
            <a:lvl3pPr lvl="2">
              <a:spcBef>
                <a:spcPts val="0"/>
              </a:spcBef>
              <a:buSzPts val="2400"/>
              <a:buNone/>
              <a:defRPr sz="2400"/>
            </a:lvl3pPr>
            <a:lvl4pPr lvl="3">
              <a:spcBef>
                <a:spcPts val="0"/>
              </a:spcBef>
              <a:buSzPts val="2400"/>
              <a:buNone/>
              <a:defRPr sz="2400"/>
            </a:lvl4pPr>
            <a:lvl5pPr lvl="4">
              <a:spcBef>
                <a:spcPts val="0"/>
              </a:spcBef>
              <a:buSzPts val="2400"/>
              <a:buNone/>
              <a:defRPr sz="2400"/>
            </a:lvl5pPr>
            <a:lvl6pPr lvl="5">
              <a:spcBef>
                <a:spcPts val="0"/>
              </a:spcBef>
              <a:buSzPts val="2400"/>
              <a:buNone/>
              <a:defRPr sz="2400"/>
            </a:lvl6pPr>
            <a:lvl7pPr lvl="6">
              <a:spcBef>
                <a:spcPts val="0"/>
              </a:spcBef>
              <a:buSzPts val="2400"/>
              <a:buNone/>
              <a:defRPr sz="2400"/>
            </a:lvl7pPr>
            <a:lvl8pPr lvl="7">
              <a:spcBef>
                <a:spcPts val="0"/>
              </a:spcBef>
              <a:buSzPts val="2400"/>
              <a:buNone/>
              <a:defRPr sz="2400"/>
            </a:lvl8pPr>
            <a:lvl9pPr lvl="8">
              <a:spcBef>
                <a:spcPts val="0"/>
              </a:spcBef>
              <a:buSzPts val="2400"/>
              <a:buNone/>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rIns="91425" wrap="square" tIns="91425"/>
          <a:lstStyle>
            <a:lvl1pPr lvl="0">
              <a:spcBef>
                <a:spcPts val="0"/>
              </a:spcBef>
              <a:buSzPts val="1200"/>
              <a:buChar char="●"/>
              <a:defRPr sz="12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p:txBody>
      </p:sp>
      <p:sp>
        <p:nvSpPr>
          <p:cNvPr id="31" name="Shape 31"/>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rIns="91425" wrap="square" tIns="91425"/>
          <a:lstStyle>
            <a:lvl1pPr lvl="0">
              <a:spcBef>
                <a:spcPts val="0"/>
              </a:spcBef>
              <a:buSzPts val="4800"/>
              <a:buNone/>
              <a:defRPr sz="4800"/>
            </a:lvl1pPr>
            <a:lvl2pPr lvl="1">
              <a:spcBef>
                <a:spcPts val="0"/>
              </a:spcBef>
              <a:buSzPts val="4800"/>
              <a:buNone/>
              <a:defRPr sz="4800"/>
            </a:lvl2pPr>
            <a:lvl3pPr lvl="2">
              <a:spcBef>
                <a:spcPts val="0"/>
              </a:spcBef>
              <a:buSzPts val="4800"/>
              <a:buNone/>
              <a:defRPr sz="4800"/>
            </a:lvl3pPr>
            <a:lvl4pPr lvl="3">
              <a:spcBef>
                <a:spcPts val="0"/>
              </a:spcBef>
              <a:buSzPts val="4800"/>
              <a:buNone/>
              <a:defRPr sz="4800"/>
            </a:lvl4pPr>
            <a:lvl5pPr lvl="4">
              <a:spcBef>
                <a:spcPts val="0"/>
              </a:spcBef>
              <a:buSzPts val="4800"/>
              <a:buNone/>
              <a:defRPr sz="4800"/>
            </a:lvl5pPr>
            <a:lvl6pPr lvl="5">
              <a:spcBef>
                <a:spcPts val="0"/>
              </a:spcBef>
              <a:buSzPts val="4800"/>
              <a:buNone/>
              <a:defRPr sz="4800"/>
            </a:lvl6pPr>
            <a:lvl7pPr lvl="6">
              <a:spcBef>
                <a:spcPts val="0"/>
              </a:spcBef>
              <a:buSzPts val="4800"/>
              <a:buNone/>
              <a:defRPr sz="4800"/>
            </a:lvl7pPr>
            <a:lvl8pPr lvl="7">
              <a:spcBef>
                <a:spcPts val="0"/>
              </a:spcBef>
              <a:buSzPts val="4800"/>
              <a:buNone/>
              <a:defRPr sz="4800"/>
            </a:lvl8pPr>
            <a:lvl9pPr lvl="8">
              <a:spcBef>
                <a:spcPts val="0"/>
              </a:spcBef>
              <a:buSzPts val="4800"/>
              <a:buNone/>
              <a:defRPr sz="4800"/>
            </a:lvl9pPr>
          </a:lstStyle>
          <a:p/>
        </p:txBody>
      </p:sp>
      <p:sp>
        <p:nvSpPr>
          <p:cNvPr id="34" name="Shape 34"/>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rIns="91425" wrap="square" tIns="91425">
            <a:noAutofit/>
          </a:bodyPr>
          <a:lstStyle/>
          <a:p>
            <a:pPr indent="0" lvl="0" marL="0">
              <a:spcBef>
                <a:spcPts val="0"/>
              </a:spcBef>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rIns="91425" wrap="square" tIns="91425"/>
          <a:lstStyle>
            <a:lvl1pPr lvl="0" algn="ctr">
              <a:spcBef>
                <a:spcPts val="0"/>
              </a:spcBef>
              <a:buSzPts val="4200"/>
              <a:buNone/>
              <a:defRPr sz="4200"/>
            </a:lvl1pPr>
            <a:lvl2pPr lvl="1" algn="ctr">
              <a:spcBef>
                <a:spcPts val="0"/>
              </a:spcBef>
              <a:buSzPts val="4200"/>
              <a:buNone/>
              <a:defRPr sz="4200"/>
            </a:lvl2pPr>
            <a:lvl3pPr lvl="2" algn="ctr">
              <a:spcBef>
                <a:spcPts val="0"/>
              </a:spcBef>
              <a:buSzPts val="4200"/>
              <a:buNone/>
              <a:defRPr sz="4200"/>
            </a:lvl3pPr>
            <a:lvl4pPr lvl="3" algn="ctr">
              <a:spcBef>
                <a:spcPts val="0"/>
              </a:spcBef>
              <a:buSzPts val="4200"/>
              <a:buNone/>
              <a:defRPr sz="4200"/>
            </a:lvl4pPr>
            <a:lvl5pPr lvl="4" algn="ctr">
              <a:spcBef>
                <a:spcPts val="0"/>
              </a:spcBef>
              <a:buSzPts val="4200"/>
              <a:buNone/>
              <a:defRPr sz="4200"/>
            </a:lvl5pPr>
            <a:lvl6pPr lvl="5" algn="ctr">
              <a:spcBef>
                <a:spcPts val="0"/>
              </a:spcBef>
              <a:buSzPts val="4200"/>
              <a:buNone/>
              <a:defRPr sz="4200"/>
            </a:lvl6pPr>
            <a:lvl7pPr lvl="6" algn="ctr">
              <a:spcBef>
                <a:spcPts val="0"/>
              </a:spcBef>
              <a:buSzPts val="4200"/>
              <a:buNone/>
              <a:defRPr sz="4200"/>
            </a:lvl7pPr>
            <a:lvl8pPr lvl="7" algn="ctr">
              <a:spcBef>
                <a:spcPts val="0"/>
              </a:spcBef>
              <a:buSzPts val="4200"/>
              <a:buNone/>
              <a:defRPr sz="4200"/>
            </a:lvl8pPr>
            <a:lvl9pPr lvl="8" algn="ctr">
              <a:spcBef>
                <a:spcPts val="0"/>
              </a:spcBef>
              <a:buSzPts val="4200"/>
              <a:buNone/>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rIns="91425" wrap="square" tIns="91425"/>
          <a:lstStyle>
            <a:lvl1pPr lvl="0">
              <a:spcBef>
                <a:spcPts val="0"/>
              </a:spcBef>
              <a:buSzPts val="1800"/>
              <a:buChar char="●"/>
              <a:defRPr/>
            </a:lvl1pPr>
            <a:lvl2pPr lvl="1">
              <a:spcBef>
                <a:spcPts val="0"/>
              </a:spcBef>
              <a:buSzPts val="1400"/>
              <a:buChar char="○"/>
              <a:defRPr/>
            </a:lvl2pPr>
            <a:lvl3pPr lvl="2">
              <a:spcBef>
                <a:spcPts val="0"/>
              </a:spcBef>
              <a:buSzPts val="1400"/>
              <a:buChar char="■"/>
              <a:defRPr/>
            </a:lvl3pPr>
            <a:lvl4pPr lvl="3">
              <a:spcBef>
                <a:spcPts val="0"/>
              </a:spcBef>
              <a:buSzPts val="1400"/>
              <a:buChar char="●"/>
              <a:defRPr/>
            </a:lvl4pPr>
            <a:lvl5pPr lvl="4">
              <a:spcBef>
                <a:spcPts val="0"/>
              </a:spcBef>
              <a:buSzPts val="1400"/>
              <a:buChar char="○"/>
              <a:defRPr/>
            </a:lvl5pPr>
            <a:lvl6pPr lvl="5">
              <a:spcBef>
                <a:spcPts val="0"/>
              </a:spcBef>
              <a:buSzPts val="1400"/>
              <a:buChar char="■"/>
              <a:defRPr/>
            </a:lvl6pPr>
            <a:lvl7pPr lvl="6">
              <a:spcBef>
                <a:spcPts val="0"/>
              </a:spcBef>
              <a:buSzPts val="1400"/>
              <a:buChar char="●"/>
              <a:defRPr/>
            </a:lvl7pPr>
            <a:lvl8pPr lvl="7">
              <a:spcBef>
                <a:spcPts val="0"/>
              </a:spcBef>
              <a:buSzPts val="1400"/>
              <a:buChar char="○"/>
              <a:defRPr/>
            </a:lvl8pPr>
            <a:lvl9pPr lvl="8">
              <a:spcBef>
                <a:spcPts val="0"/>
              </a:spcBef>
              <a:buSzPts val="1400"/>
              <a:buChar char="■"/>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rIns="91425" wrap="square" tIns="91425"/>
          <a:lstStyle>
            <a:lvl1pPr lvl="0">
              <a:lnSpc>
                <a:spcPct val="100000"/>
              </a:lnSpc>
              <a:spcBef>
                <a:spcPts val="0"/>
              </a:spcBef>
              <a:spcAft>
                <a:spcPts val="0"/>
              </a:spcAft>
              <a:buSzPts val="1800"/>
              <a:buNone/>
              <a:defRPr/>
            </a:lvl1pPr>
          </a:lstStyle>
          <a:p/>
        </p:txBody>
      </p:sp>
      <p:sp>
        <p:nvSpPr>
          <p:cNvPr id="43" name="Shape 43"/>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wrap="square" tIns="91425"/>
          <a:lstStyle>
            <a:lvl1pPr lvl="0">
              <a:spcBef>
                <a:spcPts val="0"/>
              </a:spcBef>
              <a:buClr>
                <a:schemeClr val="dk1"/>
              </a:buClr>
              <a:buSzPts val="2800"/>
              <a:buNone/>
              <a:defRPr sz="2800">
                <a:solidFill>
                  <a:schemeClr val="dk1"/>
                </a:solidFill>
              </a:defRPr>
            </a:lvl1pPr>
            <a:lvl2pPr lvl="1">
              <a:spcBef>
                <a:spcPts val="0"/>
              </a:spcBef>
              <a:buClr>
                <a:schemeClr val="dk1"/>
              </a:buClr>
              <a:buSzPts val="2800"/>
              <a:buNone/>
              <a:defRPr sz="2800">
                <a:solidFill>
                  <a:schemeClr val="dk1"/>
                </a:solidFill>
              </a:defRPr>
            </a:lvl2pPr>
            <a:lvl3pPr lvl="2">
              <a:spcBef>
                <a:spcPts val="0"/>
              </a:spcBef>
              <a:buClr>
                <a:schemeClr val="dk1"/>
              </a:buClr>
              <a:buSzPts val="2800"/>
              <a:buNone/>
              <a:defRPr sz="2800">
                <a:solidFill>
                  <a:schemeClr val="dk1"/>
                </a:solidFill>
              </a:defRPr>
            </a:lvl3pPr>
            <a:lvl4pPr lvl="3">
              <a:spcBef>
                <a:spcPts val="0"/>
              </a:spcBef>
              <a:buClr>
                <a:schemeClr val="dk1"/>
              </a:buClr>
              <a:buSzPts val="2800"/>
              <a:buNone/>
              <a:defRPr sz="2800">
                <a:solidFill>
                  <a:schemeClr val="dk1"/>
                </a:solidFill>
              </a:defRPr>
            </a:lvl4pPr>
            <a:lvl5pPr lvl="4">
              <a:spcBef>
                <a:spcPts val="0"/>
              </a:spcBef>
              <a:buClr>
                <a:schemeClr val="dk1"/>
              </a:buClr>
              <a:buSzPts val="2800"/>
              <a:buNone/>
              <a:defRPr sz="2800">
                <a:solidFill>
                  <a:schemeClr val="dk1"/>
                </a:solidFill>
              </a:defRPr>
            </a:lvl5pPr>
            <a:lvl6pPr lvl="5">
              <a:spcBef>
                <a:spcPts val="0"/>
              </a:spcBef>
              <a:buClr>
                <a:schemeClr val="dk1"/>
              </a:buClr>
              <a:buSzPts val="2800"/>
              <a:buNone/>
              <a:defRPr sz="2800">
                <a:solidFill>
                  <a:schemeClr val="dk1"/>
                </a:solidFill>
              </a:defRPr>
            </a:lvl6pPr>
            <a:lvl7pPr lvl="6">
              <a:spcBef>
                <a:spcPts val="0"/>
              </a:spcBef>
              <a:buClr>
                <a:schemeClr val="dk1"/>
              </a:buClr>
              <a:buSzPts val="2800"/>
              <a:buNone/>
              <a:defRPr sz="2800">
                <a:solidFill>
                  <a:schemeClr val="dk1"/>
                </a:solidFill>
              </a:defRPr>
            </a:lvl7pPr>
            <a:lvl8pPr lvl="7">
              <a:spcBef>
                <a:spcPts val="0"/>
              </a:spcBef>
              <a:buClr>
                <a:schemeClr val="dk1"/>
              </a:buClr>
              <a:buSzPts val="2800"/>
              <a:buNone/>
              <a:defRPr sz="2800">
                <a:solidFill>
                  <a:schemeClr val="dk1"/>
                </a:solidFill>
              </a:defRPr>
            </a:lvl8pPr>
            <a:lvl9pPr lvl="8">
              <a:spcBef>
                <a:spcPts val="0"/>
              </a:spcBef>
              <a:buClr>
                <a:schemeClr val="dk1"/>
              </a:buClr>
              <a:buSzPts val="28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wrap="square" tIns="91425"/>
          <a:lstStyle>
            <a:lvl1pPr lvl="0">
              <a:lnSpc>
                <a:spcPct val="115000"/>
              </a:lnSpc>
              <a:spcBef>
                <a:spcPts val="0"/>
              </a:spcBef>
              <a:spcAft>
                <a:spcPts val="1600"/>
              </a:spcAft>
              <a:buClr>
                <a:schemeClr val="dk2"/>
              </a:buClr>
              <a:buSzPts val="1800"/>
              <a:buChar char="●"/>
              <a:defRPr sz="1800">
                <a:solidFill>
                  <a:schemeClr val="dk2"/>
                </a:solidFill>
              </a:defRPr>
            </a:lvl1pPr>
            <a:lvl2pPr lvl="1">
              <a:lnSpc>
                <a:spcPct val="115000"/>
              </a:lnSpc>
              <a:spcBef>
                <a:spcPts val="0"/>
              </a:spcBef>
              <a:spcAft>
                <a:spcPts val="1600"/>
              </a:spcAft>
              <a:buClr>
                <a:schemeClr val="dk2"/>
              </a:buClr>
              <a:buSzPts val="1400"/>
              <a:buChar char="○"/>
              <a:defRPr>
                <a:solidFill>
                  <a:schemeClr val="dk2"/>
                </a:solidFill>
              </a:defRPr>
            </a:lvl2pPr>
            <a:lvl3pPr lvl="2">
              <a:lnSpc>
                <a:spcPct val="115000"/>
              </a:lnSpc>
              <a:spcBef>
                <a:spcPts val="0"/>
              </a:spcBef>
              <a:spcAft>
                <a:spcPts val="1600"/>
              </a:spcAft>
              <a:buClr>
                <a:schemeClr val="dk2"/>
              </a:buClr>
              <a:buSzPts val="1400"/>
              <a:buChar char="■"/>
              <a:defRPr>
                <a:solidFill>
                  <a:schemeClr val="dk2"/>
                </a:solidFill>
              </a:defRPr>
            </a:lvl3pPr>
            <a:lvl4pPr lvl="3">
              <a:lnSpc>
                <a:spcPct val="115000"/>
              </a:lnSpc>
              <a:spcBef>
                <a:spcPts val="0"/>
              </a:spcBef>
              <a:spcAft>
                <a:spcPts val="1600"/>
              </a:spcAft>
              <a:buClr>
                <a:schemeClr val="dk2"/>
              </a:buClr>
              <a:buSzPts val="1400"/>
              <a:buChar char="●"/>
              <a:defRPr>
                <a:solidFill>
                  <a:schemeClr val="dk2"/>
                </a:solidFill>
              </a:defRPr>
            </a:lvl4pPr>
            <a:lvl5pPr lvl="4">
              <a:lnSpc>
                <a:spcPct val="115000"/>
              </a:lnSpc>
              <a:spcBef>
                <a:spcPts val="0"/>
              </a:spcBef>
              <a:spcAft>
                <a:spcPts val="1600"/>
              </a:spcAft>
              <a:buClr>
                <a:schemeClr val="dk2"/>
              </a:buClr>
              <a:buSzPts val="1400"/>
              <a:buChar char="○"/>
              <a:defRPr>
                <a:solidFill>
                  <a:schemeClr val="dk2"/>
                </a:solidFill>
              </a:defRPr>
            </a:lvl5pPr>
            <a:lvl6pPr lvl="5">
              <a:lnSpc>
                <a:spcPct val="115000"/>
              </a:lnSpc>
              <a:spcBef>
                <a:spcPts val="0"/>
              </a:spcBef>
              <a:spcAft>
                <a:spcPts val="1600"/>
              </a:spcAft>
              <a:buClr>
                <a:schemeClr val="dk2"/>
              </a:buClr>
              <a:buSzPts val="1400"/>
              <a:buChar char="■"/>
              <a:defRPr>
                <a:solidFill>
                  <a:schemeClr val="dk2"/>
                </a:solidFill>
              </a:defRPr>
            </a:lvl6pPr>
            <a:lvl7pPr lvl="6">
              <a:lnSpc>
                <a:spcPct val="115000"/>
              </a:lnSpc>
              <a:spcBef>
                <a:spcPts val="0"/>
              </a:spcBef>
              <a:spcAft>
                <a:spcPts val="1600"/>
              </a:spcAft>
              <a:buClr>
                <a:schemeClr val="dk2"/>
              </a:buClr>
              <a:buSzPts val="1400"/>
              <a:buChar char="●"/>
              <a:defRPr>
                <a:solidFill>
                  <a:schemeClr val="dk2"/>
                </a:solidFill>
              </a:defRPr>
            </a:lvl7pPr>
            <a:lvl8pPr lvl="7">
              <a:lnSpc>
                <a:spcPct val="115000"/>
              </a:lnSpc>
              <a:spcBef>
                <a:spcPts val="0"/>
              </a:spcBef>
              <a:spcAft>
                <a:spcPts val="1600"/>
              </a:spcAft>
              <a:buClr>
                <a:schemeClr val="dk2"/>
              </a:buClr>
              <a:buSzPts val="1400"/>
              <a:buChar char="○"/>
              <a:defRPr>
                <a:solidFill>
                  <a:schemeClr val="dk2"/>
                </a:solidFill>
              </a:defRPr>
            </a:lvl8pPr>
            <a:lvl9pPr lvl="8">
              <a:lnSpc>
                <a:spcPct val="115000"/>
              </a:lnSpc>
              <a:spcBef>
                <a:spcPts val="0"/>
              </a:spcBef>
              <a:spcAft>
                <a:spcPts val="1600"/>
              </a:spcAft>
              <a:buClr>
                <a:schemeClr val="dk2"/>
              </a:buClr>
              <a:buSzPts val="1400"/>
              <a:buChar char="■"/>
              <a:defRPr>
                <a:solidFill>
                  <a:schemeClr val="dk2"/>
                </a:solidFill>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rIns="91425" wrap="square" tIns="91425">
            <a:noAutofit/>
          </a:bodyPr>
          <a:lstStyle/>
          <a:p>
            <a:pPr indent="0" lvl="0" marL="0" algn="r">
              <a:spcBef>
                <a:spcPts val="0"/>
              </a:spcBef>
              <a:buNone/>
            </a:pPr>
            <a:fld id="{00000000-1234-1234-1234-123412341234}" type="slidenum">
              <a:rPr lang="en" sz="10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travelaudience.atlassian.net/wiki/spaces/DEVOPS/pages/23068693/Centralized+PKI+and+Secret+Management+for+Travel+Audience"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0.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5.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6.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8.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www.vaultproject.io/docs/secrets/index.html" TargetMode="External"/><Relationship Id="rId4" Type="http://schemas.openxmlformats.org/officeDocument/2006/relationships/hyperlink" Target="https://www.vaultproject.io/docs/secrets/kv/index.html" TargetMode="External"/><Relationship Id="rId5" Type="http://schemas.openxmlformats.org/officeDocument/2006/relationships/hyperlink" Target="https://www.vaultproject.io/docs/secrets/kv/index.html" TargetMode="External"/><Relationship Id="rId6" Type="http://schemas.openxmlformats.org/officeDocument/2006/relationships/hyperlink" Target="https://www.vaultproject.io/docs/secrets/pki/index.html" TargetMode="External"/><Relationship Id="rId7" Type="http://schemas.openxmlformats.org/officeDocument/2006/relationships/hyperlink" Target="https://www.vaultproject.io/docs/secrets/pki/index.html" TargetMode="Externa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0.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1.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3.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4.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5.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6.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8.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0.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1.xml"/><Relationship Id="rId3" Type="http://schemas.openxmlformats.org/officeDocument/2006/relationships/hyperlink" Target="https://github.com/travelaudience/kubernetes-vault-client" TargetMode="External"/><Relationship Id="rId4" Type="http://schemas.openxmlformats.org/officeDocument/2006/relationships/hyperlink" Target="https://kubernetes.io/docs/concepts/workloads/pods/init-containers/" TargetMode="Externa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2.xml"/><Relationship Id="rId3" Type="http://schemas.openxmlformats.org/officeDocument/2006/relationships/image" Target="../media/image2.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3.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4.xml"/><Relationship Id="rId3" Type="http://schemas.openxmlformats.org/officeDocument/2006/relationships/image" Target="../media/image3.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5.xml"/><Relationship Id="rId3" Type="http://schemas.openxmlformats.org/officeDocument/2006/relationships/hyperlink" Target="https://github.com/travelaudience/kubernetes-vault-example" TargetMode="Externa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6.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8.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0.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1.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3.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4.xml"/><Relationship Id="rId3" Type="http://schemas.openxmlformats.org/officeDocument/2006/relationships/hyperlink" Target="https://github.com/travelaudience/kubernetes-vault-example/blob/DO-NOT-MERGE-training/01-initial-example/" TargetMode="Externa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5.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6.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8.xml"/><Relationship Id="rId3" Type="http://schemas.openxmlformats.org/officeDocument/2006/relationships/hyperlink" Target="https://github.com/travelaudience/kubernetes-vault-example/blob/DO-NOT-MERGE-training/02-using-secrets-from-vault/" TargetMode="Externa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0.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1.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2.xml"/><Relationship Id="rId3" Type="http://schemas.openxmlformats.org/officeDocument/2006/relationships/hyperlink" Target="https://github.com/travelaudience/kubernetes-vault-example/blob/DO-NOT-MERGE-training/03-using-certificates-from-vault/" TargetMode="Externa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3.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4.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5.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s://www.vaultproject.io/docs/auth/index.html"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hyperlink" Target="https://cloud.google.com/iam/docs/creating-managing-service-account-keys" TargetMode="External"/><Relationship Id="rId4" Type="http://schemas.openxmlformats.org/officeDocument/2006/relationships/hyperlink" Target="https://cloud.google.com/sdk/gcloud/reference/beta/iam/service-accounts/sign-jwt"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hyperlink" Target="https://cloud.google.com/kms/"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hyperlink" Target="https://kubernetes.io/docs/tasks/configure-pod-container/configure-service-account/"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6.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en.wikipedia.org/wiki/Public_key_infrastructure" TargetMode="External"/><Relationship Id="rId4" Type="http://schemas.openxmlformats.org/officeDocument/2006/relationships/hyperlink" Target="https://en.wikipedia.org/wiki/Mutual_authentication"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6.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3.xml"/><Relationship Id="rId3" Type="http://schemas.openxmlformats.org/officeDocument/2006/relationships/image" Target="../media/image5.png"/><Relationship Id="rId4"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kubernetes.io/docs/concepts/configuration/secret/#restrictions" TargetMode="Externa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 Id="rId3" Type="http://schemas.openxmlformats.org/officeDocument/2006/relationships/hyperlink" Target="https://github.com/travelaudience/kubernetes-vault" TargetMode="Externa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www.vaultproject.io/" TargetMode="Externa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0.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8.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Shape 54"/>
          <p:cNvSpPr txBox="1"/>
          <p:nvPr>
            <p:ph type="ctrTitle"/>
          </p:nvPr>
        </p:nvSpPr>
        <p:spPr>
          <a:xfrm>
            <a:off x="311708" y="744575"/>
            <a:ext cx="8520600" cy="2052600"/>
          </a:xfrm>
          <a:prstGeom prst="rect">
            <a:avLst/>
          </a:prstGeom>
        </p:spPr>
        <p:txBody>
          <a:bodyPr anchorCtr="0" anchor="b" bIns="91425" lIns="91425" rIns="91425" wrap="square" tIns="91425">
            <a:noAutofit/>
          </a:bodyPr>
          <a:lstStyle/>
          <a:p>
            <a:pPr indent="0" lvl="0" marL="0">
              <a:spcBef>
                <a:spcPts val="0"/>
              </a:spcBef>
              <a:buNone/>
            </a:pPr>
            <a:r>
              <a:rPr lang="en"/>
              <a:t>PKI and Secrets with Vault</a:t>
            </a:r>
          </a:p>
          <a:p>
            <a:pPr indent="0" lvl="0" marL="0">
              <a:spcBef>
                <a:spcPts val="0"/>
              </a:spcBef>
              <a:buNone/>
            </a:pPr>
            <a:r>
              <a:rPr lang="en" sz="1800"/>
              <a:t>as analyzed and reported </a:t>
            </a:r>
            <a:r>
              <a:rPr lang="en" sz="1800" u="sng">
                <a:solidFill>
                  <a:schemeClr val="hlink"/>
                </a:solidFill>
                <a:hlinkClick r:id="rId3"/>
              </a:rPr>
              <a:t>here</a:t>
            </a:r>
          </a:p>
        </p:txBody>
      </p:sp>
      <p:sp>
        <p:nvSpPr>
          <p:cNvPr id="55" name="Shape 55"/>
          <p:cNvSpPr txBox="1"/>
          <p:nvPr>
            <p:ph idx="1" type="subTitle"/>
          </p:nvPr>
        </p:nvSpPr>
        <p:spPr>
          <a:xfrm>
            <a:off x="311700" y="2834125"/>
            <a:ext cx="8520600" cy="792600"/>
          </a:xfrm>
          <a:prstGeom prst="rect">
            <a:avLst/>
          </a:prstGeom>
        </p:spPr>
        <p:txBody>
          <a:bodyPr anchorCtr="0" anchor="t" bIns="91425" lIns="91425" rIns="91425" wrap="square" tIns="91425">
            <a:noAutofit/>
          </a:bodyPr>
          <a:lstStyle/>
          <a:p>
            <a:pPr indent="0" lvl="0" marL="0">
              <a:spcBef>
                <a:spcPts val="0"/>
              </a:spcBef>
              <a:buNone/>
            </a:pPr>
            <a:r>
              <a:rPr lang="en"/>
              <a:t>p.pires@travelaudience.com</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Shape 106"/>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a:spcBef>
                <a:spcPts val="0"/>
              </a:spcBef>
              <a:buNone/>
            </a:pPr>
            <a:r>
              <a:rPr lang="en"/>
              <a:t>Vault: writing and reading a secret</a:t>
            </a:r>
          </a:p>
        </p:txBody>
      </p:sp>
      <p:sp>
        <p:nvSpPr>
          <p:cNvPr id="107" name="Shape 107"/>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0" lvl="0" marL="0">
              <a:lnSpc>
                <a:spcPct val="115000"/>
              </a:lnSpc>
              <a:spcBef>
                <a:spcPts val="0"/>
              </a:spcBef>
              <a:spcAft>
                <a:spcPts val="1600"/>
              </a:spcAft>
              <a:buNone/>
            </a:pPr>
            <a:r>
              <a:rPr lang="en" sz="1600">
                <a:latin typeface="Consolas"/>
                <a:ea typeface="Consolas"/>
                <a:cs typeface="Consolas"/>
                <a:sym typeface="Consolas"/>
              </a:rPr>
              <a:t>$ vault write secret/</a:t>
            </a:r>
            <a:r>
              <a:rPr b="1" lang="en" sz="1600">
                <a:latin typeface="Consolas"/>
                <a:ea typeface="Consolas"/>
                <a:cs typeface="Consolas"/>
                <a:sym typeface="Consolas"/>
              </a:rPr>
              <a:t>postgresql</a:t>
            </a:r>
            <a:r>
              <a:rPr lang="en" sz="1600">
                <a:latin typeface="Consolas"/>
                <a:ea typeface="Consolas"/>
                <a:cs typeface="Consolas"/>
                <a:sym typeface="Consolas"/>
              </a:rPr>
              <a:t> username=</a:t>
            </a:r>
            <a:r>
              <a:rPr lang="en" sz="1600">
                <a:latin typeface="Consolas"/>
                <a:ea typeface="Consolas"/>
                <a:cs typeface="Consolas"/>
                <a:sym typeface="Consolas"/>
              </a:rPr>
              <a:t>"</a:t>
            </a:r>
            <a:r>
              <a:rPr lang="en" sz="1600">
                <a:latin typeface="Consolas"/>
                <a:ea typeface="Consolas"/>
                <a:cs typeface="Consolas"/>
                <a:sym typeface="Consolas"/>
              </a:rPr>
              <a:t>myapp</a:t>
            </a:r>
            <a:r>
              <a:rPr lang="en" sz="1600">
                <a:latin typeface="Consolas"/>
                <a:ea typeface="Consolas"/>
                <a:cs typeface="Consolas"/>
                <a:sym typeface="Consolas"/>
              </a:rPr>
              <a:t>"</a:t>
            </a:r>
            <a:r>
              <a:rPr lang="en" sz="1600">
                <a:latin typeface="Consolas"/>
                <a:ea typeface="Consolas"/>
                <a:cs typeface="Consolas"/>
                <a:sym typeface="Consolas"/>
              </a:rPr>
              <a:t> password=</a:t>
            </a:r>
            <a:r>
              <a:rPr lang="en" sz="1600">
                <a:latin typeface="Consolas"/>
                <a:ea typeface="Consolas"/>
                <a:cs typeface="Consolas"/>
                <a:sym typeface="Consolas"/>
              </a:rPr>
              <a:t>"</a:t>
            </a:r>
            <a:r>
              <a:rPr lang="en" sz="1600">
                <a:latin typeface="Consolas"/>
                <a:ea typeface="Consolas"/>
                <a:cs typeface="Consolas"/>
                <a:sym typeface="Consolas"/>
              </a:rPr>
              <a:t>s4f3#p455w0rd!</a:t>
            </a:r>
            <a:r>
              <a:rPr lang="en" sz="1600">
                <a:latin typeface="Consolas"/>
                <a:ea typeface="Consolas"/>
                <a:cs typeface="Consolas"/>
                <a:sym typeface="Consolas"/>
              </a:rPr>
              <a:t>"</a:t>
            </a:r>
          </a:p>
          <a:p>
            <a:pPr indent="0" lvl="0" marL="0">
              <a:lnSpc>
                <a:spcPct val="115000"/>
              </a:lnSpc>
              <a:spcBef>
                <a:spcPts val="0"/>
              </a:spcBef>
              <a:spcAft>
                <a:spcPts val="1600"/>
              </a:spcAft>
              <a:buNone/>
            </a:pPr>
            <a:r>
              <a:rPr lang="en" sz="1600">
                <a:latin typeface="Consolas"/>
                <a:ea typeface="Consolas"/>
                <a:cs typeface="Consolas"/>
                <a:sym typeface="Consolas"/>
              </a:rPr>
              <a:t>Success! Data written to: secret/</a:t>
            </a:r>
            <a:r>
              <a:rPr b="1" lang="en" sz="1600">
                <a:latin typeface="Consolas"/>
                <a:ea typeface="Consolas"/>
                <a:cs typeface="Consolas"/>
                <a:sym typeface="Consolas"/>
              </a:rPr>
              <a:t>postgresql</a:t>
            </a:r>
          </a:p>
          <a:p>
            <a:pPr indent="-69850" lvl="0" marL="0">
              <a:lnSpc>
                <a:spcPct val="115000"/>
              </a:lnSpc>
              <a:spcBef>
                <a:spcPts val="0"/>
              </a:spcBef>
              <a:spcAft>
                <a:spcPts val="1600"/>
              </a:spcAft>
              <a:buClr>
                <a:schemeClr val="dk1"/>
              </a:buClr>
              <a:buSzPts val="1100"/>
              <a:buFont typeface="Arial"/>
              <a:buNone/>
            </a:pPr>
            <a:r>
              <a:rPr lang="en" sz="1600">
                <a:latin typeface="Consolas"/>
                <a:ea typeface="Consolas"/>
                <a:cs typeface="Consolas"/>
                <a:sym typeface="Consolas"/>
              </a:rPr>
              <a:t>$ vault read secret/</a:t>
            </a:r>
            <a:r>
              <a:rPr b="1" lang="en" sz="1600">
                <a:latin typeface="Consolas"/>
                <a:ea typeface="Consolas"/>
                <a:cs typeface="Consolas"/>
                <a:sym typeface="Consolas"/>
              </a:rPr>
              <a:t>postgresql</a:t>
            </a:r>
          </a:p>
          <a:p>
            <a:pPr indent="-69850" lvl="0" marL="0">
              <a:lnSpc>
                <a:spcPct val="115000"/>
              </a:lnSpc>
              <a:spcBef>
                <a:spcPts val="0"/>
              </a:spcBef>
              <a:spcAft>
                <a:spcPts val="1600"/>
              </a:spcAft>
              <a:buClr>
                <a:schemeClr val="dk1"/>
              </a:buClr>
              <a:buSzPts val="1100"/>
              <a:buFont typeface="Arial"/>
              <a:buNone/>
            </a:pPr>
            <a:r>
              <a:rPr lang="en" sz="1600">
                <a:latin typeface="Consolas"/>
                <a:ea typeface="Consolas"/>
                <a:cs typeface="Consolas"/>
                <a:sym typeface="Consolas"/>
              </a:rPr>
              <a:t>Key             	Value</a:t>
            </a:r>
          </a:p>
          <a:p>
            <a:pPr indent="-69850" lvl="0" marL="0">
              <a:lnSpc>
                <a:spcPct val="115000"/>
              </a:lnSpc>
              <a:spcBef>
                <a:spcPts val="0"/>
              </a:spcBef>
              <a:spcAft>
                <a:spcPts val="1600"/>
              </a:spcAft>
              <a:buClr>
                <a:schemeClr val="dk1"/>
              </a:buClr>
              <a:buSzPts val="1100"/>
              <a:buFont typeface="Arial"/>
              <a:buNone/>
            </a:pPr>
            <a:r>
              <a:rPr lang="en" sz="1600">
                <a:latin typeface="Consolas"/>
                <a:ea typeface="Consolas"/>
                <a:cs typeface="Consolas"/>
                <a:sym typeface="Consolas"/>
              </a:rPr>
              <a:t>---             	-----</a:t>
            </a:r>
          </a:p>
          <a:p>
            <a:pPr indent="-69850" lvl="0" marL="0">
              <a:lnSpc>
                <a:spcPct val="115000"/>
              </a:lnSpc>
              <a:spcBef>
                <a:spcPts val="0"/>
              </a:spcBef>
              <a:spcAft>
                <a:spcPts val="1600"/>
              </a:spcAft>
              <a:buClr>
                <a:schemeClr val="dk1"/>
              </a:buClr>
              <a:buSzPts val="1100"/>
              <a:buFont typeface="Arial"/>
              <a:buNone/>
            </a:pPr>
            <a:r>
              <a:rPr lang="en" sz="1600">
                <a:latin typeface="Consolas"/>
                <a:ea typeface="Consolas"/>
                <a:cs typeface="Consolas"/>
                <a:sym typeface="Consolas"/>
              </a:rPr>
              <a:t>password        	s4f3#p455w0rd</a:t>
            </a:r>
          </a:p>
          <a:p>
            <a:pPr indent="0" lvl="0" marL="0">
              <a:lnSpc>
                <a:spcPct val="115000"/>
              </a:lnSpc>
              <a:spcBef>
                <a:spcPts val="0"/>
              </a:spcBef>
              <a:spcAft>
                <a:spcPts val="1600"/>
              </a:spcAft>
              <a:buNone/>
            </a:pPr>
            <a:r>
              <a:rPr lang="en" sz="1600">
                <a:latin typeface="Consolas"/>
                <a:ea typeface="Consolas"/>
                <a:cs typeface="Consolas"/>
                <a:sym typeface="Consolas"/>
              </a:rPr>
              <a:t>username        	myapp</a:t>
            </a:r>
          </a:p>
          <a:p>
            <a:pPr indent="0" lvl="0" marL="0">
              <a:lnSpc>
                <a:spcPct val="115000"/>
              </a:lnSpc>
              <a:spcBef>
                <a:spcPts val="0"/>
              </a:spcBef>
              <a:spcAft>
                <a:spcPts val="1600"/>
              </a:spcAft>
              <a:buNone/>
            </a:pPr>
            <a:r>
              <a:t/>
            </a:r>
            <a:endParaRPr sz="1600">
              <a:latin typeface="Consolas"/>
              <a:ea typeface="Consolas"/>
              <a:cs typeface="Consolas"/>
              <a:sym typeface="Consolas"/>
            </a:endParaRPr>
          </a:p>
        </p:txBody>
      </p:sp>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8" name="Shape 648"/>
        <p:cNvGrpSpPr/>
        <p:nvPr/>
      </p:nvGrpSpPr>
      <p:grpSpPr>
        <a:xfrm>
          <a:off x="0" y="0"/>
          <a:ext cx="0" cy="0"/>
          <a:chOff x="0" y="0"/>
          <a:chExt cx="0" cy="0"/>
        </a:xfrm>
      </p:grpSpPr>
      <p:sp>
        <p:nvSpPr>
          <p:cNvPr id="649" name="Shape 649"/>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a:spcBef>
                <a:spcPts val="0"/>
              </a:spcBef>
              <a:buNone/>
            </a:pPr>
            <a:r>
              <a:rPr lang="en"/>
              <a:t>Setup the Intermediate CA</a:t>
            </a:r>
          </a:p>
        </p:txBody>
      </p:sp>
      <p:sp>
        <p:nvSpPr>
          <p:cNvPr id="650" name="Shape 650"/>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69850" lvl="0" marL="0">
              <a:spcBef>
                <a:spcPts val="0"/>
              </a:spcBef>
              <a:buClr>
                <a:schemeClr val="dk1"/>
              </a:buClr>
              <a:buSzPts val="1100"/>
              <a:buFont typeface="Arial"/>
              <a:buNone/>
            </a:pPr>
            <a:r>
              <a:rPr lang="en" sz="1400">
                <a:latin typeface="Consolas"/>
                <a:ea typeface="Consolas"/>
                <a:cs typeface="Consolas"/>
                <a:sym typeface="Consolas"/>
              </a:rPr>
              <a:t>$ vault mount -path=intermediate-ca pki</a:t>
            </a:r>
          </a:p>
          <a:p>
            <a:pPr indent="-69850" lvl="0" marL="0">
              <a:spcBef>
                <a:spcPts val="0"/>
              </a:spcBef>
              <a:buClr>
                <a:schemeClr val="dk1"/>
              </a:buClr>
              <a:buSzPts val="1100"/>
              <a:buFont typeface="Arial"/>
              <a:buNone/>
            </a:pPr>
            <a:r>
              <a:rPr lang="en" sz="1400">
                <a:latin typeface="Consolas"/>
                <a:ea typeface="Consolas"/>
                <a:cs typeface="Consolas"/>
                <a:sym typeface="Consolas"/>
              </a:rPr>
              <a:t>Successfully mounted 'pki' at 'intermediate-ca'!</a:t>
            </a:r>
          </a:p>
          <a:p>
            <a:pPr indent="-69850" lvl="0" marL="0">
              <a:spcBef>
                <a:spcPts val="0"/>
              </a:spcBef>
              <a:buClr>
                <a:schemeClr val="dk1"/>
              </a:buClr>
              <a:buSzPts val="1100"/>
              <a:buFont typeface="Arial"/>
              <a:buNone/>
            </a:pPr>
            <a:r>
              <a:rPr lang="en" sz="1400">
                <a:latin typeface="Consolas"/>
                <a:ea typeface="Consolas"/>
                <a:cs typeface="Consolas"/>
                <a:sym typeface="Consolas"/>
              </a:rPr>
              <a:t>$ vault mount-tune -max-lease-ttl 87600h intermediate-ca</a:t>
            </a:r>
          </a:p>
          <a:p>
            <a:pPr indent="-69850" lvl="0" marL="0">
              <a:spcBef>
                <a:spcPts val="0"/>
              </a:spcBef>
              <a:buClr>
                <a:schemeClr val="dk1"/>
              </a:buClr>
              <a:buSzPts val="1100"/>
              <a:buFont typeface="Arial"/>
              <a:buNone/>
            </a:pPr>
            <a:r>
              <a:rPr lang="en" sz="1400">
                <a:latin typeface="Consolas"/>
                <a:ea typeface="Consolas"/>
                <a:cs typeface="Consolas"/>
                <a:sym typeface="Consolas"/>
              </a:rPr>
              <a:t>Successfully tuned mount 'intermediate-ca'!</a:t>
            </a:r>
          </a:p>
          <a:p>
            <a:pPr indent="-69850" lvl="0" marL="0">
              <a:spcBef>
                <a:spcPts val="0"/>
              </a:spcBef>
              <a:buClr>
                <a:schemeClr val="dk1"/>
              </a:buClr>
              <a:buSzPts val="1100"/>
              <a:buFont typeface="Arial"/>
              <a:buNone/>
            </a:pPr>
            <a:r>
              <a:rPr lang="en" sz="1400">
                <a:latin typeface="Consolas"/>
                <a:ea typeface="Consolas"/>
                <a:cs typeface="Consolas"/>
                <a:sym typeface="Consolas"/>
              </a:rPr>
              <a:t>$ vault write -field=csr intermediate-ca/intermediate/generate/internal \</a:t>
            </a:r>
          </a:p>
          <a:p>
            <a:pPr indent="0" lvl="0" marL="0">
              <a:spcBef>
                <a:spcPts val="0"/>
              </a:spcBef>
              <a:buNone/>
            </a:pPr>
            <a:r>
              <a:rPr lang="en" sz="1400">
                <a:latin typeface="Consolas"/>
                <a:ea typeface="Consolas"/>
                <a:cs typeface="Consolas"/>
                <a:sym typeface="Consolas"/>
              </a:rPr>
              <a:t>    common_name="travelaudience GmbH Ltd. Intermediate CA" &gt; intermediate-ca.csr</a:t>
            </a:r>
          </a:p>
        </p:txBody>
      </p:sp>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4" name="Shape 654"/>
        <p:cNvGrpSpPr/>
        <p:nvPr/>
      </p:nvGrpSpPr>
      <p:grpSpPr>
        <a:xfrm>
          <a:off x="0" y="0"/>
          <a:ext cx="0" cy="0"/>
          <a:chOff x="0" y="0"/>
          <a:chExt cx="0" cy="0"/>
        </a:xfrm>
      </p:grpSpPr>
      <p:sp>
        <p:nvSpPr>
          <p:cNvPr id="655" name="Shape 655"/>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rtl="0">
              <a:spcBef>
                <a:spcPts val="0"/>
              </a:spcBef>
              <a:buNone/>
            </a:pPr>
            <a:r>
              <a:rPr lang="en"/>
              <a:t>Sign the</a:t>
            </a:r>
            <a:r>
              <a:rPr lang="en"/>
              <a:t> Intermediate CA’s Certificate</a:t>
            </a:r>
          </a:p>
        </p:txBody>
      </p:sp>
      <p:sp>
        <p:nvSpPr>
          <p:cNvPr id="656" name="Shape 656"/>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0" lvl="0" marL="0">
              <a:spcBef>
                <a:spcPts val="0"/>
              </a:spcBef>
              <a:buNone/>
            </a:pPr>
            <a:r>
              <a:rPr lang="en" sz="1400">
                <a:latin typeface="Consolas"/>
                <a:ea typeface="Consolas"/>
                <a:cs typeface="Consolas"/>
                <a:sym typeface="Consolas"/>
              </a:rPr>
              <a:t>$ vault write -field=certificate root-ca/root/sign-intermediate \</a:t>
            </a:r>
          </a:p>
          <a:p>
            <a:pPr indent="0" lvl="0" marL="0" rtl="0">
              <a:spcBef>
                <a:spcPts val="0"/>
              </a:spcBef>
              <a:buNone/>
            </a:pPr>
            <a:r>
              <a:rPr lang="en" sz="1400">
                <a:latin typeface="Consolas"/>
                <a:ea typeface="Consolas"/>
                <a:cs typeface="Consolas"/>
                <a:sym typeface="Consolas"/>
              </a:rPr>
              <a:t>    csr=@intermediate-ca.csr ttl="87600h" &gt; intermediate-ca.crt</a:t>
            </a:r>
          </a:p>
        </p:txBody>
      </p:sp>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0" name="Shape 660"/>
        <p:cNvGrpSpPr/>
        <p:nvPr/>
      </p:nvGrpSpPr>
      <p:grpSpPr>
        <a:xfrm>
          <a:off x="0" y="0"/>
          <a:ext cx="0" cy="0"/>
          <a:chOff x="0" y="0"/>
          <a:chExt cx="0" cy="0"/>
        </a:xfrm>
      </p:grpSpPr>
      <p:sp>
        <p:nvSpPr>
          <p:cNvPr id="661" name="Shape 661"/>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rtl="0">
              <a:spcBef>
                <a:spcPts val="0"/>
              </a:spcBef>
              <a:buNone/>
            </a:pPr>
            <a:r>
              <a:rPr lang="en"/>
              <a:t>Upload</a:t>
            </a:r>
            <a:r>
              <a:rPr lang="en"/>
              <a:t> the signed Intermediate CA’s cert</a:t>
            </a:r>
            <a:r>
              <a:rPr lang="en"/>
              <a:t>ificate</a:t>
            </a:r>
          </a:p>
        </p:txBody>
      </p:sp>
      <p:sp>
        <p:nvSpPr>
          <p:cNvPr id="662" name="Shape 662"/>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0" lvl="0" marL="0">
              <a:spcBef>
                <a:spcPts val="0"/>
              </a:spcBef>
              <a:buNone/>
            </a:pPr>
            <a:r>
              <a:rPr lang="en" sz="1400">
                <a:latin typeface="Consolas"/>
                <a:ea typeface="Consolas"/>
                <a:cs typeface="Consolas"/>
                <a:sym typeface="Consolas"/>
              </a:rPr>
              <a:t>$ cat intermediate-ca.crt &lt;(echo) root-ca.crt &gt; intermediate-chain.crt</a:t>
            </a:r>
          </a:p>
          <a:p>
            <a:pPr indent="0" lvl="0" marL="0">
              <a:spcBef>
                <a:spcPts val="0"/>
              </a:spcBef>
              <a:buNone/>
            </a:pPr>
            <a:r>
              <a:rPr lang="en" sz="1400">
                <a:latin typeface="Consolas"/>
                <a:ea typeface="Consolas"/>
                <a:cs typeface="Consolas"/>
                <a:sym typeface="Consolas"/>
              </a:rPr>
              <a:t>$ vault write intermediate-ca/intermediate/set-signed \</a:t>
            </a:r>
          </a:p>
          <a:p>
            <a:pPr indent="0" lvl="0" marL="0" rtl="0">
              <a:spcBef>
                <a:spcPts val="0"/>
              </a:spcBef>
              <a:buNone/>
            </a:pPr>
            <a:r>
              <a:rPr lang="en" sz="1400">
                <a:latin typeface="Consolas"/>
                <a:ea typeface="Consolas"/>
                <a:cs typeface="Consolas"/>
                <a:sym typeface="Consolas"/>
              </a:rPr>
              <a:t>    certificate=@intermediate-chain.crt</a:t>
            </a:r>
          </a:p>
        </p:txBody>
      </p:sp>
    </p:spTree>
  </p:cSld>
  <p:clrMapOvr>
    <a:masterClrMapping/>
  </p:clrMapOvr>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6" name="Shape 666"/>
        <p:cNvGrpSpPr/>
        <p:nvPr/>
      </p:nvGrpSpPr>
      <p:grpSpPr>
        <a:xfrm>
          <a:off x="0" y="0"/>
          <a:ext cx="0" cy="0"/>
          <a:chOff x="0" y="0"/>
          <a:chExt cx="0" cy="0"/>
        </a:xfrm>
      </p:grpSpPr>
      <p:sp>
        <p:nvSpPr>
          <p:cNvPr id="667" name="Shape 667"/>
          <p:cNvSpPr txBox="1"/>
          <p:nvPr>
            <p:ph type="title"/>
          </p:nvPr>
        </p:nvSpPr>
        <p:spPr>
          <a:xfrm>
            <a:off x="311700" y="2150850"/>
            <a:ext cx="8520600" cy="841800"/>
          </a:xfrm>
          <a:prstGeom prst="rect">
            <a:avLst/>
          </a:prstGeom>
        </p:spPr>
        <p:txBody>
          <a:bodyPr anchorCtr="0" anchor="ctr" bIns="91425" lIns="91425" rIns="91425" wrap="square" tIns="91425">
            <a:noAutofit/>
          </a:bodyPr>
          <a:lstStyle/>
          <a:p>
            <a:pPr indent="0" lvl="0" marL="0">
              <a:spcBef>
                <a:spcPts val="0"/>
              </a:spcBef>
              <a:buNone/>
            </a:pPr>
            <a:r>
              <a:rPr lang="en"/>
              <a:t>Disaster recovery</a:t>
            </a:r>
          </a:p>
        </p:txBody>
      </p:sp>
    </p:spTree>
  </p:cSld>
  <p:clrMapOvr>
    <a:masterClrMapping/>
  </p:clrMapOvr>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1" name="Shape 671"/>
        <p:cNvGrpSpPr/>
        <p:nvPr/>
      </p:nvGrpSpPr>
      <p:grpSpPr>
        <a:xfrm>
          <a:off x="0" y="0"/>
          <a:ext cx="0" cy="0"/>
          <a:chOff x="0" y="0"/>
          <a:chExt cx="0" cy="0"/>
        </a:xfrm>
      </p:grpSpPr>
      <p:sp>
        <p:nvSpPr>
          <p:cNvPr id="672" name="Shape 672"/>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a:spcBef>
                <a:spcPts val="0"/>
              </a:spcBef>
              <a:buNone/>
            </a:pPr>
            <a:r>
              <a:rPr lang="en"/>
              <a:t>Disaster recovery</a:t>
            </a:r>
          </a:p>
        </p:txBody>
      </p:sp>
      <p:sp>
        <p:nvSpPr>
          <p:cNvPr id="673" name="Shape 673"/>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0" lvl="0" marL="0">
              <a:spcBef>
                <a:spcPts val="0"/>
              </a:spcBef>
              <a:buNone/>
            </a:pPr>
            <a:r>
              <a:rPr lang="en"/>
              <a:t>From the moment it is unsealed, Vault is completely stateless. This means that all information about the state of the system is stored in its storage backend, or in this case, </a:t>
            </a:r>
            <a:r>
              <a:rPr lang="en">
                <a:latin typeface="Consolas"/>
                <a:ea typeface="Consolas"/>
                <a:cs typeface="Consolas"/>
                <a:sym typeface="Consolas"/>
              </a:rPr>
              <a:t>etcd</a:t>
            </a:r>
            <a:r>
              <a:rPr lang="en"/>
              <a:t>.</a:t>
            </a:r>
          </a:p>
          <a:p>
            <a:pPr indent="0" lvl="0" marL="0">
              <a:spcBef>
                <a:spcPts val="0"/>
              </a:spcBef>
              <a:buNone/>
            </a:pPr>
            <a:r>
              <a:rPr lang="en"/>
              <a:t>Therefore, backing up the Vault deployment is a matter of backing up the underlying </a:t>
            </a:r>
            <a:r>
              <a:rPr lang="en">
                <a:latin typeface="Consolas"/>
                <a:ea typeface="Consolas"/>
                <a:cs typeface="Consolas"/>
                <a:sym typeface="Consolas"/>
              </a:rPr>
              <a:t>etcd</a:t>
            </a:r>
            <a:r>
              <a:rPr lang="en"/>
              <a:t> cluster.</a:t>
            </a:r>
          </a:p>
        </p:txBody>
      </p:sp>
    </p:spTree>
  </p:cSld>
  <p:clrMapOvr>
    <a:masterClrMapping/>
  </p:clrMapOvr>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7" name="Shape 677"/>
        <p:cNvGrpSpPr/>
        <p:nvPr/>
      </p:nvGrpSpPr>
      <p:grpSpPr>
        <a:xfrm>
          <a:off x="0" y="0"/>
          <a:ext cx="0" cy="0"/>
          <a:chOff x="0" y="0"/>
          <a:chExt cx="0" cy="0"/>
        </a:xfrm>
      </p:grpSpPr>
      <p:sp>
        <p:nvSpPr>
          <p:cNvPr id="678" name="Shape 678"/>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rtl="0">
              <a:spcBef>
                <a:spcPts val="0"/>
              </a:spcBef>
              <a:buNone/>
            </a:pPr>
            <a:r>
              <a:rPr lang="en"/>
              <a:t>Disaster recovery</a:t>
            </a:r>
          </a:p>
        </p:txBody>
      </p:sp>
      <p:sp>
        <p:nvSpPr>
          <p:cNvPr id="679" name="Shape 679"/>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0" lvl="0" marL="0">
              <a:spcBef>
                <a:spcPts val="0"/>
              </a:spcBef>
              <a:buNone/>
            </a:pPr>
            <a:r>
              <a:rPr lang="en">
                <a:latin typeface="Consolas"/>
                <a:ea typeface="Consolas"/>
                <a:cs typeface="Consolas"/>
                <a:sym typeface="Consolas"/>
              </a:rPr>
              <a:t>e</a:t>
            </a:r>
            <a:r>
              <a:rPr lang="en">
                <a:latin typeface="Consolas"/>
                <a:ea typeface="Consolas"/>
                <a:cs typeface="Consolas"/>
                <a:sym typeface="Consolas"/>
              </a:rPr>
              <a:t>tcd-backup-operator</a:t>
            </a:r>
            <a:r>
              <a:rPr lang="en"/>
              <a:t> and </a:t>
            </a:r>
            <a:r>
              <a:rPr lang="en">
                <a:latin typeface="Consolas"/>
                <a:ea typeface="Consolas"/>
                <a:cs typeface="Consolas"/>
                <a:sym typeface="Consolas"/>
              </a:rPr>
              <a:t>etcd-restore-operator</a:t>
            </a:r>
            <a:r>
              <a:rPr lang="en"/>
              <a:t> provide the basic functionality one needs to backup and restore the etcd cluster.</a:t>
            </a:r>
          </a:p>
          <a:p>
            <a:pPr indent="0" lvl="0" marL="0" rtl="0">
              <a:spcBef>
                <a:spcPts val="0"/>
              </a:spcBef>
              <a:buNone/>
            </a:pPr>
            <a:r>
              <a:rPr lang="en"/>
              <a:t>Backups are written </a:t>
            </a:r>
            <a:r>
              <a:rPr i="1" lang="en"/>
              <a:t>on-demand</a:t>
            </a:r>
            <a:r>
              <a:rPr lang="en"/>
              <a:t> to a Cloud Storage (GCS) bucket from where they may be later retrieved to re-create the cluster.</a:t>
            </a:r>
          </a:p>
        </p:txBody>
      </p:sp>
    </p:spTree>
  </p:cSld>
  <p:clrMapOvr>
    <a:masterClrMapping/>
  </p:clrMapOvr>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3" name="Shape 683"/>
        <p:cNvGrpSpPr/>
        <p:nvPr/>
      </p:nvGrpSpPr>
      <p:grpSpPr>
        <a:xfrm>
          <a:off x="0" y="0"/>
          <a:ext cx="0" cy="0"/>
          <a:chOff x="0" y="0"/>
          <a:chExt cx="0" cy="0"/>
        </a:xfrm>
      </p:grpSpPr>
      <p:sp>
        <p:nvSpPr>
          <p:cNvPr id="684" name="Shape 684"/>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a:spcBef>
                <a:spcPts val="0"/>
              </a:spcBef>
              <a:buNone/>
            </a:pPr>
            <a:r>
              <a:rPr lang="en"/>
              <a:t>Create a GCS bucket</a:t>
            </a:r>
          </a:p>
        </p:txBody>
      </p:sp>
      <p:sp>
        <p:nvSpPr>
          <p:cNvPr id="685" name="Shape 685"/>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0" lvl="0" marL="0">
              <a:spcBef>
                <a:spcPts val="0"/>
              </a:spcBef>
              <a:buNone/>
            </a:pPr>
            <a:r>
              <a:rPr lang="en">
                <a:latin typeface="Consolas"/>
                <a:ea typeface="Consolas"/>
                <a:cs typeface="Consolas"/>
                <a:sym typeface="Consolas"/>
              </a:rPr>
              <a:t>$ </a:t>
            </a:r>
            <a:r>
              <a:rPr lang="en">
                <a:latin typeface="Consolas"/>
                <a:ea typeface="Consolas"/>
                <a:cs typeface="Consolas"/>
                <a:sym typeface="Consolas"/>
              </a:rPr>
              <a:t>gsutil mb -c coldline -l eu -p &lt;project-id&gt; gs://&lt;bucket-name&gt;</a:t>
            </a:r>
          </a:p>
          <a:p>
            <a:pPr indent="0" lvl="0" marL="0">
              <a:spcBef>
                <a:spcPts val="0"/>
              </a:spcBef>
              <a:buNone/>
            </a:pPr>
            <a:r>
              <a:rPr lang="en">
                <a:latin typeface="Consolas"/>
                <a:ea typeface="Consolas"/>
                <a:cs typeface="Consolas"/>
                <a:sym typeface="Consolas"/>
              </a:rPr>
              <a:t>Creating gs://&lt;bucket-name&gt;/...</a:t>
            </a:r>
          </a:p>
        </p:txBody>
      </p:sp>
    </p:spTree>
  </p:cSld>
  <p:clrMapOvr>
    <a:masterClrMapping/>
  </p:clrMapOvr>
</p:sld>
</file>

<file path=ppt/slides/slide1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9" name="Shape 689"/>
        <p:cNvGrpSpPr/>
        <p:nvPr/>
      </p:nvGrpSpPr>
      <p:grpSpPr>
        <a:xfrm>
          <a:off x="0" y="0"/>
          <a:ext cx="0" cy="0"/>
          <a:chOff x="0" y="0"/>
          <a:chExt cx="0" cy="0"/>
        </a:xfrm>
      </p:grpSpPr>
      <p:sp>
        <p:nvSpPr>
          <p:cNvPr id="690" name="Shape 690"/>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rtl="0">
              <a:spcBef>
                <a:spcPts val="0"/>
              </a:spcBef>
              <a:buNone/>
            </a:pPr>
            <a:r>
              <a:rPr lang="en"/>
              <a:t>Create an </a:t>
            </a:r>
            <a:r>
              <a:rPr lang="en">
                <a:latin typeface="Consolas"/>
                <a:ea typeface="Consolas"/>
                <a:cs typeface="Consolas"/>
                <a:sym typeface="Consolas"/>
              </a:rPr>
              <a:t>etcd</a:t>
            </a:r>
            <a:r>
              <a:rPr lang="en"/>
              <a:t> backup</a:t>
            </a:r>
          </a:p>
        </p:txBody>
      </p:sp>
      <p:sp>
        <p:nvSpPr>
          <p:cNvPr id="691" name="Shape 691"/>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0" lvl="0" marL="0">
              <a:spcBef>
                <a:spcPts val="0"/>
              </a:spcBef>
              <a:buNone/>
            </a:pPr>
            <a:r>
              <a:rPr lang="en"/>
              <a:t>Backups of the </a:t>
            </a:r>
            <a:r>
              <a:rPr lang="en">
                <a:latin typeface="Consolas"/>
                <a:ea typeface="Consolas"/>
                <a:cs typeface="Consolas"/>
                <a:sym typeface="Consolas"/>
              </a:rPr>
              <a:t>etcd</a:t>
            </a:r>
            <a:r>
              <a:rPr lang="en"/>
              <a:t> cluster are created using the </a:t>
            </a:r>
            <a:r>
              <a:rPr lang="en">
                <a:latin typeface="Consolas"/>
                <a:ea typeface="Consolas"/>
                <a:cs typeface="Consolas"/>
                <a:sym typeface="Consolas"/>
              </a:rPr>
              <a:t>EtcdBackup</a:t>
            </a:r>
            <a:r>
              <a:rPr lang="en"/>
              <a:t> custom resource. The creation of an </a:t>
            </a:r>
            <a:r>
              <a:rPr lang="en">
                <a:latin typeface="Consolas"/>
                <a:ea typeface="Consolas"/>
                <a:cs typeface="Consolas"/>
                <a:sym typeface="Consolas"/>
              </a:rPr>
              <a:t>EtcdBackup</a:t>
            </a:r>
            <a:r>
              <a:rPr lang="en"/>
              <a:t> triggers the creation of a backup to the Google Cloud Storage bucket.</a:t>
            </a:r>
          </a:p>
          <a:p>
            <a:pPr indent="0" lvl="0" marL="0" rtl="0">
              <a:spcBef>
                <a:spcPts val="0"/>
              </a:spcBef>
              <a:buNone/>
            </a:pPr>
            <a:r>
              <a:rPr lang="en"/>
              <a:t>The hexadecimal value of the </a:t>
            </a:r>
            <a:r>
              <a:rPr lang="en"/>
              <a:t>current </a:t>
            </a:r>
            <a:r>
              <a:rPr b="1" lang="en">
                <a:latin typeface="Consolas"/>
                <a:ea typeface="Consolas"/>
                <a:cs typeface="Consolas"/>
                <a:sym typeface="Consolas"/>
              </a:rPr>
              <a:t>etcd</a:t>
            </a:r>
            <a:r>
              <a:rPr b="1" lang="en"/>
              <a:t> revision</a:t>
            </a:r>
            <a:r>
              <a:rPr lang="en"/>
              <a:t> is included in the filename, which is created under the </a:t>
            </a:r>
            <a:r>
              <a:rPr lang="en">
                <a:latin typeface="Consolas"/>
                <a:ea typeface="Consolas"/>
                <a:cs typeface="Consolas"/>
                <a:sym typeface="Consolas"/>
              </a:rPr>
              <a:t>vault/etcd</a:t>
            </a:r>
            <a:r>
              <a:rPr lang="en"/>
              <a:t> path.</a:t>
            </a:r>
          </a:p>
        </p:txBody>
      </p:sp>
    </p:spTree>
  </p:cSld>
  <p:clrMapOvr>
    <a:masterClrMapping/>
  </p:clrMapOvr>
</p:sld>
</file>

<file path=ppt/slides/slide1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5" name="Shape 695"/>
        <p:cNvGrpSpPr/>
        <p:nvPr/>
      </p:nvGrpSpPr>
      <p:grpSpPr>
        <a:xfrm>
          <a:off x="0" y="0"/>
          <a:ext cx="0" cy="0"/>
          <a:chOff x="0" y="0"/>
          <a:chExt cx="0" cy="0"/>
        </a:xfrm>
      </p:grpSpPr>
      <p:sp>
        <p:nvSpPr>
          <p:cNvPr id="696" name="Shape 696"/>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a:spcBef>
                <a:spcPts val="0"/>
              </a:spcBef>
              <a:buNone/>
            </a:pPr>
            <a:r>
              <a:rPr lang="en"/>
              <a:t>Create a</a:t>
            </a:r>
            <a:r>
              <a:rPr lang="en"/>
              <a:t>n </a:t>
            </a:r>
            <a:r>
              <a:rPr lang="en">
                <a:latin typeface="Consolas"/>
                <a:ea typeface="Consolas"/>
                <a:cs typeface="Consolas"/>
                <a:sym typeface="Consolas"/>
              </a:rPr>
              <a:t>etcd</a:t>
            </a:r>
            <a:r>
              <a:rPr lang="en"/>
              <a:t> backup</a:t>
            </a:r>
          </a:p>
        </p:txBody>
      </p:sp>
      <p:sp>
        <p:nvSpPr>
          <p:cNvPr id="697" name="Shape 697"/>
          <p:cNvSpPr txBox="1"/>
          <p:nvPr>
            <p:ph idx="1" type="body"/>
          </p:nvPr>
        </p:nvSpPr>
        <p:spPr>
          <a:xfrm>
            <a:off x="311700" y="1152475"/>
            <a:ext cx="3999900" cy="3416400"/>
          </a:xfrm>
          <a:prstGeom prst="rect">
            <a:avLst/>
          </a:prstGeom>
        </p:spPr>
        <p:txBody>
          <a:bodyPr anchorCtr="0" anchor="t" bIns="91425" lIns="91425" rIns="91425" wrap="square" tIns="91425">
            <a:noAutofit/>
          </a:bodyPr>
          <a:lstStyle/>
          <a:p>
            <a:pPr indent="0" lvl="0" marL="0" rtl="0">
              <a:lnSpc>
                <a:spcPct val="100000"/>
              </a:lnSpc>
              <a:spcBef>
                <a:spcPts val="0"/>
              </a:spcBef>
              <a:spcAft>
                <a:spcPts val="1000"/>
              </a:spcAft>
              <a:buNone/>
            </a:pPr>
            <a:r>
              <a:rPr lang="en" sz="1100">
                <a:latin typeface="Consolas"/>
                <a:ea typeface="Consolas"/>
                <a:cs typeface="Consolas"/>
                <a:sym typeface="Consolas"/>
              </a:rPr>
              <a:t>apiVersion: etcd.database.coreos.com/v1beta2</a:t>
            </a:r>
          </a:p>
          <a:p>
            <a:pPr indent="0" lvl="0" marL="0" rtl="0">
              <a:lnSpc>
                <a:spcPct val="100000"/>
              </a:lnSpc>
              <a:spcBef>
                <a:spcPts val="0"/>
              </a:spcBef>
              <a:spcAft>
                <a:spcPts val="1000"/>
              </a:spcAft>
              <a:buNone/>
            </a:pPr>
            <a:r>
              <a:rPr lang="en" sz="1100">
                <a:latin typeface="Consolas"/>
                <a:ea typeface="Consolas"/>
                <a:cs typeface="Consolas"/>
                <a:sym typeface="Consolas"/>
              </a:rPr>
              <a:t>kind: EtcdBackup</a:t>
            </a:r>
          </a:p>
          <a:p>
            <a:pPr indent="0" lvl="0" marL="0" rtl="0">
              <a:lnSpc>
                <a:spcPct val="100000"/>
              </a:lnSpc>
              <a:spcBef>
                <a:spcPts val="0"/>
              </a:spcBef>
              <a:spcAft>
                <a:spcPts val="1000"/>
              </a:spcAft>
              <a:buNone/>
            </a:pPr>
            <a:r>
              <a:rPr lang="en" sz="1100">
                <a:latin typeface="Consolas"/>
                <a:ea typeface="Consolas"/>
                <a:cs typeface="Consolas"/>
                <a:sym typeface="Consolas"/>
              </a:rPr>
              <a:t>metadata:</a:t>
            </a:r>
          </a:p>
          <a:p>
            <a:pPr indent="0" lvl="0" marL="0" rtl="0">
              <a:lnSpc>
                <a:spcPct val="100000"/>
              </a:lnSpc>
              <a:spcBef>
                <a:spcPts val="0"/>
              </a:spcBef>
              <a:spcAft>
                <a:spcPts val="1000"/>
              </a:spcAft>
              <a:buNone/>
            </a:pPr>
            <a:r>
              <a:rPr lang="en" sz="1100">
                <a:latin typeface="Consolas"/>
                <a:ea typeface="Consolas"/>
                <a:cs typeface="Consolas"/>
                <a:sym typeface="Consolas"/>
              </a:rPr>
              <a:t>  name: example-etcd-backup</a:t>
            </a:r>
          </a:p>
          <a:p>
            <a:pPr indent="0" lvl="0" marL="0" rtl="0">
              <a:lnSpc>
                <a:spcPct val="100000"/>
              </a:lnSpc>
              <a:spcBef>
                <a:spcPts val="0"/>
              </a:spcBef>
              <a:spcAft>
                <a:spcPts val="1000"/>
              </a:spcAft>
              <a:buNone/>
            </a:pPr>
            <a:r>
              <a:rPr lang="en" sz="1100">
                <a:latin typeface="Consolas"/>
                <a:ea typeface="Consolas"/>
                <a:cs typeface="Consolas"/>
                <a:sym typeface="Consolas"/>
              </a:rPr>
              <a:t>  namespace: vault</a:t>
            </a:r>
          </a:p>
          <a:p>
            <a:pPr indent="0" lvl="0" marL="0" rtl="0">
              <a:lnSpc>
                <a:spcPct val="100000"/>
              </a:lnSpc>
              <a:spcBef>
                <a:spcPts val="0"/>
              </a:spcBef>
              <a:spcAft>
                <a:spcPts val="1000"/>
              </a:spcAft>
              <a:buNone/>
            </a:pPr>
            <a:r>
              <a:rPr lang="en" sz="1100">
                <a:latin typeface="Consolas"/>
                <a:ea typeface="Consolas"/>
                <a:cs typeface="Consolas"/>
                <a:sym typeface="Consolas"/>
              </a:rPr>
              <a:t>spec:</a:t>
            </a:r>
          </a:p>
          <a:p>
            <a:pPr indent="0" lvl="0" marL="0" rtl="0">
              <a:lnSpc>
                <a:spcPct val="100000"/>
              </a:lnSpc>
              <a:spcBef>
                <a:spcPts val="0"/>
              </a:spcBef>
              <a:spcAft>
                <a:spcPts val="1000"/>
              </a:spcAft>
              <a:buNone/>
            </a:pPr>
            <a:r>
              <a:rPr lang="en" sz="1100">
                <a:latin typeface="Consolas"/>
                <a:ea typeface="Consolas"/>
                <a:cs typeface="Consolas"/>
                <a:sym typeface="Consolas"/>
              </a:rPr>
              <a:t>  clusterName: etcd</a:t>
            </a:r>
          </a:p>
          <a:p>
            <a:pPr indent="0" lvl="0" marL="0" rtl="0">
              <a:lnSpc>
                <a:spcPct val="100000"/>
              </a:lnSpc>
              <a:spcBef>
                <a:spcPts val="0"/>
              </a:spcBef>
              <a:spcAft>
                <a:spcPts val="1000"/>
              </a:spcAft>
              <a:buNone/>
            </a:pPr>
            <a:r>
              <a:rPr lang="en" sz="1100">
                <a:latin typeface="Consolas"/>
                <a:ea typeface="Consolas"/>
                <a:cs typeface="Consolas"/>
                <a:sym typeface="Consolas"/>
              </a:rPr>
              <a:t>  gcs:</a:t>
            </a:r>
          </a:p>
          <a:p>
            <a:pPr indent="0" lvl="0" marL="0" rtl="0">
              <a:lnSpc>
                <a:spcPct val="100000"/>
              </a:lnSpc>
              <a:spcBef>
                <a:spcPts val="0"/>
              </a:spcBef>
              <a:spcAft>
                <a:spcPts val="1000"/>
              </a:spcAft>
              <a:buNone/>
            </a:pPr>
            <a:r>
              <a:rPr lang="en" sz="1100">
                <a:latin typeface="Consolas"/>
                <a:ea typeface="Consolas"/>
                <a:cs typeface="Consolas"/>
                <a:sym typeface="Consolas"/>
              </a:rPr>
              <a:t>    bucketName: &lt;bucket-name&gt;</a:t>
            </a:r>
          </a:p>
          <a:p>
            <a:pPr indent="0" lvl="0" marL="0" rtl="0">
              <a:lnSpc>
                <a:spcPct val="100000"/>
              </a:lnSpc>
              <a:spcBef>
                <a:spcPts val="0"/>
              </a:spcBef>
              <a:spcAft>
                <a:spcPts val="1000"/>
              </a:spcAft>
              <a:buNone/>
            </a:pPr>
            <a:r>
              <a:rPr lang="en" sz="1100">
                <a:latin typeface="Consolas"/>
                <a:ea typeface="Consolas"/>
                <a:cs typeface="Consolas"/>
                <a:sym typeface="Consolas"/>
              </a:rPr>
              <a:t>  operatorSecret: etcd-operator-tls</a:t>
            </a:r>
          </a:p>
          <a:p>
            <a:pPr indent="-69850" lvl="0" marL="0" rtl="0">
              <a:lnSpc>
                <a:spcPct val="100000"/>
              </a:lnSpc>
              <a:spcBef>
                <a:spcPts val="0"/>
              </a:spcBef>
              <a:spcAft>
                <a:spcPts val="1000"/>
              </a:spcAft>
              <a:buClr>
                <a:srgbClr val="000000"/>
              </a:buClr>
              <a:buSzPts val="1100"/>
              <a:buFont typeface="Arial"/>
              <a:buNone/>
            </a:pPr>
            <a:r>
              <a:rPr lang="en" sz="1100">
                <a:latin typeface="Consolas"/>
                <a:ea typeface="Consolas"/>
                <a:cs typeface="Consolas"/>
                <a:sym typeface="Consolas"/>
              </a:rPr>
              <a:t> storageType: GCS</a:t>
            </a:r>
          </a:p>
        </p:txBody>
      </p:sp>
      <p:sp>
        <p:nvSpPr>
          <p:cNvPr id="698" name="Shape 698"/>
          <p:cNvSpPr txBox="1"/>
          <p:nvPr>
            <p:ph idx="2" type="body"/>
          </p:nvPr>
        </p:nvSpPr>
        <p:spPr>
          <a:xfrm>
            <a:off x="4832400" y="1152475"/>
            <a:ext cx="3999900" cy="3416400"/>
          </a:xfrm>
          <a:prstGeom prst="rect">
            <a:avLst/>
          </a:prstGeom>
        </p:spPr>
        <p:txBody>
          <a:bodyPr anchorCtr="0" anchor="t" bIns="91425" lIns="91425" rIns="91425" wrap="square" tIns="91425">
            <a:noAutofit/>
          </a:bodyPr>
          <a:lstStyle/>
          <a:p>
            <a:pPr indent="0" lvl="0" marL="0">
              <a:lnSpc>
                <a:spcPct val="100000"/>
              </a:lnSpc>
              <a:spcBef>
                <a:spcPts val="0"/>
              </a:spcBef>
              <a:spcAft>
                <a:spcPts val="1000"/>
              </a:spcAft>
              <a:buNone/>
            </a:pPr>
            <a:r>
              <a:rPr lang="en" sz="1100">
                <a:latin typeface="Consolas"/>
                <a:ea typeface="Consolas"/>
                <a:cs typeface="Consolas"/>
                <a:sym typeface="Consolas"/>
              </a:rPr>
              <a:t>$ kubectl create -f example-etcd-backup.yaml</a:t>
            </a:r>
          </a:p>
          <a:p>
            <a:pPr indent="0" lvl="0" marL="0">
              <a:lnSpc>
                <a:spcPct val="100000"/>
              </a:lnSpc>
              <a:spcBef>
                <a:spcPts val="0"/>
              </a:spcBef>
              <a:spcAft>
                <a:spcPts val="1000"/>
              </a:spcAft>
              <a:buNone/>
            </a:pPr>
            <a:r>
              <a:rPr lang="en" sz="1100">
                <a:latin typeface="Consolas"/>
                <a:ea typeface="Consolas"/>
                <a:cs typeface="Consolas"/>
                <a:sym typeface="Consolas"/>
              </a:rPr>
              <a:t>e</a:t>
            </a:r>
            <a:r>
              <a:rPr lang="en" sz="1100">
                <a:latin typeface="Consolas"/>
                <a:ea typeface="Consolas"/>
                <a:cs typeface="Consolas"/>
                <a:sym typeface="Consolas"/>
              </a:rPr>
              <a:t>tcdbackup </a:t>
            </a:r>
            <a:r>
              <a:rPr lang="en" sz="1100">
                <a:latin typeface="Consolas"/>
                <a:ea typeface="Consolas"/>
                <a:cs typeface="Consolas"/>
                <a:sym typeface="Consolas"/>
              </a:rPr>
              <a:t>"example-etcd-backup" created</a:t>
            </a:r>
          </a:p>
        </p:txBody>
      </p:sp>
    </p:spTree>
  </p:cSld>
  <p:clrMapOvr>
    <a:masterClrMapping/>
  </p:clrMapOvr>
</p:sld>
</file>

<file path=ppt/slides/slide1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2" name="Shape 702"/>
        <p:cNvGrpSpPr/>
        <p:nvPr/>
      </p:nvGrpSpPr>
      <p:grpSpPr>
        <a:xfrm>
          <a:off x="0" y="0"/>
          <a:ext cx="0" cy="0"/>
          <a:chOff x="0" y="0"/>
          <a:chExt cx="0" cy="0"/>
        </a:xfrm>
      </p:grpSpPr>
      <p:sp>
        <p:nvSpPr>
          <p:cNvPr id="703" name="Shape 703"/>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a:spcBef>
                <a:spcPts val="0"/>
              </a:spcBef>
              <a:buNone/>
            </a:pPr>
            <a:r>
              <a:rPr lang="en"/>
              <a:t>Verify the </a:t>
            </a:r>
            <a:r>
              <a:rPr lang="en">
                <a:latin typeface="Consolas"/>
                <a:ea typeface="Consolas"/>
                <a:cs typeface="Consolas"/>
                <a:sym typeface="Consolas"/>
              </a:rPr>
              <a:t>etcd</a:t>
            </a:r>
            <a:r>
              <a:rPr lang="en"/>
              <a:t> backup was successful</a:t>
            </a:r>
          </a:p>
        </p:txBody>
      </p:sp>
      <p:sp>
        <p:nvSpPr>
          <p:cNvPr id="704" name="Shape 704"/>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69850" lvl="0" marL="0">
              <a:spcBef>
                <a:spcPts val="0"/>
              </a:spcBef>
              <a:buClr>
                <a:schemeClr val="dk1"/>
              </a:buClr>
              <a:buSzPts val="1100"/>
              <a:buFont typeface="Arial"/>
              <a:buNone/>
            </a:pPr>
            <a:r>
              <a:rPr lang="en" sz="1100">
                <a:latin typeface="Consolas"/>
                <a:ea typeface="Consolas"/>
                <a:cs typeface="Consolas"/>
                <a:sym typeface="Consolas"/>
              </a:rPr>
              <a:t>$ gsutil ls -lh -p &lt;project-id&gt; gs://&lt;bucket-name&gt;/vault/etcd/</a:t>
            </a:r>
          </a:p>
          <a:p>
            <a:pPr indent="-69850" lvl="0" marL="0">
              <a:spcBef>
                <a:spcPts val="0"/>
              </a:spcBef>
              <a:buClr>
                <a:schemeClr val="dk1"/>
              </a:buClr>
              <a:buSzPts val="1100"/>
              <a:buFont typeface="Arial"/>
              <a:buNone/>
            </a:pPr>
            <a:r>
              <a:rPr lang="en" sz="1100">
                <a:latin typeface="Consolas"/>
                <a:ea typeface="Consolas"/>
                <a:cs typeface="Consolas"/>
                <a:sym typeface="Consolas"/>
              </a:rPr>
              <a:t>    7.09 MiB  2017-12-03T08:00:05Z  gs://&lt;bucket-name&gt;/vault/etcd/3.1.10_</a:t>
            </a:r>
            <a:r>
              <a:rPr b="1" lang="en" sz="1100">
                <a:latin typeface="Consolas"/>
                <a:ea typeface="Consolas"/>
                <a:cs typeface="Consolas"/>
                <a:sym typeface="Consolas"/>
              </a:rPr>
              <a:t>&lt;revision&gt;</a:t>
            </a:r>
            <a:r>
              <a:rPr lang="en" sz="1100">
                <a:latin typeface="Consolas"/>
                <a:ea typeface="Consolas"/>
                <a:cs typeface="Consolas"/>
                <a:sym typeface="Consolas"/>
              </a:rPr>
              <a:t>_etcd.backup</a:t>
            </a:r>
          </a:p>
          <a:p>
            <a:pPr indent="-69850" lvl="0" marL="0">
              <a:spcBef>
                <a:spcPts val="0"/>
              </a:spcBef>
              <a:buClr>
                <a:schemeClr val="dk1"/>
              </a:buClr>
              <a:buSzPts val="1100"/>
              <a:buFont typeface="Arial"/>
              <a:buNone/>
            </a:pPr>
            <a:r>
              <a:rPr lang="en" sz="1100">
                <a:latin typeface="Consolas"/>
                <a:ea typeface="Consolas"/>
                <a:cs typeface="Consolas"/>
                <a:sym typeface="Consolas"/>
              </a:rPr>
              <a:t>TOTAL: 1 objects, 7430176 bytes (7.09 MiB)</a:t>
            </a:r>
          </a:p>
          <a:p>
            <a:pPr indent="0" lvl="0" marL="0">
              <a:spcBef>
                <a:spcPts val="0"/>
              </a:spcBef>
              <a:buNone/>
            </a:pPr>
            <a:r>
              <a:t/>
            </a:r>
            <a:endParaRPr sz="1100">
              <a:latin typeface="Consolas"/>
              <a:ea typeface="Consolas"/>
              <a:cs typeface="Consolas"/>
              <a:sym typeface="Consola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Shape 112"/>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rtl="0">
              <a:spcBef>
                <a:spcPts val="0"/>
              </a:spcBef>
              <a:buNone/>
            </a:pPr>
            <a:r>
              <a:rPr lang="en"/>
              <a:t>Vault: Secret backends</a:t>
            </a:r>
          </a:p>
        </p:txBody>
      </p:sp>
      <p:sp>
        <p:nvSpPr>
          <p:cNvPr id="113" name="Shape 113"/>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0" lvl="0" marL="0">
              <a:spcBef>
                <a:spcPts val="0"/>
              </a:spcBef>
              <a:buNone/>
            </a:pPr>
            <a:r>
              <a:rPr lang="en"/>
              <a:t>Vault supports several different </a:t>
            </a:r>
            <a:r>
              <a:rPr i="1" lang="en" u="sng">
                <a:solidFill>
                  <a:schemeClr val="hlink"/>
                </a:solidFill>
                <a:hlinkClick r:id="rId3"/>
              </a:rPr>
              <a:t>secret backends</a:t>
            </a:r>
            <a:r>
              <a:rPr lang="en"/>
              <a:t>—components that store and generate secrets. To deliver the proposed solution we will make heavy use of the </a:t>
            </a:r>
            <a:r>
              <a:rPr b="1" lang="en">
                <a:latin typeface="Consolas"/>
                <a:ea typeface="Consolas"/>
                <a:cs typeface="Consolas"/>
                <a:sym typeface="Consolas"/>
              </a:rPr>
              <a:t>kv</a:t>
            </a:r>
            <a:r>
              <a:rPr lang="en"/>
              <a:t> and </a:t>
            </a:r>
            <a:r>
              <a:rPr b="1" lang="en">
                <a:latin typeface="Consolas"/>
                <a:ea typeface="Consolas"/>
                <a:cs typeface="Consolas"/>
                <a:sym typeface="Consolas"/>
              </a:rPr>
              <a:t>pki</a:t>
            </a:r>
            <a:r>
              <a:rPr lang="en"/>
              <a:t> </a:t>
            </a:r>
            <a:r>
              <a:rPr lang="en"/>
              <a:t>[types of] </a:t>
            </a:r>
            <a:r>
              <a:rPr lang="en"/>
              <a:t>secret backends.</a:t>
            </a:r>
          </a:p>
          <a:p>
            <a:pPr indent="0" lvl="0" marL="0">
              <a:spcBef>
                <a:spcPts val="0"/>
              </a:spcBef>
              <a:buNone/>
            </a:pPr>
            <a:r>
              <a:rPr lang="en"/>
              <a:t>The </a:t>
            </a:r>
            <a:r>
              <a:rPr b="1" lang="en" u="sng">
                <a:solidFill>
                  <a:schemeClr val="hlink"/>
                </a:solidFill>
                <a:latin typeface="Consolas"/>
                <a:ea typeface="Consolas"/>
                <a:cs typeface="Consolas"/>
                <a:sym typeface="Consolas"/>
                <a:hlinkClick r:id="rId4"/>
              </a:rPr>
              <a:t>kv</a:t>
            </a:r>
            <a:r>
              <a:rPr lang="en" u="sng">
                <a:solidFill>
                  <a:schemeClr val="hlink"/>
                </a:solidFill>
                <a:hlinkClick r:id="rId5"/>
              </a:rPr>
              <a:t> backend</a:t>
            </a:r>
            <a:r>
              <a:rPr lang="en"/>
              <a:t> stores and returns arbitrary strings (such as </a:t>
            </a:r>
            <a:r>
              <a:rPr lang="en">
                <a:latin typeface="Consolas"/>
                <a:ea typeface="Consolas"/>
                <a:cs typeface="Consolas"/>
                <a:sym typeface="Consolas"/>
              </a:rPr>
              <a:t>s4f3#p455w0rd!</a:t>
            </a:r>
            <a:r>
              <a:rPr lang="en"/>
              <a:t> </a:t>
            </a:r>
            <a:r>
              <a:rPr lang="en"/>
              <a:t>i</a:t>
            </a:r>
            <a:r>
              <a:rPr lang="en"/>
              <a:t>n the previous example). A secret managed by a </a:t>
            </a:r>
            <a:r>
              <a:rPr lang="en">
                <a:latin typeface="Consolas"/>
                <a:ea typeface="Consolas"/>
                <a:cs typeface="Consolas"/>
                <a:sym typeface="Consolas"/>
              </a:rPr>
              <a:t>kv</a:t>
            </a:r>
            <a:r>
              <a:rPr lang="en"/>
              <a:t> backend secret may have multiple fields (such as </a:t>
            </a:r>
            <a:r>
              <a:rPr lang="en">
                <a:latin typeface="Consolas"/>
                <a:ea typeface="Consolas"/>
                <a:cs typeface="Consolas"/>
                <a:sym typeface="Consolas"/>
              </a:rPr>
              <a:t>username</a:t>
            </a:r>
            <a:r>
              <a:rPr lang="en"/>
              <a:t> and </a:t>
            </a:r>
            <a:r>
              <a:rPr lang="en">
                <a:latin typeface="Consolas"/>
                <a:ea typeface="Consolas"/>
                <a:cs typeface="Consolas"/>
                <a:sym typeface="Consolas"/>
              </a:rPr>
              <a:t>password</a:t>
            </a:r>
            <a:r>
              <a:rPr lang="en"/>
              <a:t> in the previous example). After all, kv stands for key-value, hence it’s a map.</a:t>
            </a:r>
          </a:p>
          <a:p>
            <a:pPr indent="0" lvl="0" marL="0" rtl="0">
              <a:spcBef>
                <a:spcPts val="0"/>
              </a:spcBef>
              <a:buNone/>
            </a:pPr>
            <a:r>
              <a:rPr lang="en"/>
              <a:t>The </a:t>
            </a:r>
            <a:r>
              <a:rPr b="1" lang="en" u="sng">
                <a:solidFill>
                  <a:schemeClr val="hlink"/>
                </a:solidFill>
                <a:latin typeface="Consolas"/>
                <a:ea typeface="Consolas"/>
                <a:cs typeface="Consolas"/>
                <a:sym typeface="Consolas"/>
                <a:hlinkClick r:id="rId6"/>
              </a:rPr>
              <a:t>pki</a:t>
            </a:r>
            <a:r>
              <a:rPr lang="en" u="sng">
                <a:solidFill>
                  <a:schemeClr val="hlink"/>
                </a:solidFill>
                <a:hlinkClick r:id="rId7"/>
              </a:rPr>
              <a:t> backend</a:t>
            </a:r>
            <a:r>
              <a:rPr lang="en"/>
              <a:t> generates and manages private keys and </a:t>
            </a:r>
            <a:r>
              <a:rPr lang="en"/>
              <a:t>certificates </a:t>
            </a:r>
            <a:r>
              <a:rPr lang="en"/>
              <a:t>used for establishing TLS. It supports several different configuration parameters.</a:t>
            </a:r>
          </a:p>
        </p:txBody>
      </p:sp>
    </p:spTree>
  </p:cSld>
  <p:clrMapOvr>
    <a:masterClrMapping/>
  </p:clrMapOvr>
</p:sld>
</file>

<file path=ppt/slides/slide1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8" name="Shape 708"/>
        <p:cNvGrpSpPr/>
        <p:nvPr/>
      </p:nvGrpSpPr>
      <p:grpSpPr>
        <a:xfrm>
          <a:off x="0" y="0"/>
          <a:ext cx="0" cy="0"/>
          <a:chOff x="0" y="0"/>
          <a:chExt cx="0" cy="0"/>
        </a:xfrm>
      </p:grpSpPr>
      <p:sp>
        <p:nvSpPr>
          <p:cNvPr id="709" name="Shape 709"/>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rtl="0">
              <a:spcBef>
                <a:spcPts val="0"/>
              </a:spcBef>
              <a:buNone/>
            </a:pPr>
            <a:r>
              <a:rPr lang="en"/>
              <a:t>Simulate disaster</a:t>
            </a:r>
          </a:p>
        </p:txBody>
      </p:sp>
      <p:sp>
        <p:nvSpPr>
          <p:cNvPr id="710" name="Shape 710"/>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0" lvl="0" marL="0">
              <a:spcBef>
                <a:spcPts val="0"/>
              </a:spcBef>
              <a:buNone/>
            </a:pPr>
            <a:r>
              <a:rPr lang="en"/>
              <a:t>Disaster may come in any form, being it an accidental delete of the Kubernetes cluster or even GCP failure.</a:t>
            </a:r>
          </a:p>
          <a:p>
            <a:pPr indent="0" lvl="0" marL="0" rtl="0">
              <a:spcBef>
                <a:spcPts val="0"/>
              </a:spcBef>
              <a:buNone/>
            </a:pPr>
            <a:r>
              <a:rPr lang="en"/>
              <a:t>For demonstration purposes, and for the sake of simplicity, one will simply delete the </a:t>
            </a:r>
            <a:r>
              <a:rPr lang="en">
                <a:latin typeface="Consolas"/>
                <a:ea typeface="Consolas"/>
                <a:cs typeface="Consolas"/>
                <a:sym typeface="Consolas"/>
              </a:rPr>
              <a:t>etcd</a:t>
            </a:r>
            <a:r>
              <a:rPr lang="en"/>
              <a:t> cluster “manually” in order to simulate total loss.</a:t>
            </a:r>
          </a:p>
        </p:txBody>
      </p:sp>
    </p:spTree>
  </p:cSld>
  <p:clrMapOvr>
    <a:masterClrMapping/>
  </p:clrMapOvr>
</p:sld>
</file>

<file path=ppt/slides/slide1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4" name="Shape 714"/>
        <p:cNvGrpSpPr/>
        <p:nvPr/>
      </p:nvGrpSpPr>
      <p:grpSpPr>
        <a:xfrm>
          <a:off x="0" y="0"/>
          <a:ext cx="0" cy="0"/>
          <a:chOff x="0" y="0"/>
          <a:chExt cx="0" cy="0"/>
        </a:xfrm>
      </p:grpSpPr>
      <p:sp>
        <p:nvSpPr>
          <p:cNvPr id="715" name="Shape 715"/>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a:spcBef>
                <a:spcPts val="0"/>
              </a:spcBef>
              <a:buNone/>
            </a:pPr>
            <a:r>
              <a:rPr lang="en"/>
              <a:t>Simulate disaster</a:t>
            </a:r>
          </a:p>
        </p:txBody>
      </p:sp>
      <p:sp>
        <p:nvSpPr>
          <p:cNvPr id="716" name="Shape 716"/>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0" lvl="0" marL="0">
              <a:lnSpc>
                <a:spcPct val="100000"/>
              </a:lnSpc>
              <a:spcBef>
                <a:spcPts val="0"/>
              </a:spcBef>
              <a:buNone/>
            </a:pPr>
            <a:r>
              <a:rPr lang="en" sz="1600">
                <a:latin typeface="Consolas"/>
                <a:ea typeface="Consolas"/>
                <a:cs typeface="Consolas"/>
                <a:sym typeface="Consolas"/>
              </a:rPr>
              <a:t>$ kubectl -n vault delete etcdcluster etcd</a:t>
            </a:r>
          </a:p>
          <a:p>
            <a:pPr indent="0" lvl="0" marL="0">
              <a:lnSpc>
                <a:spcPct val="100000"/>
              </a:lnSpc>
              <a:spcBef>
                <a:spcPts val="0"/>
              </a:spcBef>
              <a:buNone/>
            </a:pPr>
            <a:r>
              <a:rPr lang="en" sz="1600">
                <a:latin typeface="Consolas"/>
                <a:ea typeface="Consolas"/>
                <a:cs typeface="Consolas"/>
                <a:sym typeface="Consolas"/>
              </a:rPr>
              <a:t>etcdcluster "etcd" deleted</a:t>
            </a:r>
          </a:p>
          <a:p>
            <a:pPr indent="0" lvl="0" marL="0">
              <a:lnSpc>
                <a:spcPct val="100000"/>
              </a:lnSpc>
              <a:spcBef>
                <a:spcPts val="0"/>
              </a:spcBef>
              <a:buNone/>
            </a:pPr>
            <a:r>
              <a:rPr lang="en" sz="1600">
                <a:latin typeface="Consolas"/>
                <a:ea typeface="Consolas"/>
                <a:cs typeface="Consolas"/>
                <a:sym typeface="Consolas"/>
              </a:rPr>
              <a:t>$ kubectl -n vault get pod | awk 'NR == 1 || /etcd/'</a:t>
            </a:r>
          </a:p>
          <a:p>
            <a:pPr indent="-69850" lvl="0" marL="0">
              <a:lnSpc>
                <a:spcPct val="100000"/>
              </a:lnSpc>
              <a:spcBef>
                <a:spcPts val="0"/>
              </a:spcBef>
              <a:buClr>
                <a:schemeClr val="dk1"/>
              </a:buClr>
              <a:buSzPts val="1100"/>
              <a:buFont typeface="Arial"/>
              <a:buNone/>
            </a:pPr>
            <a:r>
              <a:rPr lang="en" sz="1600">
                <a:latin typeface="Consolas"/>
                <a:ea typeface="Consolas"/>
                <a:cs typeface="Consolas"/>
                <a:sym typeface="Consolas"/>
              </a:rPr>
              <a:t>NAME                                     READY    STATUS    RESTARTS   AGE</a:t>
            </a:r>
          </a:p>
          <a:p>
            <a:pPr indent="-69850" lvl="0" marL="0">
              <a:lnSpc>
                <a:spcPct val="100000"/>
              </a:lnSpc>
              <a:spcBef>
                <a:spcPts val="0"/>
              </a:spcBef>
              <a:buClr>
                <a:schemeClr val="dk1"/>
              </a:buClr>
              <a:buSzPts val="1100"/>
              <a:buFont typeface="Arial"/>
              <a:buNone/>
            </a:pPr>
            <a:r>
              <a:rPr lang="en" sz="1600">
                <a:latin typeface="Consolas"/>
                <a:ea typeface="Consolas"/>
                <a:cs typeface="Consolas"/>
                <a:sym typeface="Consolas"/>
              </a:rPr>
              <a:t>etcd-backup-operator-75cd7c69c6-7j7fs    1/1      Running   0          1h</a:t>
            </a:r>
          </a:p>
          <a:p>
            <a:pPr indent="-69850" lvl="0" marL="0">
              <a:lnSpc>
                <a:spcPct val="100000"/>
              </a:lnSpc>
              <a:spcBef>
                <a:spcPts val="0"/>
              </a:spcBef>
              <a:buClr>
                <a:schemeClr val="dk1"/>
              </a:buClr>
              <a:buSzPts val="1100"/>
              <a:buFont typeface="Arial"/>
              <a:buNone/>
            </a:pPr>
            <a:r>
              <a:rPr lang="en" sz="1600">
                <a:latin typeface="Consolas"/>
                <a:ea typeface="Consolas"/>
                <a:cs typeface="Consolas"/>
                <a:sym typeface="Consolas"/>
              </a:rPr>
              <a:t>etcd-operator-6c7bdfc7b4-6skkm           1/1      Running   0          1h</a:t>
            </a:r>
          </a:p>
          <a:p>
            <a:pPr indent="0" lvl="0" marL="0">
              <a:lnSpc>
                <a:spcPct val="100000"/>
              </a:lnSpc>
              <a:spcBef>
                <a:spcPts val="0"/>
              </a:spcBef>
              <a:buNone/>
            </a:pPr>
            <a:r>
              <a:rPr lang="en" sz="1600">
                <a:latin typeface="Consolas"/>
                <a:ea typeface="Consolas"/>
                <a:cs typeface="Consolas"/>
                <a:sym typeface="Consolas"/>
              </a:rPr>
              <a:t>etcd-restore-operator-5d76cb87f5-9tlzl   1/1      Running   0          1h</a:t>
            </a:r>
          </a:p>
        </p:txBody>
      </p:sp>
    </p:spTree>
  </p:cSld>
  <p:clrMapOvr>
    <a:masterClrMapping/>
  </p:clrMapOvr>
</p:sld>
</file>

<file path=ppt/slides/slide1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0" name="Shape 720"/>
        <p:cNvGrpSpPr/>
        <p:nvPr/>
      </p:nvGrpSpPr>
      <p:grpSpPr>
        <a:xfrm>
          <a:off x="0" y="0"/>
          <a:ext cx="0" cy="0"/>
          <a:chOff x="0" y="0"/>
          <a:chExt cx="0" cy="0"/>
        </a:xfrm>
      </p:grpSpPr>
      <p:sp>
        <p:nvSpPr>
          <p:cNvPr id="721" name="Shape 721"/>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rtl="0">
              <a:spcBef>
                <a:spcPts val="0"/>
              </a:spcBef>
              <a:buNone/>
            </a:pPr>
            <a:r>
              <a:rPr lang="en"/>
              <a:t>Simulate disaster</a:t>
            </a:r>
          </a:p>
        </p:txBody>
      </p:sp>
      <p:sp>
        <p:nvSpPr>
          <p:cNvPr id="722" name="Shape 722"/>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0" lvl="0" marL="0" rtl="0">
              <a:spcBef>
                <a:spcPts val="0"/>
              </a:spcBef>
              <a:buNone/>
            </a:pPr>
            <a:r>
              <a:rPr lang="en"/>
              <a:t>In the unlikely event of Vault deployment surviving </a:t>
            </a:r>
            <a:r>
              <a:rPr lang="en">
                <a:latin typeface="Consolas"/>
                <a:ea typeface="Consolas"/>
                <a:cs typeface="Consolas"/>
                <a:sym typeface="Consolas"/>
              </a:rPr>
              <a:t>etcd</a:t>
            </a:r>
            <a:r>
              <a:rPr lang="en"/>
              <a:t> cluster failure, the Vault pods will eventually enter the </a:t>
            </a:r>
            <a:r>
              <a:rPr lang="en">
                <a:latin typeface="Consolas"/>
                <a:ea typeface="Consolas"/>
                <a:cs typeface="Consolas"/>
                <a:sym typeface="Consolas"/>
              </a:rPr>
              <a:t>CrashLoopBackoff</a:t>
            </a:r>
            <a:r>
              <a:rPr lang="en"/>
              <a:t> state since they can’t reach the storage backend. When etcd becomes available, Vault resumes operation in </a:t>
            </a:r>
            <a:r>
              <a:rPr b="1" lang="en"/>
              <a:t>sealed</a:t>
            </a:r>
            <a:r>
              <a:rPr lang="en"/>
              <a:t> mode.</a:t>
            </a:r>
          </a:p>
        </p:txBody>
      </p:sp>
    </p:spTree>
  </p:cSld>
  <p:clrMapOvr>
    <a:masterClrMapping/>
  </p:clrMapOvr>
</p:sld>
</file>

<file path=ppt/slides/slide1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6" name="Shape 726"/>
        <p:cNvGrpSpPr/>
        <p:nvPr/>
      </p:nvGrpSpPr>
      <p:grpSpPr>
        <a:xfrm>
          <a:off x="0" y="0"/>
          <a:ext cx="0" cy="0"/>
          <a:chOff x="0" y="0"/>
          <a:chExt cx="0" cy="0"/>
        </a:xfrm>
      </p:grpSpPr>
      <p:sp>
        <p:nvSpPr>
          <p:cNvPr id="727" name="Shape 727"/>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rtl="0">
              <a:spcBef>
                <a:spcPts val="0"/>
              </a:spcBef>
              <a:buNone/>
            </a:pPr>
            <a:r>
              <a:rPr lang="en"/>
              <a:t>Simulate disaster</a:t>
            </a:r>
          </a:p>
        </p:txBody>
      </p:sp>
      <p:sp>
        <p:nvSpPr>
          <p:cNvPr id="728" name="Shape 728"/>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0" lvl="0" marL="0" rtl="0">
              <a:lnSpc>
                <a:spcPct val="115000"/>
              </a:lnSpc>
              <a:spcBef>
                <a:spcPts val="0"/>
              </a:spcBef>
              <a:buNone/>
            </a:pPr>
            <a:r>
              <a:rPr lang="en" sz="1600">
                <a:latin typeface="Consolas"/>
                <a:ea typeface="Consolas"/>
                <a:cs typeface="Consolas"/>
                <a:sym typeface="Consolas"/>
              </a:rPr>
              <a:t>$ kubectl -n vault get pod | awk 'NR == 1 || /vault/'</a:t>
            </a:r>
          </a:p>
          <a:p>
            <a:pPr indent="0" lvl="0" marL="0" rtl="0">
              <a:lnSpc>
                <a:spcPct val="115000"/>
              </a:lnSpc>
              <a:spcBef>
                <a:spcPts val="0"/>
              </a:spcBef>
              <a:buNone/>
            </a:pPr>
            <a:r>
              <a:rPr lang="en" sz="1600">
                <a:latin typeface="Consolas"/>
                <a:ea typeface="Consolas"/>
                <a:cs typeface="Consolas"/>
                <a:sym typeface="Consolas"/>
              </a:rPr>
              <a:t>NAME              READY    STATUS             RESTARTS   AGE</a:t>
            </a:r>
          </a:p>
          <a:p>
            <a:pPr indent="0" lvl="0" marL="0" rtl="0">
              <a:lnSpc>
                <a:spcPct val="115000"/>
              </a:lnSpc>
              <a:spcBef>
                <a:spcPts val="0"/>
              </a:spcBef>
              <a:buNone/>
            </a:pPr>
            <a:r>
              <a:rPr lang="en" sz="1600">
                <a:latin typeface="Consolas"/>
                <a:ea typeface="Consolas"/>
                <a:cs typeface="Consolas"/>
                <a:sym typeface="Consolas"/>
              </a:rPr>
              <a:t>vault-0           1/1      </a:t>
            </a:r>
            <a:r>
              <a:rPr lang="en" sz="1600">
                <a:latin typeface="Consolas"/>
                <a:ea typeface="Consolas"/>
                <a:cs typeface="Consolas"/>
                <a:sym typeface="Consolas"/>
              </a:rPr>
              <a:t>CrashLoopBackOff</a:t>
            </a:r>
            <a:r>
              <a:rPr lang="en" sz="1600">
                <a:latin typeface="Consolas"/>
                <a:ea typeface="Consolas"/>
                <a:cs typeface="Consolas"/>
                <a:sym typeface="Consolas"/>
              </a:rPr>
              <a:t>   5          1h</a:t>
            </a:r>
          </a:p>
          <a:p>
            <a:pPr indent="0" lvl="0" marL="0" rtl="0">
              <a:lnSpc>
                <a:spcPct val="115000"/>
              </a:lnSpc>
              <a:spcBef>
                <a:spcPts val="0"/>
              </a:spcBef>
              <a:buNone/>
            </a:pPr>
            <a:r>
              <a:rPr lang="en" sz="1600">
                <a:latin typeface="Consolas"/>
                <a:ea typeface="Consolas"/>
                <a:cs typeface="Consolas"/>
                <a:sym typeface="Consolas"/>
              </a:rPr>
              <a:t>vault-1           1/1      </a:t>
            </a:r>
            <a:r>
              <a:rPr lang="en" sz="1600">
                <a:latin typeface="Consolas"/>
                <a:ea typeface="Consolas"/>
                <a:cs typeface="Consolas"/>
                <a:sym typeface="Consolas"/>
              </a:rPr>
              <a:t>CrashLoopBackOff</a:t>
            </a:r>
            <a:r>
              <a:rPr lang="en" sz="1600">
                <a:latin typeface="Consolas"/>
                <a:ea typeface="Consolas"/>
                <a:cs typeface="Consolas"/>
                <a:sym typeface="Consolas"/>
              </a:rPr>
              <a:t>   5          1h</a:t>
            </a:r>
          </a:p>
          <a:p>
            <a:pPr indent="0" lvl="0" marL="0" rtl="0">
              <a:lnSpc>
                <a:spcPct val="115000"/>
              </a:lnSpc>
              <a:spcBef>
                <a:spcPts val="0"/>
              </a:spcBef>
              <a:buNone/>
            </a:pPr>
            <a:r>
              <a:rPr lang="en" sz="1600">
                <a:latin typeface="Consolas"/>
                <a:ea typeface="Consolas"/>
                <a:cs typeface="Consolas"/>
                <a:sym typeface="Consolas"/>
              </a:rPr>
              <a:t>$ kubectl -n vault logs vault-0 vault</a:t>
            </a:r>
          </a:p>
          <a:p>
            <a:pPr indent="0" lvl="0" marL="0" rtl="0">
              <a:lnSpc>
                <a:spcPct val="115000"/>
              </a:lnSpc>
              <a:spcBef>
                <a:spcPts val="0"/>
              </a:spcBef>
              <a:buNone/>
            </a:pPr>
            <a:r>
              <a:rPr lang="en" sz="1600">
                <a:latin typeface="Consolas"/>
                <a:ea typeface="Consolas"/>
                <a:cs typeface="Consolas"/>
                <a:sym typeface="Consolas"/>
              </a:rPr>
              <a:t>Error initializing storage of type etcd: (...) dial tcp: lookup</a:t>
            </a:r>
          </a:p>
          <a:p>
            <a:pPr indent="0" lvl="0" marL="0" rtl="0">
              <a:lnSpc>
                <a:spcPct val="115000"/>
              </a:lnSpc>
              <a:spcBef>
                <a:spcPts val="0"/>
              </a:spcBef>
              <a:buNone/>
            </a:pPr>
            <a:r>
              <a:rPr lang="en" sz="1600">
                <a:latin typeface="Consolas"/>
                <a:ea typeface="Consolas"/>
                <a:cs typeface="Consolas"/>
                <a:sym typeface="Consolas"/>
              </a:rPr>
              <a:t>etcd-client.vault.svc.cluster.local on 10.15.240.10:53: no such host</a:t>
            </a:r>
          </a:p>
        </p:txBody>
      </p:sp>
    </p:spTree>
  </p:cSld>
  <p:clrMapOvr>
    <a:masterClrMapping/>
  </p:clrMapOvr>
</p:sld>
</file>

<file path=ppt/slides/slide1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2" name="Shape 732"/>
        <p:cNvGrpSpPr/>
        <p:nvPr/>
      </p:nvGrpSpPr>
      <p:grpSpPr>
        <a:xfrm>
          <a:off x="0" y="0"/>
          <a:ext cx="0" cy="0"/>
          <a:chOff x="0" y="0"/>
          <a:chExt cx="0" cy="0"/>
        </a:xfrm>
      </p:grpSpPr>
      <p:sp>
        <p:nvSpPr>
          <p:cNvPr id="733" name="Shape 733"/>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rtl="0">
              <a:spcBef>
                <a:spcPts val="0"/>
              </a:spcBef>
              <a:buNone/>
            </a:pPr>
            <a:r>
              <a:rPr lang="en"/>
              <a:t>Restore the </a:t>
            </a:r>
            <a:r>
              <a:rPr lang="en">
                <a:latin typeface="Consolas"/>
                <a:ea typeface="Consolas"/>
                <a:cs typeface="Consolas"/>
                <a:sym typeface="Consolas"/>
              </a:rPr>
              <a:t>etcd</a:t>
            </a:r>
            <a:r>
              <a:rPr lang="en"/>
              <a:t> cluster</a:t>
            </a:r>
          </a:p>
        </p:txBody>
      </p:sp>
      <p:sp>
        <p:nvSpPr>
          <p:cNvPr id="734" name="Shape 734"/>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0" lvl="0" marL="0">
              <a:spcBef>
                <a:spcPts val="0"/>
              </a:spcBef>
              <a:buNone/>
            </a:pPr>
            <a:r>
              <a:rPr lang="en"/>
              <a:t>Much like creating a backup, restoring the </a:t>
            </a:r>
            <a:r>
              <a:rPr lang="en">
                <a:latin typeface="Consolas"/>
                <a:ea typeface="Consolas"/>
                <a:cs typeface="Consolas"/>
                <a:sym typeface="Consolas"/>
              </a:rPr>
              <a:t>etcd</a:t>
            </a:r>
            <a:r>
              <a:rPr lang="en"/>
              <a:t> cluster is a matter of creating an </a:t>
            </a:r>
            <a:r>
              <a:rPr lang="en">
                <a:latin typeface="Consolas"/>
                <a:ea typeface="Consolas"/>
                <a:cs typeface="Consolas"/>
                <a:sym typeface="Consolas"/>
              </a:rPr>
              <a:t>EtcdRestore</a:t>
            </a:r>
            <a:r>
              <a:rPr lang="en"/>
              <a:t> custom resource pointing at the latest backup stored in the bucket.</a:t>
            </a:r>
          </a:p>
          <a:p>
            <a:pPr indent="0" lvl="0" marL="0" rtl="0">
              <a:spcBef>
                <a:spcPts val="0"/>
              </a:spcBef>
              <a:buNone/>
            </a:pPr>
            <a:r>
              <a:rPr lang="en"/>
              <a:t>The </a:t>
            </a:r>
            <a:r>
              <a:rPr lang="en">
                <a:latin typeface="Consolas"/>
                <a:ea typeface="Consolas"/>
                <a:cs typeface="Consolas"/>
                <a:sym typeface="Consolas"/>
              </a:rPr>
              <a:t>EtcdRestore</a:t>
            </a:r>
            <a:r>
              <a:rPr lang="en"/>
              <a:t> spec will contain parts of the original </a:t>
            </a:r>
            <a:r>
              <a:rPr lang="en">
                <a:latin typeface="Consolas"/>
                <a:ea typeface="Consolas"/>
                <a:cs typeface="Consolas"/>
                <a:sym typeface="Consolas"/>
              </a:rPr>
              <a:t>EtcdCluster</a:t>
            </a:r>
            <a:r>
              <a:rPr lang="en"/>
              <a:t> spec — </a:t>
            </a:r>
            <a:r>
              <a:rPr lang="en"/>
              <a:t>cf.</a:t>
            </a:r>
            <a:r>
              <a:rPr lang="en"/>
              <a:t> </a:t>
            </a:r>
            <a:r>
              <a:rPr lang="en">
                <a:latin typeface="Consolas"/>
                <a:ea typeface="Consolas"/>
                <a:cs typeface="Consolas"/>
                <a:sym typeface="Consolas"/>
              </a:rPr>
              <a:t>etcd/etcd-etcdcluster.yaml</a:t>
            </a:r>
            <a:r>
              <a:rPr lang="en"/>
              <a:t> — so that the restored cluster is identical.</a:t>
            </a:r>
          </a:p>
        </p:txBody>
      </p:sp>
    </p:spTree>
  </p:cSld>
  <p:clrMapOvr>
    <a:masterClrMapping/>
  </p:clrMapOvr>
</p:sld>
</file>

<file path=ppt/slides/slide1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8" name="Shape 738"/>
        <p:cNvGrpSpPr/>
        <p:nvPr/>
      </p:nvGrpSpPr>
      <p:grpSpPr>
        <a:xfrm>
          <a:off x="0" y="0"/>
          <a:ext cx="0" cy="0"/>
          <a:chOff x="0" y="0"/>
          <a:chExt cx="0" cy="0"/>
        </a:xfrm>
      </p:grpSpPr>
      <p:sp>
        <p:nvSpPr>
          <p:cNvPr id="739" name="Shape 739"/>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a:spcBef>
                <a:spcPts val="0"/>
              </a:spcBef>
              <a:buNone/>
            </a:pPr>
            <a:r>
              <a:rPr lang="en"/>
              <a:t>Restore the </a:t>
            </a:r>
            <a:r>
              <a:rPr lang="en">
                <a:latin typeface="Consolas"/>
                <a:ea typeface="Consolas"/>
                <a:cs typeface="Consolas"/>
                <a:sym typeface="Consolas"/>
              </a:rPr>
              <a:t>etcd</a:t>
            </a:r>
            <a:r>
              <a:rPr lang="en"/>
              <a:t> cluster</a:t>
            </a:r>
          </a:p>
        </p:txBody>
      </p:sp>
      <p:sp>
        <p:nvSpPr>
          <p:cNvPr id="740" name="Shape 740"/>
          <p:cNvSpPr txBox="1"/>
          <p:nvPr>
            <p:ph idx="1" type="body"/>
          </p:nvPr>
        </p:nvSpPr>
        <p:spPr>
          <a:xfrm>
            <a:off x="311700" y="1152475"/>
            <a:ext cx="3999900" cy="3416400"/>
          </a:xfrm>
          <a:prstGeom prst="rect">
            <a:avLst/>
          </a:prstGeom>
        </p:spPr>
        <p:txBody>
          <a:bodyPr anchorCtr="0" anchor="t" bIns="91425" lIns="91425" rIns="91425" wrap="square" tIns="91425">
            <a:noAutofit/>
          </a:bodyPr>
          <a:lstStyle/>
          <a:p>
            <a:pPr indent="0" lvl="0" marL="0" rtl="0">
              <a:lnSpc>
                <a:spcPct val="100000"/>
              </a:lnSpc>
              <a:spcBef>
                <a:spcPts val="0"/>
              </a:spcBef>
              <a:spcAft>
                <a:spcPts val="600"/>
              </a:spcAft>
              <a:buNone/>
            </a:pPr>
            <a:r>
              <a:rPr lang="en" sz="700">
                <a:latin typeface="Consolas"/>
                <a:ea typeface="Consolas"/>
                <a:cs typeface="Consolas"/>
                <a:sym typeface="Consolas"/>
              </a:rPr>
              <a:t>apiVersion: "etcd.database.coreos.com/v1beta2"</a:t>
            </a:r>
          </a:p>
          <a:p>
            <a:pPr indent="0" lvl="0" marL="0" rtl="0">
              <a:lnSpc>
                <a:spcPct val="100000"/>
              </a:lnSpc>
              <a:spcBef>
                <a:spcPts val="0"/>
              </a:spcBef>
              <a:spcAft>
                <a:spcPts val="600"/>
              </a:spcAft>
              <a:buNone/>
            </a:pPr>
            <a:r>
              <a:rPr lang="en" sz="700">
                <a:latin typeface="Consolas"/>
                <a:ea typeface="Consolas"/>
                <a:cs typeface="Consolas"/>
                <a:sym typeface="Consolas"/>
              </a:rPr>
              <a:t>kind: "EtcdRestore"</a:t>
            </a:r>
          </a:p>
          <a:p>
            <a:pPr indent="-69850" lvl="0" marL="0">
              <a:lnSpc>
                <a:spcPct val="100000"/>
              </a:lnSpc>
              <a:spcBef>
                <a:spcPts val="0"/>
              </a:spcBef>
              <a:spcAft>
                <a:spcPts val="600"/>
              </a:spcAft>
              <a:buClr>
                <a:schemeClr val="dk1"/>
              </a:buClr>
              <a:buSzPts val="1100"/>
              <a:buFont typeface="Arial"/>
              <a:buNone/>
            </a:pPr>
            <a:r>
              <a:rPr lang="en" sz="700">
                <a:latin typeface="Consolas"/>
                <a:ea typeface="Consolas"/>
                <a:cs typeface="Consolas"/>
                <a:sym typeface="Consolas"/>
              </a:rPr>
              <a:t>metadata:</a:t>
            </a:r>
          </a:p>
          <a:p>
            <a:pPr indent="-69850" lvl="0" marL="0">
              <a:lnSpc>
                <a:spcPct val="100000"/>
              </a:lnSpc>
              <a:spcBef>
                <a:spcPts val="0"/>
              </a:spcBef>
              <a:spcAft>
                <a:spcPts val="600"/>
              </a:spcAft>
              <a:buClr>
                <a:schemeClr val="dk1"/>
              </a:buClr>
              <a:buSzPts val="1100"/>
              <a:buFont typeface="Arial"/>
              <a:buNone/>
            </a:pPr>
            <a:r>
              <a:rPr lang="en" sz="700">
                <a:latin typeface="Consolas"/>
                <a:ea typeface="Consolas"/>
                <a:cs typeface="Consolas"/>
                <a:sym typeface="Consolas"/>
              </a:rPr>
              <a:t>  name: etcd</a:t>
            </a:r>
          </a:p>
          <a:p>
            <a:pPr indent="-69850" lvl="0" marL="0">
              <a:lnSpc>
                <a:spcPct val="100000"/>
              </a:lnSpc>
              <a:spcBef>
                <a:spcPts val="0"/>
              </a:spcBef>
              <a:spcAft>
                <a:spcPts val="600"/>
              </a:spcAft>
              <a:buClr>
                <a:schemeClr val="dk1"/>
              </a:buClr>
              <a:buSzPts val="1100"/>
              <a:buFont typeface="Arial"/>
              <a:buNone/>
            </a:pPr>
            <a:r>
              <a:rPr lang="en" sz="700">
                <a:latin typeface="Consolas"/>
                <a:ea typeface="Consolas"/>
                <a:cs typeface="Consolas"/>
                <a:sym typeface="Consolas"/>
              </a:rPr>
              <a:t>  namespace: vault</a:t>
            </a:r>
          </a:p>
          <a:p>
            <a:pPr indent="-69850" lvl="0" marL="0">
              <a:lnSpc>
                <a:spcPct val="100000"/>
              </a:lnSpc>
              <a:spcBef>
                <a:spcPts val="0"/>
              </a:spcBef>
              <a:spcAft>
                <a:spcPts val="600"/>
              </a:spcAft>
              <a:buClr>
                <a:schemeClr val="dk1"/>
              </a:buClr>
              <a:buSzPts val="1100"/>
              <a:buFont typeface="Arial"/>
              <a:buNone/>
            </a:pPr>
            <a:r>
              <a:rPr lang="en" sz="700">
                <a:latin typeface="Consolas"/>
                <a:ea typeface="Consolas"/>
                <a:cs typeface="Consolas"/>
                <a:sym typeface="Consolas"/>
              </a:rPr>
              <a:t>spec:</a:t>
            </a:r>
          </a:p>
          <a:p>
            <a:pPr indent="-69850" lvl="0" marL="0">
              <a:lnSpc>
                <a:spcPct val="100000"/>
              </a:lnSpc>
              <a:spcBef>
                <a:spcPts val="0"/>
              </a:spcBef>
              <a:spcAft>
                <a:spcPts val="600"/>
              </a:spcAft>
              <a:buClr>
                <a:schemeClr val="dk1"/>
              </a:buClr>
              <a:buSzPts val="1100"/>
              <a:buFont typeface="Arial"/>
              <a:buNone/>
            </a:pPr>
            <a:r>
              <a:rPr lang="en" sz="700">
                <a:latin typeface="Consolas"/>
                <a:ea typeface="Consolas"/>
                <a:cs typeface="Consolas"/>
                <a:sym typeface="Consolas"/>
              </a:rPr>
              <a:t>  clusterSpec:</a:t>
            </a:r>
          </a:p>
          <a:p>
            <a:pPr indent="-69850" lvl="0" marL="0" rtl="0">
              <a:lnSpc>
                <a:spcPct val="100000"/>
              </a:lnSpc>
              <a:spcBef>
                <a:spcPts val="0"/>
              </a:spcBef>
              <a:spcAft>
                <a:spcPts val="600"/>
              </a:spcAft>
              <a:buClr>
                <a:schemeClr val="dk1"/>
              </a:buClr>
              <a:buSzPts val="1100"/>
              <a:buFont typeface="Arial"/>
              <a:buNone/>
            </a:pPr>
            <a:r>
              <a:rPr lang="en" sz="700">
                <a:latin typeface="Consolas"/>
                <a:ea typeface="Consolas"/>
                <a:cs typeface="Consolas"/>
                <a:sym typeface="Consolas"/>
              </a:rPr>
              <a:t>    size: 3</a:t>
            </a:r>
          </a:p>
          <a:p>
            <a:pPr indent="-69850" lvl="0" marL="0" rtl="0">
              <a:lnSpc>
                <a:spcPct val="100000"/>
              </a:lnSpc>
              <a:spcBef>
                <a:spcPts val="0"/>
              </a:spcBef>
              <a:spcAft>
                <a:spcPts val="600"/>
              </a:spcAft>
              <a:buClr>
                <a:schemeClr val="dk1"/>
              </a:buClr>
              <a:buSzPts val="1100"/>
              <a:buFont typeface="Arial"/>
              <a:buNone/>
            </a:pPr>
            <a:r>
              <a:rPr lang="en" sz="700">
                <a:latin typeface="Consolas"/>
                <a:ea typeface="Consolas"/>
                <a:cs typeface="Consolas"/>
                <a:sym typeface="Consolas"/>
              </a:rPr>
              <a:t>    version: 3.1.10</a:t>
            </a:r>
          </a:p>
          <a:p>
            <a:pPr indent="-69850" lvl="0" marL="0" rtl="0">
              <a:lnSpc>
                <a:spcPct val="100000"/>
              </a:lnSpc>
              <a:spcBef>
                <a:spcPts val="0"/>
              </a:spcBef>
              <a:spcAft>
                <a:spcPts val="600"/>
              </a:spcAft>
              <a:buClr>
                <a:schemeClr val="dk1"/>
              </a:buClr>
              <a:buSzPts val="1100"/>
              <a:buFont typeface="Arial"/>
              <a:buNone/>
            </a:pPr>
            <a:r>
              <a:rPr lang="en" sz="700">
                <a:latin typeface="Consolas"/>
                <a:ea typeface="Consolas"/>
                <a:cs typeface="Consolas"/>
                <a:sym typeface="Consolas"/>
              </a:rPr>
              <a:t>    TLS:</a:t>
            </a:r>
          </a:p>
          <a:p>
            <a:pPr indent="-69850" lvl="0" marL="0" rtl="0">
              <a:lnSpc>
                <a:spcPct val="100000"/>
              </a:lnSpc>
              <a:spcBef>
                <a:spcPts val="0"/>
              </a:spcBef>
              <a:spcAft>
                <a:spcPts val="600"/>
              </a:spcAft>
              <a:buClr>
                <a:schemeClr val="dk1"/>
              </a:buClr>
              <a:buSzPts val="1100"/>
              <a:buFont typeface="Arial"/>
              <a:buNone/>
            </a:pPr>
            <a:r>
              <a:rPr lang="en" sz="700">
                <a:latin typeface="Consolas"/>
                <a:ea typeface="Consolas"/>
                <a:cs typeface="Consolas"/>
                <a:sym typeface="Consolas"/>
              </a:rPr>
              <a:t>      static:</a:t>
            </a:r>
          </a:p>
          <a:p>
            <a:pPr indent="-69850" lvl="0" marL="0" rtl="0">
              <a:lnSpc>
                <a:spcPct val="100000"/>
              </a:lnSpc>
              <a:spcBef>
                <a:spcPts val="0"/>
              </a:spcBef>
              <a:spcAft>
                <a:spcPts val="600"/>
              </a:spcAft>
              <a:buClr>
                <a:schemeClr val="dk1"/>
              </a:buClr>
              <a:buSzPts val="1100"/>
              <a:buFont typeface="Arial"/>
              <a:buNone/>
            </a:pPr>
            <a:r>
              <a:rPr lang="en" sz="700">
                <a:latin typeface="Consolas"/>
                <a:ea typeface="Consolas"/>
                <a:cs typeface="Consolas"/>
                <a:sym typeface="Consolas"/>
              </a:rPr>
              <a:t>        member:</a:t>
            </a:r>
          </a:p>
          <a:p>
            <a:pPr indent="-69850" lvl="0" marL="0" rtl="0">
              <a:lnSpc>
                <a:spcPct val="100000"/>
              </a:lnSpc>
              <a:spcBef>
                <a:spcPts val="0"/>
              </a:spcBef>
              <a:spcAft>
                <a:spcPts val="600"/>
              </a:spcAft>
              <a:buClr>
                <a:schemeClr val="dk1"/>
              </a:buClr>
              <a:buSzPts val="1100"/>
              <a:buFont typeface="Arial"/>
              <a:buNone/>
            </a:pPr>
            <a:r>
              <a:rPr lang="en" sz="700">
                <a:latin typeface="Consolas"/>
                <a:ea typeface="Consolas"/>
                <a:cs typeface="Consolas"/>
                <a:sym typeface="Consolas"/>
              </a:rPr>
              <a:t>          peerSecret: etcd-peer-tls</a:t>
            </a:r>
          </a:p>
          <a:p>
            <a:pPr indent="-69850" lvl="0" marL="0" rtl="0">
              <a:lnSpc>
                <a:spcPct val="100000"/>
              </a:lnSpc>
              <a:spcBef>
                <a:spcPts val="0"/>
              </a:spcBef>
              <a:spcAft>
                <a:spcPts val="600"/>
              </a:spcAft>
              <a:buClr>
                <a:schemeClr val="dk1"/>
              </a:buClr>
              <a:buSzPts val="1100"/>
              <a:buFont typeface="Arial"/>
              <a:buNone/>
            </a:pPr>
            <a:r>
              <a:rPr lang="en" sz="700">
                <a:latin typeface="Consolas"/>
                <a:ea typeface="Consolas"/>
                <a:cs typeface="Consolas"/>
                <a:sym typeface="Consolas"/>
              </a:rPr>
              <a:t>          serverSecret: etcd-server-tls</a:t>
            </a:r>
          </a:p>
          <a:p>
            <a:pPr indent="-69850" lvl="0" marL="0">
              <a:lnSpc>
                <a:spcPct val="100000"/>
              </a:lnSpc>
              <a:spcBef>
                <a:spcPts val="0"/>
              </a:spcBef>
              <a:spcAft>
                <a:spcPts val="600"/>
              </a:spcAft>
              <a:buClr>
                <a:schemeClr val="dk1"/>
              </a:buClr>
              <a:buSzPts val="1100"/>
              <a:buFont typeface="Arial"/>
              <a:buNone/>
            </a:pPr>
            <a:r>
              <a:rPr lang="en" sz="700">
                <a:latin typeface="Consolas"/>
                <a:ea typeface="Consolas"/>
                <a:cs typeface="Consolas"/>
                <a:sym typeface="Consolas"/>
              </a:rPr>
              <a:t>        operatorSecret: etcd-operator-tls</a:t>
            </a:r>
          </a:p>
          <a:p>
            <a:pPr indent="-69850" lvl="0" marL="0">
              <a:lnSpc>
                <a:spcPct val="100000"/>
              </a:lnSpc>
              <a:spcBef>
                <a:spcPts val="0"/>
              </a:spcBef>
              <a:spcAft>
                <a:spcPts val="600"/>
              </a:spcAft>
              <a:buClr>
                <a:schemeClr val="dk1"/>
              </a:buClr>
              <a:buSzPts val="1100"/>
              <a:buFont typeface="Arial"/>
              <a:buNone/>
            </a:pPr>
            <a:r>
              <a:rPr lang="en" sz="700">
                <a:latin typeface="Consolas"/>
                <a:ea typeface="Consolas"/>
                <a:cs typeface="Consolas"/>
                <a:sym typeface="Consolas"/>
              </a:rPr>
              <a:t>  gcs:</a:t>
            </a:r>
          </a:p>
          <a:p>
            <a:pPr indent="0" lvl="0" marL="0">
              <a:lnSpc>
                <a:spcPct val="100000"/>
              </a:lnSpc>
              <a:spcBef>
                <a:spcPts val="0"/>
              </a:spcBef>
              <a:spcAft>
                <a:spcPts val="600"/>
              </a:spcAft>
              <a:buNone/>
            </a:pPr>
            <a:r>
              <a:rPr lang="en" sz="700">
                <a:latin typeface="Consolas"/>
                <a:ea typeface="Consolas"/>
                <a:cs typeface="Consolas"/>
                <a:sym typeface="Consolas"/>
              </a:rPr>
              <a:t>    path: gs://&lt;bucket-name&gt;/vault/etcd/3.1.10_</a:t>
            </a:r>
            <a:r>
              <a:rPr b="1" lang="en" sz="700">
                <a:latin typeface="Consolas"/>
                <a:ea typeface="Consolas"/>
                <a:cs typeface="Consolas"/>
                <a:sym typeface="Consolas"/>
              </a:rPr>
              <a:t>&lt;revision&gt;</a:t>
            </a:r>
            <a:r>
              <a:rPr lang="en" sz="700">
                <a:latin typeface="Consolas"/>
                <a:ea typeface="Consolas"/>
                <a:cs typeface="Consolas"/>
                <a:sym typeface="Consolas"/>
              </a:rPr>
              <a:t>_etcd.backup</a:t>
            </a:r>
          </a:p>
        </p:txBody>
      </p:sp>
      <p:sp>
        <p:nvSpPr>
          <p:cNvPr id="741" name="Shape 741"/>
          <p:cNvSpPr txBox="1"/>
          <p:nvPr>
            <p:ph idx="2" type="body"/>
          </p:nvPr>
        </p:nvSpPr>
        <p:spPr>
          <a:xfrm>
            <a:off x="4832400" y="1152475"/>
            <a:ext cx="3999900" cy="3416400"/>
          </a:xfrm>
          <a:prstGeom prst="rect">
            <a:avLst/>
          </a:prstGeom>
        </p:spPr>
        <p:txBody>
          <a:bodyPr anchorCtr="0" anchor="t" bIns="91425" lIns="91425" rIns="91425" wrap="square" tIns="91425">
            <a:noAutofit/>
          </a:bodyPr>
          <a:lstStyle/>
          <a:p>
            <a:pPr indent="0" lvl="0" marL="0" rtl="0">
              <a:spcBef>
                <a:spcPts val="0"/>
              </a:spcBef>
              <a:buNone/>
            </a:pPr>
            <a:r>
              <a:rPr lang="en" sz="1200">
                <a:latin typeface="Consolas"/>
                <a:ea typeface="Consolas"/>
                <a:cs typeface="Consolas"/>
                <a:sym typeface="Consolas"/>
              </a:rPr>
              <a:t>$ kubectl create -f etcd-etcdrestore.yaml</a:t>
            </a:r>
          </a:p>
          <a:p>
            <a:pPr indent="-69850" lvl="0" marL="0" rtl="0">
              <a:spcBef>
                <a:spcPts val="0"/>
              </a:spcBef>
              <a:buClr>
                <a:srgbClr val="000000"/>
              </a:buClr>
              <a:buSzPts val="1100"/>
              <a:buFont typeface="Arial"/>
              <a:buNone/>
            </a:pPr>
            <a:r>
              <a:rPr lang="en" sz="1200">
                <a:latin typeface="Consolas"/>
                <a:ea typeface="Consolas"/>
                <a:cs typeface="Consolas"/>
                <a:sym typeface="Consolas"/>
              </a:rPr>
              <a:t>etcdrestore "etcd" created</a:t>
            </a:r>
          </a:p>
        </p:txBody>
      </p:sp>
    </p:spTree>
  </p:cSld>
  <p:clrMapOvr>
    <a:masterClrMapping/>
  </p:clrMapOvr>
</p:sld>
</file>

<file path=ppt/slides/slide1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5" name="Shape 745"/>
        <p:cNvGrpSpPr/>
        <p:nvPr/>
      </p:nvGrpSpPr>
      <p:grpSpPr>
        <a:xfrm>
          <a:off x="0" y="0"/>
          <a:ext cx="0" cy="0"/>
          <a:chOff x="0" y="0"/>
          <a:chExt cx="0" cy="0"/>
        </a:xfrm>
      </p:grpSpPr>
      <p:sp>
        <p:nvSpPr>
          <p:cNvPr id="746" name="Shape 746"/>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a:spcBef>
                <a:spcPts val="0"/>
              </a:spcBef>
              <a:buNone/>
            </a:pPr>
            <a:r>
              <a:rPr lang="en"/>
              <a:t>Verify that the </a:t>
            </a:r>
            <a:r>
              <a:rPr lang="en">
                <a:latin typeface="Consolas"/>
                <a:ea typeface="Consolas"/>
                <a:cs typeface="Consolas"/>
                <a:sym typeface="Consolas"/>
              </a:rPr>
              <a:t>etcd</a:t>
            </a:r>
            <a:r>
              <a:rPr lang="en"/>
              <a:t> cluster has been re-created</a:t>
            </a:r>
          </a:p>
        </p:txBody>
      </p:sp>
      <p:sp>
        <p:nvSpPr>
          <p:cNvPr id="747" name="Shape 747"/>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0" lvl="0" marL="0" rtl="0">
              <a:lnSpc>
                <a:spcPct val="100000"/>
              </a:lnSpc>
              <a:spcBef>
                <a:spcPts val="0"/>
              </a:spcBef>
              <a:spcAft>
                <a:spcPts val="1200"/>
              </a:spcAft>
              <a:buNone/>
            </a:pPr>
            <a:r>
              <a:rPr lang="en"/>
              <a:t>After a few minutes the </a:t>
            </a:r>
            <a:r>
              <a:rPr lang="en">
                <a:latin typeface="Consolas"/>
                <a:ea typeface="Consolas"/>
                <a:cs typeface="Consolas"/>
                <a:sym typeface="Consolas"/>
              </a:rPr>
              <a:t>etcd</a:t>
            </a:r>
            <a:r>
              <a:rPr lang="en"/>
              <a:t> cluster will be up and running again.</a:t>
            </a:r>
          </a:p>
          <a:p>
            <a:pPr indent="0" lvl="0" marL="0">
              <a:lnSpc>
                <a:spcPct val="100000"/>
              </a:lnSpc>
              <a:spcBef>
                <a:spcPts val="0"/>
              </a:spcBef>
              <a:spcAft>
                <a:spcPts val="1200"/>
              </a:spcAft>
              <a:buNone/>
            </a:pPr>
            <a:r>
              <a:rPr lang="en"/>
              <a:t>One may check progress either by inspecting the </a:t>
            </a:r>
            <a:r>
              <a:rPr lang="en">
                <a:latin typeface="Consolas"/>
                <a:ea typeface="Consolas"/>
                <a:cs typeface="Consolas"/>
                <a:sym typeface="Consolas"/>
              </a:rPr>
              <a:t>vault</a:t>
            </a:r>
            <a:r>
              <a:rPr lang="en"/>
              <a:t> namespace or by watching the logs of the </a:t>
            </a:r>
            <a:r>
              <a:rPr lang="en">
                <a:latin typeface="Consolas"/>
                <a:ea typeface="Consolas"/>
                <a:cs typeface="Consolas"/>
                <a:sym typeface="Consolas"/>
              </a:rPr>
              <a:t>etcd-operator</a:t>
            </a:r>
            <a:r>
              <a:rPr lang="en"/>
              <a:t> pod.</a:t>
            </a:r>
          </a:p>
        </p:txBody>
      </p:sp>
    </p:spTree>
  </p:cSld>
  <p:clrMapOvr>
    <a:masterClrMapping/>
  </p:clrMapOvr>
</p:sld>
</file>

<file path=ppt/slides/slide1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1" name="Shape 751"/>
        <p:cNvGrpSpPr/>
        <p:nvPr/>
      </p:nvGrpSpPr>
      <p:grpSpPr>
        <a:xfrm>
          <a:off x="0" y="0"/>
          <a:ext cx="0" cy="0"/>
          <a:chOff x="0" y="0"/>
          <a:chExt cx="0" cy="0"/>
        </a:xfrm>
      </p:grpSpPr>
      <p:sp>
        <p:nvSpPr>
          <p:cNvPr id="752" name="Shape 752"/>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rtl="0">
              <a:spcBef>
                <a:spcPts val="0"/>
              </a:spcBef>
              <a:buNone/>
            </a:pPr>
            <a:r>
              <a:rPr lang="en"/>
              <a:t>Verify that the </a:t>
            </a:r>
            <a:r>
              <a:rPr lang="en">
                <a:latin typeface="Consolas"/>
                <a:ea typeface="Consolas"/>
                <a:cs typeface="Consolas"/>
                <a:sym typeface="Consolas"/>
              </a:rPr>
              <a:t>etcd</a:t>
            </a:r>
            <a:r>
              <a:rPr lang="en"/>
              <a:t> cluster has been re-created</a:t>
            </a:r>
          </a:p>
        </p:txBody>
      </p:sp>
      <p:sp>
        <p:nvSpPr>
          <p:cNvPr id="753" name="Shape 753"/>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69850" lvl="0" marL="0" rtl="0">
              <a:lnSpc>
                <a:spcPct val="100000"/>
              </a:lnSpc>
              <a:spcBef>
                <a:spcPts val="0"/>
              </a:spcBef>
              <a:spcAft>
                <a:spcPts val="1200"/>
              </a:spcAft>
              <a:buClr>
                <a:schemeClr val="dk1"/>
              </a:buClr>
              <a:buSzPts val="1100"/>
              <a:buFont typeface="Arial"/>
              <a:buNone/>
            </a:pPr>
            <a:r>
              <a:rPr lang="en" sz="1600">
                <a:latin typeface="Consolas"/>
                <a:ea typeface="Consolas"/>
                <a:cs typeface="Consolas"/>
                <a:sym typeface="Consolas"/>
              </a:rPr>
              <a:t>$ kubectl -n vault get etcdcluster</a:t>
            </a:r>
          </a:p>
          <a:p>
            <a:pPr indent="-69850" lvl="0" marL="0" rtl="0">
              <a:lnSpc>
                <a:spcPct val="100000"/>
              </a:lnSpc>
              <a:spcBef>
                <a:spcPts val="0"/>
              </a:spcBef>
              <a:spcAft>
                <a:spcPts val="1200"/>
              </a:spcAft>
              <a:buClr>
                <a:schemeClr val="dk1"/>
              </a:buClr>
              <a:buSzPts val="1100"/>
              <a:buFont typeface="Arial"/>
              <a:buNone/>
            </a:pPr>
            <a:r>
              <a:rPr lang="en" sz="1600">
                <a:latin typeface="Consolas"/>
                <a:ea typeface="Consolas"/>
                <a:cs typeface="Consolas"/>
                <a:sym typeface="Consolas"/>
              </a:rPr>
              <a:t>NAME      AGE</a:t>
            </a:r>
          </a:p>
          <a:p>
            <a:pPr indent="-69850" lvl="0" marL="0" rtl="0">
              <a:lnSpc>
                <a:spcPct val="100000"/>
              </a:lnSpc>
              <a:spcBef>
                <a:spcPts val="0"/>
              </a:spcBef>
              <a:spcAft>
                <a:spcPts val="1200"/>
              </a:spcAft>
              <a:buClr>
                <a:schemeClr val="dk1"/>
              </a:buClr>
              <a:buSzPts val="1100"/>
              <a:buFont typeface="Arial"/>
              <a:buNone/>
            </a:pPr>
            <a:r>
              <a:rPr lang="en" sz="1600">
                <a:latin typeface="Consolas"/>
                <a:ea typeface="Consolas"/>
                <a:cs typeface="Consolas"/>
                <a:sym typeface="Consolas"/>
              </a:rPr>
              <a:t>etcd      4m</a:t>
            </a:r>
          </a:p>
          <a:p>
            <a:pPr indent="-69850" lvl="0" marL="0" rtl="0">
              <a:lnSpc>
                <a:spcPct val="100000"/>
              </a:lnSpc>
              <a:spcBef>
                <a:spcPts val="0"/>
              </a:spcBef>
              <a:spcAft>
                <a:spcPts val="1200"/>
              </a:spcAft>
              <a:buClr>
                <a:schemeClr val="dk1"/>
              </a:buClr>
              <a:buSzPts val="1100"/>
              <a:buFont typeface="Arial"/>
              <a:buNone/>
            </a:pPr>
            <a:r>
              <a:rPr lang="en" sz="1600">
                <a:latin typeface="Consolas"/>
                <a:ea typeface="Consolas"/>
                <a:cs typeface="Consolas"/>
                <a:sym typeface="Consolas"/>
              </a:rPr>
              <a:t>$ kubectl -n vault get pod | awk 'NR==1 || /etcd-[0-9]+/'</a:t>
            </a:r>
          </a:p>
          <a:p>
            <a:pPr indent="-69850" lvl="0" marL="0" rtl="0">
              <a:lnSpc>
                <a:spcPct val="100000"/>
              </a:lnSpc>
              <a:spcBef>
                <a:spcPts val="0"/>
              </a:spcBef>
              <a:spcAft>
                <a:spcPts val="1200"/>
              </a:spcAft>
              <a:buClr>
                <a:schemeClr val="dk1"/>
              </a:buClr>
              <a:buSzPts val="1100"/>
              <a:buFont typeface="Arial"/>
              <a:buNone/>
            </a:pPr>
            <a:r>
              <a:rPr lang="en" sz="1600">
                <a:latin typeface="Consolas"/>
                <a:ea typeface="Consolas"/>
                <a:cs typeface="Consolas"/>
                <a:sym typeface="Consolas"/>
              </a:rPr>
              <a:t>NAME                                    READY     STATUS    RESTARTS   AGE</a:t>
            </a:r>
          </a:p>
          <a:p>
            <a:pPr indent="-69850" lvl="0" marL="0" rtl="0">
              <a:lnSpc>
                <a:spcPct val="100000"/>
              </a:lnSpc>
              <a:spcBef>
                <a:spcPts val="0"/>
              </a:spcBef>
              <a:spcAft>
                <a:spcPts val="1200"/>
              </a:spcAft>
              <a:buClr>
                <a:schemeClr val="dk1"/>
              </a:buClr>
              <a:buSzPts val="1100"/>
              <a:buFont typeface="Arial"/>
              <a:buNone/>
            </a:pPr>
            <a:r>
              <a:rPr lang="en" sz="1600">
                <a:latin typeface="Consolas"/>
                <a:ea typeface="Consolas"/>
                <a:cs typeface="Consolas"/>
                <a:sym typeface="Consolas"/>
              </a:rPr>
              <a:t>etcd-0000                               1/1       Running   0          4m</a:t>
            </a:r>
          </a:p>
          <a:p>
            <a:pPr indent="-69850" lvl="0" marL="0" rtl="0">
              <a:lnSpc>
                <a:spcPct val="100000"/>
              </a:lnSpc>
              <a:spcBef>
                <a:spcPts val="0"/>
              </a:spcBef>
              <a:spcAft>
                <a:spcPts val="1200"/>
              </a:spcAft>
              <a:buClr>
                <a:schemeClr val="dk1"/>
              </a:buClr>
              <a:buSzPts val="1100"/>
              <a:buFont typeface="Arial"/>
              <a:buNone/>
            </a:pPr>
            <a:r>
              <a:rPr lang="en" sz="1600">
                <a:latin typeface="Consolas"/>
                <a:ea typeface="Consolas"/>
                <a:cs typeface="Consolas"/>
                <a:sym typeface="Consolas"/>
              </a:rPr>
              <a:t>etcd-0001                               1/1       Running   0          4m</a:t>
            </a:r>
          </a:p>
          <a:p>
            <a:pPr indent="0" lvl="0" marL="0" rtl="0">
              <a:lnSpc>
                <a:spcPct val="100000"/>
              </a:lnSpc>
              <a:spcBef>
                <a:spcPts val="0"/>
              </a:spcBef>
              <a:spcAft>
                <a:spcPts val="1200"/>
              </a:spcAft>
              <a:buNone/>
            </a:pPr>
            <a:r>
              <a:rPr lang="en" sz="1600">
                <a:latin typeface="Consolas"/>
                <a:ea typeface="Consolas"/>
                <a:cs typeface="Consolas"/>
                <a:sym typeface="Consolas"/>
              </a:rPr>
              <a:t>etcd-0002                               1/1       Running   0          4m</a:t>
            </a:r>
          </a:p>
        </p:txBody>
      </p:sp>
    </p:spTree>
  </p:cSld>
  <p:clrMapOvr>
    <a:masterClrMapping/>
  </p:clrMapOvr>
</p:sld>
</file>

<file path=ppt/slides/slide1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7" name="Shape 757"/>
        <p:cNvGrpSpPr/>
        <p:nvPr/>
      </p:nvGrpSpPr>
      <p:grpSpPr>
        <a:xfrm>
          <a:off x="0" y="0"/>
          <a:ext cx="0" cy="0"/>
          <a:chOff x="0" y="0"/>
          <a:chExt cx="0" cy="0"/>
        </a:xfrm>
      </p:grpSpPr>
      <p:sp>
        <p:nvSpPr>
          <p:cNvPr id="758" name="Shape 758"/>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a:spcBef>
                <a:spcPts val="0"/>
              </a:spcBef>
              <a:buNone/>
            </a:pPr>
            <a:r>
              <a:rPr lang="en">
                <a:solidFill>
                  <a:srgbClr val="000000"/>
                </a:solidFill>
              </a:rPr>
              <a:t>Unseal </a:t>
            </a:r>
            <a:r>
              <a:rPr lang="en">
                <a:solidFill>
                  <a:srgbClr val="000000"/>
                </a:solidFill>
                <a:latin typeface="Consolas"/>
                <a:ea typeface="Consolas"/>
                <a:cs typeface="Consolas"/>
                <a:sym typeface="Consolas"/>
              </a:rPr>
              <a:t>vault-0</a:t>
            </a:r>
            <a:r>
              <a:rPr lang="en">
                <a:solidFill>
                  <a:srgbClr val="000000"/>
                </a:solidFill>
              </a:rPr>
              <a:t> and </a:t>
            </a:r>
            <a:r>
              <a:rPr lang="en">
                <a:solidFill>
                  <a:srgbClr val="000000"/>
                </a:solidFill>
                <a:latin typeface="Consolas"/>
                <a:ea typeface="Consolas"/>
                <a:cs typeface="Consolas"/>
                <a:sym typeface="Consolas"/>
              </a:rPr>
              <a:t>vault-1</a:t>
            </a:r>
          </a:p>
        </p:txBody>
      </p:sp>
      <p:sp>
        <p:nvSpPr>
          <p:cNvPr id="759" name="Shape 759"/>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0" lvl="0" marL="0">
              <a:spcBef>
                <a:spcPts val="0"/>
              </a:spcBef>
              <a:buNone/>
            </a:pPr>
            <a:r>
              <a:rPr lang="en"/>
              <a:t>Since the Vault pods crashed and were restarted, one must now unseal </a:t>
            </a:r>
            <a:r>
              <a:rPr lang="en">
                <a:latin typeface="Consolas"/>
                <a:ea typeface="Consolas"/>
                <a:cs typeface="Consolas"/>
                <a:sym typeface="Consolas"/>
              </a:rPr>
              <a:t>vault-0</a:t>
            </a:r>
            <a:r>
              <a:rPr lang="en"/>
              <a:t> and </a:t>
            </a:r>
            <a:r>
              <a:rPr lang="en">
                <a:latin typeface="Consolas"/>
                <a:ea typeface="Consolas"/>
                <a:cs typeface="Consolas"/>
                <a:sym typeface="Consolas"/>
              </a:rPr>
              <a:t>vault-1</a:t>
            </a:r>
            <a:r>
              <a:rPr lang="en"/>
              <a:t> again so that they may serve requests.</a:t>
            </a:r>
          </a:p>
          <a:p>
            <a:pPr indent="0" lvl="0" marL="0">
              <a:spcBef>
                <a:spcPts val="0"/>
              </a:spcBef>
              <a:buNone/>
            </a:pPr>
            <a:r>
              <a:rPr lang="en"/>
              <a:t>The unsealing procedure is the same as the one previously described. Once it is performed one may check whether data has in fact been restored by inspecting, for instance, the </a:t>
            </a:r>
            <a:r>
              <a:rPr lang="en">
                <a:latin typeface="Consolas"/>
                <a:ea typeface="Consolas"/>
                <a:cs typeface="Consolas"/>
                <a:sym typeface="Consolas"/>
              </a:rPr>
              <a:t>root-ca/config/urls</a:t>
            </a:r>
            <a:r>
              <a:rPr lang="en"/>
              <a:t> path.</a:t>
            </a:r>
          </a:p>
        </p:txBody>
      </p:sp>
    </p:spTree>
  </p:cSld>
  <p:clrMapOvr>
    <a:masterClrMapping/>
  </p:clrMapOvr>
</p:sld>
</file>

<file path=ppt/slides/slide1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3" name="Shape 763"/>
        <p:cNvGrpSpPr/>
        <p:nvPr/>
      </p:nvGrpSpPr>
      <p:grpSpPr>
        <a:xfrm>
          <a:off x="0" y="0"/>
          <a:ext cx="0" cy="0"/>
          <a:chOff x="0" y="0"/>
          <a:chExt cx="0" cy="0"/>
        </a:xfrm>
      </p:grpSpPr>
      <p:sp>
        <p:nvSpPr>
          <p:cNvPr id="764" name="Shape 764"/>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rtl="0">
              <a:spcBef>
                <a:spcPts val="0"/>
              </a:spcBef>
              <a:buNone/>
            </a:pPr>
            <a:r>
              <a:rPr lang="en"/>
              <a:t>Verify that data has been restored</a:t>
            </a:r>
          </a:p>
        </p:txBody>
      </p:sp>
      <p:sp>
        <p:nvSpPr>
          <p:cNvPr id="765" name="Shape 765"/>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0" lvl="0" marL="0" rtl="0">
              <a:lnSpc>
                <a:spcPct val="115000"/>
              </a:lnSpc>
              <a:spcBef>
                <a:spcPts val="0"/>
              </a:spcBef>
              <a:spcAft>
                <a:spcPts val="1200"/>
              </a:spcAft>
              <a:buNone/>
            </a:pPr>
            <a:r>
              <a:rPr lang="en" sz="1600">
                <a:latin typeface="Consolas"/>
                <a:ea typeface="Consolas"/>
                <a:cs typeface="Consolas"/>
                <a:sym typeface="Consolas"/>
              </a:rPr>
              <a:t>$ vault read root-ca/config/urls</a:t>
            </a:r>
          </a:p>
          <a:p>
            <a:pPr indent="0" lvl="0" marL="0" rtl="0">
              <a:lnSpc>
                <a:spcPct val="115000"/>
              </a:lnSpc>
              <a:spcBef>
                <a:spcPts val="0"/>
              </a:spcBef>
              <a:spcAft>
                <a:spcPts val="1200"/>
              </a:spcAft>
              <a:buNone/>
            </a:pPr>
            <a:r>
              <a:rPr lang="en" sz="1600">
                <a:latin typeface="Consolas"/>
                <a:ea typeface="Consolas"/>
                <a:cs typeface="Consolas"/>
                <a:sym typeface="Consolas"/>
              </a:rPr>
              <a:t>Key                    	Value</a:t>
            </a:r>
          </a:p>
          <a:p>
            <a:pPr indent="0" lvl="0" marL="0" rtl="0">
              <a:lnSpc>
                <a:spcPct val="115000"/>
              </a:lnSpc>
              <a:spcBef>
                <a:spcPts val="0"/>
              </a:spcBef>
              <a:spcAft>
                <a:spcPts val="1200"/>
              </a:spcAft>
              <a:buNone/>
            </a:pPr>
            <a:r>
              <a:rPr lang="en" sz="1600">
                <a:latin typeface="Consolas"/>
                <a:ea typeface="Consolas"/>
                <a:cs typeface="Consolas"/>
                <a:sym typeface="Consolas"/>
              </a:rPr>
              <a:t>---                    	-----</a:t>
            </a:r>
          </a:p>
          <a:p>
            <a:pPr indent="0" lvl="0" marL="0" rtl="0">
              <a:lnSpc>
                <a:spcPct val="115000"/>
              </a:lnSpc>
              <a:spcBef>
                <a:spcPts val="0"/>
              </a:spcBef>
              <a:spcAft>
                <a:spcPts val="1200"/>
              </a:spcAft>
              <a:buNone/>
            </a:pPr>
            <a:r>
              <a:rPr lang="en" sz="1600">
                <a:latin typeface="Consolas"/>
                <a:ea typeface="Consolas"/>
                <a:cs typeface="Consolas"/>
                <a:sym typeface="Consolas"/>
              </a:rPr>
              <a:t>crl_distribution_points	[https://vault.travelaudience.com/v1/root-ca/crl]</a:t>
            </a:r>
          </a:p>
          <a:p>
            <a:pPr indent="0" lvl="0" marL="0" rtl="0">
              <a:lnSpc>
                <a:spcPct val="115000"/>
              </a:lnSpc>
              <a:spcBef>
                <a:spcPts val="0"/>
              </a:spcBef>
              <a:spcAft>
                <a:spcPts val="1200"/>
              </a:spcAft>
              <a:buNone/>
            </a:pPr>
            <a:r>
              <a:rPr lang="en" sz="1600">
                <a:latin typeface="Consolas"/>
                <a:ea typeface="Consolas"/>
                <a:cs typeface="Consolas"/>
                <a:sym typeface="Consolas"/>
              </a:rPr>
              <a:t>issuing_certificates   	[https://vault.travelaudience.com/v1/root-ca/ca]</a:t>
            </a:r>
          </a:p>
          <a:p>
            <a:pPr indent="0" lvl="0" marL="0" rtl="0">
              <a:lnSpc>
                <a:spcPct val="115000"/>
              </a:lnSpc>
              <a:spcBef>
                <a:spcPts val="0"/>
              </a:spcBef>
              <a:spcAft>
                <a:spcPts val="1200"/>
              </a:spcAft>
              <a:buNone/>
            </a:pPr>
            <a:r>
              <a:rPr lang="en" sz="1600">
                <a:latin typeface="Consolas"/>
                <a:ea typeface="Consolas"/>
                <a:cs typeface="Consolas"/>
                <a:sym typeface="Consolas"/>
              </a:rPr>
              <a:t>ocsp_servers           	[]</a:t>
            </a:r>
          </a:p>
          <a:p>
            <a:pPr indent="0" lvl="0" marL="0" rtl="0">
              <a:lnSpc>
                <a:spcPct val="115000"/>
              </a:lnSpc>
              <a:spcBef>
                <a:spcPts val="0"/>
              </a:spcBef>
              <a:spcAft>
                <a:spcPts val="1200"/>
              </a:spcAft>
              <a:buNone/>
            </a:pPr>
            <a:r>
              <a:t/>
            </a:r>
            <a:endParaRPr sz="1600">
              <a:latin typeface="Consolas"/>
              <a:ea typeface="Consolas"/>
              <a:cs typeface="Consolas"/>
              <a:sym typeface="Consola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Shape 118"/>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rtl="0">
              <a:spcBef>
                <a:spcPts val="0"/>
              </a:spcBef>
              <a:buNone/>
            </a:pPr>
            <a:r>
              <a:rPr lang="en"/>
              <a:t>Vault: Secret backends</a:t>
            </a:r>
          </a:p>
        </p:txBody>
      </p:sp>
      <p:sp>
        <p:nvSpPr>
          <p:cNvPr id="119" name="Shape 119"/>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0" lvl="0" marL="0">
              <a:spcBef>
                <a:spcPts val="0"/>
              </a:spcBef>
              <a:buNone/>
            </a:pPr>
            <a:r>
              <a:rPr lang="en"/>
              <a:t>Before being used, </a:t>
            </a:r>
            <a:r>
              <a:rPr i="1" lang="en"/>
              <a:t>secret backends</a:t>
            </a:r>
            <a:r>
              <a:rPr lang="en"/>
              <a:t> must be </a:t>
            </a:r>
            <a:r>
              <a:rPr b="1" i="1" lang="en"/>
              <a:t>mounted</a:t>
            </a:r>
            <a:r>
              <a:rPr lang="en"/>
              <a:t> at a given path. In the context of Vault, </a:t>
            </a:r>
            <a:r>
              <a:rPr b="1" i="1" lang="en"/>
              <a:t>mounting </a:t>
            </a:r>
            <a:r>
              <a:rPr lang="en"/>
              <a:t>a </a:t>
            </a:r>
            <a:r>
              <a:rPr i="1" lang="en"/>
              <a:t>secret backend</a:t>
            </a:r>
            <a:r>
              <a:rPr lang="en"/>
              <a:t> means creating a new, isolated instance of the backend.</a:t>
            </a:r>
          </a:p>
          <a:p>
            <a:pPr indent="0" lvl="0" marL="0">
              <a:spcBef>
                <a:spcPts val="0"/>
              </a:spcBef>
              <a:buNone/>
            </a:pPr>
            <a:r>
              <a:rPr lang="en"/>
              <a:t>By default Vault mounts an instance of the </a:t>
            </a:r>
            <a:r>
              <a:rPr lang="en">
                <a:latin typeface="Consolas"/>
                <a:ea typeface="Consolas"/>
                <a:cs typeface="Consolas"/>
                <a:sym typeface="Consolas"/>
              </a:rPr>
              <a:t>kv</a:t>
            </a:r>
            <a:r>
              <a:rPr lang="en"/>
              <a:t> backend at </a:t>
            </a:r>
            <a:r>
              <a:rPr lang="en">
                <a:latin typeface="Consolas"/>
                <a:ea typeface="Consolas"/>
                <a:cs typeface="Consolas"/>
                <a:sym typeface="Consolas"/>
              </a:rPr>
              <a:t>secret/</a:t>
            </a:r>
            <a:r>
              <a:rPr lang="en"/>
              <a:t>, and that is what we have used in the previous example. All other </a:t>
            </a:r>
            <a:r>
              <a:rPr i="1" lang="en"/>
              <a:t>secret backends</a:t>
            </a:r>
            <a:r>
              <a:rPr lang="en"/>
              <a:t> must be explicitly mounted and configured.</a:t>
            </a:r>
          </a:p>
          <a:p>
            <a:pPr indent="0" lvl="0" marL="0">
              <a:spcBef>
                <a:spcPts val="0"/>
              </a:spcBef>
              <a:buNone/>
            </a:pPr>
            <a:r>
              <a:rPr lang="en"/>
              <a:t>There may be any number of </a:t>
            </a:r>
            <a:r>
              <a:rPr i="1" lang="en"/>
              <a:t>secret backends</a:t>
            </a:r>
            <a:r>
              <a:rPr lang="en"/>
              <a:t> mounted at any given time, and it is possible to have multiple instances of the same </a:t>
            </a:r>
            <a:r>
              <a:rPr i="1" lang="en"/>
              <a:t>secret backend</a:t>
            </a:r>
            <a:r>
              <a:rPr lang="en"/>
              <a:t> mounted at different paths and using different configurations.</a:t>
            </a:r>
          </a:p>
          <a:p>
            <a:pPr indent="0" lvl="0" marL="0" rtl="0">
              <a:spcBef>
                <a:spcPts val="0"/>
              </a:spcBef>
              <a:buNone/>
            </a:pPr>
            <a:r>
              <a:rPr b="1" lang="en" u="sng"/>
              <a:t>Unmount</a:t>
            </a:r>
            <a:r>
              <a:rPr lang="en" u="sng"/>
              <a:t> is a destructive operation!</a:t>
            </a:r>
          </a:p>
        </p:txBody>
      </p:sp>
    </p:spTree>
  </p:cSld>
  <p:clrMapOvr>
    <a:masterClrMapping/>
  </p:clrMapOvr>
</p:sld>
</file>

<file path=ppt/slides/slide1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9" name="Shape 769"/>
        <p:cNvGrpSpPr/>
        <p:nvPr/>
      </p:nvGrpSpPr>
      <p:grpSpPr>
        <a:xfrm>
          <a:off x="0" y="0"/>
          <a:ext cx="0" cy="0"/>
          <a:chOff x="0" y="0"/>
          <a:chExt cx="0" cy="0"/>
        </a:xfrm>
      </p:grpSpPr>
      <p:sp>
        <p:nvSpPr>
          <p:cNvPr id="770" name="Shape 770"/>
          <p:cNvSpPr txBox="1"/>
          <p:nvPr>
            <p:ph type="title"/>
          </p:nvPr>
        </p:nvSpPr>
        <p:spPr>
          <a:xfrm>
            <a:off x="311700" y="2150850"/>
            <a:ext cx="8520600" cy="841800"/>
          </a:xfrm>
          <a:prstGeom prst="rect">
            <a:avLst/>
          </a:prstGeom>
        </p:spPr>
        <p:txBody>
          <a:bodyPr anchorCtr="0" anchor="ctr" bIns="91425" lIns="91425" rIns="91425" wrap="square" tIns="91425">
            <a:noAutofit/>
          </a:bodyPr>
          <a:lstStyle/>
          <a:p>
            <a:pPr indent="0" lvl="0" marL="0">
              <a:spcBef>
                <a:spcPts val="0"/>
              </a:spcBef>
              <a:buNone/>
            </a:pPr>
            <a:r>
              <a:rPr lang="en">
                <a:latin typeface="Consolas"/>
                <a:ea typeface="Consolas"/>
                <a:cs typeface="Consolas"/>
                <a:sym typeface="Consolas"/>
              </a:rPr>
              <a:t>kubernetes-vault-client</a:t>
            </a:r>
          </a:p>
        </p:txBody>
      </p:sp>
    </p:spTree>
  </p:cSld>
  <p:clrMapOvr>
    <a:masterClrMapping/>
  </p:clrMapOvr>
</p:sld>
</file>

<file path=ppt/slides/slide1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4" name="Shape 774"/>
        <p:cNvGrpSpPr/>
        <p:nvPr/>
      </p:nvGrpSpPr>
      <p:grpSpPr>
        <a:xfrm>
          <a:off x="0" y="0"/>
          <a:ext cx="0" cy="0"/>
          <a:chOff x="0" y="0"/>
          <a:chExt cx="0" cy="0"/>
        </a:xfrm>
      </p:grpSpPr>
      <p:sp>
        <p:nvSpPr>
          <p:cNvPr id="775" name="Shape 775"/>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rtl="0">
              <a:spcBef>
                <a:spcPts val="0"/>
              </a:spcBef>
              <a:buNone/>
            </a:pPr>
            <a:r>
              <a:rPr lang="en">
                <a:latin typeface="Consolas"/>
                <a:ea typeface="Consolas"/>
                <a:cs typeface="Consolas"/>
                <a:sym typeface="Consolas"/>
              </a:rPr>
              <a:t>kubernetes-vault-client</a:t>
            </a:r>
          </a:p>
        </p:txBody>
      </p:sp>
      <p:sp>
        <p:nvSpPr>
          <p:cNvPr id="776" name="Shape 776"/>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0" lvl="0" marL="0">
              <a:spcBef>
                <a:spcPts val="0"/>
              </a:spcBef>
              <a:buNone/>
            </a:pPr>
            <a:r>
              <a:rPr lang="en" u="sng">
                <a:solidFill>
                  <a:schemeClr val="hlink"/>
                </a:solidFill>
                <a:latin typeface="Consolas"/>
                <a:ea typeface="Consolas"/>
                <a:cs typeface="Consolas"/>
                <a:sym typeface="Consolas"/>
                <a:hlinkClick r:id="rId3"/>
              </a:rPr>
              <a:t>kubernetes-vault-client</a:t>
            </a:r>
            <a:r>
              <a:rPr lang="en"/>
              <a:t> helps Kubernetes applications access Vault secrets in a secure way. It runs as an </a:t>
            </a:r>
            <a:r>
              <a:rPr b="1" i="1" lang="en" u="sng">
                <a:solidFill>
                  <a:schemeClr val="hlink"/>
                </a:solidFill>
                <a:hlinkClick r:id="rId4"/>
              </a:rPr>
              <a:t>init container</a:t>
            </a:r>
            <a:r>
              <a:rPr lang="en"/>
              <a:t> that automatically authenticates with Vault and dumps requested secrets and certificates as files to a shared volume so that they can be used by other containers in the pod.</a:t>
            </a:r>
          </a:p>
          <a:p>
            <a:pPr indent="0" lvl="0" marL="0">
              <a:spcBef>
                <a:spcPts val="0"/>
              </a:spcBef>
              <a:buNone/>
            </a:pPr>
            <a:r>
              <a:rPr lang="en">
                <a:latin typeface="Consolas"/>
                <a:ea typeface="Consolas"/>
                <a:cs typeface="Consolas"/>
                <a:sym typeface="Consolas"/>
              </a:rPr>
              <a:t>kubernetes-vault-client</a:t>
            </a:r>
            <a:r>
              <a:rPr lang="en"/>
              <a:t> supports authenticating against both the </a:t>
            </a:r>
            <a:r>
              <a:rPr lang="en">
                <a:latin typeface="Consolas"/>
                <a:ea typeface="Consolas"/>
                <a:cs typeface="Consolas"/>
                <a:sym typeface="Consolas"/>
              </a:rPr>
              <a:t>gcp</a:t>
            </a:r>
            <a:r>
              <a:rPr lang="en"/>
              <a:t> and </a:t>
            </a:r>
            <a:r>
              <a:rPr lang="en">
                <a:latin typeface="Consolas"/>
                <a:ea typeface="Consolas"/>
                <a:cs typeface="Consolas"/>
                <a:sym typeface="Consolas"/>
              </a:rPr>
              <a:t>kubernetes</a:t>
            </a:r>
            <a:r>
              <a:rPr lang="en"/>
              <a:t> auth backends. Using the </a:t>
            </a:r>
            <a:r>
              <a:rPr lang="en">
                <a:latin typeface="Consolas"/>
                <a:ea typeface="Consolas"/>
                <a:cs typeface="Consolas"/>
                <a:sym typeface="Consolas"/>
              </a:rPr>
              <a:t>kubernetes</a:t>
            </a:r>
            <a:r>
              <a:rPr lang="en"/>
              <a:t> auth backend is preferable in almost all situations since it is much easier to configure and integrates tightly with the Kubernetes concepts of </a:t>
            </a:r>
            <a:r>
              <a:rPr lang="en">
                <a:latin typeface="Consolas"/>
                <a:ea typeface="Consolas"/>
                <a:cs typeface="Consolas"/>
                <a:sym typeface="Consolas"/>
              </a:rPr>
              <a:t>ServiceAccount</a:t>
            </a:r>
            <a:r>
              <a:rPr lang="en"/>
              <a:t> and </a:t>
            </a:r>
            <a:r>
              <a:rPr lang="en">
                <a:latin typeface="Consolas"/>
                <a:ea typeface="Consolas"/>
                <a:cs typeface="Consolas"/>
                <a:sym typeface="Consolas"/>
              </a:rPr>
              <a:t>Namespace</a:t>
            </a:r>
            <a:r>
              <a:rPr lang="en"/>
              <a:t>.</a:t>
            </a:r>
          </a:p>
        </p:txBody>
      </p:sp>
    </p:spTree>
  </p:cSld>
  <p:clrMapOvr>
    <a:masterClrMapping/>
  </p:clrMapOvr>
</p:sld>
</file>

<file path=ppt/slides/slide1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0" name="Shape 780"/>
        <p:cNvGrpSpPr/>
        <p:nvPr/>
      </p:nvGrpSpPr>
      <p:grpSpPr>
        <a:xfrm>
          <a:off x="0" y="0"/>
          <a:ext cx="0" cy="0"/>
          <a:chOff x="0" y="0"/>
          <a:chExt cx="0" cy="0"/>
        </a:xfrm>
      </p:grpSpPr>
      <p:sp>
        <p:nvSpPr>
          <p:cNvPr id="781" name="Shape 781"/>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rtl="0">
              <a:spcBef>
                <a:spcPts val="0"/>
              </a:spcBef>
              <a:buNone/>
            </a:pPr>
            <a:r>
              <a:rPr lang="en">
                <a:latin typeface="Consolas"/>
                <a:ea typeface="Consolas"/>
                <a:cs typeface="Consolas"/>
                <a:sym typeface="Consolas"/>
              </a:rPr>
              <a:t>kubernetes-vault-client</a:t>
            </a:r>
          </a:p>
        </p:txBody>
      </p:sp>
      <p:sp>
        <p:nvSpPr>
          <p:cNvPr id="782" name="Shape 782"/>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0" lvl="0" marL="0" rtl="0">
              <a:spcBef>
                <a:spcPts val="0"/>
              </a:spcBef>
              <a:buNone/>
            </a:pPr>
            <a:r>
              <a:t/>
            </a:r>
            <a:endParaRPr/>
          </a:p>
        </p:txBody>
      </p:sp>
      <p:pic>
        <p:nvPicPr>
          <p:cNvPr id="783" name="Shape 783"/>
          <p:cNvPicPr preferRelativeResize="0"/>
          <p:nvPr/>
        </p:nvPicPr>
        <p:blipFill>
          <a:blip r:embed="rId3">
            <a:alphaModFix/>
          </a:blip>
          <a:stretch>
            <a:fillRect/>
          </a:stretch>
        </p:blipFill>
        <p:spPr>
          <a:xfrm>
            <a:off x="3177216" y="1152475"/>
            <a:ext cx="2386008" cy="3416400"/>
          </a:xfrm>
          <a:prstGeom prst="rect">
            <a:avLst/>
          </a:prstGeom>
          <a:noFill/>
          <a:ln>
            <a:noFill/>
          </a:ln>
        </p:spPr>
      </p:pic>
    </p:spTree>
  </p:cSld>
  <p:clrMapOvr>
    <a:masterClrMapping/>
  </p:clrMapOvr>
</p:sld>
</file>

<file path=ppt/slides/slide1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7" name="Shape 787"/>
        <p:cNvGrpSpPr/>
        <p:nvPr/>
      </p:nvGrpSpPr>
      <p:grpSpPr>
        <a:xfrm>
          <a:off x="0" y="0"/>
          <a:ext cx="0" cy="0"/>
          <a:chOff x="0" y="0"/>
          <a:chExt cx="0" cy="0"/>
        </a:xfrm>
      </p:grpSpPr>
      <p:sp>
        <p:nvSpPr>
          <p:cNvPr id="788" name="Shape 788"/>
          <p:cNvSpPr txBox="1"/>
          <p:nvPr>
            <p:ph type="title"/>
          </p:nvPr>
        </p:nvSpPr>
        <p:spPr>
          <a:xfrm>
            <a:off x="311700" y="2150850"/>
            <a:ext cx="8520600" cy="841800"/>
          </a:xfrm>
          <a:prstGeom prst="rect">
            <a:avLst/>
          </a:prstGeom>
        </p:spPr>
        <p:txBody>
          <a:bodyPr anchorCtr="0" anchor="ctr" bIns="91425" lIns="91425" rIns="91425" wrap="square" tIns="91425">
            <a:noAutofit/>
          </a:bodyPr>
          <a:lstStyle/>
          <a:p>
            <a:pPr indent="0" lvl="0" marL="0">
              <a:spcBef>
                <a:spcPts val="0"/>
              </a:spcBef>
              <a:buNone/>
            </a:pPr>
            <a:r>
              <a:rPr lang="en"/>
              <a:t>Example: </a:t>
            </a:r>
            <a:r>
              <a:rPr lang="en">
                <a:latin typeface="Consolas"/>
                <a:ea typeface="Consolas"/>
                <a:cs typeface="Consolas"/>
                <a:sym typeface="Consolas"/>
              </a:rPr>
              <a:t>time-server</a:t>
            </a:r>
          </a:p>
        </p:txBody>
      </p:sp>
    </p:spTree>
  </p:cSld>
  <p:clrMapOvr>
    <a:masterClrMapping/>
  </p:clrMapOvr>
</p:sld>
</file>

<file path=ppt/slides/slide1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2" name="Shape 792"/>
        <p:cNvGrpSpPr/>
        <p:nvPr/>
      </p:nvGrpSpPr>
      <p:grpSpPr>
        <a:xfrm>
          <a:off x="0" y="0"/>
          <a:ext cx="0" cy="0"/>
          <a:chOff x="0" y="0"/>
          <a:chExt cx="0" cy="0"/>
        </a:xfrm>
      </p:grpSpPr>
      <p:sp>
        <p:nvSpPr>
          <p:cNvPr id="793" name="Shape 793"/>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a:spcBef>
                <a:spcPts val="0"/>
              </a:spcBef>
              <a:buNone/>
            </a:pPr>
            <a:r>
              <a:rPr lang="en"/>
              <a:t>Example: </a:t>
            </a:r>
            <a:r>
              <a:rPr lang="en">
                <a:latin typeface="Consolas"/>
                <a:ea typeface="Consolas"/>
                <a:cs typeface="Consolas"/>
                <a:sym typeface="Consolas"/>
              </a:rPr>
              <a:t>time-server</a:t>
            </a:r>
          </a:p>
        </p:txBody>
      </p:sp>
      <p:sp>
        <p:nvSpPr>
          <p:cNvPr id="794" name="Shape 794"/>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69850" lvl="0" marL="0">
              <a:spcBef>
                <a:spcPts val="0"/>
              </a:spcBef>
              <a:buClr>
                <a:schemeClr val="dk1"/>
              </a:buClr>
              <a:buSzPts val="1100"/>
              <a:buFont typeface="Arial"/>
              <a:buNone/>
            </a:pPr>
            <a:r>
              <a:rPr lang="en"/>
              <a:t>O</a:t>
            </a:r>
            <a:r>
              <a:rPr lang="en"/>
              <a:t>ne will now walk through the steps necessary to transform an insecure web application — one that stores credentials in the code and does not use TLS — into a secure application that reads secrets and TLS certificates from Vault.</a:t>
            </a:r>
          </a:p>
          <a:p>
            <a:pPr indent="0" lvl="0" marL="0">
              <a:spcBef>
                <a:spcPts val="0"/>
              </a:spcBef>
              <a:buNone/>
            </a:pPr>
            <a:r>
              <a:rPr lang="en"/>
              <a:t>The application used as an example is a simple HTTP time server that responds to </a:t>
            </a:r>
            <a:r>
              <a:rPr lang="en">
                <a:latin typeface="Consolas"/>
                <a:ea typeface="Consolas"/>
                <a:cs typeface="Consolas"/>
                <a:sym typeface="Consolas"/>
              </a:rPr>
              <a:t>GET /</a:t>
            </a:r>
            <a:r>
              <a:rPr lang="en"/>
              <a:t> requests with the current date and time.</a:t>
            </a:r>
          </a:p>
        </p:txBody>
      </p:sp>
      <p:pic>
        <p:nvPicPr>
          <p:cNvPr id="795" name="Shape 795"/>
          <p:cNvPicPr preferRelativeResize="0"/>
          <p:nvPr/>
        </p:nvPicPr>
        <p:blipFill>
          <a:blip r:embed="rId3">
            <a:alphaModFix/>
          </a:blip>
          <a:stretch>
            <a:fillRect/>
          </a:stretch>
        </p:blipFill>
        <p:spPr>
          <a:xfrm>
            <a:off x="3181963" y="3602750"/>
            <a:ext cx="2780075" cy="432725"/>
          </a:xfrm>
          <a:prstGeom prst="rect">
            <a:avLst/>
          </a:prstGeom>
          <a:noFill/>
          <a:ln>
            <a:noFill/>
          </a:ln>
        </p:spPr>
      </p:pic>
    </p:spTree>
  </p:cSld>
  <p:clrMapOvr>
    <a:masterClrMapping/>
  </p:clrMapOvr>
</p:sld>
</file>

<file path=ppt/slides/slide1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9" name="Shape 799"/>
        <p:cNvGrpSpPr/>
        <p:nvPr/>
      </p:nvGrpSpPr>
      <p:grpSpPr>
        <a:xfrm>
          <a:off x="0" y="0"/>
          <a:ext cx="0" cy="0"/>
          <a:chOff x="0" y="0"/>
          <a:chExt cx="0" cy="0"/>
        </a:xfrm>
      </p:grpSpPr>
      <p:sp>
        <p:nvSpPr>
          <p:cNvPr id="800" name="Shape 800"/>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rtl="0">
              <a:spcBef>
                <a:spcPts val="0"/>
              </a:spcBef>
              <a:buNone/>
            </a:pPr>
            <a:r>
              <a:rPr lang="en"/>
              <a:t>Example: </a:t>
            </a:r>
            <a:r>
              <a:rPr lang="en">
                <a:latin typeface="Consolas"/>
                <a:ea typeface="Consolas"/>
                <a:cs typeface="Consolas"/>
                <a:sym typeface="Consolas"/>
              </a:rPr>
              <a:t>time-server</a:t>
            </a:r>
          </a:p>
        </p:txBody>
      </p:sp>
      <p:sp>
        <p:nvSpPr>
          <p:cNvPr id="801" name="Shape 801"/>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0" lvl="0" marL="0">
              <a:spcBef>
                <a:spcPts val="0"/>
              </a:spcBef>
              <a:buNone/>
            </a:pPr>
            <a:r>
              <a:rPr lang="en"/>
              <a:t>The code for this example lives at</a:t>
            </a:r>
          </a:p>
          <a:p>
            <a:pPr indent="0" lvl="0" marL="0">
              <a:spcBef>
                <a:spcPts val="0"/>
              </a:spcBef>
              <a:buNone/>
            </a:pPr>
            <a:r>
              <a:rPr lang="en" u="sng">
                <a:solidFill>
                  <a:schemeClr val="hlink"/>
                </a:solidFill>
                <a:hlinkClick r:id="rId3"/>
              </a:rPr>
              <a:t>https://github.com/travelaudience/kubernetes-vault-example</a:t>
            </a:r>
          </a:p>
          <a:p>
            <a:pPr indent="0" lvl="0" marL="0">
              <a:spcBef>
                <a:spcPts val="0"/>
              </a:spcBef>
              <a:buNone/>
            </a:pPr>
            <a:r>
              <a:rPr lang="en"/>
              <a:t>The code and policies in the repo are intentionally very restrictive (and thus more secure). They serve as a reference of what things should look like in a production scenario.</a:t>
            </a:r>
          </a:p>
          <a:p>
            <a:pPr indent="0" lvl="0" marL="0" rtl="0">
              <a:spcBef>
                <a:spcPts val="0"/>
              </a:spcBef>
              <a:buNone/>
            </a:pPr>
            <a:r>
              <a:rPr lang="en"/>
              <a:t>However, and in order to ease things during this training, we will use slightly different, more permissive policies.</a:t>
            </a:r>
          </a:p>
        </p:txBody>
      </p:sp>
    </p:spTree>
  </p:cSld>
  <p:clrMapOvr>
    <a:masterClrMapping/>
  </p:clrMapOvr>
</p:sld>
</file>

<file path=ppt/slides/slide1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5" name="Shape 805"/>
        <p:cNvGrpSpPr/>
        <p:nvPr/>
      </p:nvGrpSpPr>
      <p:grpSpPr>
        <a:xfrm>
          <a:off x="0" y="0"/>
          <a:ext cx="0" cy="0"/>
          <a:chOff x="0" y="0"/>
          <a:chExt cx="0" cy="0"/>
        </a:xfrm>
      </p:grpSpPr>
      <p:sp>
        <p:nvSpPr>
          <p:cNvPr id="806" name="Shape 806"/>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rtl="0">
              <a:spcBef>
                <a:spcPts val="0"/>
              </a:spcBef>
              <a:buNone/>
            </a:pPr>
            <a:r>
              <a:rPr lang="en"/>
              <a:t>Provision the </a:t>
            </a:r>
            <a:r>
              <a:rPr lang="en">
                <a:latin typeface="Consolas"/>
                <a:ea typeface="Consolas"/>
                <a:cs typeface="Consolas"/>
                <a:sym typeface="Consolas"/>
              </a:rPr>
              <a:t>time-server</a:t>
            </a:r>
            <a:r>
              <a:rPr lang="en"/>
              <a:t> credentials as a secret</a:t>
            </a:r>
          </a:p>
        </p:txBody>
      </p:sp>
      <p:sp>
        <p:nvSpPr>
          <p:cNvPr id="807" name="Shape 807"/>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0" lvl="0" marL="0" rtl="0">
              <a:spcBef>
                <a:spcPts val="0"/>
              </a:spcBef>
              <a:buNone/>
            </a:pPr>
            <a:r>
              <a:rPr lang="en">
                <a:latin typeface="Consolas"/>
                <a:ea typeface="Consolas"/>
                <a:cs typeface="Consolas"/>
                <a:sym typeface="Consolas"/>
              </a:rPr>
              <a:t>$ vault write secret/time-server-credentials \</a:t>
            </a:r>
          </a:p>
          <a:p>
            <a:pPr indent="0" lvl="0" marL="0" rtl="0">
              <a:spcBef>
                <a:spcPts val="0"/>
              </a:spcBef>
              <a:buNone/>
            </a:pPr>
            <a:r>
              <a:rPr lang="en">
                <a:latin typeface="Consolas"/>
                <a:ea typeface="Consolas"/>
                <a:cs typeface="Consolas"/>
                <a:sym typeface="Consolas"/>
              </a:rPr>
              <a:t>    username="time-client" \</a:t>
            </a:r>
          </a:p>
          <a:p>
            <a:pPr indent="0" lvl="0" marL="0" rtl="0">
              <a:spcBef>
                <a:spcPts val="0"/>
              </a:spcBef>
              <a:buNone/>
            </a:pPr>
            <a:r>
              <a:rPr lang="en">
                <a:latin typeface="Consolas"/>
                <a:ea typeface="Consolas"/>
                <a:cs typeface="Consolas"/>
                <a:sym typeface="Consolas"/>
              </a:rPr>
              <a:t>    password="safe#passw0rd!"</a:t>
            </a:r>
          </a:p>
          <a:p>
            <a:pPr indent="0" lvl="0" marL="0" rtl="0">
              <a:spcBef>
                <a:spcPts val="0"/>
              </a:spcBef>
              <a:buNone/>
            </a:pPr>
            <a:r>
              <a:rPr lang="en">
                <a:latin typeface="Consolas"/>
                <a:ea typeface="Consolas"/>
                <a:cs typeface="Consolas"/>
                <a:sym typeface="Consolas"/>
              </a:rPr>
              <a:t>Success! Data written to: secret/time-server-credentials</a:t>
            </a:r>
          </a:p>
        </p:txBody>
      </p:sp>
    </p:spTree>
  </p:cSld>
  <p:clrMapOvr>
    <a:masterClrMapping/>
  </p:clrMapOvr>
</p:sld>
</file>

<file path=ppt/slides/slide1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1" name="Shape 811"/>
        <p:cNvGrpSpPr/>
        <p:nvPr/>
      </p:nvGrpSpPr>
      <p:grpSpPr>
        <a:xfrm>
          <a:off x="0" y="0"/>
          <a:ext cx="0" cy="0"/>
          <a:chOff x="0" y="0"/>
          <a:chExt cx="0" cy="0"/>
        </a:xfrm>
      </p:grpSpPr>
      <p:sp>
        <p:nvSpPr>
          <p:cNvPr id="812" name="Shape 812"/>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a:spcBef>
                <a:spcPts val="0"/>
              </a:spcBef>
              <a:buNone/>
            </a:pPr>
            <a:r>
              <a:rPr lang="en"/>
              <a:t>Create PKI role for </a:t>
            </a:r>
            <a:r>
              <a:rPr lang="en">
                <a:latin typeface="Consolas"/>
                <a:ea typeface="Consolas"/>
                <a:cs typeface="Consolas"/>
                <a:sym typeface="Consolas"/>
              </a:rPr>
              <a:t>time-server</a:t>
            </a:r>
          </a:p>
        </p:txBody>
      </p:sp>
      <p:sp>
        <p:nvSpPr>
          <p:cNvPr id="813" name="Shape 813"/>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69850" lvl="0" marL="0">
              <a:spcBef>
                <a:spcPts val="0"/>
              </a:spcBef>
              <a:buClr>
                <a:schemeClr val="dk1"/>
              </a:buClr>
              <a:buSzPts val="1100"/>
              <a:buFont typeface="Arial"/>
              <a:buNone/>
            </a:pPr>
            <a:r>
              <a:rPr lang="en" sz="1300">
                <a:latin typeface="Consolas"/>
                <a:ea typeface="Consolas"/>
                <a:cs typeface="Consolas"/>
                <a:sym typeface="Consolas"/>
              </a:rPr>
              <a:t>$ vault write intermediate-ca/roles/time-server \</a:t>
            </a:r>
          </a:p>
          <a:p>
            <a:pPr indent="-69850" lvl="0" marL="0">
              <a:spcBef>
                <a:spcPts val="0"/>
              </a:spcBef>
              <a:buClr>
                <a:schemeClr val="dk1"/>
              </a:buClr>
              <a:buSzPts val="1100"/>
              <a:buFont typeface="Arial"/>
              <a:buNone/>
            </a:pPr>
            <a:r>
              <a:rPr lang="en" sz="1300">
                <a:latin typeface="Consolas"/>
                <a:ea typeface="Consolas"/>
                <a:cs typeface="Consolas"/>
                <a:sym typeface="Consolas"/>
              </a:rPr>
              <a:t>  allowed_domains="time-server.default.svc.cluster.local,time-server.default,time-server" \</a:t>
            </a:r>
          </a:p>
          <a:p>
            <a:pPr indent="-69850" lvl="0" marL="0">
              <a:spcBef>
                <a:spcPts val="0"/>
              </a:spcBef>
              <a:buClr>
                <a:schemeClr val="dk1"/>
              </a:buClr>
              <a:buSzPts val="1100"/>
              <a:buFont typeface="Arial"/>
              <a:buNone/>
            </a:pPr>
            <a:r>
              <a:rPr lang="en" sz="1300">
                <a:latin typeface="Consolas"/>
                <a:ea typeface="Consolas"/>
                <a:cs typeface="Consolas"/>
                <a:sym typeface="Consolas"/>
              </a:rPr>
              <a:t>  allow_subdomains="false" \</a:t>
            </a:r>
          </a:p>
          <a:p>
            <a:pPr indent="-69850" lvl="0" marL="0">
              <a:spcBef>
                <a:spcPts val="0"/>
              </a:spcBef>
              <a:buClr>
                <a:schemeClr val="dk1"/>
              </a:buClr>
              <a:buSzPts val="1100"/>
              <a:buFont typeface="Arial"/>
              <a:buNone/>
            </a:pPr>
            <a:r>
              <a:rPr lang="en" sz="1300">
                <a:latin typeface="Consolas"/>
                <a:ea typeface="Consolas"/>
                <a:cs typeface="Consolas"/>
                <a:sym typeface="Consolas"/>
              </a:rPr>
              <a:t>  allow_bare_domains="true" \</a:t>
            </a:r>
          </a:p>
          <a:p>
            <a:pPr indent="-69850" lvl="0" marL="0">
              <a:spcBef>
                <a:spcPts val="0"/>
              </a:spcBef>
              <a:buClr>
                <a:schemeClr val="dk1"/>
              </a:buClr>
              <a:buSzPts val="1100"/>
              <a:buFont typeface="Arial"/>
              <a:buNone/>
            </a:pPr>
            <a:r>
              <a:rPr lang="en" sz="1300">
                <a:latin typeface="Consolas"/>
                <a:ea typeface="Consolas"/>
                <a:cs typeface="Consolas"/>
                <a:sym typeface="Consolas"/>
              </a:rPr>
              <a:t>  max_ttl="2160h" \</a:t>
            </a:r>
          </a:p>
          <a:p>
            <a:pPr indent="0" lvl="0" marL="0">
              <a:spcBef>
                <a:spcPts val="0"/>
              </a:spcBef>
              <a:buNone/>
            </a:pPr>
            <a:r>
              <a:rPr lang="en" sz="1300">
                <a:latin typeface="Consolas"/>
                <a:ea typeface="Consolas"/>
                <a:cs typeface="Consolas"/>
                <a:sym typeface="Consolas"/>
              </a:rPr>
              <a:t>  client_flag="false"</a:t>
            </a:r>
          </a:p>
          <a:p>
            <a:pPr indent="0" lvl="0" marL="0">
              <a:spcBef>
                <a:spcPts val="0"/>
              </a:spcBef>
              <a:buNone/>
            </a:pPr>
            <a:r>
              <a:rPr lang="en" sz="1300">
                <a:latin typeface="Consolas"/>
                <a:ea typeface="Consolas"/>
                <a:cs typeface="Consolas"/>
                <a:sym typeface="Consolas"/>
              </a:rPr>
              <a:t>Success! Data written to: intermediate-ca/roles/time-server</a:t>
            </a:r>
          </a:p>
        </p:txBody>
      </p:sp>
    </p:spTree>
  </p:cSld>
  <p:clrMapOvr>
    <a:masterClrMapping/>
  </p:clrMapOvr>
</p:sld>
</file>

<file path=ppt/slides/slide1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7" name="Shape 817"/>
        <p:cNvGrpSpPr/>
        <p:nvPr/>
      </p:nvGrpSpPr>
      <p:grpSpPr>
        <a:xfrm>
          <a:off x="0" y="0"/>
          <a:ext cx="0" cy="0"/>
          <a:chOff x="0" y="0"/>
          <a:chExt cx="0" cy="0"/>
        </a:xfrm>
      </p:grpSpPr>
      <p:sp>
        <p:nvSpPr>
          <p:cNvPr id="818" name="Shape 818"/>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rtl="0">
              <a:spcBef>
                <a:spcPts val="0"/>
              </a:spcBef>
              <a:buNone/>
            </a:pPr>
            <a:r>
              <a:rPr lang="en"/>
              <a:t>Create PKI role for </a:t>
            </a:r>
            <a:r>
              <a:rPr lang="en">
                <a:latin typeface="Consolas"/>
                <a:ea typeface="Consolas"/>
                <a:cs typeface="Consolas"/>
                <a:sym typeface="Consolas"/>
              </a:rPr>
              <a:t>time-client</a:t>
            </a:r>
          </a:p>
        </p:txBody>
      </p:sp>
      <p:sp>
        <p:nvSpPr>
          <p:cNvPr id="819" name="Shape 819"/>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0" lvl="0" marL="0">
              <a:spcBef>
                <a:spcPts val="0"/>
              </a:spcBef>
              <a:buNone/>
            </a:pPr>
            <a:r>
              <a:rPr lang="en">
                <a:latin typeface="Consolas"/>
                <a:ea typeface="Consolas"/>
                <a:cs typeface="Consolas"/>
                <a:sym typeface="Consolas"/>
              </a:rPr>
              <a:t>$ vault write intermediate-ca/roles/time-client \</a:t>
            </a:r>
          </a:p>
          <a:p>
            <a:pPr indent="0" lvl="0" marL="0">
              <a:spcBef>
                <a:spcPts val="0"/>
              </a:spcBef>
              <a:buNone/>
            </a:pPr>
            <a:r>
              <a:rPr lang="en">
                <a:latin typeface="Consolas"/>
                <a:ea typeface="Consolas"/>
                <a:cs typeface="Consolas"/>
                <a:sym typeface="Consolas"/>
              </a:rPr>
              <a:t>    allowed_domains="time-client" \</a:t>
            </a:r>
          </a:p>
          <a:p>
            <a:pPr indent="0" lvl="0" marL="0">
              <a:spcBef>
                <a:spcPts val="0"/>
              </a:spcBef>
              <a:buNone/>
            </a:pPr>
            <a:r>
              <a:rPr lang="en">
                <a:latin typeface="Consolas"/>
                <a:ea typeface="Consolas"/>
                <a:cs typeface="Consolas"/>
                <a:sym typeface="Consolas"/>
              </a:rPr>
              <a:t>    allow_subdomains="false" \</a:t>
            </a:r>
          </a:p>
          <a:p>
            <a:pPr indent="0" lvl="0" marL="0">
              <a:spcBef>
                <a:spcPts val="0"/>
              </a:spcBef>
              <a:buNone/>
            </a:pPr>
            <a:r>
              <a:rPr lang="en">
                <a:latin typeface="Consolas"/>
                <a:ea typeface="Consolas"/>
                <a:cs typeface="Consolas"/>
                <a:sym typeface="Consolas"/>
              </a:rPr>
              <a:t>    allow_bare_domains="true" \</a:t>
            </a:r>
          </a:p>
          <a:p>
            <a:pPr indent="0" lvl="0" marL="0">
              <a:spcBef>
                <a:spcPts val="0"/>
              </a:spcBef>
              <a:buNone/>
            </a:pPr>
            <a:r>
              <a:rPr lang="en">
                <a:latin typeface="Consolas"/>
                <a:ea typeface="Consolas"/>
                <a:cs typeface="Consolas"/>
                <a:sym typeface="Consolas"/>
              </a:rPr>
              <a:t>    max_ttl="2160h" \</a:t>
            </a:r>
          </a:p>
          <a:p>
            <a:pPr indent="0" lvl="0" marL="0">
              <a:spcBef>
                <a:spcPts val="0"/>
              </a:spcBef>
              <a:buNone/>
            </a:pPr>
            <a:r>
              <a:rPr lang="en">
                <a:latin typeface="Consolas"/>
                <a:ea typeface="Consolas"/>
                <a:cs typeface="Consolas"/>
                <a:sym typeface="Consolas"/>
              </a:rPr>
              <a:t>    server_flag="false"</a:t>
            </a:r>
          </a:p>
          <a:p>
            <a:pPr indent="0" lvl="0" marL="0" rtl="0">
              <a:spcBef>
                <a:spcPts val="0"/>
              </a:spcBef>
              <a:buNone/>
            </a:pPr>
            <a:r>
              <a:rPr lang="en">
                <a:latin typeface="Consolas"/>
                <a:ea typeface="Consolas"/>
                <a:cs typeface="Consolas"/>
                <a:sym typeface="Consolas"/>
              </a:rPr>
              <a:t>Success! Data written to: intermediate-ca/roles/time-client</a:t>
            </a:r>
          </a:p>
        </p:txBody>
      </p:sp>
    </p:spTree>
  </p:cSld>
  <p:clrMapOvr>
    <a:masterClrMapping/>
  </p:clrMapOvr>
</p:sld>
</file>

<file path=ppt/slides/slide1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3" name="Shape 823"/>
        <p:cNvGrpSpPr/>
        <p:nvPr/>
      </p:nvGrpSpPr>
      <p:grpSpPr>
        <a:xfrm>
          <a:off x="0" y="0"/>
          <a:ext cx="0" cy="0"/>
          <a:chOff x="0" y="0"/>
          <a:chExt cx="0" cy="0"/>
        </a:xfrm>
      </p:grpSpPr>
      <p:sp>
        <p:nvSpPr>
          <p:cNvPr id="824" name="Shape 824"/>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rtl="0">
              <a:spcBef>
                <a:spcPts val="0"/>
              </a:spcBef>
              <a:buNone/>
            </a:pPr>
            <a:r>
              <a:rPr lang="en"/>
              <a:t>Create</a:t>
            </a:r>
            <a:r>
              <a:rPr lang="en"/>
              <a:t> the </a:t>
            </a:r>
            <a:r>
              <a:rPr lang="en">
                <a:latin typeface="Consolas"/>
                <a:ea typeface="Consolas"/>
                <a:cs typeface="Consolas"/>
                <a:sym typeface="Consolas"/>
              </a:rPr>
              <a:t>time-server</a:t>
            </a:r>
            <a:r>
              <a:rPr lang="en"/>
              <a:t> policy</a:t>
            </a:r>
          </a:p>
        </p:txBody>
      </p:sp>
      <p:sp>
        <p:nvSpPr>
          <p:cNvPr id="825" name="Shape 825"/>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69850" lvl="0" marL="0" rtl="0">
              <a:spcBef>
                <a:spcPts val="0"/>
              </a:spcBef>
              <a:buClr>
                <a:schemeClr val="dk1"/>
              </a:buClr>
              <a:buSzPts val="1100"/>
              <a:buFont typeface="Arial"/>
              <a:buNone/>
            </a:pPr>
            <a:r>
              <a:rPr lang="en" sz="1400">
                <a:latin typeface="Consolas"/>
                <a:ea typeface="Consolas"/>
                <a:cs typeface="Consolas"/>
                <a:sym typeface="Consolas"/>
              </a:rPr>
              <a:t>$ cat &lt;&lt;EOF &gt; time-server.hcl</a:t>
            </a:r>
          </a:p>
          <a:p>
            <a:pPr indent="-69850" lvl="0" marL="0">
              <a:spcBef>
                <a:spcPts val="0"/>
              </a:spcBef>
              <a:buClr>
                <a:schemeClr val="dk1"/>
              </a:buClr>
              <a:buSzPts val="1100"/>
              <a:buFont typeface="Arial"/>
              <a:buNone/>
            </a:pPr>
            <a:r>
              <a:rPr lang="en" sz="1400">
                <a:latin typeface="Consolas"/>
                <a:ea typeface="Consolas"/>
                <a:cs typeface="Consolas"/>
                <a:sym typeface="Consolas"/>
              </a:rPr>
              <a:t>path "secret/time-server-credentials" { capabilities = ["read"] }</a:t>
            </a:r>
          </a:p>
          <a:p>
            <a:pPr indent="-69850" lvl="0" marL="0">
              <a:spcBef>
                <a:spcPts val="0"/>
              </a:spcBef>
              <a:buClr>
                <a:schemeClr val="dk1"/>
              </a:buClr>
              <a:buSzPts val="1100"/>
              <a:buFont typeface="Arial"/>
              <a:buNone/>
            </a:pPr>
            <a:r>
              <a:rPr lang="en" sz="1400">
                <a:latin typeface="Consolas"/>
                <a:ea typeface="Consolas"/>
                <a:cs typeface="Consolas"/>
                <a:sym typeface="Consolas"/>
              </a:rPr>
              <a:t>path "intermediate-ca/issue/time-client" { capabilities = ["create","update"] }</a:t>
            </a:r>
          </a:p>
          <a:p>
            <a:pPr indent="-69850" lvl="0" marL="0" rtl="0">
              <a:spcBef>
                <a:spcPts val="0"/>
              </a:spcBef>
              <a:buClr>
                <a:schemeClr val="dk1"/>
              </a:buClr>
              <a:buSzPts val="1100"/>
              <a:buFont typeface="Arial"/>
              <a:buNone/>
            </a:pPr>
            <a:r>
              <a:rPr lang="en" sz="1400">
                <a:latin typeface="Consolas"/>
                <a:ea typeface="Consolas"/>
                <a:cs typeface="Consolas"/>
                <a:sym typeface="Consolas"/>
              </a:rPr>
              <a:t>path "intermediate-ca/issue/time-server" { capabilities = ["create","update"] }</a:t>
            </a:r>
          </a:p>
          <a:p>
            <a:pPr indent="-69850" lvl="0" marL="0">
              <a:spcBef>
                <a:spcPts val="0"/>
              </a:spcBef>
              <a:buClr>
                <a:schemeClr val="dk1"/>
              </a:buClr>
              <a:buSzPts val="1100"/>
              <a:buFont typeface="Arial"/>
              <a:buNone/>
            </a:pPr>
            <a:r>
              <a:rPr lang="en" sz="1400">
                <a:latin typeface="Consolas"/>
                <a:ea typeface="Consolas"/>
                <a:cs typeface="Consolas"/>
                <a:sym typeface="Consolas"/>
              </a:rPr>
              <a:t>EOF</a:t>
            </a:r>
          </a:p>
          <a:p>
            <a:pPr indent="-69850" lvl="0" marL="0">
              <a:spcBef>
                <a:spcPts val="0"/>
              </a:spcBef>
              <a:buClr>
                <a:schemeClr val="dk1"/>
              </a:buClr>
              <a:buSzPts val="1100"/>
              <a:buFont typeface="Arial"/>
              <a:buNone/>
            </a:pPr>
            <a:r>
              <a:rPr lang="en" sz="1400">
                <a:latin typeface="Consolas"/>
                <a:ea typeface="Consolas"/>
                <a:cs typeface="Consolas"/>
                <a:sym typeface="Consolas"/>
              </a:rPr>
              <a:t>$ vault write sys/policy/time-server policy=@time-server.hcl</a:t>
            </a:r>
          </a:p>
          <a:p>
            <a:pPr indent="0" lvl="0" marL="0" rtl="0">
              <a:spcBef>
                <a:spcPts val="0"/>
              </a:spcBef>
              <a:buNone/>
            </a:pPr>
            <a:r>
              <a:rPr lang="en" sz="1400">
                <a:latin typeface="Consolas"/>
                <a:ea typeface="Consolas"/>
                <a:cs typeface="Consolas"/>
                <a:sym typeface="Consolas"/>
              </a:rPr>
              <a:t>Success! Data written to: sys/policy/time-server</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Shape 124"/>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rtl="0">
              <a:spcBef>
                <a:spcPts val="0"/>
              </a:spcBef>
              <a:buNone/>
            </a:pPr>
            <a:r>
              <a:rPr lang="en"/>
              <a:t>Vault: Secret backends</a:t>
            </a:r>
          </a:p>
        </p:txBody>
      </p:sp>
      <p:sp>
        <p:nvSpPr>
          <p:cNvPr id="125" name="Shape 125"/>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0" lvl="0" marL="0" rtl="0">
              <a:spcBef>
                <a:spcPts val="0"/>
              </a:spcBef>
              <a:spcAft>
                <a:spcPts val="1200"/>
              </a:spcAft>
              <a:buNone/>
            </a:pPr>
            <a:r>
              <a:rPr lang="en" sz="1600">
                <a:latin typeface="Consolas"/>
                <a:ea typeface="Consolas"/>
                <a:cs typeface="Consolas"/>
                <a:sym typeface="Consolas"/>
              </a:rPr>
              <a:t>$ vault mount -path </a:t>
            </a:r>
            <a:r>
              <a:rPr b="1" lang="en" sz="1600">
                <a:latin typeface="Consolas"/>
                <a:ea typeface="Consolas"/>
                <a:cs typeface="Consolas"/>
                <a:sym typeface="Consolas"/>
              </a:rPr>
              <a:t>supersecret</a:t>
            </a:r>
            <a:r>
              <a:rPr lang="en" sz="1600">
                <a:latin typeface="Consolas"/>
                <a:ea typeface="Consolas"/>
                <a:cs typeface="Consolas"/>
                <a:sym typeface="Consolas"/>
              </a:rPr>
              <a:t> kv</a:t>
            </a:r>
          </a:p>
          <a:p>
            <a:pPr indent="-69850" lvl="0" marL="0" rtl="0">
              <a:spcBef>
                <a:spcPts val="0"/>
              </a:spcBef>
              <a:spcAft>
                <a:spcPts val="1200"/>
              </a:spcAft>
              <a:buClr>
                <a:schemeClr val="dk1"/>
              </a:buClr>
              <a:buSzPts val="1100"/>
              <a:buFont typeface="Arial"/>
              <a:buNone/>
            </a:pPr>
            <a:r>
              <a:rPr lang="en" sz="1600">
                <a:latin typeface="Consolas"/>
                <a:ea typeface="Consolas"/>
                <a:cs typeface="Consolas"/>
                <a:sym typeface="Consolas"/>
              </a:rPr>
              <a:t>Successfully mounted 'kv' at </a:t>
            </a:r>
            <a:r>
              <a:rPr b="1" lang="en" sz="1600">
                <a:latin typeface="Consolas"/>
                <a:ea typeface="Consolas"/>
                <a:cs typeface="Consolas"/>
                <a:sym typeface="Consolas"/>
              </a:rPr>
              <a:t>'</a:t>
            </a:r>
            <a:r>
              <a:rPr lang="en" sz="1600">
                <a:latin typeface="Consolas"/>
                <a:ea typeface="Consolas"/>
                <a:cs typeface="Consolas"/>
                <a:sym typeface="Consolas"/>
              </a:rPr>
              <a:t>supersecret</a:t>
            </a:r>
            <a:r>
              <a:rPr b="1" lang="en" sz="1600">
                <a:latin typeface="Consolas"/>
                <a:ea typeface="Consolas"/>
                <a:cs typeface="Consolas"/>
                <a:sym typeface="Consolas"/>
              </a:rPr>
              <a:t>'</a:t>
            </a:r>
            <a:r>
              <a:rPr lang="en" sz="1600">
                <a:latin typeface="Consolas"/>
                <a:ea typeface="Consolas"/>
                <a:cs typeface="Consolas"/>
                <a:sym typeface="Consolas"/>
              </a:rPr>
              <a:t>!</a:t>
            </a:r>
          </a:p>
          <a:p>
            <a:pPr indent="-69850" lvl="0" marL="0" rtl="0">
              <a:spcBef>
                <a:spcPts val="0"/>
              </a:spcBef>
              <a:spcAft>
                <a:spcPts val="1200"/>
              </a:spcAft>
              <a:buClr>
                <a:schemeClr val="dk1"/>
              </a:buClr>
              <a:buSzPts val="1100"/>
              <a:buFont typeface="Arial"/>
              <a:buNone/>
            </a:pPr>
            <a:r>
              <a:rPr lang="en" sz="1600">
                <a:latin typeface="Consolas"/>
                <a:ea typeface="Consolas"/>
                <a:cs typeface="Consolas"/>
                <a:sym typeface="Consolas"/>
              </a:rPr>
              <a:t>$ vault write </a:t>
            </a:r>
            <a:r>
              <a:rPr b="1" lang="en" sz="1600">
                <a:latin typeface="Consolas"/>
                <a:ea typeface="Consolas"/>
                <a:cs typeface="Consolas"/>
                <a:sym typeface="Consolas"/>
              </a:rPr>
              <a:t>supersecret</a:t>
            </a:r>
            <a:r>
              <a:rPr lang="en" sz="1600">
                <a:latin typeface="Consolas"/>
                <a:ea typeface="Consolas"/>
                <a:cs typeface="Consolas"/>
                <a:sym typeface="Consolas"/>
              </a:rPr>
              <a:t>/foo bar=baz</a:t>
            </a:r>
          </a:p>
          <a:p>
            <a:pPr indent="-69850" lvl="0" marL="0" rtl="0">
              <a:spcBef>
                <a:spcPts val="0"/>
              </a:spcBef>
              <a:spcAft>
                <a:spcPts val="1200"/>
              </a:spcAft>
              <a:buClr>
                <a:schemeClr val="dk1"/>
              </a:buClr>
              <a:buSzPts val="1100"/>
              <a:buFont typeface="Arial"/>
              <a:buNone/>
            </a:pPr>
            <a:r>
              <a:rPr lang="en" sz="1600">
                <a:latin typeface="Consolas"/>
                <a:ea typeface="Consolas"/>
                <a:cs typeface="Consolas"/>
                <a:sym typeface="Consolas"/>
              </a:rPr>
              <a:t>Success! Data written to: supersecret/foo</a:t>
            </a:r>
          </a:p>
          <a:p>
            <a:pPr indent="-69850" lvl="0" marL="0" rtl="0">
              <a:spcBef>
                <a:spcPts val="0"/>
              </a:spcBef>
              <a:spcAft>
                <a:spcPts val="1200"/>
              </a:spcAft>
              <a:buClr>
                <a:schemeClr val="dk1"/>
              </a:buClr>
              <a:buSzPts val="1100"/>
              <a:buFont typeface="Arial"/>
              <a:buNone/>
            </a:pPr>
            <a:r>
              <a:rPr lang="en" sz="1600">
                <a:latin typeface="Consolas"/>
                <a:ea typeface="Consolas"/>
                <a:cs typeface="Consolas"/>
                <a:sym typeface="Consolas"/>
              </a:rPr>
              <a:t>$ vault read -field="bar" </a:t>
            </a:r>
            <a:r>
              <a:rPr b="1" lang="en" sz="1600">
                <a:latin typeface="Consolas"/>
                <a:ea typeface="Consolas"/>
                <a:cs typeface="Consolas"/>
                <a:sym typeface="Consolas"/>
              </a:rPr>
              <a:t>supersecret</a:t>
            </a:r>
            <a:r>
              <a:rPr lang="en" sz="1600">
                <a:latin typeface="Consolas"/>
                <a:ea typeface="Consolas"/>
                <a:cs typeface="Consolas"/>
                <a:sym typeface="Consolas"/>
              </a:rPr>
              <a:t>/foo</a:t>
            </a:r>
          </a:p>
          <a:p>
            <a:pPr indent="-69850" lvl="0" marL="0" rtl="0">
              <a:spcBef>
                <a:spcPts val="0"/>
              </a:spcBef>
              <a:spcAft>
                <a:spcPts val="1200"/>
              </a:spcAft>
              <a:buClr>
                <a:schemeClr val="dk1"/>
              </a:buClr>
              <a:buSzPts val="1100"/>
              <a:buFont typeface="Arial"/>
              <a:buNone/>
            </a:pPr>
            <a:r>
              <a:rPr lang="en" sz="1600">
                <a:latin typeface="Consolas"/>
                <a:ea typeface="Consolas"/>
                <a:cs typeface="Consolas"/>
                <a:sym typeface="Consolas"/>
              </a:rPr>
              <a:t>baz</a:t>
            </a:r>
          </a:p>
          <a:p>
            <a:pPr indent="-69850" lvl="0" marL="0" rtl="0">
              <a:spcBef>
                <a:spcPts val="0"/>
              </a:spcBef>
              <a:spcAft>
                <a:spcPts val="1200"/>
              </a:spcAft>
              <a:buClr>
                <a:schemeClr val="dk1"/>
              </a:buClr>
              <a:buSzPts val="1100"/>
              <a:buFont typeface="Arial"/>
              <a:buNone/>
            </a:pPr>
            <a:r>
              <a:rPr lang="en" sz="1600">
                <a:latin typeface="Consolas"/>
                <a:ea typeface="Consolas"/>
                <a:cs typeface="Consolas"/>
                <a:sym typeface="Consolas"/>
              </a:rPr>
              <a:t>$ vault read -field="bar" </a:t>
            </a:r>
            <a:r>
              <a:rPr b="1" lang="en" sz="1600">
                <a:latin typeface="Consolas"/>
                <a:ea typeface="Consolas"/>
                <a:cs typeface="Consolas"/>
                <a:sym typeface="Consolas"/>
              </a:rPr>
              <a:t>secret</a:t>
            </a:r>
            <a:r>
              <a:rPr lang="en" sz="1600">
                <a:latin typeface="Consolas"/>
                <a:ea typeface="Consolas"/>
                <a:cs typeface="Consolas"/>
                <a:sym typeface="Consolas"/>
              </a:rPr>
              <a:t>/foo</a:t>
            </a:r>
          </a:p>
          <a:p>
            <a:pPr indent="0" lvl="0" marL="0" rtl="0">
              <a:spcBef>
                <a:spcPts val="0"/>
              </a:spcBef>
              <a:spcAft>
                <a:spcPts val="1200"/>
              </a:spcAft>
              <a:buNone/>
            </a:pPr>
            <a:r>
              <a:rPr lang="en" sz="1600">
                <a:latin typeface="Consolas"/>
                <a:ea typeface="Consolas"/>
                <a:cs typeface="Consolas"/>
                <a:sym typeface="Consolas"/>
              </a:rPr>
              <a:t>No value found at secret/foo</a:t>
            </a:r>
          </a:p>
        </p:txBody>
      </p:sp>
    </p:spTree>
  </p:cSld>
  <p:clrMapOvr>
    <a:masterClrMapping/>
  </p:clrMapOvr>
</p:sld>
</file>

<file path=ppt/slides/slide1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9" name="Shape 829"/>
        <p:cNvGrpSpPr/>
        <p:nvPr/>
      </p:nvGrpSpPr>
      <p:grpSpPr>
        <a:xfrm>
          <a:off x="0" y="0"/>
          <a:ext cx="0" cy="0"/>
          <a:chOff x="0" y="0"/>
          <a:chExt cx="0" cy="0"/>
        </a:xfrm>
      </p:grpSpPr>
      <p:sp>
        <p:nvSpPr>
          <p:cNvPr id="830" name="Shape 830"/>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rtl="0">
              <a:spcBef>
                <a:spcPts val="0"/>
              </a:spcBef>
              <a:buNone/>
            </a:pPr>
            <a:r>
              <a:rPr lang="en"/>
              <a:t>Enable the </a:t>
            </a:r>
            <a:r>
              <a:rPr lang="en">
                <a:latin typeface="Consolas"/>
                <a:ea typeface="Consolas"/>
                <a:cs typeface="Consolas"/>
                <a:sym typeface="Consolas"/>
              </a:rPr>
              <a:t>kubernetes</a:t>
            </a:r>
            <a:r>
              <a:rPr lang="en"/>
              <a:t> authentication backend</a:t>
            </a:r>
          </a:p>
        </p:txBody>
      </p:sp>
      <p:sp>
        <p:nvSpPr>
          <p:cNvPr id="831" name="Shape 831"/>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0" lvl="0" marL="0" rtl="0">
              <a:spcBef>
                <a:spcPts val="0"/>
              </a:spcBef>
              <a:buNone/>
            </a:pPr>
            <a:r>
              <a:rPr lang="en" sz="1600">
                <a:latin typeface="Consolas"/>
                <a:ea typeface="Consolas"/>
                <a:cs typeface="Consolas"/>
                <a:sym typeface="Consolas"/>
              </a:rPr>
              <a:t>$ KUBERNETES_HOST=$(gcloud container clusters describe gke-1 \</a:t>
            </a:r>
          </a:p>
          <a:p>
            <a:pPr indent="0" lvl="0" marL="0">
              <a:spcBef>
                <a:spcPts val="0"/>
              </a:spcBef>
              <a:buNone/>
            </a:pPr>
            <a:r>
              <a:rPr lang="en" sz="1600">
                <a:latin typeface="Consolas"/>
                <a:ea typeface="Consolas"/>
                <a:cs typeface="Consolas"/>
                <a:sym typeface="Consolas"/>
              </a:rPr>
              <a:t>    --format json --project </a:t>
            </a:r>
            <a:r>
              <a:rPr b="1" lang="en" sz="1600">
                <a:latin typeface="Consolas"/>
                <a:ea typeface="Consolas"/>
                <a:cs typeface="Consolas"/>
                <a:sym typeface="Consolas"/>
              </a:rPr>
              <a:t>training-235717</a:t>
            </a:r>
            <a:r>
              <a:rPr b="1" lang="en" sz="1600">
                <a:solidFill>
                  <a:srgbClr val="FF0000"/>
                </a:solidFill>
                <a:latin typeface="Consolas"/>
                <a:ea typeface="Consolas"/>
                <a:cs typeface="Consolas"/>
                <a:sym typeface="Consolas"/>
              </a:rPr>
              <a:t> </a:t>
            </a:r>
            <a:r>
              <a:rPr lang="en" sz="1600">
                <a:latin typeface="Consolas"/>
                <a:ea typeface="Consolas"/>
                <a:cs typeface="Consolas"/>
                <a:sym typeface="Consolas"/>
              </a:rPr>
              <a:t>\</a:t>
            </a:r>
          </a:p>
          <a:p>
            <a:pPr indent="0" lvl="0" marL="0" rtl="0">
              <a:spcBef>
                <a:spcPts val="0"/>
              </a:spcBef>
              <a:buNone/>
            </a:pPr>
            <a:r>
              <a:rPr lang="en" sz="1600">
                <a:latin typeface="Consolas"/>
                <a:ea typeface="Consolas"/>
                <a:cs typeface="Consolas"/>
                <a:sym typeface="Consolas"/>
              </a:rPr>
              <a:t>    | jq -r .endpoint)</a:t>
            </a:r>
          </a:p>
          <a:p>
            <a:pPr indent="0" lvl="0" marL="0" rtl="0">
              <a:spcBef>
                <a:spcPts val="0"/>
              </a:spcBef>
              <a:buNone/>
            </a:pPr>
            <a:r>
              <a:rPr lang="en" sz="1600">
                <a:latin typeface="Consolas"/>
                <a:ea typeface="Consolas"/>
                <a:cs typeface="Consolas"/>
                <a:sym typeface="Consolas"/>
              </a:rPr>
              <a:t>$ KUBERNETES_CA_CERT=$(gcloud container clusters describe gke-1 \</a:t>
            </a:r>
          </a:p>
          <a:p>
            <a:pPr indent="0" lvl="0" marL="0">
              <a:spcBef>
                <a:spcPts val="0"/>
              </a:spcBef>
              <a:buNone/>
            </a:pPr>
            <a:r>
              <a:rPr lang="en" sz="1600">
                <a:latin typeface="Consolas"/>
                <a:ea typeface="Consolas"/>
                <a:cs typeface="Consolas"/>
                <a:sym typeface="Consolas"/>
              </a:rPr>
              <a:t>    --format json --project </a:t>
            </a:r>
            <a:r>
              <a:rPr b="1" lang="en" sz="1600">
                <a:latin typeface="Consolas"/>
                <a:ea typeface="Consolas"/>
                <a:cs typeface="Consolas"/>
                <a:sym typeface="Consolas"/>
              </a:rPr>
              <a:t>training-235717</a:t>
            </a:r>
            <a:r>
              <a:rPr lang="en" sz="1600">
                <a:latin typeface="Consolas"/>
                <a:ea typeface="Consolas"/>
                <a:cs typeface="Consolas"/>
                <a:sym typeface="Consolas"/>
              </a:rPr>
              <a:t> \</a:t>
            </a:r>
          </a:p>
          <a:p>
            <a:pPr indent="0" lvl="0" marL="0" rtl="0">
              <a:spcBef>
                <a:spcPts val="0"/>
              </a:spcBef>
              <a:buNone/>
            </a:pPr>
            <a:r>
              <a:rPr lang="en" sz="1600">
                <a:latin typeface="Consolas"/>
                <a:ea typeface="Consolas"/>
                <a:cs typeface="Consolas"/>
                <a:sym typeface="Consolas"/>
              </a:rPr>
              <a:t>    | jq -r .masterAuth.clusterCaCertificate | base64 -D)</a:t>
            </a:r>
          </a:p>
        </p:txBody>
      </p:sp>
    </p:spTree>
  </p:cSld>
  <p:clrMapOvr>
    <a:masterClrMapping/>
  </p:clrMapOvr>
</p:sld>
</file>

<file path=ppt/slides/slide1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5" name="Shape 835"/>
        <p:cNvGrpSpPr/>
        <p:nvPr/>
      </p:nvGrpSpPr>
      <p:grpSpPr>
        <a:xfrm>
          <a:off x="0" y="0"/>
          <a:ext cx="0" cy="0"/>
          <a:chOff x="0" y="0"/>
          <a:chExt cx="0" cy="0"/>
        </a:xfrm>
      </p:grpSpPr>
      <p:sp>
        <p:nvSpPr>
          <p:cNvPr id="836" name="Shape 836"/>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a:spcBef>
                <a:spcPts val="0"/>
              </a:spcBef>
              <a:buNone/>
            </a:pPr>
            <a:r>
              <a:rPr lang="en"/>
              <a:t>Enable the </a:t>
            </a:r>
            <a:r>
              <a:rPr lang="en">
                <a:latin typeface="Consolas"/>
                <a:ea typeface="Consolas"/>
                <a:cs typeface="Consolas"/>
                <a:sym typeface="Consolas"/>
              </a:rPr>
              <a:t>kubernetes</a:t>
            </a:r>
            <a:r>
              <a:rPr lang="en"/>
              <a:t> authentication backend</a:t>
            </a:r>
          </a:p>
        </p:txBody>
      </p:sp>
      <p:sp>
        <p:nvSpPr>
          <p:cNvPr id="837" name="Shape 837"/>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69850" lvl="0" marL="0">
              <a:spcBef>
                <a:spcPts val="0"/>
              </a:spcBef>
              <a:buClr>
                <a:schemeClr val="dk1"/>
              </a:buClr>
              <a:buSzPts val="1100"/>
              <a:buFont typeface="Arial"/>
              <a:buNone/>
            </a:pPr>
            <a:r>
              <a:rPr lang="en" sz="1600">
                <a:latin typeface="Consolas"/>
                <a:ea typeface="Consolas"/>
                <a:cs typeface="Consolas"/>
                <a:sym typeface="Consolas"/>
              </a:rPr>
              <a:t>$ vault auth-enable --path "</a:t>
            </a:r>
            <a:r>
              <a:rPr b="1" lang="en" sz="1600">
                <a:latin typeface="Consolas"/>
                <a:ea typeface="Consolas"/>
                <a:cs typeface="Consolas"/>
                <a:sym typeface="Consolas"/>
              </a:rPr>
              <a:t>training-235717-gke-1</a:t>
            </a:r>
            <a:r>
              <a:rPr lang="en" sz="1600">
                <a:latin typeface="Consolas"/>
                <a:ea typeface="Consolas"/>
                <a:cs typeface="Consolas"/>
                <a:sym typeface="Consolas"/>
              </a:rPr>
              <a:t>" kubernetes</a:t>
            </a:r>
          </a:p>
          <a:p>
            <a:pPr indent="0" lvl="0" marL="0">
              <a:spcBef>
                <a:spcPts val="0"/>
              </a:spcBef>
              <a:buNone/>
            </a:pPr>
            <a:r>
              <a:rPr lang="en" sz="1600">
                <a:latin typeface="Consolas"/>
                <a:ea typeface="Consolas"/>
                <a:cs typeface="Consolas"/>
                <a:sym typeface="Consolas"/>
              </a:rPr>
              <a:t>Successfully enabled 'gcp' at 'training-235717-gke-1'!</a:t>
            </a:r>
          </a:p>
          <a:p>
            <a:pPr indent="0" lvl="0" marL="0">
              <a:spcBef>
                <a:spcPts val="0"/>
              </a:spcBef>
              <a:buNone/>
            </a:pPr>
            <a:r>
              <a:rPr lang="en" sz="1600">
                <a:latin typeface="Consolas"/>
                <a:ea typeface="Consolas"/>
                <a:cs typeface="Consolas"/>
                <a:sym typeface="Consolas"/>
              </a:rPr>
              <a:t>$ vault write auth/</a:t>
            </a:r>
            <a:r>
              <a:rPr b="1" lang="en" sz="1600">
                <a:latin typeface="Consolas"/>
                <a:ea typeface="Consolas"/>
                <a:cs typeface="Consolas"/>
                <a:sym typeface="Consolas"/>
              </a:rPr>
              <a:t>training-235717-gke-1</a:t>
            </a:r>
            <a:r>
              <a:rPr lang="en" sz="1600">
                <a:latin typeface="Consolas"/>
                <a:ea typeface="Consolas"/>
                <a:cs typeface="Consolas"/>
                <a:sym typeface="Consolas"/>
              </a:rPr>
              <a:t>/config \</a:t>
            </a:r>
          </a:p>
          <a:p>
            <a:pPr indent="0" lvl="0" marL="0">
              <a:spcBef>
                <a:spcPts val="0"/>
              </a:spcBef>
              <a:buNone/>
            </a:pPr>
            <a:r>
              <a:rPr lang="en" sz="1600">
                <a:latin typeface="Consolas"/>
                <a:ea typeface="Consolas"/>
                <a:cs typeface="Consolas"/>
                <a:sym typeface="Consolas"/>
              </a:rPr>
              <a:t>    kubernetes_host="https://${KUBERNETES_HOST}" \</a:t>
            </a:r>
          </a:p>
          <a:p>
            <a:pPr indent="0" lvl="0" marL="0">
              <a:spcBef>
                <a:spcPts val="0"/>
              </a:spcBef>
              <a:buNone/>
            </a:pPr>
            <a:r>
              <a:rPr lang="en" sz="1600">
                <a:latin typeface="Consolas"/>
                <a:ea typeface="Consolas"/>
                <a:cs typeface="Consolas"/>
                <a:sym typeface="Consolas"/>
              </a:rPr>
              <a:t>    kubernetes_ca_cert="${KUBERNETES_CA_CERT}"</a:t>
            </a:r>
          </a:p>
          <a:p>
            <a:pPr indent="0" lvl="0" marL="0">
              <a:spcBef>
                <a:spcPts val="0"/>
              </a:spcBef>
              <a:buNone/>
            </a:pPr>
            <a:r>
              <a:rPr lang="en" sz="1600">
                <a:latin typeface="Consolas"/>
                <a:ea typeface="Consolas"/>
                <a:cs typeface="Consolas"/>
                <a:sym typeface="Consolas"/>
              </a:rPr>
              <a:t>Success! Data written to: auth/training-235717-gke-1/config</a:t>
            </a:r>
          </a:p>
        </p:txBody>
      </p:sp>
    </p:spTree>
  </p:cSld>
  <p:clrMapOvr>
    <a:masterClrMapping/>
  </p:clrMapOvr>
</p:sld>
</file>

<file path=ppt/slides/slide1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1" name="Shape 841"/>
        <p:cNvGrpSpPr/>
        <p:nvPr/>
      </p:nvGrpSpPr>
      <p:grpSpPr>
        <a:xfrm>
          <a:off x="0" y="0"/>
          <a:ext cx="0" cy="0"/>
          <a:chOff x="0" y="0"/>
          <a:chExt cx="0" cy="0"/>
        </a:xfrm>
      </p:grpSpPr>
      <p:sp>
        <p:nvSpPr>
          <p:cNvPr id="842" name="Shape 842"/>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a:spcBef>
                <a:spcPts val="0"/>
              </a:spcBef>
              <a:buNone/>
            </a:pPr>
            <a:r>
              <a:rPr lang="en"/>
              <a:t>Configure RBAC to allow authentication</a:t>
            </a:r>
          </a:p>
        </p:txBody>
      </p:sp>
      <p:sp>
        <p:nvSpPr>
          <p:cNvPr id="843" name="Shape 843"/>
          <p:cNvSpPr txBox="1"/>
          <p:nvPr>
            <p:ph idx="1" type="body"/>
          </p:nvPr>
        </p:nvSpPr>
        <p:spPr>
          <a:xfrm>
            <a:off x="311700" y="1152475"/>
            <a:ext cx="3999900" cy="3416400"/>
          </a:xfrm>
          <a:prstGeom prst="rect">
            <a:avLst/>
          </a:prstGeom>
        </p:spPr>
        <p:txBody>
          <a:bodyPr anchorCtr="0" anchor="t" bIns="91425" lIns="91425" rIns="91425" wrap="square" tIns="91425">
            <a:noAutofit/>
          </a:bodyPr>
          <a:lstStyle/>
          <a:p>
            <a:pPr indent="-69850" lvl="0" marL="0">
              <a:lnSpc>
                <a:spcPct val="100000"/>
              </a:lnSpc>
              <a:spcBef>
                <a:spcPts val="0"/>
              </a:spcBef>
              <a:spcAft>
                <a:spcPts val="600"/>
              </a:spcAft>
              <a:buClr>
                <a:schemeClr val="dk1"/>
              </a:buClr>
              <a:buSzPts val="1100"/>
              <a:buFont typeface="Arial"/>
              <a:buNone/>
            </a:pPr>
            <a:r>
              <a:rPr lang="en" sz="1100">
                <a:latin typeface="Consolas"/>
                <a:ea typeface="Consolas"/>
                <a:cs typeface="Consolas"/>
                <a:sym typeface="Consolas"/>
              </a:rPr>
              <a:t>apiVersion: rbac.authorization.k8s.io/v1</a:t>
            </a:r>
          </a:p>
          <a:p>
            <a:pPr indent="-69850" lvl="0" marL="0">
              <a:lnSpc>
                <a:spcPct val="100000"/>
              </a:lnSpc>
              <a:spcBef>
                <a:spcPts val="0"/>
              </a:spcBef>
              <a:spcAft>
                <a:spcPts val="600"/>
              </a:spcAft>
              <a:buClr>
                <a:schemeClr val="dk1"/>
              </a:buClr>
              <a:buSzPts val="1100"/>
              <a:buFont typeface="Arial"/>
              <a:buNone/>
            </a:pPr>
            <a:r>
              <a:rPr lang="en" sz="1100">
                <a:latin typeface="Consolas"/>
                <a:ea typeface="Consolas"/>
                <a:cs typeface="Consolas"/>
                <a:sym typeface="Consolas"/>
              </a:rPr>
              <a:t>kind: ClusterRoleBinding</a:t>
            </a:r>
          </a:p>
          <a:p>
            <a:pPr indent="-69850" lvl="0" marL="0">
              <a:lnSpc>
                <a:spcPct val="100000"/>
              </a:lnSpc>
              <a:spcBef>
                <a:spcPts val="0"/>
              </a:spcBef>
              <a:spcAft>
                <a:spcPts val="600"/>
              </a:spcAft>
              <a:buClr>
                <a:schemeClr val="dk1"/>
              </a:buClr>
              <a:buSzPts val="1100"/>
              <a:buFont typeface="Arial"/>
              <a:buNone/>
            </a:pPr>
            <a:r>
              <a:rPr lang="en" sz="1100">
                <a:latin typeface="Consolas"/>
                <a:ea typeface="Consolas"/>
                <a:cs typeface="Consolas"/>
                <a:sym typeface="Consolas"/>
              </a:rPr>
              <a:t>metadata:</a:t>
            </a:r>
          </a:p>
          <a:p>
            <a:pPr indent="-69850" lvl="0" marL="0">
              <a:lnSpc>
                <a:spcPct val="100000"/>
              </a:lnSpc>
              <a:spcBef>
                <a:spcPts val="0"/>
              </a:spcBef>
              <a:spcAft>
                <a:spcPts val="600"/>
              </a:spcAft>
              <a:buClr>
                <a:schemeClr val="dk1"/>
              </a:buClr>
              <a:buSzPts val="1100"/>
              <a:buFont typeface="Arial"/>
              <a:buNone/>
            </a:pPr>
            <a:r>
              <a:rPr lang="en" sz="1100">
                <a:latin typeface="Consolas"/>
                <a:ea typeface="Consolas"/>
                <a:cs typeface="Consolas"/>
                <a:sym typeface="Consolas"/>
              </a:rPr>
              <a:t>  name: tokenreview-binding</a:t>
            </a:r>
          </a:p>
          <a:p>
            <a:pPr indent="-69850" lvl="0" marL="0">
              <a:lnSpc>
                <a:spcPct val="100000"/>
              </a:lnSpc>
              <a:spcBef>
                <a:spcPts val="0"/>
              </a:spcBef>
              <a:spcAft>
                <a:spcPts val="600"/>
              </a:spcAft>
              <a:buClr>
                <a:schemeClr val="dk1"/>
              </a:buClr>
              <a:buSzPts val="1100"/>
              <a:buFont typeface="Arial"/>
              <a:buNone/>
            </a:pPr>
            <a:r>
              <a:rPr lang="en" sz="1100">
                <a:latin typeface="Consolas"/>
                <a:ea typeface="Consolas"/>
                <a:cs typeface="Consolas"/>
                <a:sym typeface="Consolas"/>
              </a:rPr>
              <a:t>roleRef:</a:t>
            </a:r>
          </a:p>
          <a:p>
            <a:pPr indent="-69850" lvl="0" marL="0">
              <a:lnSpc>
                <a:spcPct val="100000"/>
              </a:lnSpc>
              <a:spcBef>
                <a:spcPts val="0"/>
              </a:spcBef>
              <a:spcAft>
                <a:spcPts val="600"/>
              </a:spcAft>
              <a:buClr>
                <a:schemeClr val="dk1"/>
              </a:buClr>
              <a:buSzPts val="1100"/>
              <a:buFont typeface="Arial"/>
              <a:buNone/>
            </a:pPr>
            <a:r>
              <a:rPr lang="en" sz="1100">
                <a:latin typeface="Consolas"/>
                <a:ea typeface="Consolas"/>
                <a:cs typeface="Consolas"/>
                <a:sym typeface="Consolas"/>
              </a:rPr>
              <a:t>  apiGroup: rbac.authorization.k8s.io</a:t>
            </a:r>
          </a:p>
          <a:p>
            <a:pPr indent="-69850" lvl="0" marL="0">
              <a:lnSpc>
                <a:spcPct val="100000"/>
              </a:lnSpc>
              <a:spcBef>
                <a:spcPts val="0"/>
              </a:spcBef>
              <a:spcAft>
                <a:spcPts val="600"/>
              </a:spcAft>
              <a:buClr>
                <a:schemeClr val="dk1"/>
              </a:buClr>
              <a:buSzPts val="1100"/>
              <a:buFont typeface="Arial"/>
              <a:buNone/>
            </a:pPr>
            <a:r>
              <a:rPr lang="en" sz="1100">
                <a:latin typeface="Consolas"/>
                <a:ea typeface="Consolas"/>
                <a:cs typeface="Consolas"/>
                <a:sym typeface="Consolas"/>
              </a:rPr>
              <a:t>  kind: ClusterRole</a:t>
            </a:r>
          </a:p>
          <a:p>
            <a:pPr indent="-69850" lvl="0" marL="0">
              <a:lnSpc>
                <a:spcPct val="100000"/>
              </a:lnSpc>
              <a:spcBef>
                <a:spcPts val="0"/>
              </a:spcBef>
              <a:spcAft>
                <a:spcPts val="600"/>
              </a:spcAft>
              <a:buClr>
                <a:schemeClr val="dk1"/>
              </a:buClr>
              <a:buSzPts val="1100"/>
              <a:buFont typeface="Arial"/>
              <a:buNone/>
            </a:pPr>
            <a:r>
              <a:rPr lang="en" sz="1100">
                <a:latin typeface="Consolas"/>
                <a:ea typeface="Consolas"/>
                <a:cs typeface="Consolas"/>
                <a:sym typeface="Consolas"/>
              </a:rPr>
              <a:t>  name: system:auth-delegator</a:t>
            </a:r>
          </a:p>
          <a:p>
            <a:pPr indent="-69850" lvl="0" marL="0">
              <a:lnSpc>
                <a:spcPct val="100000"/>
              </a:lnSpc>
              <a:spcBef>
                <a:spcPts val="0"/>
              </a:spcBef>
              <a:spcAft>
                <a:spcPts val="600"/>
              </a:spcAft>
              <a:buClr>
                <a:schemeClr val="dk1"/>
              </a:buClr>
              <a:buSzPts val="1100"/>
              <a:buFont typeface="Arial"/>
              <a:buNone/>
            </a:pPr>
            <a:r>
              <a:rPr lang="en" sz="1100">
                <a:latin typeface="Consolas"/>
                <a:ea typeface="Consolas"/>
                <a:cs typeface="Consolas"/>
                <a:sym typeface="Consolas"/>
              </a:rPr>
              <a:t>subjects:</a:t>
            </a:r>
          </a:p>
          <a:p>
            <a:pPr indent="-69850" lvl="0" marL="0">
              <a:lnSpc>
                <a:spcPct val="100000"/>
              </a:lnSpc>
              <a:spcBef>
                <a:spcPts val="0"/>
              </a:spcBef>
              <a:spcAft>
                <a:spcPts val="600"/>
              </a:spcAft>
              <a:buClr>
                <a:schemeClr val="dk1"/>
              </a:buClr>
              <a:buSzPts val="1100"/>
              <a:buFont typeface="Arial"/>
              <a:buNone/>
            </a:pPr>
            <a:r>
              <a:rPr lang="en" sz="1100">
                <a:latin typeface="Consolas"/>
                <a:ea typeface="Consolas"/>
                <a:cs typeface="Consolas"/>
                <a:sym typeface="Consolas"/>
              </a:rPr>
              <a:t>- kind: ServiceAccount</a:t>
            </a:r>
          </a:p>
          <a:p>
            <a:pPr indent="-69850" lvl="0" marL="0">
              <a:lnSpc>
                <a:spcPct val="100000"/>
              </a:lnSpc>
              <a:spcBef>
                <a:spcPts val="0"/>
              </a:spcBef>
              <a:spcAft>
                <a:spcPts val="600"/>
              </a:spcAft>
              <a:buClr>
                <a:schemeClr val="dk1"/>
              </a:buClr>
              <a:buSzPts val="1100"/>
              <a:buFont typeface="Arial"/>
              <a:buNone/>
            </a:pPr>
            <a:r>
              <a:rPr lang="en" sz="1100">
                <a:latin typeface="Consolas"/>
                <a:ea typeface="Consolas"/>
                <a:cs typeface="Consolas"/>
                <a:sym typeface="Consolas"/>
              </a:rPr>
              <a:t>  name: </a:t>
            </a:r>
            <a:r>
              <a:rPr b="1" lang="en" sz="1100">
                <a:latin typeface="Consolas"/>
                <a:ea typeface="Consolas"/>
                <a:cs typeface="Consolas"/>
                <a:sym typeface="Consolas"/>
              </a:rPr>
              <a:t>default</a:t>
            </a:r>
          </a:p>
          <a:p>
            <a:pPr indent="0" lvl="0" marL="0">
              <a:lnSpc>
                <a:spcPct val="100000"/>
              </a:lnSpc>
              <a:spcBef>
                <a:spcPts val="0"/>
              </a:spcBef>
              <a:spcAft>
                <a:spcPts val="600"/>
              </a:spcAft>
              <a:buNone/>
            </a:pPr>
            <a:r>
              <a:rPr lang="en" sz="1100">
                <a:latin typeface="Consolas"/>
                <a:ea typeface="Consolas"/>
                <a:cs typeface="Consolas"/>
                <a:sym typeface="Consolas"/>
              </a:rPr>
              <a:t>  namespace: </a:t>
            </a:r>
            <a:r>
              <a:rPr b="1" lang="en" sz="1100">
                <a:latin typeface="Consolas"/>
                <a:ea typeface="Consolas"/>
                <a:cs typeface="Consolas"/>
                <a:sym typeface="Consolas"/>
              </a:rPr>
              <a:t>default</a:t>
            </a:r>
          </a:p>
        </p:txBody>
      </p:sp>
      <p:sp>
        <p:nvSpPr>
          <p:cNvPr id="844" name="Shape 844"/>
          <p:cNvSpPr txBox="1"/>
          <p:nvPr>
            <p:ph idx="2" type="body"/>
          </p:nvPr>
        </p:nvSpPr>
        <p:spPr>
          <a:xfrm>
            <a:off x="4832400" y="1152475"/>
            <a:ext cx="3999900" cy="3416400"/>
          </a:xfrm>
          <a:prstGeom prst="rect">
            <a:avLst/>
          </a:prstGeom>
        </p:spPr>
        <p:txBody>
          <a:bodyPr anchorCtr="0" anchor="t" bIns="91425" lIns="91425" rIns="91425" wrap="square" tIns="91425">
            <a:noAutofit/>
          </a:bodyPr>
          <a:lstStyle/>
          <a:p>
            <a:pPr indent="0" lvl="0" marL="0" rtl="0">
              <a:lnSpc>
                <a:spcPct val="100000"/>
              </a:lnSpc>
              <a:spcBef>
                <a:spcPts val="0"/>
              </a:spcBef>
              <a:spcAft>
                <a:spcPts val="1200"/>
              </a:spcAft>
              <a:buNone/>
            </a:pPr>
            <a:r>
              <a:rPr lang="en" sz="1100">
                <a:latin typeface="Consolas"/>
                <a:ea typeface="Consolas"/>
                <a:cs typeface="Consolas"/>
                <a:sym typeface="Consolas"/>
              </a:rPr>
              <a:t>$ gcloud container clusters get-credentials \</a:t>
            </a:r>
          </a:p>
          <a:p>
            <a:pPr indent="0" lvl="0" marL="0" rtl="0">
              <a:lnSpc>
                <a:spcPct val="100000"/>
              </a:lnSpc>
              <a:spcBef>
                <a:spcPts val="0"/>
              </a:spcBef>
              <a:spcAft>
                <a:spcPts val="1200"/>
              </a:spcAft>
              <a:buNone/>
            </a:pPr>
            <a:r>
              <a:rPr lang="en" sz="1100">
                <a:latin typeface="Consolas"/>
                <a:ea typeface="Consolas"/>
                <a:cs typeface="Consolas"/>
                <a:sym typeface="Consolas"/>
              </a:rPr>
              <a:t>    </a:t>
            </a:r>
            <a:r>
              <a:rPr b="1" lang="en" sz="1100">
                <a:latin typeface="Consolas"/>
                <a:ea typeface="Consolas"/>
                <a:cs typeface="Consolas"/>
                <a:sym typeface="Consolas"/>
              </a:rPr>
              <a:t>gke-1</a:t>
            </a:r>
            <a:r>
              <a:rPr lang="en" sz="1100">
                <a:latin typeface="Consolas"/>
                <a:ea typeface="Consolas"/>
                <a:cs typeface="Consolas"/>
                <a:sym typeface="Consolas"/>
              </a:rPr>
              <a:t> \</a:t>
            </a:r>
          </a:p>
          <a:p>
            <a:pPr indent="0" lvl="0" marL="0" rtl="0">
              <a:lnSpc>
                <a:spcPct val="100000"/>
              </a:lnSpc>
              <a:spcBef>
                <a:spcPts val="0"/>
              </a:spcBef>
              <a:spcAft>
                <a:spcPts val="1200"/>
              </a:spcAft>
              <a:buNone/>
            </a:pPr>
            <a:r>
              <a:rPr lang="en" sz="1100">
                <a:latin typeface="Consolas"/>
                <a:ea typeface="Consolas"/>
                <a:cs typeface="Consolas"/>
                <a:sym typeface="Consolas"/>
              </a:rPr>
              <a:t>    --project </a:t>
            </a:r>
            <a:r>
              <a:rPr b="1" lang="en" sz="1100">
                <a:latin typeface="Consolas"/>
                <a:ea typeface="Consolas"/>
                <a:cs typeface="Consolas"/>
                <a:sym typeface="Consolas"/>
              </a:rPr>
              <a:t>training-235717</a:t>
            </a:r>
          </a:p>
          <a:p>
            <a:pPr indent="0" lvl="0" marL="0">
              <a:lnSpc>
                <a:spcPct val="100000"/>
              </a:lnSpc>
              <a:spcBef>
                <a:spcPts val="0"/>
              </a:spcBef>
              <a:spcAft>
                <a:spcPts val="1200"/>
              </a:spcAft>
              <a:buNone/>
            </a:pPr>
            <a:r>
              <a:rPr lang="en" sz="1100">
                <a:latin typeface="Consolas"/>
                <a:ea typeface="Consolas"/>
                <a:cs typeface="Consolas"/>
                <a:sym typeface="Consolas"/>
              </a:rPr>
              <a:t>$ kubectl create -f tokenreview-binding.yaml</a:t>
            </a:r>
          </a:p>
          <a:p>
            <a:pPr indent="0" lvl="0" marL="0">
              <a:lnSpc>
                <a:spcPct val="100000"/>
              </a:lnSpc>
              <a:spcBef>
                <a:spcPts val="0"/>
              </a:spcBef>
              <a:spcAft>
                <a:spcPts val="1200"/>
              </a:spcAft>
              <a:buNone/>
            </a:pPr>
            <a:r>
              <a:rPr lang="en" sz="1100">
                <a:latin typeface="Consolas"/>
                <a:ea typeface="Consolas"/>
                <a:cs typeface="Consolas"/>
                <a:sym typeface="Consolas"/>
              </a:rPr>
              <a:t>clusterrolebinding </a:t>
            </a:r>
            <a:r>
              <a:rPr lang="en" sz="1100">
                <a:latin typeface="Consolas"/>
                <a:ea typeface="Consolas"/>
                <a:cs typeface="Consolas"/>
                <a:sym typeface="Consolas"/>
              </a:rPr>
              <a:t>"tokenreview-binding" created</a:t>
            </a:r>
          </a:p>
        </p:txBody>
      </p:sp>
    </p:spTree>
  </p:cSld>
  <p:clrMapOvr>
    <a:masterClrMapping/>
  </p:clrMapOvr>
</p:sld>
</file>

<file path=ppt/slides/slide1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8" name="Shape 848"/>
        <p:cNvGrpSpPr/>
        <p:nvPr/>
      </p:nvGrpSpPr>
      <p:grpSpPr>
        <a:xfrm>
          <a:off x="0" y="0"/>
          <a:ext cx="0" cy="0"/>
          <a:chOff x="0" y="0"/>
          <a:chExt cx="0" cy="0"/>
        </a:xfrm>
      </p:grpSpPr>
      <p:sp>
        <p:nvSpPr>
          <p:cNvPr id="849" name="Shape 849"/>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a:spcBef>
                <a:spcPts val="0"/>
              </a:spcBef>
              <a:buNone/>
            </a:pPr>
            <a:r>
              <a:rPr lang="en"/>
              <a:t>Create the </a:t>
            </a:r>
            <a:r>
              <a:rPr lang="en">
                <a:latin typeface="Consolas"/>
                <a:ea typeface="Consolas"/>
                <a:cs typeface="Consolas"/>
                <a:sym typeface="Consolas"/>
              </a:rPr>
              <a:t>time-server</a:t>
            </a:r>
            <a:r>
              <a:rPr lang="en"/>
              <a:t> role in the auth backend</a:t>
            </a:r>
          </a:p>
        </p:txBody>
      </p:sp>
      <p:sp>
        <p:nvSpPr>
          <p:cNvPr id="850" name="Shape 850"/>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69850" lvl="0" marL="0">
              <a:spcBef>
                <a:spcPts val="0"/>
              </a:spcBef>
              <a:buClr>
                <a:schemeClr val="dk1"/>
              </a:buClr>
              <a:buSzPts val="1100"/>
              <a:buFont typeface="Arial"/>
              <a:buNone/>
            </a:pPr>
            <a:r>
              <a:rPr lang="en" sz="1400">
                <a:latin typeface="Consolas"/>
                <a:ea typeface="Consolas"/>
                <a:cs typeface="Consolas"/>
                <a:sym typeface="Consolas"/>
              </a:rPr>
              <a:t>$ vault write auth/training-235717-gke-1/role/time-server \</a:t>
            </a:r>
          </a:p>
          <a:p>
            <a:pPr indent="-69850" lvl="0" marL="0">
              <a:spcBef>
                <a:spcPts val="0"/>
              </a:spcBef>
              <a:buClr>
                <a:schemeClr val="dk1"/>
              </a:buClr>
              <a:buSzPts val="1100"/>
              <a:buFont typeface="Arial"/>
              <a:buNone/>
            </a:pPr>
            <a:r>
              <a:rPr lang="en" sz="1400">
                <a:latin typeface="Consolas"/>
                <a:ea typeface="Consolas"/>
                <a:cs typeface="Consolas"/>
                <a:sym typeface="Consolas"/>
              </a:rPr>
              <a:t>    bound_service_account_names="</a:t>
            </a:r>
            <a:r>
              <a:rPr b="1" lang="en" sz="1400">
                <a:latin typeface="Consolas"/>
                <a:ea typeface="Consolas"/>
                <a:cs typeface="Consolas"/>
                <a:sym typeface="Consolas"/>
              </a:rPr>
              <a:t>default</a:t>
            </a:r>
            <a:r>
              <a:rPr lang="en" sz="1400">
                <a:latin typeface="Consolas"/>
                <a:ea typeface="Consolas"/>
                <a:cs typeface="Consolas"/>
                <a:sym typeface="Consolas"/>
              </a:rPr>
              <a:t>" \</a:t>
            </a:r>
          </a:p>
          <a:p>
            <a:pPr indent="-69850" lvl="0" marL="0">
              <a:spcBef>
                <a:spcPts val="0"/>
              </a:spcBef>
              <a:buClr>
                <a:schemeClr val="dk1"/>
              </a:buClr>
              <a:buSzPts val="1100"/>
              <a:buFont typeface="Arial"/>
              <a:buNone/>
            </a:pPr>
            <a:r>
              <a:rPr lang="en" sz="1400">
                <a:latin typeface="Consolas"/>
                <a:ea typeface="Consolas"/>
                <a:cs typeface="Consolas"/>
                <a:sym typeface="Consolas"/>
              </a:rPr>
              <a:t>    bound_service_account_namespaces="</a:t>
            </a:r>
            <a:r>
              <a:rPr b="1" lang="en" sz="1400">
                <a:latin typeface="Consolas"/>
                <a:ea typeface="Consolas"/>
                <a:cs typeface="Consolas"/>
                <a:sym typeface="Consolas"/>
              </a:rPr>
              <a:t>default</a:t>
            </a:r>
            <a:r>
              <a:rPr lang="en" sz="1400">
                <a:latin typeface="Consolas"/>
                <a:ea typeface="Consolas"/>
                <a:cs typeface="Consolas"/>
                <a:sym typeface="Consolas"/>
              </a:rPr>
              <a:t>" \</a:t>
            </a:r>
          </a:p>
          <a:p>
            <a:pPr indent="-69850" lvl="0" marL="0">
              <a:spcBef>
                <a:spcPts val="0"/>
              </a:spcBef>
              <a:buClr>
                <a:schemeClr val="dk1"/>
              </a:buClr>
              <a:buSzPts val="1100"/>
              <a:buFont typeface="Arial"/>
              <a:buNone/>
            </a:pPr>
            <a:r>
              <a:rPr lang="en" sz="1400">
                <a:latin typeface="Consolas"/>
                <a:ea typeface="Consolas"/>
                <a:cs typeface="Consolas"/>
                <a:sym typeface="Consolas"/>
              </a:rPr>
              <a:t>    policies="default,</a:t>
            </a:r>
            <a:r>
              <a:rPr b="1" lang="en" sz="1400">
                <a:latin typeface="Consolas"/>
                <a:ea typeface="Consolas"/>
                <a:cs typeface="Consolas"/>
                <a:sym typeface="Consolas"/>
              </a:rPr>
              <a:t>time-server</a:t>
            </a:r>
            <a:r>
              <a:rPr lang="en" sz="1400">
                <a:latin typeface="Consolas"/>
                <a:ea typeface="Consolas"/>
                <a:cs typeface="Consolas"/>
                <a:sym typeface="Consolas"/>
              </a:rPr>
              <a:t>" \</a:t>
            </a:r>
          </a:p>
          <a:p>
            <a:pPr indent="-69850" lvl="0" marL="0">
              <a:spcBef>
                <a:spcPts val="0"/>
              </a:spcBef>
              <a:buClr>
                <a:schemeClr val="dk1"/>
              </a:buClr>
              <a:buSzPts val="1100"/>
              <a:buFont typeface="Arial"/>
              <a:buNone/>
            </a:pPr>
            <a:r>
              <a:rPr lang="en" sz="1400">
                <a:latin typeface="Consolas"/>
                <a:ea typeface="Consolas"/>
                <a:cs typeface="Consolas"/>
                <a:sym typeface="Consolas"/>
              </a:rPr>
              <a:t>    period="60s"</a:t>
            </a:r>
          </a:p>
          <a:p>
            <a:pPr indent="0" lvl="0" marL="0">
              <a:spcBef>
                <a:spcPts val="0"/>
              </a:spcBef>
              <a:buNone/>
            </a:pPr>
            <a:r>
              <a:rPr lang="en" sz="1400">
                <a:latin typeface="Consolas"/>
                <a:ea typeface="Consolas"/>
                <a:cs typeface="Consolas"/>
                <a:sym typeface="Consolas"/>
              </a:rPr>
              <a:t>Success! Data written to: auth/training-235717-gke-1/role/time-server</a:t>
            </a:r>
          </a:p>
        </p:txBody>
      </p:sp>
    </p:spTree>
  </p:cSld>
  <p:clrMapOvr>
    <a:masterClrMapping/>
  </p:clrMapOvr>
</p:sld>
</file>

<file path=ppt/slides/slide1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4" name="Shape 854"/>
        <p:cNvGrpSpPr/>
        <p:nvPr/>
      </p:nvGrpSpPr>
      <p:grpSpPr>
        <a:xfrm>
          <a:off x="0" y="0"/>
          <a:ext cx="0" cy="0"/>
          <a:chOff x="0" y="0"/>
          <a:chExt cx="0" cy="0"/>
        </a:xfrm>
      </p:grpSpPr>
      <p:sp>
        <p:nvSpPr>
          <p:cNvPr id="855" name="Shape 855"/>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a:spcBef>
                <a:spcPts val="0"/>
              </a:spcBef>
              <a:buNone/>
            </a:pPr>
            <a:r>
              <a:rPr lang="en">
                <a:latin typeface="Consolas"/>
                <a:ea typeface="Consolas"/>
                <a:cs typeface="Consolas"/>
                <a:sym typeface="Consolas"/>
              </a:rPr>
              <a:t>I</a:t>
            </a:r>
            <a:r>
              <a:rPr lang="en"/>
              <a:t>nitial example</a:t>
            </a:r>
          </a:p>
        </p:txBody>
      </p:sp>
      <p:sp>
        <p:nvSpPr>
          <p:cNvPr id="856" name="Shape 856"/>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0" lvl="0" marL="0" rtl="0" algn="ctr">
              <a:spcBef>
                <a:spcPts val="0"/>
              </a:spcBef>
              <a:buNone/>
            </a:pPr>
            <a:r>
              <a:t/>
            </a:r>
            <a:endParaRPr sz="4800"/>
          </a:p>
          <a:p>
            <a:pPr indent="0" lvl="0" marL="0" rtl="0" algn="ctr">
              <a:spcBef>
                <a:spcPts val="0"/>
              </a:spcBef>
              <a:buNone/>
            </a:pPr>
            <a:r>
              <a:rPr lang="en" sz="4800" u="sng">
                <a:solidFill>
                  <a:schemeClr val="hlink"/>
                </a:solidFill>
                <a:hlinkClick r:id="rId3"/>
              </a:rPr>
              <a:t>Code</a:t>
            </a:r>
          </a:p>
        </p:txBody>
      </p:sp>
    </p:spTree>
  </p:cSld>
  <p:clrMapOvr>
    <a:masterClrMapping/>
  </p:clrMapOvr>
</p:sld>
</file>

<file path=ppt/slides/slide1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0" name="Shape 860"/>
        <p:cNvGrpSpPr/>
        <p:nvPr/>
      </p:nvGrpSpPr>
      <p:grpSpPr>
        <a:xfrm>
          <a:off x="0" y="0"/>
          <a:ext cx="0" cy="0"/>
          <a:chOff x="0" y="0"/>
          <a:chExt cx="0" cy="0"/>
        </a:xfrm>
      </p:grpSpPr>
      <p:sp>
        <p:nvSpPr>
          <p:cNvPr id="861" name="Shape 861"/>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rtl="0">
              <a:spcBef>
                <a:spcPts val="0"/>
              </a:spcBef>
              <a:buNone/>
            </a:pPr>
            <a:r>
              <a:rPr lang="en">
                <a:latin typeface="Consolas"/>
                <a:ea typeface="Consolas"/>
                <a:cs typeface="Consolas"/>
                <a:sym typeface="Consolas"/>
              </a:rPr>
              <a:t>I</a:t>
            </a:r>
            <a:r>
              <a:rPr lang="en"/>
              <a:t>nitial example</a:t>
            </a:r>
          </a:p>
        </p:txBody>
      </p:sp>
      <p:sp>
        <p:nvSpPr>
          <p:cNvPr id="862" name="Shape 862"/>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0" lvl="0" marL="0" rtl="0" algn="l">
              <a:lnSpc>
                <a:spcPct val="100000"/>
              </a:lnSpc>
              <a:spcBef>
                <a:spcPts val="0"/>
              </a:spcBef>
              <a:spcAft>
                <a:spcPts val="1200"/>
              </a:spcAft>
              <a:buNone/>
            </a:pPr>
            <a:r>
              <a:rPr lang="en" sz="1400">
                <a:latin typeface="Consolas"/>
                <a:ea typeface="Consolas"/>
                <a:cs typeface="Consolas"/>
                <a:sym typeface="Consolas"/>
              </a:rPr>
              <a:t>$ kubectl create -f 01-initial-example/01-time-server.yaml</a:t>
            </a:r>
          </a:p>
          <a:p>
            <a:pPr indent="0" lvl="0" marL="0" rtl="0" algn="l">
              <a:lnSpc>
                <a:spcPct val="100000"/>
              </a:lnSpc>
              <a:spcBef>
                <a:spcPts val="0"/>
              </a:spcBef>
              <a:spcAft>
                <a:spcPts val="1200"/>
              </a:spcAft>
              <a:buNone/>
            </a:pPr>
            <a:r>
              <a:rPr lang="en" sz="1400">
                <a:latin typeface="Consolas"/>
                <a:ea typeface="Consolas"/>
                <a:cs typeface="Consolas"/>
                <a:sym typeface="Consolas"/>
              </a:rPr>
              <a:t>statefulset "time-server" created</a:t>
            </a:r>
          </a:p>
          <a:p>
            <a:pPr indent="0" lvl="0" marL="0" rtl="0" algn="l">
              <a:lnSpc>
                <a:spcPct val="100000"/>
              </a:lnSpc>
              <a:spcBef>
                <a:spcPts val="0"/>
              </a:spcBef>
              <a:spcAft>
                <a:spcPts val="1200"/>
              </a:spcAft>
              <a:buNone/>
            </a:pPr>
            <a:r>
              <a:rPr lang="en" sz="1400">
                <a:latin typeface="Consolas"/>
                <a:ea typeface="Consolas"/>
                <a:cs typeface="Consolas"/>
                <a:sym typeface="Consolas"/>
              </a:rPr>
              <a:t>service "time-server" created</a:t>
            </a:r>
          </a:p>
          <a:p>
            <a:pPr indent="0" lvl="0" marL="0" rtl="0" algn="l">
              <a:lnSpc>
                <a:spcPct val="100000"/>
              </a:lnSpc>
              <a:spcBef>
                <a:spcPts val="0"/>
              </a:spcBef>
              <a:spcAft>
                <a:spcPts val="1200"/>
              </a:spcAft>
              <a:buNone/>
            </a:pPr>
            <a:r>
              <a:rPr lang="en" sz="1400">
                <a:latin typeface="Consolas"/>
                <a:ea typeface="Consolas"/>
                <a:cs typeface="Consolas"/>
                <a:sym typeface="Consolas"/>
              </a:rPr>
              <a:t>$ kubectl create -f 01-initial-example/02-time-client.yaml</a:t>
            </a:r>
          </a:p>
          <a:p>
            <a:pPr indent="0" lvl="0" marL="0" rtl="0" algn="l">
              <a:lnSpc>
                <a:spcPct val="100000"/>
              </a:lnSpc>
              <a:spcBef>
                <a:spcPts val="0"/>
              </a:spcBef>
              <a:spcAft>
                <a:spcPts val="1200"/>
              </a:spcAft>
              <a:buNone/>
            </a:pPr>
            <a:r>
              <a:rPr lang="en" sz="1400">
                <a:latin typeface="Consolas"/>
                <a:ea typeface="Consolas"/>
                <a:cs typeface="Consolas"/>
                <a:sym typeface="Consolas"/>
              </a:rPr>
              <a:t>statefulset "time-client" created</a:t>
            </a:r>
          </a:p>
          <a:p>
            <a:pPr indent="0" lvl="0" marL="0" rtl="0" algn="l">
              <a:lnSpc>
                <a:spcPct val="100000"/>
              </a:lnSpc>
              <a:spcBef>
                <a:spcPts val="0"/>
              </a:spcBef>
              <a:spcAft>
                <a:spcPts val="1200"/>
              </a:spcAft>
              <a:buNone/>
            </a:pPr>
            <a:r>
              <a:rPr lang="en" sz="1400">
                <a:latin typeface="Consolas"/>
                <a:ea typeface="Consolas"/>
                <a:cs typeface="Consolas"/>
                <a:sym typeface="Consolas"/>
              </a:rPr>
              <a:t>$ kubectl get pod</a:t>
            </a:r>
          </a:p>
          <a:p>
            <a:pPr indent="0" lvl="0" marL="0" rtl="0" algn="l">
              <a:lnSpc>
                <a:spcPct val="100000"/>
              </a:lnSpc>
              <a:spcBef>
                <a:spcPts val="0"/>
              </a:spcBef>
              <a:spcAft>
                <a:spcPts val="1200"/>
              </a:spcAft>
              <a:buNone/>
            </a:pPr>
            <a:r>
              <a:rPr lang="en" sz="1400">
                <a:latin typeface="Consolas"/>
                <a:ea typeface="Consolas"/>
                <a:cs typeface="Consolas"/>
                <a:sym typeface="Consolas"/>
              </a:rPr>
              <a:t>NAME            READY     STATUS    RESTARTS   AGE</a:t>
            </a:r>
          </a:p>
          <a:p>
            <a:pPr indent="0" lvl="0" marL="0" rtl="0">
              <a:lnSpc>
                <a:spcPct val="100000"/>
              </a:lnSpc>
              <a:spcBef>
                <a:spcPts val="0"/>
              </a:spcBef>
              <a:spcAft>
                <a:spcPts val="1200"/>
              </a:spcAft>
              <a:buNone/>
            </a:pPr>
            <a:r>
              <a:rPr lang="en" sz="1400">
                <a:latin typeface="Consolas"/>
                <a:ea typeface="Consolas"/>
                <a:cs typeface="Consolas"/>
                <a:sym typeface="Consolas"/>
              </a:rPr>
              <a:t>time-client-0   1/1       Running   0          1m</a:t>
            </a:r>
          </a:p>
          <a:p>
            <a:pPr indent="0" lvl="0" marL="0" rtl="0" algn="l">
              <a:lnSpc>
                <a:spcPct val="100000"/>
              </a:lnSpc>
              <a:spcBef>
                <a:spcPts val="0"/>
              </a:spcBef>
              <a:spcAft>
                <a:spcPts val="1200"/>
              </a:spcAft>
              <a:buNone/>
            </a:pPr>
            <a:r>
              <a:rPr lang="en" sz="1400">
                <a:latin typeface="Consolas"/>
                <a:ea typeface="Consolas"/>
                <a:cs typeface="Consolas"/>
                <a:sym typeface="Consolas"/>
              </a:rPr>
              <a:t>time-server-0   1/1       Running   0          1m</a:t>
            </a:r>
          </a:p>
        </p:txBody>
      </p:sp>
    </p:spTree>
  </p:cSld>
  <p:clrMapOvr>
    <a:masterClrMapping/>
  </p:clrMapOvr>
</p:sld>
</file>

<file path=ppt/slides/slide1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6" name="Shape 866"/>
        <p:cNvGrpSpPr/>
        <p:nvPr/>
      </p:nvGrpSpPr>
      <p:grpSpPr>
        <a:xfrm>
          <a:off x="0" y="0"/>
          <a:ext cx="0" cy="0"/>
          <a:chOff x="0" y="0"/>
          <a:chExt cx="0" cy="0"/>
        </a:xfrm>
      </p:grpSpPr>
      <p:sp>
        <p:nvSpPr>
          <p:cNvPr id="867" name="Shape 867"/>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rtl="0">
              <a:spcBef>
                <a:spcPts val="0"/>
              </a:spcBef>
              <a:buNone/>
            </a:pPr>
            <a:r>
              <a:rPr lang="en">
                <a:latin typeface="Consolas"/>
                <a:ea typeface="Consolas"/>
                <a:cs typeface="Consolas"/>
                <a:sym typeface="Consolas"/>
              </a:rPr>
              <a:t>I</a:t>
            </a:r>
            <a:r>
              <a:rPr lang="en"/>
              <a:t>nitial example</a:t>
            </a:r>
          </a:p>
        </p:txBody>
      </p:sp>
      <p:sp>
        <p:nvSpPr>
          <p:cNvPr id="868" name="Shape 868"/>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0" lvl="0" marL="0" rtl="0">
              <a:lnSpc>
                <a:spcPct val="100000"/>
              </a:lnSpc>
              <a:spcBef>
                <a:spcPts val="0"/>
              </a:spcBef>
              <a:spcAft>
                <a:spcPts val="1200"/>
              </a:spcAft>
              <a:buNone/>
            </a:pPr>
            <a:r>
              <a:rPr lang="en" sz="1400">
                <a:latin typeface="Consolas"/>
                <a:ea typeface="Consolas"/>
                <a:cs typeface="Consolas"/>
                <a:sym typeface="Consolas"/>
              </a:rPr>
              <a:t>$ kubectl logs time-server-0</a:t>
            </a:r>
          </a:p>
          <a:p>
            <a:pPr indent="0" lvl="0" marL="0" rtl="0">
              <a:lnSpc>
                <a:spcPct val="100000"/>
              </a:lnSpc>
              <a:spcBef>
                <a:spcPts val="0"/>
              </a:spcBef>
              <a:spcAft>
                <a:spcPts val="1200"/>
              </a:spcAft>
              <a:buNone/>
            </a:pPr>
            <a:r>
              <a:rPr lang="en" sz="1400">
                <a:latin typeface="Consolas"/>
                <a:ea typeface="Consolas"/>
                <a:cs typeface="Consolas"/>
                <a:sym typeface="Consolas"/>
              </a:rPr>
              <a:t>2017/12/06 12:33:33 got time request from 'time-client'</a:t>
            </a:r>
          </a:p>
          <a:p>
            <a:pPr indent="0" lvl="0" marL="0" rtl="0">
              <a:lnSpc>
                <a:spcPct val="100000"/>
              </a:lnSpc>
              <a:spcBef>
                <a:spcPts val="0"/>
              </a:spcBef>
              <a:spcAft>
                <a:spcPts val="1200"/>
              </a:spcAft>
              <a:buNone/>
            </a:pPr>
            <a:r>
              <a:rPr lang="en" sz="1400">
                <a:latin typeface="Consolas"/>
                <a:ea typeface="Consolas"/>
                <a:cs typeface="Consolas"/>
                <a:sym typeface="Consolas"/>
              </a:rPr>
              <a:t>2017/12/06 12:33:38 got time request from 'time-client'</a:t>
            </a:r>
          </a:p>
          <a:p>
            <a:pPr indent="0" lvl="0" marL="0" rtl="0">
              <a:lnSpc>
                <a:spcPct val="100000"/>
              </a:lnSpc>
              <a:spcBef>
                <a:spcPts val="0"/>
              </a:spcBef>
              <a:spcAft>
                <a:spcPts val="1200"/>
              </a:spcAft>
              <a:buNone/>
            </a:pPr>
            <a:r>
              <a:rPr lang="en" sz="1400">
                <a:latin typeface="Consolas"/>
                <a:ea typeface="Consolas"/>
                <a:cs typeface="Consolas"/>
                <a:sym typeface="Consolas"/>
              </a:rPr>
              <a:t>$ kubectl logs time-client-0</a:t>
            </a:r>
          </a:p>
          <a:p>
            <a:pPr indent="0" lvl="0" marL="0" rtl="0">
              <a:lnSpc>
                <a:spcPct val="100000"/>
              </a:lnSpc>
              <a:spcBef>
                <a:spcPts val="0"/>
              </a:spcBef>
              <a:spcAft>
                <a:spcPts val="1200"/>
              </a:spcAft>
              <a:buNone/>
            </a:pPr>
            <a:r>
              <a:rPr lang="en" sz="1400">
                <a:latin typeface="Consolas"/>
                <a:ea typeface="Consolas"/>
                <a:cs typeface="Consolas"/>
                <a:sym typeface="Consolas"/>
              </a:rPr>
              <a:t>2017/12/06 12:33:33 got time from server: 2017-12-06T12:33:33Z</a:t>
            </a:r>
          </a:p>
          <a:p>
            <a:pPr indent="0" lvl="0" marL="0" rtl="0">
              <a:lnSpc>
                <a:spcPct val="100000"/>
              </a:lnSpc>
              <a:spcBef>
                <a:spcPts val="0"/>
              </a:spcBef>
              <a:spcAft>
                <a:spcPts val="1200"/>
              </a:spcAft>
              <a:buNone/>
            </a:pPr>
            <a:r>
              <a:rPr lang="en" sz="1400">
                <a:latin typeface="Consolas"/>
                <a:ea typeface="Consolas"/>
                <a:cs typeface="Consolas"/>
                <a:sym typeface="Consolas"/>
              </a:rPr>
              <a:t>2017/12/06 12:33:38 got time from server: 2017-12-06T12:33:38Z</a:t>
            </a:r>
          </a:p>
        </p:txBody>
      </p:sp>
    </p:spTree>
  </p:cSld>
  <p:clrMapOvr>
    <a:masterClrMapping/>
  </p:clrMapOvr>
</p:sld>
</file>

<file path=ppt/slides/slide1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2" name="Shape 872"/>
        <p:cNvGrpSpPr/>
        <p:nvPr/>
      </p:nvGrpSpPr>
      <p:grpSpPr>
        <a:xfrm>
          <a:off x="0" y="0"/>
          <a:ext cx="0" cy="0"/>
          <a:chOff x="0" y="0"/>
          <a:chExt cx="0" cy="0"/>
        </a:xfrm>
      </p:grpSpPr>
      <p:sp>
        <p:nvSpPr>
          <p:cNvPr id="873" name="Shape 873"/>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rtl="0">
              <a:spcBef>
                <a:spcPts val="0"/>
              </a:spcBef>
              <a:buNone/>
            </a:pPr>
            <a:r>
              <a:rPr lang="en">
                <a:latin typeface="Consolas"/>
                <a:ea typeface="Consolas"/>
                <a:cs typeface="Consolas"/>
                <a:sym typeface="Consolas"/>
              </a:rPr>
              <a:t>I</a:t>
            </a:r>
            <a:r>
              <a:rPr lang="en"/>
              <a:t>nitial example (cleanup)</a:t>
            </a:r>
          </a:p>
        </p:txBody>
      </p:sp>
      <p:sp>
        <p:nvSpPr>
          <p:cNvPr id="874" name="Shape 874"/>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0" lvl="0" marL="0" rtl="0">
              <a:lnSpc>
                <a:spcPct val="100000"/>
              </a:lnSpc>
              <a:spcBef>
                <a:spcPts val="0"/>
              </a:spcBef>
              <a:spcAft>
                <a:spcPts val="1200"/>
              </a:spcAft>
              <a:buNone/>
            </a:pPr>
            <a:r>
              <a:rPr lang="en" sz="1400">
                <a:latin typeface="Consolas"/>
                <a:ea typeface="Consolas"/>
                <a:cs typeface="Consolas"/>
                <a:sym typeface="Consolas"/>
              </a:rPr>
              <a:t>$ kubectl delete statefulset time-client</a:t>
            </a:r>
          </a:p>
          <a:p>
            <a:pPr indent="0" lvl="0" marL="0" rtl="0">
              <a:lnSpc>
                <a:spcPct val="100000"/>
              </a:lnSpc>
              <a:spcBef>
                <a:spcPts val="0"/>
              </a:spcBef>
              <a:spcAft>
                <a:spcPts val="1200"/>
              </a:spcAft>
              <a:buNone/>
            </a:pPr>
            <a:r>
              <a:rPr lang="en" sz="1400">
                <a:latin typeface="Consolas"/>
                <a:ea typeface="Consolas"/>
                <a:cs typeface="Consolas"/>
                <a:sym typeface="Consolas"/>
              </a:rPr>
              <a:t>$ kubectl delete statefulset time-server</a:t>
            </a:r>
          </a:p>
          <a:p>
            <a:pPr indent="0" lvl="0" marL="0" rtl="0">
              <a:lnSpc>
                <a:spcPct val="100000"/>
              </a:lnSpc>
              <a:spcBef>
                <a:spcPts val="0"/>
              </a:spcBef>
              <a:spcAft>
                <a:spcPts val="1200"/>
              </a:spcAft>
              <a:buNone/>
            </a:pPr>
            <a:r>
              <a:rPr lang="en" sz="1400">
                <a:latin typeface="Consolas"/>
                <a:ea typeface="Consolas"/>
                <a:cs typeface="Consolas"/>
                <a:sym typeface="Consolas"/>
              </a:rPr>
              <a:t>$ kubectl delete service time-server</a:t>
            </a:r>
          </a:p>
        </p:txBody>
      </p:sp>
    </p:spTree>
  </p:cSld>
  <p:clrMapOvr>
    <a:masterClrMapping/>
  </p:clrMapOvr>
</p:sld>
</file>

<file path=ppt/slides/slide1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8" name="Shape 878"/>
        <p:cNvGrpSpPr/>
        <p:nvPr/>
      </p:nvGrpSpPr>
      <p:grpSpPr>
        <a:xfrm>
          <a:off x="0" y="0"/>
          <a:ext cx="0" cy="0"/>
          <a:chOff x="0" y="0"/>
          <a:chExt cx="0" cy="0"/>
        </a:xfrm>
      </p:grpSpPr>
      <p:sp>
        <p:nvSpPr>
          <p:cNvPr id="879" name="Shape 879"/>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rtl="0">
              <a:spcBef>
                <a:spcPts val="0"/>
              </a:spcBef>
              <a:buNone/>
            </a:pPr>
            <a:r>
              <a:rPr lang="en"/>
              <a:t>Using secrets from Vault</a:t>
            </a:r>
          </a:p>
        </p:txBody>
      </p:sp>
      <p:sp>
        <p:nvSpPr>
          <p:cNvPr id="880" name="Shape 880"/>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69850" lvl="0" marL="0" rtl="0" algn="ctr">
              <a:spcBef>
                <a:spcPts val="0"/>
              </a:spcBef>
              <a:buClr>
                <a:schemeClr val="dk1"/>
              </a:buClr>
              <a:buSzPts val="1100"/>
              <a:buFont typeface="Arial"/>
              <a:buNone/>
            </a:pPr>
            <a:r>
              <a:t/>
            </a:r>
            <a:endParaRPr sz="4800"/>
          </a:p>
          <a:p>
            <a:pPr indent="0" lvl="0" marL="0" rtl="0" algn="ctr">
              <a:spcBef>
                <a:spcPts val="0"/>
              </a:spcBef>
              <a:buNone/>
            </a:pPr>
            <a:r>
              <a:rPr lang="en" sz="4800" u="sng">
                <a:solidFill>
                  <a:schemeClr val="accent5"/>
                </a:solidFill>
                <a:hlinkClick r:id="rId3"/>
              </a:rPr>
              <a:t>Code</a:t>
            </a:r>
          </a:p>
        </p:txBody>
      </p:sp>
    </p:spTree>
  </p:cSld>
  <p:clrMapOvr>
    <a:masterClrMapping/>
  </p:clrMapOvr>
</p:sld>
</file>

<file path=ppt/slides/slide1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4" name="Shape 884"/>
        <p:cNvGrpSpPr/>
        <p:nvPr/>
      </p:nvGrpSpPr>
      <p:grpSpPr>
        <a:xfrm>
          <a:off x="0" y="0"/>
          <a:ext cx="0" cy="0"/>
          <a:chOff x="0" y="0"/>
          <a:chExt cx="0" cy="0"/>
        </a:xfrm>
      </p:grpSpPr>
      <p:sp>
        <p:nvSpPr>
          <p:cNvPr id="885" name="Shape 885"/>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rtl="0">
              <a:spcBef>
                <a:spcPts val="0"/>
              </a:spcBef>
              <a:buNone/>
            </a:pPr>
            <a:r>
              <a:rPr lang="en"/>
              <a:t>Using secrets from Vault</a:t>
            </a:r>
          </a:p>
        </p:txBody>
      </p:sp>
      <p:sp>
        <p:nvSpPr>
          <p:cNvPr id="886" name="Shape 886"/>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0" lvl="0" marL="0" rtl="0" algn="l">
              <a:lnSpc>
                <a:spcPct val="100000"/>
              </a:lnSpc>
              <a:spcBef>
                <a:spcPts val="0"/>
              </a:spcBef>
              <a:spcAft>
                <a:spcPts val="1200"/>
              </a:spcAft>
              <a:buNone/>
            </a:pPr>
            <a:r>
              <a:rPr lang="en" sz="1400">
                <a:latin typeface="Consolas"/>
                <a:ea typeface="Consolas"/>
                <a:cs typeface="Consolas"/>
                <a:sym typeface="Consolas"/>
              </a:rPr>
              <a:t>$ kubectl create -f 02-using-secrets-from-vault/01-configmap.yaml</a:t>
            </a:r>
          </a:p>
          <a:p>
            <a:pPr indent="0" lvl="0" marL="0" rtl="0" algn="l">
              <a:lnSpc>
                <a:spcPct val="100000"/>
              </a:lnSpc>
              <a:spcBef>
                <a:spcPts val="0"/>
              </a:spcBef>
              <a:spcAft>
                <a:spcPts val="1200"/>
              </a:spcAft>
              <a:buNone/>
            </a:pPr>
            <a:r>
              <a:rPr lang="en" sz="1400">
                <a:latin typeface="Consolas"/>
                <a:ea typeface="Consolas"/>
                <a:cs typeface="Consolas"/>
                <a:sym typeface="Consolas"/>
              </a:rPr>
              <a:t>c</a:t>
            </a:r>
            <a:r>
              <a:rPr lang="en" sz="1400">
                <a:latin typeface="Consolas"/>
                <a:ea typeface="Consolas"/>
                <a:cs typeface="Consolas"/>
                <a:sym typeface="Consolas"/>
              </a:rPr>
              <a:t>onfigmap </a:t>
            </a:r>
            <a:r>
              <a:rPr lang="en" sz="1400">
                <a:latin typeface="Consolas"/>
                <a:ea typeface="Consolas"/>
                <a:cs typeface="Consolas"/>
                <a:sym typeface="Consolas"/>
              </a:rPr>
              <a:t>"kubernetes-vault-client-02" created</a:t>
            </a:r>
          </a:p>
          <a:p>
            <a:pPr indent="0" lvl="0" marL="0" rtl="0" algn="l">
              <a:lnSpc>
                <a:spcPct val="100000"/>
              </a:lnSpc>
              <a:spcBef>
                <a:spcPts val="0"/>
              </a:spcBef>
              <a:spcAft>
                <a:spcPts val="1200"/>
              </a:spcAft>
              <a:buNone/>
            </a:pPr>
            <a:r>
              <a:rPr lang="en" sz="1400">
                <a:latin typeface="Consolas"/>
                <a:ea typeface="Consolas"/>
                <a:cs typeface="Consolas"/>
                <a:sym typeface="Consolas"/>
              </a:rPr>
              <a:t>$ kubectl create -f </a:t>
            </a:r>
            <a:r>
              <a:rPr lang="en" sz="1400">
                <a:latin typeface="Consolas"/>
                <a:ea typeface="Consolas"/>
                <a:cs typeface="Consolas"/>
                <a:sym typeface="Consolas"/>
              </a:rPr>
              <a:t>02-using-secrets-from-vault/</a:t>
            </a:r>
            <a:r>
              <a:rPr lang="en" sz="1400">
                <a:latin typeface="Consolas"/>
                <a:ea typeface="Consolas"/>
                <a:cs typeface="Consolas"/>
                <a:sym typeface="Consolas"/>
              </a:rPr>
              <a:t>02-time-server.yaml</a:t>
            </a:r>
          </a:p>
          <a:p>
            <a:pPr indent="0" lvl="0" marL="0" rtl="0" algn="l">
              <a:lnSpc>
                <a:spcPct val="100000"/>
              </a:lnSpc>
              <a:spcBef>
                <a:spcPts val="0"/>
              </a:spcBef>
              <a:spcAft>
                <a:spcPts val="1200"/>
              </a:spcAft>
              <a:buNone/>
            </a:pPr>
            <a:r>
              <a:rPr lang="en" sz="1400">
                <a:latin typeface="Consolas"/>
                <a:ea typeface="Consolas"/>
                <a:cs typeface="Consolas"/>
                <a:sym typeface="Consolas"/>
              </a:rPr>
              <a:t>statefulset "time-server" created</a:t>
            </a:r>
          </a:p>
          <a:p>
            <a:pPr indent="0" lvl="0" marL="0" rtl="0" algn="l">
              <a:lnSpc>
                <a:spcPct val="100000"/>
              </a:lnSpc>
              <a:spcBef>
                <a:spcPts val="0"/>
              </a:spcBef>
              <a:spcAft>
                <a:spcPts val="1200"/>
              </a:spcAft>
              <a:buNone/>
            </a:pPr>
            <a:r>
              <a:rPr lang="en" sz="1400">
                <a:latin typeface="Consolas"/>
                <a:ea typeface="Consolas"/>
                <a:cs typeface="Consolas"/>
                <a:sym typeface="Consolas"/>
              </a:rPr>
              <a:t>service "time-server" created</a:t>
            </a:r>
          </a:p>
          <a:p>
            <a:pPr indent="0" lvl="0" marL="0" rtl="0" algn="l">
              <a:lnSpc>
                <a:spcPct val="100000"/>
              </a:lnSpc>
              <a:spcBef>
                <a:spcPts val="0"/>
              </a:spcBef>
              <a:spcAft>
                <a:spcPts val="1200"/>
              </a:spcAft>
              <a:buNone/>
            </a:pPr>
            <a:r>
              <a:rPr lang="en" sz="1400">
                <a:latin typeface="Consolas"/>
                <a:ea typeface="Consolas"/>
                <a:cs typeface="Consolas"/>
                <a:sym typeface="Consolas"/>
              </a:rPr>
              <a:t>$ kubectl create -f </a:t>
            </a:r>
            <a:r>
              <a:rPr lang="en" sz="1400">
                <a:latin typeface="Consolas"/>
                <a:ea typeface="Consolas"/>
                <a:cs typeface="Consolas"/>
                <a:sym typeface="Consolas"/>
              </a:rPr>
              <a:t>02-using-secrets-from-vault/</a:t>
            </a:r>
            <a:r>
              <a:rPr lang="en" sz="1400">
                <a:latin typeface="Consolas"/>
                <a:ea typeface="Consolas"/>
                <a:cs typeface="Consolas"/>
                <a:sym typeface="Consolas"/>
              </a:rPr>
              <a:t>03-time-client.yaml</a:t>
            </a:r>
          </a:p>
          <a:p>
            <a:pPr indent="0" lvl="0" marL="0" rtl="0" algn="l">
              <a:lnSpc>
                <a:spcPct val="100000"/>
              </a:lnSpc>
              <a:spcBef>
                <a:spcPts val="0"/>
              </a:spcBef>
              <a:spcAft>
                <a:spcPts val="1200"/>
              </a:spcAft>
              <a:buNone/>
            </a:pPr>
            <a:r>
              <a:rPr lang="en" sz="1400">
                <a:latin typeface="Consolas"/>
                <a:ea typeface="Consolas"/>
                <a:cs typeface="Consolas"/>
                <a:sym typeface="Consolas"/>
              </a:rPr>
              <a:t>statefulset "time-client" created</a:t>
            </a:r>
          </a:p>
          <a:p>
            <a:pPr indent="0" lvl="0" marL="0" rtl="0" algn="l">
              <a:lnSpc>
                <a:spcPct val="100000"/>
              </a:lnSpc>
              <a:spcBef>
                <a:spcPts val="0"/>
              </a:spcBef>
              <a:spcAft>
                <a:spcPts val="1200"/>
              </a:spcAft>
              <a:buNone/>
            </a:pPr>
            <a:r>
              <a:rPr lang="en" sz="1400">
                <a:latin typeface="Consolas"/>
                <a:ea typeface="Consolas"/>
                <a:cs typeface="Consolas"/>
                <a:sym typeface="Consolas"/>
              </a:rPr>
              <a:t>$ kubectl get pod</a:t>
            </a:r>
          </a:p>
          <a:p>
            <a:pPr indent="0" lvl="0" marL="0" rtl="0" algn="l">
              <a:lnSpc>
                <a:spcPct val="100000"/>
              </a:lnSpc>
              <a:spcBef>
                <a:spcPts val="0"/>
              </a:spcBef>
              <a:spcAft>
                <a:spcPts val="1200"/>
              </a:spcAft>
              <a:buNone/>
            </a:pPr>
            <a:r>
              <a:rPr lang="en" sz="1400">
                <a:latin typeface="Consolas"/>
                <a:ea typeface="Consolas"/>
                <a:cs typeface="Consolas"/>
                <a:sym typeface="Consolas"/>
              </a:rPr>
              <a:t>(...)</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Shape 130"/>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rtl="0">
              <a:spcBef>
                <a:spcPts val="0"/>
              </a:spcBef>
              <a:buNone/>
            </a:pPr>
            <a:r>
              <a:rPr lang="en"/>
              <a:t>Vault: Authentication</a:t>
            </a:r>
          </a:p>
        </p:txBody>
      </p:sp>
      <p:sp>
        <p:nvSpPr>
          <p:cNvPr id="131" name="Shape 131"/>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0" lvl="0" marL="0">
              <a:spcBef>
                <a:spcPts val="0"/>
              </a:spcBef>
              <a:buNone/>
            </a:pPr>
            <a:r>
              <a:rPr lang="en"/>
              <a:t>Vault</a:t>
            </a:r>
            <a:r>
              <a:rPr lang="en"/>
              <a:t> features an HTTP API through which every single request flows. This API is used by both operators and applications in order to store and retrieve secrets and/or certificates.</a:t>
            </a:r>
          </a:p>
          <a:p>
            <a:pPr indent="0" lvl="0" marL="0">
              <a:spcBef>
                <a:spcPts val="0"/>
              </a:spcBef>
              <a:buNone/>
            </a:pPr>
            <a:r>
              <a:rPr lang="en"/>
              <a:t>Vault’s authentication model is based on the concept of </a:t>
            </a:r>
            <a:r>
              <a:rPr b="1" i="1" lang="en"/>
              <a:t>tokens</a:t>
            </a:r>
            <a:r>
              <a:rPr lang="en"/>
              <a:t>. Each token has an associated set of </a:t>
            </a:r>
            <a:r>
              <a:rPr b="1" i="1" lang="en"/>
              <a:t>policies</a:t>
            </a:r>
            <a:r>
              <a:rPr lang="en"/>
              <a:t> and may or may not have a defined </a:t>
            </a:r>
            <a:r>
              <a:rPr b="1" i="1" lang="en"/>
              <a:t>time-to-live</a:t>
            </a:r>
            <a:r>
              <a:rPr lang="en"/>
              <a:t>.</a:t>
            </a:r>
          </a:p>
          <a:p>
            <a:pPr indent="0" lvl="0" marL="0" rtl="0">
              <a:spcBef>
                <a:spcPts val="0"/>
              </a:spcBef>
              <a:buNone/>
            </a:pPr>
            <a:r>
              <a:rPr lang="en"/>
              <a:t>A token may be obtained directly from Vault or by using an external authentication provider. Vault has first-class support for Kubernetes and Cloud IAM as authentication providers, making it easy to provide Kubernetes/GCP applications with tokens. </a:t>
            </a:r>
            <a:r>
              <a:rPr lang="en" u="sng"/>
              <a:t>We will focus on Kubernetes alone!</a:t>
            </a:r>
          </a:p>
        </p:txBody>
      </p:sp>
    </p:spTree>
  </p:cSld>
  <p:clrMapOvr>
    <a:masterClrMapping/>
  </p:clrMapOvr>
</p:sld>
</file>

<file path=ppt/slides/slide1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0" name="Shape 890"/>
        <p:cNvGrpSpPr/>
        <p:nvPr/>
      </p:nvGrpSpPr>
      <p:grpSpPr>
        <a:xfrm>
          <a:off x="0" y="0"/>
          <a:ext cx="0" cy="0"/>
          <a:chOff x="0" y="0"/>
          <a:chExt cx="0" cy="0"/>
        </a:xfrm>
      </p:grpSpPr>
      <p:sp>
        <p:nvSpPr>
          <p:cNvPr id="891" name="Shape 891"/>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rtl="0">
              <a:spcBef>
                <a:spcPts val="0"/>
              </a:spcBef>
              <a:buNone/>
            </a:pPr>
            <a:r>
              <a:rPr lang="en"/>
              <a:t>Using secrets from Vault</a:t>
            </a:r>
          </a:p>
        </p:txBody>
      </p:sp>
      <p:sp>
        <p:nvSpPr>
          <p:cNvPr id="892" name="Shape 892"/>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0" lvl="0" marL="0" rtl="0">
              <a:lnSpc>
                <a:spcPct val="100000"/>
              </a:lnSpc>
              <a:spcBef>
                <a:spcPts val="0"/>
              </a:spcBef>
              <a:spcAft>
                <a:spcPts val="1200"/>
              </a:spcAft>
              <a:buNone/>
            </a:pPr>
            <a:r>
              <a:rPr lang="en" sz="1200">
                <a:latin typeface="Consolas"/>
                <a:ea typeface="Consolas"/>
                <a:cs typeface="Consolas"/>
                <a:sym typeface="Consolas"/>
              </a:rPr>
              <a:t>$ kubectl logs time-server-0 kubernetes-vault-client</a:t>
            </a:r>
          </a:p>
          <a:p>
            <a:pPr indent="0" lvl="0" marL="0" rtl="0">
              <a:lnSpc>
                <a:spcPct val="100000"/>
              </a:lnSpc>
              <a:spcBef>
                <a:spcPts val="0"/>
              </a:spcBef>
              <a:spcAft>
                <a:spcPts val="1200"/>
              </a:spcAft>
              <a:buNone/>
            </a:pPr>
            <a:r>
              <a:rPr lang="en" sz="1200">
                <a:latin typeface="Consolas"/>
                <a:ea typeface="Consolas"/>
                <a:cs typeface="Consolas"/>
                <a:sym typeface="Consolas"/>
              </a:rPr>
              <a:t>time="2017-12-06T13:02:39Z" level=info msg="vault: auth successful"</a:t>
            </a:r>
          </a:p>
          <a:p>
            <a:pPr indent="0" lvl="0" marL="0" rtl="0">
              <a:lnSpc>
                <a:spcPct val="100000"/>
              </a:lnSpc>
              <a:spcBef>
                <a:spcPts val="0"/>
              </a:spcBef>
              <a:spcAft>
                <a:spcPts val="1200"/>
              </a:spcAft>
              <a:buNone/>
            </a:pPr>
            <a:r>
              <a:rPr lang="en" sz="1200">
                <a:latin typeface="Consolas"/>
                <a:ea typeface="Consolas"/>
                <a:cs typeface="Consolas"/>
                <a:sym typeface="Consolas"/>
              </a:rPr>
              <a:t>time="2017-12-06T13:02:40Z" level=info msg="initC: dump successful"</a:t>
            </a:r>
          </a:p>
          <a:p>
            <a:pPr indent="0" lvl="0" marL="0" rtl="0">
              <a:lnSpc>
                <a:spcPct val="100000"/>
              </a:lnSpc>
              <a:spcBef>
                <a:spcPts val="0"/>
              </a:spcBef>
              <a:spcAft>
                <a:spcPts val="1200"/>
              </a:spcAft>
              <a:buNone/>
            </a:pPr>
            <a:r>
              <a:rPr lang="en" sz="1200">
                <a:latin typeface="Consolas"/>
                <a:ea typeface="Consolas"/>
                <a:cs typeface="Consolas"/>
                <a:sym typeface="Consolas"/>
              </a:rPr>
              <a:t>$ kubectl logs time-client-0 kubernetes-vault-client</a:t>
            </a:r>
          </a:p>
          <a:p>
            <a:pPr indent="0" lvl="0" marL="0" rtl="0">
              <a:lnSpc>
                <a:spcPct val="100000"/>
              </a:lnSpc>
              <a:spcBef>
                <a:spcPts val="0"/>
              </a:spcBef>
              <a:spcAft>
                <a:spcPts val="1200"/>
              </a:spcAft>
              <a:buNone/>
            </a:pPr>
            <a:r>
              <a:rPr lang="en" sz="1200">
                <a:latin typeface="Consolas"/>
                <a:ea typeface="Consolas"/>
                <a:cs typeface="Consolas"/>
                <a:sym typeface="Consolas"/>
              </a:rPr>
              <a:t>time="2017-12-06T13:03:22Z" level=info msg="vault: auth successful"</a:t>
            </a:r>
          </a:p>
          <a:p>
            <a:pPr indent="0" lvl="0" marL="0" rtl="0">
              <a:lnSpc>
                <a:spcPct val="100000"/>
              </a:lnSpc>
              <a:spcBef>
                <a:spcPts val="0"/>
              </a:spcBef>
              <a:spcAft>
                <a:spcPts val="1200"/>
              </a:spcAft>
              <a:buNone/>
            </a:pPr>
            <a:r>
              <a:rPr lang="en" sz="1200">
                <a:latin typeface="Consolas"/>
                <a:ea typeface="Consolas"/>
                <a:cs typeface="Consolas"/>
                <a:sym typeface="Consolas"/>
              </a:rPr>
              <a:t>time="2017-12-06T13:03:23Z" level=info msg="initC: dump successful"</a:t>
            </a:r>
          </a:p>
          <a:p>
            <a:pPr indent="0" lvl="0" marL="0" rtl="0">
              <a:lnSpc>
                <a:spcPct val="100000"/>
              </a:lnSpc>
              <a:spcBef>
                <a:spcPts val="0"/>
              </a:spcBef>
              <a:spcAft>
                <a:spcPts val="1200"/>
              </a:spcAft>
              <a:buNone/>
            </a:pPr>
            <a:r>
              <a:rPr lang="en" sz="1200">
                <a:latin typeface="Consolas"/>
                <a:ea typeface="Consolas"/>
                <a:cs typeface="Consolas"/>
                <a:sym typeface="Consolas"/>
              </a:rPr>
              <a:t>$ kubectl exec time-server-0 -- cat </a:t>
            </a:r>
            <a:r>
              <a:rPr b="1" lang="en" sz="1200">
                <a:latin typeface="Consolas"/>
                <a:ea typeface="Consolas"/>
                <a:cs typeface="Consolas"/>
                <a:sym typeface="Consolas"/>
              </a:rPr>
              <a:t>/secret/username</a:t>
            </a:r>
          </a:p>
          <a:p>
            <a:pPr indent="0" lvl="0" marL="0" rtl="0">
              <a:lnSpc>
                <a:spcPct val="100000"/>
              </a:lnSpc>
              <a:spcBef>
                <a:spcPts val="0"/>
              </a:spcBef>
              <a:spcAft>
                <a:spcPts val="1200"/>
              </a:spcAft>
              <a:buNone/>
            </a:pPr>
            <a:r>
              <a:rPr lang="en" sz="1200">
                <a:latin typeface="Consolas"/>
                <a:ea typeface="Consolas"/>
                <a:cs typeface="Consolas"/>
                <a:sym typeface="Consolas"/>
              </a:rPr>
              <a:t>time-client</a:t>
            </a:r>
          </a:p>
          <a:p>
            <a:pPr indent="0" lvl="0" marL="0" rtl="0">
              <a:lnSpc>
                <a:spcPct val="100000"/>
              </a:lnSpc>
              <a:spcBef>
                <a:spcPts val="0"/>
              </a:spcBef>
              <a:spcAft>
                <a:spcPts val="1200"/>
              </a:spcAft>
              <a:buNone/>
            </a:pPr>
            <a:r>
              <a:rPr lang="en" sz="1200">
                <a:latin typeface="Consolas"/>
                <a:ea typeface="Consolas"/>
                <a:cs typeface="Consolas"/>
                <a:sym typeface="Consolas"/>
              </a:rPr>
              <a:t>$ kubectl exec time-server-0 -- cat </a:t>
            </a:r>
            <a:r>
              <a:rPr b="1" lang="en" sz="1200">
                <a:latin typeface="Consolas"/>
                <a:ea typeface="Consolas"/>
                <a:cs typeface="Consolas"/>
                <a:sym typeface="Consolas"/>
              </a:rPr>
              <a:t>/secret/password</a:t>
            </a:r>
          </a:p>
          <a:p>
            <a:pPr indent="0" lvl="0" marL="0" rtl="0">
              <a:lnSpc>
                <a:spcPct val="100000"/>
              </a:lnSpc>
              <a:spcBef>
                <a:spcPts val="0"/>
              </a:spcBef>
              <a:spcAft>
                <a:spcPts val="1200"/>
              </a:spcAft>
              <a:buNone/>
            </a:pPr>
            <a:r>
              <a:rPr lang="en" sz="1200">
                <a:latin typeface="Consolas"/>
                <a:ea typeface="Consolas"/>
                <a:cs typeface="Consolas"/>
                <a:sym typeface="Consolas"/>
              </a:rPr>
              <a:t>safe#passw0rd!</a:t>
            </a:r>
          </a:p>
        </p:txBody>
      </p:sp>
    </p:spTree>
  </p:cSld>
  <p:clrMapOvr>
    <a:masterClrMapping/>
  </p:clrMapOvr>
</p:sld>
</file>

<file path=ppt/slides/slide1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6" name="Shape 896"/>
        <p:cNvGrpSpPr/>
        <p:nvPr/>
      </p:nvGrpSpPr>
      <p:grpSpPr>
        <a:xfrm>
          <a:off x="0" y="0"/>
          <a:ext cx="0" cy="0"/>
          <a:chOff x="0" y="0"/>
          <a:chExt cx="0" cy="0"/>
        </a:xfrm>
      </p:grpSpPr>
      <p:sp>
        <p:nvSpPr>
          <p:cNvPr id="897" name="Shape 897"/>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rtl="0">
              <a:spcBef>
                <a:spcPts val="0"/>
              </a:spcBef>
              <a:buNone/>
            </a:pPr>
            <a:r>
              <a:rPr lang="en"/>
              <a:t>Using secrets from Vault</a:t>
            </a:r>
            <a:r>
              <a:rPr lang="en"/>
              <a:t> (cleanup)</a:t>
            </a:r>
          </a:p>
        </p:txBody>
      </p:sp>
      <p:sp>
        <p:nvSpPr>
          <p:cNvPr id="898" name="Shape 898"/>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0" lvl="0" marL="0" rtl="0">
              <a:lnSpc>
                <a:spcPct val="100000"/>
              </a:lnSpc>
              <a:spcBef>
                <a:spcPts val="0"/>
              </a:spcBef>
              <a:spcAft>
                <a:spcPts val="1200"/>
              </a:spcAft>
              <a:buNone/>
            </a:pPr>
            <a:r>
              <a:rPr lang="en" sz="1400">
                <a:latin typeface="Consolas"/>
                <a:ea typeface="Consolas"/>
                <a:cs typeface="Consolas"/>
                <a:sym typeface="Consolas"/>
              </a:rPr>
              <a:t>$ kubectl delete statefulset time-client</a:t>
            </a:r>
          </a:p>
          <a:p>
            <a:pPr indent="0" lvl="0" marL="0" rtl="0">
              <a:lnSpc>
                <a:spcPct val="100000"/>
              </a:lnSpc>
              <a:spcBef>
                <a:spcPts val="0"/>
              </a:spcBef>
              <a:spcAft>
                <a:spcPts val="1200"/>
              </a:spcAft>
              <a:buNone/>
            </a:pPr>
            <a:r>
              <a:rPr lang="en" sz="1400">
                <a:latin typeface="Consolas"/>
                <a:ea typeface="Consolas"/>
                <a:cs typeface="Consolas"/>
                <a:sym typeface="Consolas"/>
              </a:rPr>
              <a:t>$ kubectl delete statefulset time-server</a:t>
            </a:r>
          </a:p>
          <a:p>
            <a:pPr indent="0" lvl="0" marL="0" rtl="0">
              <a:lnSpc>
                <a:spcPct val="100000"/>
              </a:lnSpc>
              <a:spcBef>
                <a:spcPts val="0"/>
              </a:spcBef>
              <a:spcAft>
                <a:spcPts val="1200"/>
              </a:spcAft>
              <a:buNone/>
            </a:pPr>
            <a:r>
              <a:rPr lang="en" sz="1400">
                <a:latin typeface="Consolas"/>
                <a:ea typeface="Consolas"/>
                <a:cs typeface="Consolas"/>
                <a:sym typeface="Consolas"/>
              </a:rPr>
              <a:t>$ kubectl delete service time-server</a:t>
            </a:r>
          </a:p>
          <a:p>
            <a:pPr indent="0" lvl="0" marL="0" rtl="0">
              <a:lnSpc>
                <a:spcPct val="100000"/>
              </a:lnSpc>
              <a:spcBef>
                <a:spcPts val="0"/>
              </a:spcBef>
              <a:spcAft>
                <a:spcPts val="1200"/>
              </a:spcAft>
              <a:buNone/>
            </a:pPr>
            <a:r>
              <a:rPr lang="en" sz="1400">
                <a:latin typeface="Consolas"/>
                <a:ea typeface="Consolas"/>
                <a:cs typeface="Consolas"/>
                <a:sym typeface="Consolas"/>
              </a:rPr>
              <a:t>$ kubectl delete configmap kubernetes-vault-client-02</a:t>
            </a:r>
          </a:p>
        </p:txBody>
      </p:sp>
    </p:spTree>
  </p:cSld>
  <p:clrMapOvr>
    <a:masterClrMapping/>
  </p:clrMapOvr>
</p:sld>
</file>

<file path=ppt/slides/slide1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2" name="Shape 902"/>
        <p:cNvGrpSpPr/>
        <p:nvPr/>
      </p:nvGrpSpPr>
      <p:grpSpPr>
        <a:xfrm>
          <a:off x="0" y="0"/>
          <a:ext cx="0" cy="0"/>
          <a:chOff x="0" y="0"/>
          <a:chExt cx="0" cy="0"/>
        </a:xfrm>
      </p:grpSpPr>
      <p:sp>
        <p:nvSpPr>
          <p:cNvPr id="903" name="Shape 903"/>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rtl="0">
              <a:spcBef>
                <a:spcPts val="0"/>
              </a:spcBef>
              <a:buNone/>
            </a:pPr>
            <a:r>
              <a:rPr lang="en"/>
              <a:t>Using certificates from Vault</a:t>
            </a:r>
          </a:p>
        </p:txBody>
      </p:sp>
      <p:sp>
        <p:nvSpPr>
          <p:cNvPr id="904" name="Shape 904"/>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0" lvl="0" marL="0" rtl="0" algn="ctr">
              <a:spcBef>
                <a:spcPts val="0"/>
              </a:spcBef>
              <a:buNone/>
            </a:pPr>
            <a:r>
              <a:t/>
            </a:r>
            <a:endParaRPr sz="4800"/>
          </a:p>
          <a:p>
            <a:pPr indent="0" lvl="0" marL="0" rtl="0" algn="ctr">
              <a:spcBef>
                <a:spcPts val="0"/>
              </a:spcBef>
              <a:buNone/>
            </a:pPr>
            <a:r>
              <a:rPr lang="en" sz="4800" u="sng">
                <a:solidFill>
                  <a:schemeClr val="accent5"/>
                </a:solidFill>
                <a:hlinkClick r:id="rId3"/>
              </a:rPr>
              <a:t>Code</a:t>
            </a:r>
          </a:p>
        </p:txBody>
      </p:sp>
    </p:spTree>
  </p:cSld>
  <p:clrMapOvr>
    <a:masterClrMapping/>
  </p:clrMapOvr>
</p:sld>
</file>

<file path=ppt/slides/slide1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8" name="Shape 908"/>
        <p:cNvGrpSpPr/>
        <p:nvPr/>
      </p:nvGrpSpPr>
      <p:grpSpPr>
        <a:xfrm>
          <a:off x="0" y="0"/>
          <a:ext cx="0" cy="0"/>
          <a:chOff x="0" y="0"/>
          <a:chExt cx="0" cy="0"/>
        </a:xfrm>
      </p:grpSpPr>
      <p:sp>
        <p:nvSpPr>
          <p:cNvPr id="909" name="Shape 909"/>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rtl="0">
              <a:spcBef>
                <a:spcPts val="0"/>
              </a:spcBef>
              <a:buNone/>
            </a:pPr>
            <a:r>
              <a:rPr lang="en"/>
              <a:t>Using certificates from Vault</a:t>
            </a:r>
          </a:p>
        </p:txBody>
      </p:sp>
      <p:sp>
        <p:nvSpPr>
          <p:cNvPr id="910" name="Shape 910"/>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0" lvl="0" marL="0" rtl="0" algn="l">
              <a:lnSpc>
                <a:spcPct val="100000"/>
              </a:lnSpc>
              <a:spcBef>
                <a:spcPts val="0"/>
              </a:spcBef>
              <a:spcAft>
                <a:spcPts val="1200"/>
              </a:spcAft>
              <a:buNone/>
            </a:pPr>
            <a:r>
              <a:rPr lang="en" sz="1400">
                <a:latin typeface="Consolas"/>
                <a:ea typeface="Consolas"/>
                <a:cs typeface="Consolas"/>
                <a:sym typeface="Consolas"/>
              </a:rPr>
              <a:t>$ kubectl create -f </a:t>
            </a:r>
            <a:r>
              <a:rPr lang="en" sz="1400">
                <a:latin typeface="Consolas"/>
                <a:ea typeface="Consolas"/>
                <a:cs typeface="Consolas"/>
                <a:sym typeface="Consolas"/>
              </a:rPr>
              <a:t>03-using-certificates-from-vault</a:t>
            </a:r>
            <a:r>
              <a:rPr lang="en" sz="1400">
                <a:latin typeface="Consolas"/>
                <a:ea typeface="Consolas"/>
                <a:cs typeface="Consolas"/>
                <a:sym typeface="Consolas"/>
              </a:rPr>
              <a:t>/01-configmap.yaml</a:t>
            </a:r>
          </a:p>
          <a:p>
            <a:pPr indent="0" lvl="0" marL="0" rtl="0" algn="l">
              <a:lnSpc>
                <a:spcPct val="100000"/>
              </a:lnSpc>
              <a:spcBef>
                <a:spcPts val="0"/>
              </a:spcBef>
              <a:spcAft>
                <a:spcPts val="1200"/>
              </a:spcAft>
              <a:buNone/>
            </a:pPr>
            <a:r>
              <a:rPr lang="en" sz="1400">
                <a:latin typeface="Consolas"/>
                <a:ea typeface="Consolas"/>
                <a:cs typeface="Consolas"/>
                <a:sym typeface="Consolas"/>
              </a:rPr>
              <a:t>configmap "kubernetes-vault-client-03" created</a:t>
            </a:r>
          </a:p>
          <a:p>
            <a:pPr indent="0" lvl="0" marL="0" rtl="0" algn="l">
              <a:lnSpc>
                <a:spcPct val="100000"/>
              </a:lnSpc>
              <a:spcBef>
                <a:spcPts val="0"/>
              </a:spcBef>
              <a:spcAft>
                <a:spcPts val="1200"/>
              </a:spcAft>
              <a:buNone/>
            </a:pPr>
            <a:r>
              <a:rPr lang="en" sz="1400">
                <a:latin typeface="Consolas"/>
                <a:ea typeface="Consolas"/>
                <a:cs typeface="Consolas"/>
                <a:sym typeface="Consolas"/>
              </a:rPr>
              <a:t>$ kubectl create -f </a:t>
            </a:r>
            <a:r>
              <a:rPr lang="en" sz="1400">
                <a:latin typeface="Consolas"/>
                <a:ea typeface="Consolas"/>
                <a:cs typeface="Consolas"/>
                <a:sym typeface="Consolas"/>
              </a:rPr>
              <a:t>03-using-certificates-from-vault</a:t>
            </a:r>
            <a:r>
              <a:rPr lang="en" sz="1400">
                <a:latin typeface="Consolas"/>
                <a:ea typeface="Consolas"/>
                <a:cs typeface="Consolas"/>
                <a:sym typeface="Consolas"/>
              </a:rPr>
              <a:t>/02-time-server.yaml</a:t>
            </a:r>
          </a:p>
          <a:p>
            <a:pPr indent="0" lvl="0" marL="0" rtl="0" algn="l">
              <a:lnSpc>
                <a:spcPct val="100000"/>
              </a:lnSpc>
              <a:spcBef>
                <a:spcPts val="0"/>
              </a:spcBef>
              <a:spcAft>
                <a:spcPts val="1200"/>
              </a:spcAft>
              <a:buNone/>
            </a:pPr>
            <a:r>
              <a:rPr lang="en" sz="1400">
                <a:latin typeface="Consolas"/>
                <a:ea typeface="Consolas"/>
                <a:cs typeface="Consolas"/>
                <a:sym typeface="Consolas"/>
              </a:rPr>
              <a:t>statefulset "time-server" created</a:t>
            </a:r>
          </a:p>
          <a:p>
            <a:pPr indent="0" lvl="0" marL="0" rtl="0" algn="l">
              <a:lnSpc>
                <a:spcPct val="100000"/>
              </a:lnSpc>
              <a:spcBef>
                <a:spcPts val="0"/>
              </a:spcBef>
              <a:spcAft>
                <a:spcPts val="1200"/>
              </a:spcAft>
              <a:buNone/>
            </a:pPr>
            <a:r>
              <a:rPr lang="en" sz="1400">
                <a:latin typeface="Consolas"/>
                <a:ea typeface="Consolas"/>
                <a:cs typeface="Consolas"/>
                <a:sym typeface="Consolas"/>
              </a:rPr>
              <a:t>service "time-server" created</a:t>
            </a:r>
          </a:p>
          <a:p>
            <a:pPr indent="0" lvl="0" marL="0" rtl="0" algn="l">
              <a:lnSpc>
                <a:spcPct val="100000"/>
              </a:lnSpc>
              <a:spcBef>
                <a:spcPts val="0"/>
              </a:spcBef>
              <a:spcAft>
                <a:spcPts val="1200"/>
              </a:spcAft>
              <a:buNone/>
            </a:pPr>
            <a:r>
              <a:rPr lang="en" sz="1400">
                <a:latin typeface="Consolas"/>
                <a:ea typeface="Consolas"/>
                <a:cs typeface="Consolas"/>
                <a:sym typeface="Consolas"/>
              </a:rPr>
              <a:t>$ kubectl create -f </a:t>
            </a:r>
            <a:r>
              <a:rPr lang="en" sz="1400">
                <a:latin typeface="Consolas"/>
                <a:ea typeface="Consolas"/>
                <a:cs typeface="Consolas"/>
                <a:sym typeface="Consolas"/>
              </a:rPr>
              <a:t>03-using-certificates-from-vault</a:t>
            </a:r>
            <a:r>
              <a:rPr lang="en" sz="1400">
                <a:latin typeface="Consolas"/>
                <a:ea typeface="Consolas"/>
                <a:cs typeface="Consolas"/>
                <a:sym typeface="Consolas"/>
              </a:rPr>
              <a:t>/03-time-client.yaml</a:t>
            </a:r>
          </a:p>
          <a:p>
            <a:pPr indent="0" lvl="0" marL="0" rtl="0" algn="l">
              <a:lnSpc>
                <a:spcPct val="100000"/>
              </a:lnSpc>
              <a:spcBef>
                <a:spcPts val="0"/>
              </a:spcBef>
              <a:spcAft>
                <a:spcPts val="1200"/>
              </a:spcAft>
              <a:buNone/>
            </a:pPr>
            <a:r>
              <a:rPr lang="en" sz="1400">
                <a:latin typeface="Consolas"/>
                <a:ea typeface="Consolas"/>
                <a:cs typeface="Consolas"/>
                <a:sym typeface="Consolas"/>
              </a:rPr>
              <a:t>statefulset "time-client" created</a:t>
            </a:r>
          </a:p>
          <a:p>
            <a:pPr indent="0" lvl="0" marL="0" rtl="0" algn="l">
              <a:lnSpc>
                <a:spcPct val="100000"/>
              </a:lnSpc>
              <a:spcBef>
                <a:spcPts val="0"/>
              </a:spcBef>
              <a:spcAft>
                <a:spcPts val="1200"/>
              </a:spcAft>
              <a:buNone/>
            </a:pPr>
            <a:r>
              <a:rPr lang="en" sz="1400">
                <a:latin typeface="Consolas"/>
                <a:ea typeface="Consolas"/>
                <a:cs typeface="Consolas"/>
                <a:sym typeface="Consolas"/>
              </a:rPr>
              <a:t>$ kubectl get pod</a:t>
            </a:r>
          </a:p>
          <a:p>
            <a:pPr indent="0" lvl="0" marL="0" rtl="0" algn="l">
              <a:lnSpc>
                <a:spcPct val="100000"/>
              </a:lnSpc>
              <a:spcBef>
                <a:spcPts val="0"/>
              </a:spcBef>
              <a:spcAft>
                <a:spcPts val="1200"/>
              </a:spcAft>
              <a:buNone/>
            </a:pPr>
            <a:r>
              <a:rPr lang="en" sz="1400">
                <a:latin typeface="Consolas"/>
                <a:ea typeface="Consolas"/>
                <a:cs typeface="Consolas"/>
                <a:sym typeface="Consolas"/>
              </a:rPr>
              <a:t>(...)</a:t>
            </a:r>
          </a:p>
        </p:txBody>
      </p:sp>
    </p:spTree>
  </p:cSld>
  <p:clrMapOvr>
    <a:masterClrMapping/>
  </p:clrMapOvr>
</p:sld>
</file>

<file path=ppt/slides/slide1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4" name="Shape 914"/>
        <p:cNvGrpSpPr/>
        <p:nvPr/>
      </p:nvGrpSpPr>
      <p:grpSpPr>
        <a:xfrm>
          <a:off x="0" y="0"/>
          <a:ext cx="0" cy="0"/>
          <a:chOff x="0" y="0"/>
          <a:chExt cx="0" cy="0"/>
        </a:xfrm>
      </p:grpSpPr>
      <p:sp>
        <p:nvSpPr>
          <p:cNvPr id="915" name="Shape 915"/>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rtl="0">
              <a:spcBef>
                <a:spcPts val="0"/>
              </a:spcBef>
              <a:buNone/>
            </a:pPr>
            <a:r>
              <a:rPr lang="en"/>
              <a:t>Using certificates from Vault</a:t>
            </a:r>
          </a:p>
        </p:txBody>
      </p:sp>
      <p:sp>
        <p:nvSpPr>
          <p:cNvPr id="916" name="Shape 916"/>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0" lvl="0" marL="0" rtl="0">
              <a:lnSpc>
                <a:spcPct val="100000"/>
              </a:lnSpc>
              <a:spcBef>
                <a:spcPts val="0"/>
              </a:spcBef>
              <a:spcAft>
                <a:spcPts val="1200"/>
              </a:spcAft>
              <a:buNone/>
            </a:pPr>
            <a:r>
              <a:rPr lang="en" sz="1200">
                <a:latin typeface="Consolas"/>
                <a:ea typeface="Consolas"/>
                <a:cs typeface="Consolas"/>
                <a:sym typeface="Consolas"/>
              </a:rPr>
              <a:t>$ kubectl logs time-server-0 kubernetes-vault-client</a:t>
            </a:r>
          </a:p>
          <a:p>
            <a:pPr indent="0" lvl="0" marL="0" rtl="0">
              <a:lnSpc>
                <a:spcPct val="100000"/>
              </a:lnSpc>
              <a:spcBef>
                <a:spcPts val="0"/>
              </a:spcBef>
              <a:spcAft>
                <a:spcPts val="1200"/>
              </a:spcAft>
              <a:buNone/>
            </a:pPr>
            <a:r>
              <a:rPr lang="en" sz="1200">
                <a:latin typeface="Consolas"/>
                <a:ea typeface="Consolas"/>
                <a:cs typeface="Consolas"/>
                <a:sym typeface="Consolas"/>
              </a:rPr>
              <a:t>time="2017-12-06T13:44:04Z" level=info msg="vault: auth successful"</a:t>
            </a:r>
          </a:p>
          <a:p>
            <a:pPr indent="0" lvl="0" marL="0" rtl="0">
              <a:lnSpc>
                <a:spcPct val="100000"/>
              </a:lnSpc>
              <a:spcBef>
                <a:spcPts val="0"/>
              </a:spcBef>
              <a:spcAft>
                <a:spcPts val="1200"/>
              </a:spcAft>
              <a:buNone/>
            </a:pPr>
            <a:r>
              <a:rPr lang="en" sz="1200">
                <a:latin typeface="Consolas"/>
                <a:ea typeface="Consolas"/>
                <a:cs typeface="Consolas"/>
                <a:sym typeface="Consolas"/>
              </a:rPr>
              <a:t>time="2017-12-06T</a:t>
            </a:r>
            <a:r>
              <a:rPr lang="en" sz="1200">
                <a:latin typeface="Consolas"/>
                <a:ea typeface="Consolas"/>
                <a:cs typeface="Consolas"/>
                <a:sym typeface="Consolas"/>
              </a:rPr>
              <a:t>13:44:04</a:t>
            </a:r>
            <a:r>
              <a:rPr lang="en" sz="1200">
                <a:latin typeface="Consolas"/>
                <a:ea typeface="Consolas"/>
                <a:cs typeface="Consolas"/>
                <a:sym typeface="Consolas"/>
              </a:rPr>
              <a:t>Z" level=info msg="initC: dump successful"</a:t>
            </a:r>
          </a:p>
          <a:p>
            <a:pPr indent="0" lvl="0" marL="0" rtl="0">
              <a:lnSpc>
                <a:spcPct val="100000"/>
              </a:lnSpc>
              <a:spcBef>
                <a:spcPts val="0"/>
              </a:spcBef>
              <a:spcAft>
                <a:spcPts val="1200"/>
              </a:spcAft>
              <a:buNone/>
            </a:pPr>
            <a:r>
              <a:rPr lang="en" sz="1200">
                <a:latin typeface="Consolas"/>
                <a:ea typeface="Consolas"/>
                <a:cs typeface="Consolas"/>
                <a:sym typeface="Consolas"/>
              </a:rPr>
              <a:t>$ kubectl logs time-client-0 kubernetes-vault-client</a:t>
            </a:r>
          </a:p>
          <a:p>
            <a:pPr indent="0" lvl="0" marL="0" rtl="0">
              <a:lnSpc>
                <a:spcPct val="100000"/>
              </a:lnSpc>
              <a:spcBef>
                <a:spcPts val="0"/>
              </a:spcBef>
              <a:spcAft>
                <a:spcPts val="1200"/>
              </a:spcAft>
              <a:buNone/>
            </a:pPr>
            <a:r>
              <a:rPr lang="en" sz="1200">
                <a:latin typeface="Consolas"/>
                <a:ea typeface="Consolas"/>
                <a:cs typeface="Consolas"/>
                <a:sym typeface="Consolas"/>
              </a:rPr>
              <a:t>time="2017-12-06T</a:t>
            </a:r>
            <a:r>
              <a:rPr lang="en" sz="1200">
                <a:latin typeface="Consolas"/>
                <a:ea typeface="Consolas"/>
                <a:cs typeface="Consolas"/>
                <a:sym typeface="Consolas"/>
              </a:rPr>
              <a:t>13:44:06</a:t>
            </a:r>
            <a:r>
              <a:rPr lang="en" sz="1200">
                <a:latin typeface="Consolas"/>
                <a:ea typeface="Consolas"/>
                <a:cs typeface="Consolas"/>
                <a:sym typeface="Consolas"/>
              </a:rPr>
              <a:t>Z" level=info msg="vault: auth successful"</a:t>
            </a:r>
          </a:p>
          <a:p>
            <a:pPr indent="0" lvl="0" marL="0" rtl="0">
              <a:lnSpc>
                <a:spcPct val="100000"/>
              </a:lnSpc>
              <a:spcBef>
                <a:spcPts val="0"/>
              </a:spcBef>
              <a:spcAft>
                <a:spcPts val="1200"/>
              </a:spcAft>
              <a:buNone/>
            </a:pPr>
            <a:r>
              <a:rPr lang="en" sz="1200">
                <a:latin typeface="Consolas"/>
                <a:ea typeface="Consolas"/>
                <a:cs typeface="Consolas"/>
                <a:sym typeface="Consolas"/>
              </a:rPr>
              <a:t>time="2017-12-06T</a:t>
            </a:r>
            <a:r>
              <a:rPr lang="en" sz="1200">
                <a:latin typeface="Consolas"/>
                <a:ea typeface="Consolas"/>
                <a:cs typeface="Consolas"/>
                <a:sym typeface="Consolas"/>
              </a:rPr>
              <a:t>13:44:06</a:t>
            </a:r>
            <a:r>
              <a:rPr lang="en" sz="1200">
                <a:latin typeface="Consolas"/>
                <a:ea typeface="Consolas"/>
                <a:cs typeface="Consolas"/>
                <a:sym typeface="Consolas"/>
              </a:rPr>
              <a:t>Z" level=info msg="initC: dump successful"</a:t>
            </a:r>
          </a:p>
          <a:p>
            <a:pPr indent="0" lvl="0" marL="0" rtl="0">
              <a:lnSpc>
                <a:spcPct val="100000"/>
              </a:lnSpc>
              <a:spcBef>
                <a:spcPts val="0"/>
              </a:spcBef>
              <a:spcAft>
                <a:spcPts val="1200"/>
              </a:spcAft>
              <a:buNone/>
            </a:pPr>
            <a:r>
              <a:rPr lang="en" sz="1200">
                <a:latin typeface="Consolas"/>
                <a:ea typeface="Consolas"/>
                <a:cs typeface="Consolas"/>
                <a:sym typeface="Consolas"/>
              </a:rPr>
              <a:t>$ kubectl exec time-server-0 -- ls </a:t>
            </a:r>
            <a:r>
              <a:rPr b="1" lang="en" sz="1200">
                <a:latin typeface="Consolas"/>
                <a:ea typeface="Consolas"/>
                <a:cs typeface="Consolas"/>
                <a:sym typeface="Consolas"/>
              </a:rPr>
              <a:t>/secret</a:t>
            </a:r>
          </a:p>
          <a:p>
            <a:pPr indent="0" lvl="0" marL="0" rtl="0">
              <a:lnSpc>
                <a:spcPct val="100000"/>
              </a:lnSpc>
              <a:spcBef>
                <a:spcPts val="0"/>
              </a:spcBef>
              <a:spcAft>
                <a:spcPts val="1200"/>
              </a:spcAft>
              <a:buNone/>
            </a:pPr>
            <a:r>
              <a:rPr lang="en" sz="1200">
                <a:latin typeface="Consolas"/>
                <a:ea typeface="Consolas"/>
                <a:cs typeface="Consolas"/>
                <a:sym typeface="Consolas"/>
              </a:rPr>
              <a:t>chain.pem</a:t>
            </a:r>
          </a:p>
          <a:p>
            <a:pPr indent="0" lvl="0" marL="0" rtl="0">
              <a:lnSpc>
                <a:spcPct val="100000"/>
              </a:lnSpc>
              <a:spcBef>
                <a:spcPts val="0"/>
              </a:spcBef>
              <a:spcAft>
                <a:spcPts val="1200"/>
              </a:spcAft>
              <a:buNone/>
            </a:pPr>
            <a:r>
              <a:rPr lang="en" sz="1200">
                <a:latin typeface="Consolas"/>
                <a:ea typeface="Consolas"/>
                <a:cs typeface="Consolas"/>
                <a:sym typeface="Consolas"/>
              </a:rPr>
              <a:t>crt.pem</a:t>
            </a:r>
          </a:p>
          <a:p>
            <a:pPr indent="0" lvl="0" marL="0" rtl="0">
              <a:lnSpc>
                <a:spcPct val="100000"/>
              </a:lnSpc>
              <a:spcBef>
                <a:spcPts val="0"/>
              </a:spcBef>
              <a:spcAft>
                <a:spcPts val="1200"/>
              </a:spcAft>
              <a:buNone/>
            </a:pPr>
            <a:r>
              <a:rPr lang="en" sz="1200">
                <a:latin typeface="Consolas"/>
                <a:ea typeface="Consolas"/>
                <a:cs typeface="Consolas"/>
                <a:sym typeface="Consolas"/>
              </a:rPr>
              <a:t>key.pem</a:t>
            </a:r>
          </a:p>
        </p:txBody>
      </p:sp>
    </p:spTree>
  </p:cSld>
  <p:clrMapOvr>
    <a:masterClrMapping/>
  </p:clrMapOvr>
</p:sld>
</file>

<file path=ppt/slides/slide1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0" name="Shape 920"/>
        <p:cNvGrpSpPr/>
        <p:nvPr/>
      </p:nvGrpSpPr>
      <p:grpSpPr>
        <a:xfrm>
          <a:off x="0" y="0"/>
          <a:ext cx="0" cy="0"/>
          <a:chOff x="0" y="0"/>
          <a:chExt cx="0" cy="0"/>
        </a:xfrm>
      </p:grpSpPr>
      <p:sp>
        <p:nvSpPr>
          <p:cNvPr id="921" name="Shape 921"/>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rtl="0">
              <a:spcBef>
                <a:spcPts val="0"/>
              </a:spcBef>
              <a:buNone/>
            </a:pPr>
            <a:r>
              <a:rPr lang="en"/>
              <a:t>Using secrets from Vault</a:t>
            </a:r>
            <a:r>
              <a:rPr lang="en"/>
              <a:t> (cleanup)</a:t>
            </a:r>
          </a:p>
        </p:txBody>
      </p:sp>
      <p:sp>
        <p:nvSpPr>
          <p:cNvPr id="922" name="Shape 922"/>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0" lvl="0" marL="0" rtl="0">
              <a:lnSpc>
                <a:spcPct val="100000"/>
              </a:lnSpc>
              <a:spcBef>
                <a:spcPts val="0"/>
              </a:spcBef>
              <a:spcAft>
                <a:spcPts val="1200"/>
              </a:spcAft>
              <a:buNone/>
            </a:pPr>
            <a:r>
              <a:rPr lang="en" sz="1400">
                <a:latin typeface="Consolas"/>
                <a:ea typeface="Consolas"/>
                <a:cs typeface="Consolas"/>
                <a:sym typeface="Consolas"/>
              </a:rPr>
              <a:t>$ kubectl delete statefulset time-client</a:t>
            </a:r>
          </a:p>
          <a:p>
            <a:pPr indent="0" lvl="0" marL="0" rtl="0">
              <a:lnSpc>
                <a:spcPct val="100000"/>
              </a:lnSpc>
              <a:spcBef>
                <a:spcPts val="0"/>
              </a:spcBef>
              <a:spcAft>
                <a:spcPts val="1200"/>
              </a:spcAft>
              <a:buNone/>
            </a:pPr>
            <a:r>
              <a:rPr lang="en" sz="1400">
                <a:latin typeface="Consolas"/>
                <a:ea typeface="Consolas"/>
                <a:cs typeface="Consolas"/>
                <a:sym typeface="Consolas"/>
              </a:rPr>
              <a:t>$ kubectl delete statefulset time-server</a:t>
            </a:r>
          </a:p>
          <a:p>
            <a:pPr indent="0" lvl="0" marL="0" rtl="0">
              <a:lnSpc>
                <a:spcPct val="100000"/>
              </a:lnSpc>
              <a:spcBef>
                <a:spcPts val="0"/>
              </a:spcBef>
              <a:spcAft>
                <a:spcPts val="1200"/>
              </a:spcAft>
              <a:buNone/>
            </a:pPr>
            <a:r>
              <a:rPr lang="en" sz="1400">
                <a:latin typeface="Consolas"/>
                <a:ea typeface="Consolas"/>
                <a:cs typeface="Consolas"/>
                <a:sym typeface="Consolas"/>
              </a:rPr>
              <a:t>$ kubectl delete service time-server</a:t>
            </a:r>
          </a:p>
          <a:p>
            <a:pPr indent="0" lvl="0" marL="0" rtl="0">
              <a:lnSpc>
                <a:spcPct val="100000"/>
              </a:lnSpc>
              <a:spcBef>
                <a:spcPts val="0"/>
              </a:spcBef>
              <a:spcAft>
                <a:spcPts val="1200"/>
              </a:spcAft>
              <a:buNone/>
            </a:pPr>
            <a:r>
              <a:rPr lang="en" sz="1400">
                <a:latin typeface="Consolas"/>
                <a:ea typeface="Consolas"/>
                <a:cs typeface="Consolas"/>
                <a:sym typeface="Consolas"/>
              </a:rPr>
              <a:t>$ kubectl delete configmap kubernetes-vault-client-03</a:t>
            </a:r>
          </a:p>
        </p:txBody>
      </p:sp>
    </p:spTree>
  </p:cSld>
  <p:clrMapOvr>
    <a:masterClrMapping/>
  </p:clrMapOvr>
</p:sld>
</file>

<file path=ppt/slides/slide1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6" name="Shape 926"/>
        <p:cNvGrpSpPr/>
        <p:nvPr/>
      </p:nvGrpSpPr>
      <p:grpSpPr>
        <a:xfrm>
          <a:off x="0" y="0"/>
          <a:ext cx="0" cy="0"/>
          <a:chOff x="0" y="0"/>
          <a:chExt cx="0" cy="0"/>
        </a:xfrm>
      </p:grpSpPr>
      <p:sp>
        <p:nvSpPr>
          <p:cNvPr id="927" name="Shape 927"/>
          <p:cNvSpPr txBox="1"/>
          <p:nvPr>
            <p:ph type="title"/>
          </p:nvPr>
        </p:nvSpPr>
        <p:spPr>
          <a:xfrm>
            <a:off x="311700" y="2150850"/>
            <a:ext cx="8520600" cy="841800"/>
          </a:xfrm>
          <a:prstGeom prst="rect">
            <a:avLst/>
          </a:prstGeom>
        </p:spPr>
        <p:txBody>
          <a:bodyPr anchorCtr="0" anchor="ctr" bIns="91425" lIns="91425" rIns="91425" wrap="square" tIns="91425">
            <a:noAutofit/>
          </a:bodyPr>
          <a:lstStyle/>
          <a:p>
            <a:pPr indent="0" lvl="0" marL="0">
              <a:spcBef>
                <a:spcPts val="0"/>
              </a:spcBef>
              <a:buNone/>
            </a:pPr>
            <a:r>
              <a:rPr lang="en"/>
              <a:t>Questions?</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Shape 136"/>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rtl="0">
              <a:spcBef>
                <a:spcPts val="0"/>
              </a:spcBef>
              <a:buNone/>
            </a:pPr>
            <a:r>
              <a:rPr lang="en"/>
              <a:t>Vault: Authentication</a:t>
            </a:r>
          </a:p>
        </p:txBody>
      </p:sp>
      <p:sp>
        <p:nvSpPr>
          <p:cNvPr id="137" name="Shape 137"/>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0" lvl="0" marL="0">
              <a:spcBef>
                <a:spcPts val="0"/>
              </a:spcBef>
              <a:buNone/>
            </a:pPr>
            <a:r>
              <a:rPr lang="en"/>
              <a:t>Vault’s support for external authentication providers is implemented in the form of </a:t>
            </a:r>
            <a:r>
              <a:rPr b="1" i="1" lang="en" u="sng">
                <a:solidFill>
                  <a:schemeClr val="hlink"/>
                </a:solidFill>
                <a:hlinkClick r:id="rId3"/>
              </a:rPr>
              <a:t>auth backends</a:t>
            </a:r>
            <a:r>
              <a:rPr lang="en"/>
              <a:t>—</a:t>
            </a:r>
            <a:r>
              <a:rPr lang="en"/>
              <a:t>a component that performs authentication against an external source and returns Vault auth tokens associated with a set of policies on success.</a:t>
            </a:r>
          </a:p>
          <a:p>
            <a:pPr indent="0" lvl="0" marL="0">
              <a:spcBef>
                <a:spcPts val="0"/>
              </a:spcBef>
              <a:buNone/>
            </a:pPr>
            <a:r>
              <a:rPr i="1" lang="en"/>
              <a:t>Auth backends</a:t>
            </a:r>
            <a:r>
              <a:rPr lang="en"/>
              <a:t> support configuration parameters such as the set of policies or the time-to-live to associate with the tokens.</a:t>
            </a:r>
          </a:p>
          <a:p>
            <a:pPr indent="0" lvl="0" marL="0" rtl="0">
              <a:spcBef>
                <a:spcPts val="0"/>
              </a:spcBef>
              <a:buNone/>
            </a:pPr>
            <a:r>
              <a:rPr lang="en"/>
              <a:t>More advanced backends support the concept of </a:t>
            </a:r>
            <a:r>
              <a:rPr b="1" i="1" lang="en"/>
              <a:t>role</a:t>
            </a:r>
            <a:r>
              <a:rPr lang="en"/>
              <a:t>—a set of constraints on the entities that may authenticate with the backend. These backends usually allow for configuring policies and TTLs on a </a:t>
            </a:r>
            <a:r>
              <a:rPr i="1" lang="en"/>
              <a:t>per-role</a:t>
            </a:r>
            <a:r>
              <a:rPr lang="en"/>
              <a:t> basis.</a:t>
            </a: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Shape 142"/>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rtl="0">
              <a:spcBef>
                <a:spcPts val="0"/>
              </a:spcBef>
              <a:buNone/>
            </a:pPr>
            <a:r>
              <a:rPr lang="en"/>
              <a:t>Vault: Authentication</a:t>
            </a:r>
          </a:p>
        </p:txBody>
      </p:sp>
      <p:sp>
        <p:nvSpPr>
          <p:cNvPr id="143" name="Shape 143"/>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0" lvl="0" marL="0">
              <a:spcBef>
                <a:spcPts val="0"/>
              </a:spcBef>
              <a:buNone/>
            </a:pPr>
            <a:r>
              <a:rPr lang="en"/>
              <a:t>In order to be used, an </a:t>
            </a:r>
            <a:r>
              <a:rPr i="1" lang="en"/>
              <a:t>auth backend</a:t>
            </a:r>
            <a:r>
              <a:rPr lang="en"/>
              <a:t> must be </a:t>
            </a:r>
            <a:r>
              <a:rPr b="1" i="1" lang="en"/>
              <a:t>mounted</a:t>
            </a:r>
            <a:r>
              <a:rPr lang="en"/>
              <a:t> at a given path</a:t>
            </a:r>
            <a:r>
              <a:rPr lang="en"/>
              <a:t>. For instance, the command</a:t>
            </a:r>
          </a:p>
          <a:p>
            <a:pPr indent="0" lvl="0" marL="0">
              <a:spcBef>
                <a:spcPts val="0"/>
              </a:spcBef>
              <a:buNone/>
            </a:pPr>
            <a:r>
              <a:rPr lang="en">
                <a:latin typeface="Consolas"/>
                <a:ea typeface="Consolas"/>
                <a:cs typeface="Consolas"/>
                <a:sym typeface="Consolas"/>
              </a:rPr>
              <a:t>$ vault auth-enable -path vault-training kubernetes</a:t>
            </a:r>
          </a:p>
          <a:p>
            <a:pPr indent="0" lvl="0" marL="0">
              <a:spcBef>
                <a:spcPts val="0"/>
              </a:spcBef>
              <a:buNone/>
            </a:pPr>
            <a:r>
              <a:rPr lang="en"/>
              <a:t>mounts an </a:t>
            </a:r>
            <a:r>
              <a:rPr i="1" lang="en"/>
              <a:t>auth backend</a:t>
            </a:r>
            <a:r>
              <a:rPr lang="en"/>
              <a:t> of type </a:t>
            </a:r>
            <a:r>
              <a:rPr b="1" lang="en">
                <a:latin typeface="Consolas"/>
                <a:ea typeface="Consolas"/>
                <a:cs typeface="Consolas"/>
                <a:sym typeface="Consolas"/>
              </a:rPr>
              <a:t>kubernetes</a:t>
            </a:r>
            <a:r>
              <a:rPr lang="en"/>
              <a:t> at </a:t>
            </a:r>
            <a:r>
              <a:rPr lang="en">
                <a:latin typeface="Consolas"/>
                <a:ea typeface="Consolas"/>
                <a:cs typeface="Consolas"/>
                <a:sym typeface="Consolas"/>
              </a:rPr>
              <a:t>auth/vault-trainin</a:t>
            </a:r>
            <a:r>
              <a:rPr lang="en"/>
              <a:t>g. This </a:t>
            </a:r>
            <a:r>
              <a:rPr i="1" lang="en"/>
              <a:t>auth backend</a:t>
            </a:r>
            <a:r>
              <a:rPr lang="en"/>
              <a:t> may then be configured as necessary.</a:t>
            </a:r>
          </a:p>
          <a:p>
            <a:pPr indent="0" lvl="0" marL="0" rtl="0">
              <a:spcBef>
                <a:spcPts val="0"/>
              </a:spcBef>
              <a:buNone/>
            </a:pPr>
            <a:r>
              <a:rPr lang="en"/>
              <a:t>There may be any number of </a:t>
            </a:r>
            <a:r>
              <a:rPr i="1" lang="en"/>
              <a:t>auth backends</a:t>
            </a:r>
            <a:r>
              <a:rPr lang="en"/>
              <a:t> mounted at any time, and it is possible to mount multiple instances of the same </a:t>
            </a:r>
            <a:r>
              <a:rPr i="1" lang="en"/>
              <a:t>auth backend</a:t>
            </a:r>
            <a:r>
              <a:rPr lang="en"/>
              <a:t> at different paths. Each instance of an </a:t>
            </a:r>
            <a:r>
              <a:rPr i="1" lang="en"/>
              <a:t>auth backend</a:t>
            </a:r>
            <a:r>
              <a:rPr lang="en"/>
              <a:t> has its own configuration.</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Shape 148"/>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rtl="0">
              <a:spcBef>
                <a:spcPts val="0"/>
              </a:spcBef>
              <a:buNone/>
            </a:pPr>
            <a:r>
              <a:rPr lang="en"/>
              <a:t>Vault: Authentication</a:t>
            </a:r>
          </a:p>
        </p:txBody>
      </p:sp>
      <p:sp>
        <p:nvSpPr>
          <p:cNvPr id="149" name="Shape 149"/>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0" lvl="0" marL="0" rtl="0">
              <a:spcBef>
                <a:spcPts val="0"/>
              </a:spcBef>
              <a:buNone/>
            </a:pPr>
            <a:r>
              <a:rPr lang="en"/>
              <a:t>Some backends are more suitable for user authentication—such as </a:t>
            </a:r>
            <a:r>
              <a:rPr lang="en">
                <a:latin typeface="Consolas"/>
                <a:ea typeface="Consolas"/>
                <a:cs typeface="Consolas"/>
                <a:sym typeface="Consolas"/>
              </a:rPr>
              <a:t>github</a:t>
            </a:r>
            <a:r>
              <a:rPr lang="en"/>
              <a:t> and </a:t>
            </a:r>
            <a:r>
              <a:rPr lang="en">
                <a:latin typeface="Consolas"/>
                <a:ea typeface="Consolas"/>
                <a:cs typeface="Consolas"/>
                <a:sym typeface="Consolas"/>
              </a:rPr>
              <a:t>ldap</a:t>
            </a:r>
            <a:r>
              <a:rPr lang="en"/>
              <a:t>—while some others are more suitable for application authentication—such as </a:t>
            </a:r>
            <a:r>
              <a:rPr lang="en">
                <a:latin typeface="Consolas"/>
                <a:ea typeface="Consolas"/>
                <a:cs typeface="Consolas"/>
                <a:sym typeface="Consolas"/>
              </a:rPr>
              <a:t>kubernetes</a:t>
            </a:r>
            <a:r>
              <a:rPr lang="en"/>
              <a:t>. Some others, like </a:t>
            </a:r>
            <a:r>
              <a:rPr lang="en">
                <a:latin typeface="Consolas"/>
                <a:ea typeface="Consolas"/>
                <a:cs typeface="Consolas"/>
                <a:sym typeface="Consolas"/>
              </a:rPr>
              <a:t>gcp</a:t>
            </a:r>
            <a:r>
              <a:rPr lang="en"/>
              <a:t>, are suitable for both since they leverage on abstractions such as service accounts.</a:t>
            </a:r>
          </a:p>
          <a:p>
            <a:pPr indent="0" lvl="0" marL="0" rtl="0">
              <a:spcBef>
                <a:spcPts val="0"/>
              </a:spcBef>
              <a:buNone/>
            </a:pPr>
            <a:r>
              <a:rPr lang="en"/>
              <a:t>Some of the auth backends allow for defining multiple </a:t>
            </a:r>
            <a:r>
              <a:rPr b="1" i="1" lang="en"/>
              <a:t>roles</a:t>
            </a:r>
            <a:r>
              <a:rPr lang="en"/>
              <a:t>. A </a:t>
            </a:r>
            <a:r>
              <a:rPr b="1" i="1" lang="en"/>
              <a:t>role</a:t>
            </a:r>
            <a:r>
              <a:rPr lang="en"/>
              <a:t> is a mapping between a specific external entity, such as a particular Kubernetes service account, and a set of Vault policies. We’ll have a deeper look at roles in a short while.</a:t>
            </a: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Shape 154"/>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rtl="0">
              <a:spcBef>
                <a:spcPts val="0"/>
              </a:spcBef>
              <a:buNone/>
            </a:pPr>
            <a:r>
              <a:rPr lang="en"/>
              <a:t>Vault: Authorization</a:t>
            </a:r>
          </a:p>
        </p:txBody>
      </p:sp>
      <p:sp>
        <p:nvSpPr>
          <p:cNvPr id="155" name="Shape 155"/>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0" lvl="0" marL="0">
              <a:spcBef>
                <a:spcPts val="0"/>
              </a:spcBef>
              <a:buNone/>
            </a:pPr>
            <a:r>
              <a:rPr lang="en"/>
              <a:t>While authentication may be delegated to an external provider such as Cloud IAM or Kubernetes, authorization is fully managed within Vault using </a:t>
            </a:r>
            <a:r>
              <a:rPr b="1" i="1" lang="en"/>
              <a:t>policies</a:t>
            </a:r>
            <a:r>
              <a:rPr lang="en"/>
              <a:t>—sets of rules which control what paths in the API can be accessed, and how.</a:t>
            </a:r>
          </a:p>
          <a:p>
            <a:pPr indent="0" lvl="0" marL="0">
              <a:spcBef>
                <a:spcPts val="0"/>
              </a:spcBef>
              <a:buNone/>
            </a:pPr>
            <a:r>
              <a:rPr lang="en"/>
              <a:t>For instance, a policy may specify that the bearer of a given token has read-only access to </a:t>
            </a:r>
            <a:r>
              <a:rPr lang="en">
                <a:latin typeface="Consolas"/>
                <a:ea typeface="Consolas"/>
                <a:cs typeface="Consolas"/>
                <a:sym typeface="Consolas"/>
              </a:rPr>
              <a:t>secret/postgresql</a:t>
            </a:r>
            <a:r>
              <a:rPr lang="en"/>
              <a:t>:</a:t>
            </a:r>
          </a:p>
          <a:p>
            <a:pPr indent="0" lvl="0" marL="0" rtl="0" algn="ctr">
              <a:spcBef>
                <a:spcPts val="0"/>
              </a:spcBef>
              <a:buNone/>
            </a:pPr>
            <a:r>
              <a:rPr lang="en">
                <a:latin typeface="Consolas"/>
                <a:ea typeface="Consolas"/>
                <a:cs typeface="Consolas"/>
                <a:sym typeface="Consolas"/>
              </a:rPr>
              <a:t>path "secret/postgresql" { capabilities = ["read"] }</a:t>
            </a:r>
          </a:p>
          <a:p>
            <a:pPr indent="0" lvl="0" marL="0" rtl="0">
              <a:spcBef>
                <a:spcPts val="0"/>
              </a:spcBef>
              <a:buNone/>
            </a:pPr>
            <a:r>
              <a:rPr lang="en"/>
              <a:t>Any token associated with this policy will be able to read—but not modify—the </a:t>
            </a:r>
            <a:r>
              <a:rPr lang="en">
                <a:latin typeface="Consolas"/>
                <a:ea typeface="Consolas"/>
                <a:cs typeface="Consolas"/>
                <a:sym typeface="Consolas"/>
              </a:rPr>
              <a:t>postgresql</a:t>
            </a:r>
            <a:r>
              <a:rPr lang="en"/>
              <a:t> secret.</a:t>
            </a: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Shape 160"/>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rtl="0">
              <a:spcBef>
                <a:spcPts val="0"/>
              </a:spcBef>
              <a:buNone/>
            </a:pPr>
            <a:r>
              <a:rPr lang="en"/>
              <a:t>Vault: Authorization</a:t>
            </a:r>
          </a:p>
        </p:txBody>
      </p:sp>
      <p:sp>
        <p:nvSpPr>
          <p:cNvPr id="161" name="Shape 161"/>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69850" lvl="0" marL="0" rtl="0">
              <a:spcBef>
                <a:spcPts val="0"/>
              </a:spcBef>
              <a:buClr>
                <a:schemeClr val="dk1"/>
              </a:buClr>
              <a:buSzPts val="1100"/>
              <a:buFont typeface="Arial"/>
              <a:buNone/>
            </a:pPr>
            <a:r>
              <a:rPr lang="en"/>
              <a:t>There are two pre-defined policies in Vault—</a:t>
            </a:r>
            <a:r>
              <a:rPr lang="en">
                <a:latin typeface="Consolas"/>
                <a:ea typeface="Consolas"/>
                <a:cs typeface="Consolas"/>
                <a:sym typeface="Consolas"/>
              </a:rPr>
              <a:t>root</a:t>
            </a:r>
            <a:r>
              <a:rPr lang="en"/>
              <a:t> and </a:t>
            </a:r>
            <a:r>
              <a:rPr lang="en">
                <a:latin typeface="Consolas"/>
                <a:ea typeface="Consolas"/>
                <a:cs typeface="Consolas"/>
                <a:sym typeface="Consolas"/>
              </a:rPr>
              <a:t>default</a:t>
            </a:r>
            <a:r>
              <a:rPr lang="en"/>
              <a:t>. The former allows full access to the Vault API while the latter allows only very basic functionality that all users should be allowed such as looking-up or revoking their own token.</a:t>
            </a:r>
          </a:p>
          <a:p>
            <a:pPr indent="0" lvl="0" marL="0" rtl="0">
              <a:spcBef>
                <a:spcPts val="0"/>
              </a:spcBef>
              <a:buNone/>
            </a:pPr>
            <a:r>
              <a:rPr lang="en"/>
              <a:t>User-defined policies work on a </a:t>
            </a:r>
            <a:r>
              <a:rPr b="1" i="1" lang="en"/>
              <a:t>deny-by-default</a:t>
            </a:r>
            <a:r>
              <a:rPr lang="en"/>
              <a:t> basis, and can be made as permissive as desired. For instance, and assuming a </a:t>
            </a:r>
            <a:r>
              <a:rPr lang="en">
                <a:latin typeface="Consolas"/>
                <a:ea typeface="Consolas"/>
                <a:cs typeface="Consolas"/>
                <a:sym typeface="Consolas"/>
              </a:rPr>
              <a:t>kv</a:t>
            </a:r>
            <a:r>
              <a:rPr lang="en"/>
              <a:t> secret backend is mounted at </a:t>
            </a:r>
            <a:r>
              <a:rPr lang="en">
                <a:latin typeface="Consolas"/>
                <a:ea typeface="Consolas"/>
                <a:cs typeface="Consolas"/>
                <a:sym typeface="Consolas"/>
              </a:rPr>
              <a:t>bidder</a:t>
            </a:r>
            <a:r>
              <a:rPr lang="en"/>
              <a:t>, this policy allows full control over the contents of the backend</a:t>
            </a:r>
          </a:p>
          <a:p>
            <a:pPr indent="0" lvl="0" marL="0" rtl="0">
              <a:lnSpc>
                <a:spcPct val="100000"/>
              </a:lnSpc>
              <a:spcBef>
                <a:spcPts val="0"/>
              </a:spcBef>
              <a:spcAft>
                <a:spcPts val="1200"/>
              </a:spcAft>
              <a:buNone/>
            </a:pPr>
            <a:r>
              <a:rPr lang="en" sz="1400">
                <a:latin typeface="Consolas"/>
                <a:ea typeface="Consolas"/>
                <a:cs typeface="Consolas"/>
                <a:sym typeface="Consolas"/>
              </a:rPr>
              <a:t>path </a:t>
            </a:r>
            <a:r>
              <a:rPr lang="en" sz="1400">
                <a:latin typeface="Consolas"/>
                <a:ea typeface="Consolas"/>
                <a:cs typeface="Consolas"/>
                <a:sym typeface="Consolas"/>
              </a:rPr>
              <a:t>"bidder/*" {</a:t>
            </a:r>
          </a:p>
          <a:p>
            <a:pPr indent="0" lvl="0" marL="0" rtl="0">
              <a:lnSpc>
                <a:spcPct val="100000"/>
              </a:lnSpc>
              <a:spcBef>
                <a:spcPts val="0"/>
              </a:spcBef>
              <a:spcAft>
                <a:spcPts val="1200"/>
              </a:spcAft>
              <a:buNone/>
            </a:pPr>
            <a:r>
              <a:rPr lang="en" sz="1400">
                <a:latin typeface="Consolas"/>
                <a:ea typeface="Consolas"/>
                <a:cs typeface="Consolas"/>
                <a:sym typeface="Consolas"/>
              </a:rPr>
              <a:t>    capabilities = ["create", "read", "update", "delete", "list"]</a:t>
            </a:r>
          </a:p>
          <a:p>
            <a:pPr indent="0" lvl="0" marL="0" rtl="0">
              <a:lnSpc>
                <a:spcPct val="100000"/>
              </a:lnSpc>
              <a:spcBef>
                <a:spcPts val="0"/>
              </a:spcBef>
              <a:spcAft>
                <a:spcPts val="1200"/>
              </a:spcAft>
              <a:buNone/>
            </a:pPr>
            <a:r>
              <a:rPr lang="en" sz="1400">
                <a:latin typeface="Consolas"/>
                <a:ea typeface="Consolas"/>
                <a:cs typeface="Consolas"/>
                <a:sym typeface="Consolas"/>
              </a:rPr>
              <a:t>}</a:t>
            </a:r>
          </a:p>
          <a:p>
            <a:pPr indent="0" lvl="0" marL="0" rtl="0">
              <a:lnSpc>
                <a:spcPct val="100000"/>
              </a:lnSpc>
              <a:spcBef>
                <a:spcPts val="0"/>
              </a:spcBef>
              <a:spcAft>
                <a:spcPts val="1200"/>
              </a:spcAft>
              <a:buNone/>
            </a:pPr>
            <a:r>
              <a:rPr lang="en"/>
              <a:t>We’ll refer to this policy as </a:t>
            </a:r>
            <a:r>
              <a:rPr lang="en">
                <a:latin typeface="Consolas"/>
                <a:ea typeface="Consolas"/>
                <a:cs typeface="Consolas"/>
                <a:sym typeface="Consolas"/>
              </a:rPr>
              <a:t>bidder-rw</a:t>
            </a:r>
            <a:r>
              <a:rPr lang="en"/>
              <a:t> in the next slides.</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Shape 60"/>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a:spcBef>
                <a:spcPts val="0"/>
              </a:spcBef>
              <a:buNone/>
            </a:pPr>
            <a:r>
              <a:rPr lang="en"/>
              <a:t>Agenda</a:t>
            </a:r>
          </a:p>
        </p:txBody>
      </p:sp>
      <p:sp>
        <p:nvSpPr>
          <p:cNvPr id="61" name="Shape 61"/>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342900" lvl="0" marL="457200" rtl="0">
              <a:spcBef>
                <a:spcPts val="0"/>
              </a:spcBef>
              <a:spcAft>
                <a:spcPts val="0"/>
              </a:spcAft>
              <a:buSzPts val="1800"/>
              <a:buChar char="●"/>
            </a:pPr>
            <a:r>
              <a:rPr lang="en"/>
              <a:t>P</a:t>
            </a:r>
            <a:r>
              <a:rPr lang="en"/>
              <a:t>roblem and Solution</a:t>
            </a:r>
          </a:p>
          <a:p>
            <a:pPr indent="-342900" lvl="0" marL="457200" rtl="0">
              <a:spcBef>
                <a:spcPts val="0"/>
              </a:spcBef>
              <a:spcAft>
                <a:spcPts val="0"/>
              </a:spcAft>
              <a:buSzPts val="1800"/>
              <a:buChar char="●"/>
            </a:pPr>
            <a:r>
              <a:rPr lang="en"/>
              <a:t>Vault 101</a:t>
            </a:r>
          </a:p>
          <a:p>
            <a:pPr indent="-342900" lvl="0" marL="457200" rtl="0">
              <a:spcBef>
                <a:spcPts val="0"/>
              </a:spcBef>
              <a:spcAft>
                <a:spcPts val="0"/>
              </a:spcAft>
              <a:buSzPts val="1800"/>
              <a:buChar char="●"/>
            </a:pPr>
            <a:r>
              <a:rPr lang="en"/>
              <a:t>Deploy Vault</a:t>
            </a:r>
          </a:p>
          <a:p>
            <a:pPr indent="-342900" lvl="0" marL="457200" rtl="0">
              <a:spcBef>
                <a:spcPts val="0"/>
              </a:spcBef>
              <a:spcAft>
                <a:spcPts val="0"/>
              </a:spcAft>
              <a:buSzPts val="1800"/>
              <a:buChar char="●"/>
            </a:pPr>
            <a:r>
              <a:rPr lang="en"/>
              <a:t>Authenticate as an operator</a:t>
            </a:r>
          </a:p>
          <a:p>
            <a:pPr indent="-342900" lvl="0" marL="457200" rtl="0">
              <a:spcBef>
                <a:spcPts val="0"/>
              </a:spcBef>
              <a:spcAft>
                <a:spcPts val="0"/>
              </a:spcAft>
              <a:buSzPts val="1800"/>
              <a:buChar char="●"/>
            </a:pPr>
            <a:r>
              <a:rPr lang="en"/>
              <a:t>Setup a Public-Key Infrastructure</a:t>
            </a:r>
          </a:p>
          <a:p>
            <a:pPr indent="-342900" lvl="0" marL="457200" rtl="0">
              <a:spcBef>
                <a:spcPts val="0"/>
              </a:spcBef>
              <a:spcAft>
                <a:spcPts val="0"/>
              </a:spcAft>
              <a:buSzPts val="1800"/>
              <a:buChar char="●"/>
            </a:pPr>
            <a:r>
              <a:rPr lang="en"/>
              <a:t>Disaster recovery</a:t>
            </a:r>
          </a:p>
          <a:p>
            <a:pPr indent="-342900" lvl="0" marL="457200" rtl="0">
              <a:spcBef>
                <a:spcPts val="0"/>
              </a:spcBef>
              <a:spcAft>
                <a:spcPts val="0"/>
              </a:spcAft>
              <a:buSzPts val="1800"/>
              <a:buFont typeface="Consolas"/>
              <a:buChar char="●"/>
            </a:pPr>
            <a:r>
              <a:rPr lang="en">
                <a:latin typeface="Consolas"/>
                <a:ea typeface="Consolas"/>
                <a:cs typeface="Consolas"/>
                <a:sym typeface="Consolas"/>
              </a:rPr>
              <a:t>kubernetes-vault-client</a:t>
            </a:r>
          </a:p>
          <a:p>
            <a:pPr indent="-342900" lvl="0" marL="457200" rtl="0">
              <a:spcBef>
                <a:spcPts val="0"/>
              </a:spcBef>
              <a:spcAft>
                <a:spcPts val="0"/>
              </a:spcAft>
              <a:buSzPts val="1800"/>
              <a:buChar char="●"/>
            </a:pPr>
            <a:r>
              <a:rPr lang="en"/>
              <a:t>Example: </a:t>
            </a:r>
            <a:r>
              <a:rPr lang="en">
                <a:latin typeface="Consolas"/>
                <a:ea typeface="Consolas"/>
                <a:cs typeface="Consolas"/>
                <a:sym typeface="Consolas"/>
              </a:rPr>
              <a:t>time-server</a:t>
            </a:r>
          </a:p>
          <a:p>
            <a:pPr indent="-342900" lvl="0" marL="457200">
              <a:spcBef>
                <a:spcPts val="0"/>
              </a:spcBef>
              <a:buSzPts val="1800"/>
              <a:buChar char="●"/>
            </a:pPr>
            <a:r>
              <a:rPr lang="en"/>
              <a:t>Questions?</a:t>
            </a: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Shape 166"/>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rtl="0">
              <a:spcBef>
                <a:spcPts val="0"/>
              </a:spcBef>
              <a:buNone/>
            </a:pPr>
            <a:r>
              <a:rPr lang="en"/>
              <a:t>Vault: Authorization</a:t>
            </a:r>
          </a:p>
        </p:txBody>
      </p:sp>
      <p:sp>
        <p:nvSpPr>
          <p:cNvPr id="167" name="Shape 167"/>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0" lvl="0" marL="0" rtl="0">
              <a:spcBef>
                <a:spcPts val="0"/>
              </a:spcBef>
              <a:buNone/>
            </a:pPr>
            <a:r>
              <a:rPr lang="en"/>
              <a:t> </a:t>
            </a:r>
          </a:p>
        </p:txBody>
      </p:sp>
      <p:graphicFrame>
        <p:nvGraphicFramePr>
          <p:cNvPr id="168" name="Shape 168"/>
          <p:cNvGraphicFramePr/>
          <p:nvPr/>
        </p:nvGraphicFramePr>
        <p:xfrm>
          <a:off x="1329300" y="1152470"/>
          <a:ext cx="3000000" cy="3000000"/>
        </p:xfrm>
        <a:graphic>
          <a:graphicData uri="http://schemas.openxmlformats.org/drawingml/2006/table">
            <a:tbl>
              <a:tblPr>
                <a:noFill/>
                <a:tableStyleId>{C1554A9D-A37F-48BC-AB61-68773C728C96}</a:tableStyleId>
              </a:tblPr>
              <a:tblGrid>
                <a:gridCol w="2161800"/>
                <a:gridCol w="2161800"/>
                <a:gridCol w="2161800"/>
              </a:tblGrid>
              <a:tr h="371700">
                <a:tc>
                  <a:txBody>
                    <a:bodyPr>
                      <a:noAutofit/>
                    </a:bodyPr>
                    <a:lstStyle/>
                    <a:p>
                      <a:pPr indent="0" lvl="0" marL="0">
                        <a:spcBef>
                          <a:spcPts val="0"/>
                        </a:spcBef>
                        <a:buNone/>
                      </a:pPr>
                      <a:r>
                        <a:t/>
                      </a:r>
                      <a:endParaRPr sz="1200"/>
                    </a:p>
                  </a:txBody>
                  <a:tcPr marT="91425" marB="91425" marR="91425" marL="91425"/>
                </a:tc>
                <a:tc>
                  <a:txBody>
                    <a:bodyPr>
                      <a:noAutofit/>
                    </a:bodyPr>
                    <a:lstStyle/>
                    <a:p>
                      <a:pPr indent="0" lvl="0" marL="0" algn="ctr">
                        <a:spcBef>
                          <a:spcPts val="0"/>
                        </a:spcBef>
                        <a:buNone/>
                      </a:pPr>
                      <a:r>
                        <a:rPr lang="en" sz="1200">
                          <a:latin typeface="Consolas"/>
                          <a:ea typeface="Consolas"/>
                          <a:cs typeface="Consolas"/>
                          <a:sym typeface="Consolas"/>
                        </a:rPr>
                        <a:t>bidder-rw</a:t>
                      </a:r>
                    </a:p>
                  </a:txBody>
                  <a:tcPr marT="91425" marB="91425" marR="91425" marL="91425"/>
                </a:tc>
                <a:tc>
                  <a:txBody>
                    <a:bodyPr>
                      <a:noAutofit/>
                    </a:bodyPr>
                    <a:lstStyle/>
                    <a:p>
                      <a:pPr indent="0" lvl="0" marL="0" algn="ctr">
                        <a:spcBef>
                          <a:spcPts val="0"/>
                        </a:spcBef>
                        <a:buNone/>
                      </a:pPr>
                      <a:r>
                        <a:rPr lang="en" sz="1200">
                          <a:latin typeface="Consolas"/>
                          <a:ea typeface="Consolas"/>
                          <a:cs typeface="Consolas"/>
                          <a:sym typeface="Consolas"/>
                        </a:rPr>
                        <a:t>root</a:t>
                      </a:r>
                    </a:p>
                  </a:txBody>
                  <a:tcPr marT="91425" marB="91425" marR="91425" marL="91425"/>
                </a:tc>
              </a:tr>
              <a:tr h="462275">
                <a:tc>
                  <a:txBody>
                    <a:bodyPr>
                      <a:noAutofit/>
                    </a:bodyPr>
                    <a:lstStyle/>
                    <a:p>
                      <a:pPr indent="-69850" lvl="0" marL="0" rtl="0">
                        <a:spcBef>
                          <a:spcPts val="0"/>
                        </a:spcBef>
                        <a:buClr>
                          <a:schemeClr val="dk1"/>
                        </a:buClr>
                        <a:buSzPts val="1100"/>
                        <a:buFont typeface="Arial"/>
                        <a:buNone/>
                      </a:pPr>
                      <a:r>
                        <a:rPr lang="en" sz="1200">
                          <a:solidFill>
                            <a:schemeClr val="dk1"/>
                          </a:solidFill>
                        </a:rPr>
                        <a:t>Read secrets on </a:t>
                      </a:r>
                      <a:r>
                        <a:rPr lang="en" sz="1200">
                          <a:solidFill>
                            <a:schemeClr val="dk1"/>
                          </a:solidFill>
                          <a:latin typeface="Consolas"/>
                          <a:ea typeface="Consolas"/>
                          <a:cs typeface="Consolas"/>
                          <a:sym typeface="Consolas"/>
                        </a:rPr>
                        <a:t>secret/</a:t>
                      </a:r>
                    </a:p>
                  </a:txBody>
                  <a:tcPr marT="91425" marB="91425" marR="91425" marL="91425"/>
                </a:tc>
                <a:tc>
                  <a:txBody>
                    <a:bodyPr>
                      <a:noAutofit/>
                    </a:bodyPr>
                    <a:lstStyle/>
                    <a:p>
                      <a:pPr indent="0" lvl="0" marL="0" rtl="0" algn="ctr">
                        <a:spcBef>
                          <a:spcPts val="0"/>
                        </a:spcBef>
                        <a:buNone/>
                      </a:pPr>
                      <a:r>
                        <a:rPr lang="en" sz="1200">
                          <a:solidFill>
                            <a:schemeClr val="dk1"/>
                          </a:solidFill>
                        </a:rPr>
                        <a:t>⤫</a:t>
                      </a:r>
                    </a:p>
                  </a:txBody>
                  <a:tcPr marT="91425" marB="91425" marR="91425" marL="91425">
                    <a:solidFill>
                      <a:srgbClr val="E06666"/>
                    </a:solidFill>
                  </a:tcPr>
                </a:tc>
                <a:tc>
                  <a:txBody>
                    <a:bodyPr>
                      <a:noAutofit/>
                    </a:bodyPr>
                    <a:lstStyle/>
                    <a:p>
                      <a:pPr indent="-69850" lvl="0" marL="0" rtl="0" algn="ctr">
                        <a:spcBef>
                          <a:spcPts val="0"/>
                        </a:spcBef>
                        <a:buClr>
                          <a:schemeClr val="dk1"/>
                        </a:buClr>
                        <a:buSzPts val="1100"/>
                        <a:buFont typeface="Arial"/>
                        <a:buNone/>
                      </a:pPr>
                      <a:r>
                        <a:rPr lang="en" sz="1200">
                          <a:solidFill>
                            <a:schemeClr val="dk1"/>
                          </a:solidFill>
                        </a:rPr>
                        <a:t>✓</a:t>
                      </a:r>
                    </a:p>
                  </a:txBody>
                  <a:tcPr marT="91425" marB="91425" marR="91425" marL="91425">
                    <a:solidFill>
                      <a:srgbClr val="B6D7A8"/>
                    </a:solidFill>
                  </a:tcPr>
                </a:tc>
              </a:tr>
              <a:tr h="462275">
                <a:tc>
                  <a:txBody>
                    <a:bodyPr>
                      <a:noAutofit/>
                    </a:bodyPr>
                    <a:lstStyle/>
                    <a:p>
                      <a:pPr indent="0" lvl="0" marL="0">
                        <a:spcBef>
                          <a:spcPts val="0"/>
                        </a:spcBef>
                        <a:buNone/>
                      </a:pPr>
                      <a:r>
                        <a:rPr lang="en" sz="1200"/>
                        <a:t>Create secrets on </a:t>
                      </a:r>
                      <a:r>
                        <a:rPr lang="en" sz="1200">
                          <a:latin typeface="Consolas"/>
                          <a:ea typeface="Consolas"/>
                          <a:cs typeface="Consolas"/>
                          <a:sym typeface="Consolas"/>
                        </a:rPr>
                        <a:t>bidder/</a:t>
                      </a:r>
                    </a:p>
                  </a:txBody>
                  <a:tcPr marT="91425" marB="91425" marR="91425" marL="91425"/>
                </a:tc>
                <a:tc>
                  <a:txBody>
                    <a:bodyPr>
                      <a:noAutofit/>
                    </a:bodyPr>
                    <a:lstStyle/>
                    <a:p>
                      <a:pPr indent="0" lvl="0" marL="0" algn="ctr">
                        <a:spcBef>
                          <a:spcPts val="0"/>
                        </a:spcBef>
                        <a:buNone/>
                      </a:pPr>
                      <a:r>
                        <a:rPr lang="en" sz="1200"/>
                        <a:t>✓</a:t>
                      </a:r>
                    </a:p>
                  </a:txBody>
                  <a:tcPr marT="91425" marB="91425" marR="91425" marL="91425">
                    <a:solidFill>
                      <a:srgbClr val="B6D7A8"/>
                    </a:solidFill>
                  </a:tcPr>
                </a:tc>
                <a:tc>
                  <a:txBody>
                    <a:bodyPr>
                      <a:noAutofit/>
                    </a:bodyPr>
                    <a:lstStyle/>
                    <a:p>
                      <a:pPr indent="0" lvl="0" marL="0" algn="ctr">
                        <a:spcBef>
                          <a:spcPts val="0"/>
                        </a:spcBef>
                        <a:buNone/>
                      </a:pPr>
                      <a:r>
                        <a:rPr lang="en" sz="1200"/>
                        <a:t>✓</a:t>
                      </a:r>
                    </a:p>
                  </a:txBody>
                  <a:tcPr marT="91425" marB="91425" marR="91425" marL="91425">
                    <a:solidFill>
                      <a:srgbClr val="B6D7A8"/>
                    </a:solidFill>
                  </a:tcPr>
                </a:tc>
              </a:tr>
              <a:tr h="462275">
                <a:tc>
                  <a:txBody>
                    <a:bodyPr>
                      <a:noAutofit/>
                    </a:bodyPr>
                    <a:lstStyle/>
                    <a:p>
                      <a:pPr indent="0" lvl="0" marL="0">
                        <a:spcBef>
                          <a:spcPts val="0"/>
                        </a:spcBef>
                        <a:buNone/>
                      </a:pPr>
                      <a:r>
                        <a:rPr lang="en" sz="1200"/>
                        <a:t>Update secrets on </a:t>
                      </a:r>
                      <a:r>
                        <a:rPr lang="en" sz="1200">
                          <a:latin typeface="Consolas"/>
                          <a:ea typeface="Consolas"/>
                          <a:cs typeface="Consolas"/>
                          <a:sym typeface="Consolas"/>
                        </a:rPr>
                        <a:t>bidder/</a:t>
                      </a:r>
                    </a:p>
                  </a:txBody>
                  <a:tcPr marT="91425" marB="91425" marR="91425" marL="91425"/>
                </a:tc>
                <a:tc>
                  <a:txBody>
                    <a:bodyPr>
                      <a:noAutofit/>
                    </a:bodyPr>
                    <a:lstStyle/>
                    <a:p>
                      <a:pPr indent="0" lvl="0" marL="0" algn="ctr">
                        <a:spcBef>
                          <a:spcPts val="0"/>
                        </a:spcBef>
                        <a:buNone/>
                      </a:pPr>
                      <a:r>
                        <a:rPr lang="en" sz="1200"/>
                        <a:t>✓</a:t>
                      </a:r>
                    </a:p>
                  </a:txBody>
                  <a:tcPr marT="91425" marB="91425" marR="91425" marL="91425">
                    <a:solidFill>
                      <a:srgbClr val="B6D7A8"/>
                    </a:solidFill>
                  </a:tcPr>
                </a:tc>
                <a:tc>
                  <a:txBody>
                    <a:bodyPr>
                      <a:noAutofit/>
                    </a:bodyPr>
                    <a:lstStyle/>
                    <a:p>
                      <a:pPr indent="0" lvl="0" marL="0" algn="ctr">
                        <a:spcBef>
                          <a:spcPts val="0"/>
                        </a:spcBef>
                        <a:buNone/>
                      </a:pPr>
                      <a:r>
                        <a:rPr lang="en" sz="1200"/>
                        <a:t>✓</a:t>
                      </a:r>
                    </a:p>
                  </a:txBody>
                  <a:tcPr marT="91425" marB="91425" marR="91425" marL="91425">
                    <a:solidFill>
                      <a:srgbClr val="B6D7A8"/>
                    </a:solidFill>
                  </a:tcPr>
                </a:tc>
              </a:tr>
              <a:tr h="462275">
                <a:tc>
                  <a:txBody>
                    <a:bodyPr>
                      <a:noAutofit/>
                    </a:bodyPr>
                    <a:lstStyle/>
                    <a:p>
                      <a:pPr indent="0" lvl="0" marL="0">
                        <a:spcBef>
                          <a:spcPts val="0"/>
                        </a:spcBef>
                        <a:buNone/>
                      </a:pPr>
                      <a:r>
                        <a:rPr lang="en" sz="1200"/>
                        <a:t>Read secrets on </a:t>
                      </a:r>
                      <a:r>
                        <a:rPr lang="en" sz="1200">
                          <a:latin typeface="Consolas"/>
                          <a:ea typeface="Consolas"/>
                          <a:cs typeface="Consolas"/>
                          <a:sym typeface="Consolas"/>
                        </a:rPr>
                        <a:t>bidder/</a:t>
                      </a:r>
                    </a:p>
                  </a:txBody>
                  <a:tcPr marT="91425" marB="91425" marR="91425" marL="91425"/>
                </a:tc>
                <a:tc>
                  <a:txBody>
                    <a:bodyPr>
                      <a:noAutofit/>
                    </a:bodyPr>
                    <a:lstStyle/>
                    <a:p>
                      <a:pPr indent="0" lvl="0" marL="0" algn="ctr">
                        <a:spcBef>
                          <a:spcPts val="0"/>
                        </a:spcBef>
                        <a:buNone/>
                      </a:pPr>
                      <a:r>
                        <a:rPr lang="en" sz="1200"/>
                        <a:t>✓</a:t>
                      </a:r>
                    </a:p>
                  </a:txBody>
                  <a:tcPr marT="91425" marB="91425" marR="91425" marL="91425">
                    <a:solidFill>
                      <a:srgbClr val="B6D7A8"/>
                    </a:solidFill>
                  </a:tcPr>
                </a:tc>
                <a:tc>
                  <a:txBody>
                    <a:bodyPr>
                      <a:noAutofit/>
                    </a:bodyPr>
                    <a:lstStyle/>
                    <a:p>
                      <a:pPr indent="0" lvl="0" marL="0" algn="ctr">
                        <a:spcBef>
                          <a:spcPts val="0"/>
                        </a:spcBef>
                        <a:buNone/>
                      </a:pPr>
                      <a:r>
                        <a:rPr lang="en" sz="1200"/>
                        <a:t>✓</a:t>
                      </a:r>
                    </a:p>
                  </a:txBody>
                  <a:tcPr marT="91425" marB="91425" marR="91425" marL="91425">
                    <a:solidFill>
                      <a:srgbClr val="B6D7A8"/>
                    </a:solidFill>
                  </a:tcPr>
                </a:tc>
              </a:tr>
              <a:tr h="462275">
                <a:tc>
                  <a:txBody>
                    <a:bodyPr>
                      <a:noAutofit/>
                    </a:bodyPr>
                    <a:lstStyle/>
                    <a:p>
                      <a:pPr indent="-69850" lvl="0" marL="0">
                        <a:spcBef>
                          <a:spcPts val="0"/>
                        </a:spcBef>
                        <a:buClr>
                          <a:schemeClr val="dk1"/>
                        </a:buClr>
                        <a:buSzPts val="1100"/>
                        <a:buFont typeface="Arial"/>
                        <a:buNone/>
                      </a:pPr>
                      <a:r>
                        <a:rPr lang="en" sz="1200">
                          <a:solidFill>
                            <a:schemeClr val="dk1"/>
                          </a:solidFill>
                        </a:rPr>
                        <a:t>Delete a secret on </a:t>
                      </a:r>
                      <a:r>
                        <a:rPr lang="en" sz="1200">
                          <a:solidFill>
                            <a:schemeClr val="dk1"/>
                          </a:solidFill>
                          <a:latin typeface="Consolas"/>
                          <a:ea typeface="Consolas"/>
                          <a:cs typeface="Consolas"/>
                          <a:sym typeface="Consolas"/>
                        </a:rPr>
                        <a:t>bidder/</a:t>
                      </a:r>
                    </a:p>
                  </a:txBody>
                  <a:tcPr marT="91425" marB="91425" marR="91425" marL="91425"/>
                </a:tc>
                <a:tc>
                  <a:txBody>
                    <a:bodyPr>
                      <a:noAutofit/>
                    </a:bodyPr>
                    <a:lstStyle/>
                    <a:p>
                      <a:pPr indent="0" lvl="0" marL="0" algn="ctr">
                        <a:spcBef>
                          <a:spcPts val="0"/>
                        </a:spcBef>
                        <a:buNone/>
                      </a:pPr>
                      <a:r>
                        <a:rPr lang="en" sz="1200"/>
                        <a:t>✓</a:t>
                      </a:r>
                    </a:p>
                  </a:txBody>
                  <a:tcPr marT="91425" marB="91425" marR="91425" marL="91425">
                    <a:solidFill>
                      <a:srgbClr val="B6D7A8"/>
                    </a:solidFill>
                  </a:tcPr>
                </a:tc>
                <a:tc>
                  <a:txBody>
                    <a:bodyPr>
                      <a:noAutofit/>
                    </a:bodyPr>
                    <a:lstStyle/>
                    <a:p>
                      <a:pPr indent="0" lvl="0" marL="0" algn="ctr">
                        <a:spcBef>
                          <a:spcPts val="0"/>
                        </a:spcBef>
                        <a:buNone/>
                      </a:pPr>
                      <a:r>
                        <a:rPr lang="en" sz="1200"/>
                        <a:t>✓</a:t>
                      </a:r>
                    </a:p>
                  </a:txBody>
                  <a:tcPr marT="91425" marB="91425" marR="91425" marL="91425">
                    <a:solidFill>
                      <a:srgbClr val="B6D7A8"/>
                    </a:solidFill>
                  </a:tcPr>
                </a:tc>
              </a:tr>
              <a:tr h="462275">
                <a:tc>
                  <a:txBody>
                    <a:bodyPr>
                      <a:noAutofit/>
                    </a:bodyPr>
                    <a:lstStyle/>
                    <a:p>
                      <a:pPr indent="-69850" lvl="0" marL="0">
                        <a:spcBef>
                          <a:spcPts val="0"/>
                        </a:spcBef>
                        <a:buClr>
                          <a:schemeClr val="dk1"/>
                        </a:buClr>
                        <a:buSzPts val="1100"/>
                        <a:buFont typeface="Arial"/>
                        <a:buNone/>
                      </a:pPr>
                      <a:r>
                        <a:rPr lang="en" sz="1200">
                          <a:solidFill>
                            <a:schemeClr val="dk1"/>
                          </a:solidFill>
                        </a:rPr>
                        <a:t>List secrets on </a:t>
                      </a:r>
                      <a:r>
                        <a:rPr lang="en" sz="1200">
                          <a:solidFill>
                            <a:schemeClr val="dk1"/>
                          </a:solidFill>
                          <a:latin typeface="Consolas"/>
                          <a:ea typeface="Consolas"/>
                          <a:cs typeface="Consolas"/>
                          <a:sym typeface="Consolas"/>
                        </a:rPr>
                        <a:t>bidder/</a:t>
                      </a:r>
                    </a:p>
                  </a:txBody>
                  <a:tcPr marT="91425" marB="91425" marR="91425" marL="91425"/>
                </a:tc>
                <a:tc>
                  <a:txBody>
                    <a:bodyPr>
                      <a:noAutofit/>
                    </a:bodyPr>
                    <a:lstStyle/>
                    <a:p>
                      <a:pPr indent="0" lvl="0" marL="0" algn="ctr">
                        <a:spcBef>
                          <a:spcPts val="0"/>
                        </a:spcBef>
                        <a:buNone/>
                      </a:pPr>
                      <a:r>
                        <a:rPr lang="en" sz="1200"/>
                        <a:t>✓</a:t>
                      </a:r>
                    </a:p>
                  </a:txBody>
                  <a:tcPr marT="91425" marB="91425" marR="91425" marL="91425">
                    <a:solidFill>
                      <a:srgbClr val="B6D7A8"/>
                    </a:solidFill>
                  </a:tcPr>
                </a:tc>
                <a:tc>
                  <a:txBody>
                    <a:bodyPr>
                      <a:noAutofit/>
                    </a:bodyPr>
                    <a:lstStyle/>
                    <a:p>
                      <a:pPr indent="0" lvl="0" marL="0" algn="ctr">
                        <a:spcBef>
                          <a:spcPts val="0"/>
                        </a:spcBef>
                        <a:buNone/>
                      </a:pPr>
                      <a:r>
                        <a:rPr lang="en" sz="1200"/>
                        <a:t>✓</a:t>
                      </a:r>
                    </a:p>
                  </a:txBody>
                  <a:tcPr marT="91425" marB="91425" marR="91425" marL="91425">
                    <a:solidFill>
                      <a:srgbClr val="B6D7A8"/>
                    </a:solidFill>
                  </a:tcPr>
                </a:tc>
              </a:tr>
              <a:tr h="371700">
                <a:tc>
                  <a:txBody>
                    <a:bodyPr>
                      <a:noAutofit/>
                    </a:bodyPr>
                    <a:lstStyle/>
                    <a:p>
                      <a:pPr indent="-69850" lvl="0" marL="0">
                        <a:spcBef>
                          <a:spcPts val="0"/>
                        </a:spcBef>
                        <a:buClr>
                          <a:schemeClr val="dk1"/>
                        </a:buClr>
                        <a:buSzPts val="1100"/>
                        <a:buFont typeface="Arial"/>
                        <a:buNone/>
                      </a:pPr>
                      <a:r>
                        <a:rPr lang="en" sz="1200">
                          <a:solidFill>
                            <a:schemeClr val="dk1"/>
                          </a:solidFill>
                        </a:rPr>
                        <a:t>Unmount </a:t>
                      </a:r>
                      <a:r>
                        <a:rPr lang="en" sz="1200">
                          <a:solidFill>
                            <a:schemeClr val="dk1"/>
                          </a:solidFill>
                          <a:latin typeface="Consolas"/>
                          <a:ea typeface="Consolas"/>
                          <a:cs typeface="Consolas"/>
                          <a:sym typeface="Consolas"/>
                        </a:rPr>
                        <a:t>bidder/</a:t>
                      </a:r>
                    </a:p>
                  </a:txBody>
                  <a:tcPr marT="91425" marB="91425" marR="91425" marL="91425"/>
                </a:tc>
                <a:tc>
                  <a:txBody>
                    <a:bodyPr>
                      <a:noAutofit/>
                    </a:bodyPr>
                    <a:lstStyle/>
                    <a:p>
                      <a:pPr indent="0" lvl="0" marL="0" algn="ctr">
                        <a:spcBef>
                          <a:spcPts val="0"/>
                        </a:spcBef>
                        <a:buNone/>
                      </a:pPr>
                      <a:r>
                        <a:rPr lang="en" sz="1200"/>
                        <a:t>⤫</a:t>
                      </a:r>
                    </a:p>
                  </a:txBody>
                  <a:tcPr marT="91425" marB="91425" marR="91425" marL="91425">
                    <a:solidFill>
                      <a:srgbClr val="E06666"/>
                    </a:solidFill>
                  </a:tcPr>
                </a:tc>
                <a:tc>
                  <a:txBody>
                    <a:bodyPr>
                      <a:noAutofit/>
                    </a:bodyPr>
                    <a:lstStyle/>
                    <a:p>
                      <a:pPr indent="0" lvl="0" marL="0" algn="ctr">
                        <a:spcBef>
                          <a:spcPts val="0"/>
                        </a:spcBef>
                        <a:buNone/>
                      </a:pPr>
                      <a:r>
                        <a:rPr lang="en" sz="1200"/>
                        <a:t>✓</a:t>
                      </a:r>
                    </a:p>
                  </a:txBody>
                  <a:tcPr marT="91425" marB="91425" marR="91425" marL="91425">
                    <a:solidFill>
                      <a:srgbClr val="B6D7A8"/>
                    </a:solidFill>
                  </a:tcPr>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Shape 173"/>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rtl="0">
              <a:spcBef>
                <a:spcPts val="0"/>
              </a:spcBef>
              <a:buNone/>
            </a:pPr>
            <a:r>
              <a:rPr lang="en"/>
              <a:t>Vault: Authorization</a:t>
            </a:r>
          </a:p>
        </p:txBody>
      </p:sp>
      <p:sp>
        <p:nvSpPr>
          <p:cNvPr id="174" name="Shape 174"/>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0" lvl="0" marL="0" rtl="0">
              <a:spcBef>
                <a:spcPts val="0"/>
              </a:spcBef>
              <a:buNone/>
            </a:pPr>
            <a:r>
              <a:rPr lang="en"/>
              <a:t>As mentioned before, some a</a:t>
            </a:r>
            <a:r>
              <a:rPr lang="en"/>
              <a:t>uth backends like </a:t>
            </a:r>
            <a:r>
              <a:rPr lang="en">
                <a:latin typeface="Consolas"/>
                <a:ea typeface="Consolas"/>
                <a:cs typeface="Consolas"/>
                <a:sym typeface="Consolas"/>
              </a:rPr>
              <a:t>gcp</a:t>
            </a:r>
            <a:r>
              <a:rPr lang="en"/>
              <a:t> and </a:t>
            </a:r>
            <a:r>
              <a:rPr lang="en">
                <a:latin typeface="Consolas"/>
                <a:ea typeface="Consolas"/>
                <a:cs typeface="Consolas"/>
                <a:sym typeface="Consolas"/>
              </a:rPr>
              <a:t>kubernetes</a:t>
            </a:r>
            <a:r>
              <a:rPr lang="en"/>
              <a:t> may be configured to map specific external entities into a set of policies.</a:t>
            </a:r>
          </a:p>
          <a:p>
            <a:pPr indent="0" lvl="0" marL="0" rtl="0">
              <a:spcBef>
                <a:spcPts val="0"/>
              </a:spcBef>
              <a:buNone/>
            </a:pPr>
            <a:r>
              <a:rPr lang="en"/>
              <a:t>For instance, we may create a </a:t>
            </a:r>
            <a:r>
              <a:rPr lang="en">
                <a:latin typeface="Consolas"/>
                <a:ea typeface="Consolas"/>
                <a:cs typeface="Consolas"/>
                <a:sym typeface="Consolas"/>
              </a:rPr>
              <a:t>bidder-secret-provisioner</a:t>
            </a:r>
            <a:r>
              <a:rPr lang="en"/>
              <a:t> Cloud IAM service account and instruct the </a:t>
            </a:r>
            <a:r>
              <a:rPr lang="en">
                <a:latin typeface="Consolas"/>
                <a:ea typeface="Consolas"/>
                <a:cs typeface="Consolas"/>
                <a:sym typeface="Consolas"/>
              </a:rPr>
              <a:t>gcp</a:t>
            </a:r>
            <a:r>
              <a:rPr lang="en"/>
              <a:t> backend to map it to the </a:t>
            </a:r>
            <a:r>
              <a:rPr lang="en">
                <a:latin typeface="Consolas"/>
                <a:ea typeface="Consolas"/>
                <a:cs typeface="Consolas"/>
                <a:sym typeface="Consolas"/>
              </a:rPr>
              <a:t>bidder-rw</a:t>
            </a:r>
            <a:r>
              <a:rPr lang="en"/>
              <a:t> policy:</a:t>
            </a:r>
          </a:p>
          <a:p>
            <a:pPr indent="0" lvl="0" marL="0" rtl="0">
              <a:spcBef>
                <a:spcPts val="0"/>
              </a:spcBef>
              <a:buNone/>
            </a:pPr>
            <a:r>
              <a:rPr lang="en" sz="1200">
                <a:latin typeface="Consolas"/>
                <a:ea typeface="Consolas"/>
                <a:cs typeface="Consolas"/>
                <a:sym typeface="Consolas"/>
              </a:rPr>
              <a:t>$ vault write /auth/gcp/roles/bidder-secret-provisioner \</a:t>
            </a:r>
          </a:p>
          <a:p>
            <a:pPr indent="0" lvl="0" marL="0" rtl="0">
              <a:spcBef>
                <a:spcPts val="0"/>
              </a:spcBef>
              <a:buNone/>
            </a:pPr>
            <a:r>
              <a:rPr lang="en" sz="1200">
                <a:latin typeface="Consolas"/>
                <a:ea typeface="Consolas"/>
                <a:cs typeface="Consolas"/>
                <a:sym typeface="Consolas"/>
              </a:rPr>
              <a:t>    type="iam" </a:t>
            </a:r>
            <a:r>
              <a:rPr b="1" lang="en" sz="1200">
                <a:latin typeface="Consolas"/>
                <a:ea typeface="Consolas"/>
                <a:cs typeface="Consolas"/>
                <a:sym typeface="Consolas"/>
              </a:rPr>
              <a:t>project_id="bidder-152710"</a:t>
            </a:r>
            <a:r>
              <a:rPr lang="en" sz="1200">
                <a:latin typeface="Consolas"/>
                <a:ea typeface="Consolas"/>
                <a:cs typeface="Consolas"/>
                <a:sym typeface="Consolas"/>
              </a:rPr>
              <a:t> ttl="1h" \</a:t>
            </a:r>
          </a:p>
          <a:p>
            <a:pPr indent="0" lvl="0" marL="0" rtl="0">
              <a:spcBef>
                <a:spcPts val="0"/>
              </a:spcBef>
              <a:buNone/>
            </a:pPr>
            <a:r>
              <a:rPr lang="en" sz="1200">
                <a:latin typeface="Consolas"/>
                <a:ea typeface="Consolas"/>
                <a:cs typeface="Consolas"/>
                <a:sym typeface="Consolas"/>
              </a:rPr>
              <a:t>    </a:t>
            </a:r>
            <a:r>
              <a:rPr b="1" lang="en" sz="1200">
                <a:latin typeface="Consolas"/>
                <a:ea typeface="Consolas"/>
                <a:cs typeface="Consolas"/>
                <a:sym typeface="Consolas"/>
              </a:rPr>
              <a:t>policies="bidder-rw"</a:t>
            </a:r>
            <a:r>
              <a:rPr lang="en" sz="1200">
                <a:latin typeface="Consolas"/>
                <a:ea typeface="Consolas"/>
                <a:cs typeface="Consolas"/>
                <a:sym typeface="Consolas"/>
              </a:rPr>
              <a:t> \</a:t>
            </a:r>
          </a:p>
          <a:p>
            <a:pPr indent="0" lvl="0" marL="0" rtl="0">
              <a:spcBef>
                <a:spcPts val="0"/>
              </a:spcBef>
              <a:buNone/>
            </a:pPr>
            <a:r>
              <a:rPr lang="en" sz="1200">
                <a:latin typeface="Consolas"/>
                <a:ea typeface="Consolas"/>
                <a:cs typeface="Consolas"/>
                <a:sym typeface="Consolas"/>
              </a:rPr>
              <a:t>    </a:t>
            </a:r>
            <a:r>
              <a:rPr b="1" lang="en" sz="1200">
                <a:latin typeface="Consolas"/>
                <a:ea typeface="Consolas"/>
                <a:cs typeface="Consolas"/>
                <a:sym typeface="Consolas"/>
              </a:rPr>
              <a:t>bound_service_accounts="bidder-secret-provisioner@bidder-152710.iam.gserviceaccount.com</a:t>
            </a:r>
            <a:r>
              <a:rPr b="1" lang="en" sz="1400">
                <a:latin typeface="Consolas"/>
                <a:ea typeface="Consolas"/>
                <a:cs typeface="Consolas"/>
                <a:sym typeface="Consolas"/>
              </a:rPr>
              <a:t>"</a:t>
            </a:r>
          </a:p>
          <a:p>
            <a:pPr indent="0" lvl="0" marL="0" rtl="0">
              <a:spcBef>
                <a:spcPts val="0"/>
              </a:spcBef>
              <a:buNone/>
            </a:pPr>
            <a:r>
              <a:rPr lang="en"/>
              <a:t>This set of rules define the </a:t>
            </a:r>
            <a:r>
              <a:rPr lang="en">
                <a:latin typeface="Consolas"/>
                <a:ea typeface="Consolas"/>
                <a:cs typeface="Consolas"/>
                <a:sym typeface="Consolas"/>
              </a:rPr>
              <a:t>bidder-secret-provisioner</a:t>
            </a:r>
            <a:r>
              <a:rPr lang="en"/>
              <a:t> </a:t>
            </a:r>
            <a:r>
              <a:rPr b="1" i="1" lang="en"/>
              <a:t>role</a:t>
            </a:r>
            <a:r>
              <a:rPr lang="en"/>
              <a:t>.</a:t>
            </a: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Shape 179"/>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a:spcBef>
                <a:spcPts val="0"/>
              </a:spcBef>
              <a:buNone/>
            </a:pPr>
            <a:r>
              <a:rPr lang="en"/>
              <a:t>Vault: Authentication and Authorization</a:t>
            </a:r>
          </a:p>
        </p:txBody>
      </p:sp>
      <p:sp>
        <p:nvSpPr>
          <p:cNvPr id="180" name="Shape 180"/>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0" lvl="0" marL="0" rtl="0">
              <a:spcBef>
                <a:spcPts val="0"/>
              </a:spcBef>
              <a:buNone/>
            </a:pPr>
            <a:r>
              <a:rPr lang="en"/>
              <a:t>The </a:t>
            </a:r>
            <a:r>
              <a:rPr lang="en">
                <a:latin typeface="Consolas"/>
                <a:ea typeface="Consolas"/>
                <a:cs typeface="Consolas"/>
                <a:sym typeface="Consolas"/>
              </a:rPr>
              <a:t>bidder-secret-provisioner</a:t>
            </a:r>
            <a:r>
              <a:rPr lang="en"/>
              <a:t> role makes it eas</a:t>
            </a:r>
            <a:r>
              <a:rPr lang="en"/>
              <a:t>y</a:t>
            </a:r>
            <a:r>
              <a:rPr lang="en"/>
              <a:t> for the </a:t>
            </a:r>
            <a:r>
              <a:rPr lang="en">
                <a:latin typeface="Consolas"/>
                <a:ea typeface="Consolas"/>
                <a:cs typeface="Consolas"/>
                <a:sym typeface="Consolas"/>
              </a:rPr>
              <a:t>bidder</a:t>
            </a:r>
            <a:r>
              <a:rPr lang="en"/>
              <a:t> team to manage their own secrets autonomously. All that is necessary is a </a:t>
            </a:r>
            <a:r>
              <a:rPr b="1" i="1" lang="en" u="sng">
                <a:solidFill>
                  <a:schemeClr val="hlink"/>
                </a:solidFill>
                <a:hlinkClick r:id="rId3"/>
              </a:rPr>
              <a:t>private key</a:t>
            </a:r>
            <a:r>
              <a:rPr lang="en"/>
              <a:t> for </a:t>
            </a:r>
            <a:r>
              <a:rPr lang="en">
                <a:latin typeface="Consolas"/>
                <a:ea typeface="Consolas"/>
                <a:cs typeface="Consolas"/>
                <a:sym typeface="Consolas"/>
              </a:rPr>
              <a:t>bidder-secret-provisioner@bidder-152710.iam.gserviceaccount.com</a:t>
            </a:r>
            <a:r>
              <a:rPr lang="en"/>
              <a:t>, which may be retrieved from the GCP console or using </a:t>
            </a:r>
            <a:r>
              <a:rPr lang="en">
                <a:latin typeface="Consolas"/>
                <a:ea typeface="Consolas"/>
                <a:cs typeface="Consolas"/>
                <a:sym typeface="Consolas"/>
              </a:rPr>
              <a:t>gcloud</a:t>
            </a:r>
            <a:r>
              <a:rPr lang="en"/>
              <a:t>.</a:t>
            </a:r>
          </a:p>
          <a:p>
            <a:pPr indent="0" lvl="0" marL="0" rtl="0">
              <a:spcBef>
                <a:spcPts val="0"/>
              </a:spcBef>
              <a:buNone/>
            </a:pPr>
            <a:r>
              <a:rPr lang="en"/>
              <a:t>A member of the </a:t>
            </a:r>
            <a:r>
              <a:rPr lang="en">
                <a:latin typeface="Consolas"/>
                <a:ea typeface="Consolas"/>
                <a:cs typeface="Consolas"/>
                <a:sym typeface="Consolas"/>
              </a:rPr>
              <a:t>bidder</a:t>
            </a:r>
            <a:r>
              <a:rPr lang="en"/>
              <a:t> team wanting to provision secrets needs only to login against the </a:t>
            </a:r>
            <a:r>
              <a:rPr lang="en">
                <a:latin typeface="Consolas"/>
                <a:ea typeface="Consolas"/>
                <a:cs typeface="Consolas"/>
                <a:sym typeface="Consolas"/>
              </a:rPr>
              <a:t>bidder-secret-provisioner</a:t>
            </a:r>
            <a:r>
              <a:rPr lang="en"/>
              <a:t> role using a </a:t>
            </a:r>
            <a:r>
              <a:rPr lang="en" u="sng">
                <a:solidFill>
                  <a:schemeClr val="hlink"/>
                </a:solidFill>
                <a:hlinkClick r:id="rId4"/>
              </a:rPr>
              <a:t>signed JWT token</a:t>
            </a:r>
            <a:r>
              <a:rPr lang="en"/>
              <a:t>. If login is successful, the </a:t>
            </a:r>
            <a:r>
              <a:rPr lang="en">
                <a:latin typeface="Consolas"/>
                <a:ea typeface="Consolas"/>
                <a:cs typeface="Consolas"/>
                <a:sym typeface="Consolas"/>
              </a:rPr>
              <a:t>gcp</a:t>
            </a:r>
            <a:r>
              <a:rPr lang="en"/>
              <a:t> backend will return a Vault authentication token associated with the </a:t>
            </a:r>
            <a:r>
              <a:rPr lang="en">
                <a:latin typeface="Consolas"/>
                <a:ea typeface="Consolas"/>
                <a:cs typeface="Consolas"/>
                <a:sym typeface="Consolas"/>
              </a:rPr>
              <a:t>bidder-rw</a:t>
            </a:r>
            <a:r>
              <a:rPr lang="en"/>
              <a:t> policy and with a TTL of one hour, as configured. The provisioner then </a:t>
            </a:r>
            <a:r>
              <a:rPr lang="en">
                <a:latin typeface="Consolas"/>
                <a:ea typeface="Consolas"/>
                <a:cs typeface="Consolas"/>
                <a:sym typeface="Consolas"/>
              </a:rPr>
              <a:t>vault auth</a:t>
            </a:r>
            <a:r>
              <a:rPr lang="en"/>
              <a:t>s with the auth token and starts provisioning secrets.</a:t>
            </a: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Shape 185"/>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rtl="0">
              <a:spcBef>
                <a:spcPts val="0"/>
              </a:spcBef>
              <a:buNone/>
            </a:pPr>
            <a:r>
              <a:rPr lang="en"/>
              <a:t>Vault: Authentication and Authorization</a:t>
            </a:r>
          </a:p>
        </p:txBody>
      </p:sp>
      <p:sp>
        <p:nvSpPr>
          <p:cNvPr id="186" name="Shape 186"/>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0" lvl="0" marL="0">
              <a:spcBef>
                <a:spcPts val="0"/>
              </a:spcBef>
              <a:buNone/>
            </a:pPr>
            <a:r>
              <a:rPr lang="en"/>
              <a:t>If this proves to be a useful strategy, we may agree on having permissive policies such as </a:t>
            </a:r>
            <a:r>
              <a:rPr lang="en">
                <a:latin typeface="Consolas"/>
                <a:ea typeface="Consolas"/>
                <a:cs typeface="Consolas"/>
                <a:sym typeface="Consolas"/>
              </a:rPr>
              <a:t>bidder-rw</a:t>
            </a:r>
            <a:r>
              <a:rPr lang="en"/>
              <a:t> and </a:t>
            </a:r>
            <a:r>
              <a:rPr lang="en"/>
              <a:t>corresponding </a:t>
            </a:r>
            <a:r>
              <a:rPr lang="en"/>
              <a:t>roles on the </a:t>
            </a:r>
            <a:r>
              <a:rPr lang="en">
                <a:latin typeface="Consolas"/>
                <a:ea typeface="Consolas"/>
                <a:cs typeface="Consolas"/>
                <a:sym typeface="Consolas"/>
              </a:rPr>
              <a:t>gcp</a:t>
            </a:r>
            <a:r>
              <a:rPr lang="en"/>
              <a:t> backend </a:t>
            </a:r>
            <a:r>
              <a:rPr lang="en"/>
              <a:t>on a </a:t>
            </a:r>
            <a:r>
              <a:rPr i="1" lang="en"/>
              <a:t>per-team</a:t>
            </a:r>
            <a:r>
              <a:rPr lang="en"/>
              <a:t> basis, </a:t>
            </a:r>
            <a:r>
              <a:rPr lang="en"/>
              <a:t>so that every team may provision their secrets autonomously.</a:t>
            </a:r>
          </a:p>
          <a:p>
            <a:pPr indent="0" lvl="0" marL="0">
              <a:spcBef>
                <a:spcPts val="0"/>
              </a:spcBef>
              <a:buNone/>
            </a:pPr>
            <a:r>
              <a:rPr lang="en"/>
              <a:t>It should be noted, however, that this represents a </a:t>
            </a:r>
            <a:r>
              <a:rPr b="1" i="1" lang="en"/>
              <a:t>compromise</a:t>
            </a:r>
            <a:r>
              <a:rPr lang="en"/>
              <a:t> between security and ease of use. For instance, an ill-intentioned member from a different team with sufficient Cloud IAM permissions on the organization can impersonate the </a:t>
            </a:r>
            <a:r>
              <a:rPr lang="en">
                <a:latin typeface="Consolas"/>
                <a:ea typeface="Consolas"/>
                <a:cs typeface="Consolas"/>
                <a:sym typeface="Consolas"/>
              </a:rPr>
              <a:t>bidder-secret-provisioner@bidder-152710.iam.gserviceaccount.com</a:t>
            </a:r>
            <a:r>
              <a:rPr lang="en"/>
              <a:t> service account and modify or destroy secrets on the </a:t>
            </a:r>
            <a:r>
              <a:rPr lang="en">
                <a:latin typeface="Consolas"/>
                <a:ea typeface="Consolas"/>
                <a:cs typeface="Consolas"/>
                <a:sym typeface="Consolas"/>
              </a:rPr>
              <a:t>bidder/</a:t>
            </a:r>
            <a:r>
              <a:rPr lang="en"/>
              <a:t> secret backend.</a:t>
            </a:r>
          </a:p>
          <a:p>
            <a:pPr indent="0" lvl="0" marL="0" rtl="0">
              <a:spcBef>
                <a:spcPts val="0"/>
              </a:spcBef>
              <a:buNone/>
            </a:pPr>
            <a:r>
              <a:rPr lang="en"/>
              <a:t>In an ideal scenario only operators should be given such permissive policies.</a:t>
            </a: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sp>
        <p:nvSpPr>
          <p:cNvPr id="191" name="Shape 191"/>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rtl="0">
              <a:spcBef>
                <a:spcPts val="0"/>
              </a:spcBef>
              <a:buNone/>
            </a:pPr>
            <a:r>
              <a:rPr lang="en"/>
              <a:t>Vault: A word on “roles”</a:t>
            </a:r>
          </a:p>
        </p:txBody>
      </p:sp>
      <p:sp>
        <p:nvSpPr>
          <p:cNvPr id="192" name="Shape 192"/>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0" lvl="0" marL="0">
              <a:spcBef>
                <a:spcPts val="0"/>
              </a:spcBef>
              <a:buNone/>
            </a:pPr>
            <a:r>
              <a:rPr lang="en"/>
              <a:t>Now that we’ve seen what a </a:t>
            </a:r>
            <a:r>
              <a:rPr i="1" lang="en"/>
              <a:t>role</a:t>
            </a:r>
            <a:r>
              <a:rPr lang="en"/>
              <a:t> represents in the context of an </a:t>
            </a:r>
            <a:r>
              <a:rPr i="1" lang="en"/>
              <a:t>auth backend</a:t>
            </a:r>
            <a:r>
              <a:rPr lang="en"/>
              <a:t>, we should also mention that some </a:t>
            </a:r>
            <a:r>
              <a:rPr i="1" lang="en"/>
              <a:t>secret backends</a:t>
            </a:r>
            <a:r>
              <a:rPr lang="en"/>
              <a:t>—most notably the </a:t>
            </a:r>
            <a:r>
              <a:rPr lang="en">
                <a:latin typeface="Consolas"/>
                <a:ea typeface="Consolas"/>
                <a:cs typeface="Consolas"/>
                <a:sym typeface="Consolas"/>
              </a:rPr>
              <a:t>pki</a:t>
            </a:r>
            <a:r>
              <a:rPr lang="en"/>
              <a:t> backend—also support the concept of </a:t>
            </a:r>
            <a:r>
              <a:rPr i="1" lang="en"/>
              <a:t>role</a:t>
            </a:r>
            <a:r>
              <a:rPr lang="en"/>
              <a:t>. </a:t>
            </a:r>
            <a:r>
              <a:rPr lang="en" u="sng"/>
              <a:t>These are completely different concepts.</a:t>
            </a:r>
          </a:p>
          <a:p>
            <a:pPr indent="0" lvl="0" marL="0" rtl="0">
              <a:spcBef>
                <a:spcPts val="0"/>
              </a:spcBef>
              <a:buNone/>
            </a:pPr>
            <a:r>
              <a:rPr lang="en"/>
              <a:t>A role in the context of the </a:t>
            </a:r>
            <a:r>
              <a:rPr lang="en">
                <a:latin typeface="Consolas"/>
                <a:ea typeface="Consolas"/>
                <a:cs typeface="Consolas"/>
                <a:sym typeface="Consolas"/>
              </a:rPr>
              <a:t>pki</a:t>
            </a:r>
            <a:r>
              <a:rPr lang="en"/>
              <a:t> backend represents a set of rules over what domain names, IPs and certificate types (client or server) are acceptable to be requested from the backend. These roles have nothing to do with authentication or authorization—only with the properties of generated certificates.</a:t>
            </a: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sp>
        <p:nvSpPr>
          <p:cNvPr id="197" name="Shape 197"/>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rtl="0">
              <a:spcBef>
                <a:spcPts val="0"/>
              </a:spcBef>
              <a:buNone/>
            </a:pPr>
            <a:r>
              <a:rPr lang="en"/>
              <a:t>Vault: Storage and Encryption</a:t>
            </a:r>
          </a:p>
        </p:txBody>
      </p:sp>
      <p:sp>
        <p:nvSpPr>
          <p:cNvPr id="198" name="Shape 198"/>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0" lvl="0" marL="0">
              <a:spcBef>
                <a:spcPts val="0"/>
              </a:spcBef>
              <a:buNone/>
            </a:pPr>
            <a:r>
              <a:rPr lang="en"/>
              <a:t>Vault relies on an external </a:t>
            </a:r>
            <a:r>
              <a:rPr i="1" lang="en"/>
              <a:t>storage backend</a:t>
            </a:r>
            <a:r>
              <a:rPr lang="en"/>
              <a:t> such as </a:t>
            </a:r>
            <a:r>
              <a:rPr lang="en">
                <a:latin typeface="Consolas"/>
                <a:ea typeface="Consolas"/>
                <a:cs typeface="Consolas"/>
                <a:sym typeface="Consolas"/>
              </a:rPr>
              <a:t>etcd</a:t>
            </a:r>
            <a:r>
              <a:rPr lang="en"/>
              <a:t> to store data and state. All data is encrypted using the </a:t>
            </a:r>
            <a:r>
              <a:rPr b="1" i="1" lang="en"/>
              <a:t>Advanced Encryption Standard</a:t>
            </a:r>
            <a:r>
              <a:rPr lang="en"/>
              <a:t> (AES) algorithm before being stored and cannot be decrypted by brute-force or similar attacks.</a:t>
            </a:r>
          </a:p>
          <a:p>
            <a:pPr indent="0" lvl="0" marL="0">
              <a:spcBef>
                <a:spcPts val="0"/>
              </a:spcBef>
              <a:buNone/>
            </a:pPr>
            <a:r>
              <a:rPr lang="en"/>
              <a:t>At present, there is no known practical attack that would allow someone to read data encrypted by AES without knowledge of the encryption key in use.</a:t>
            </a:r>
          </a:p>
          <a:p>
            <a:pPr indent="0" lvl="0" marL="0" rtl="0">
              <a:spcBef>
                <a:spcPts val="0"/>
              </a:spcBef>
              <a:buNone/>
            </a:pPr>
            <a:r>
              <a:rPr i="1" lang="en"/>
              <a:t>Storage backends</a:t>
            </a:r>
            <a:r>
              <a:rPr lang="en"/>
              <a:t> also play a key role on high-availability. We will use etcd as the storage backend for our solution, due to its reliability, its support for HA and its ease of setup in Kubernetes (etcd-operator).</a:t>
            </a: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 name="Shape 202"/>
        <p:cNvGrpSpPr/>
        <p:nvPr/>
      </p:nvGrpSpPr>
      <p:grpSpPr>
        <a:xfrm>
          <a:off x="0" y="0"/>
          <a:ext cx="0" cy="0"/>
          <a:chOff x="0" y="0"/>
          <a:chExt cx="0" cy="0"/>
        </a:xfrm>
      </p:grpSpPr>
      <p:sp>
        <p:nvSpPr>
          <p:cNvPr id="203" name="Shape 203"/>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rtl="0">
              <a:spcBef>
                <a:spcPts val="0"/>
              </a:spcBef>
              <a:buNone/>
            </a:pPr>
            <a:r>
              <a:rPr lang="en"/>
              <a:t>Vault: Initialization</a:t>
            </a:r>
          </a:p>
        </p:txBody>
      </p:sp>
      <p:sp>
        <p:nvSpPr>
          <p:cNvPr id="204" name="Shape 204"/>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0" lvl="0" marL="0">
              <a:spcBef>
                <a:spcPts val="0"/>
              </a:spcBef>
              <a:buNone/>
            </a:pPr>
            <a:r>
              <a:rPr lang="en"/>
              <a:t>Before using Vault, we need to initialize it, namely:</a:t>
            </a:r>
          </a:p>
          <a:p>
            <a:pPr indent="-342900" lvl="0" marL="457200" rtl="0">
              <a:spcBef>
                <a:spcPts val="0"/>
              </a:spcBef>
              <a:spcAft>
                <a:spcPts val="0"/>
              </a:spcAft>
              <a:buSzPts val="1800"/>
              <a:buAutoNum type="arabicPeriod"/>
            </a:pPr>
            <a:r>
              <a:rPr lang="en"/>
              <a:t>Generate the </a:t>
            </a:r>
            <a:r>
              <a:rPr b="1" i="1" lang="en"/>
              <a:t>encryption key</a:t>
            </a:r>
            <a:r>
              <a:rPr lang="en"/>
              <a:t> - to be used by Vault as</a:t>
            </a:r>
            <a:r>
              <a:rPr lang="en"/>
              <a:t> the primary encryption key used to encrypt everything, except itself.</a:t>
            </a:r>
          </a:p>
          <a:p>
            <a:pPr indent="-342900" lvl="0" marL="457200" rtl="0">
              <a:spcBef>
                <a:spcPts val="0"/>
              </a:spcBef>
              <a:buSzPts val="1800"/>
              <a:buAutoNum type="arabicPeriod"/>
            </a:pPr>
            <a:r>
              <a:rPr lang="en"/>
              <a:t>Generate the </a:t>
            </a:r>
            <a:r>
              <a:rPr b="1" i="1" lang="en"/>
              <a:t>master key</a:t>
            </a:r>
            <a:r>
              <a:rPr lang="en"/>
              <a:t> - to be used by Vault to encrypt the </a:t>
            </a:r>
            <a:r>
              <a:rPr b="1" i="1" lang="en"/>
              <a:t>encryption key</a:t>
            </a:r>
            <a:r>
              <a:rPr lang="en"/>
              <a:t>. This key is never stored. Instead, and by default, it is split into five parts called the </a:t>
            </a:r>
            <a:r>
              <a:rPr b="1" i="1" lang="en"/>
              <a:t>unseal keys</a:t>
            </a:r>
            <a:r>
              <a:rPr lang="en"/>
              <a:t>, to be distributed among trusted individuals (not stored by Vault). Also by default, a set of three </a:t>
            </a:r>
            <a:r>
              <a:rPr i="1" lang="en"/>
              <a:t>unseal keys</a:t>
            </a:r>
            <a:r>
              <a:rPr lang="en"/>
              <a:t> is needed for the reconstruction of the </a:t>
            </a:r>
            <a:r>
              <a:rPr i="1" lang="en"/>
              <a:t>master key</a:t>
            </a:r>
            <a:r>
              <a:rPr lang="en"/>
              <a:t>. By splitting and distributing the </a:t>
            </a:r>
            <a:r>
              <a:rPr i="1" lang="en"/>
              <a:t>master key</a:t>
            </a:r>
            <a:r>
              <a:rPr lang="en"/>
              <a:t> Vault ensures no single point of failure exists regarding data.</a:t>
            </a: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sp>
        <p:nvSpPr>
          <p:cNvPr id="209" name="Shape 209"/>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rtl="0">
              <a:spcBef>
                <a:spcPts val="0"/>
              </a:spcBef>
              <a:buNone/>
            </a:pPr>
            <a:r>
              <a:rPr lang="en"/>
              <a:t>Vault: Initialization</a:t>
            </a:r>
          </a:p>
        </p:txBody>
      </p:sp>
      <p:sp>
        <p:nvSpPr>
          <p:cNvPr id="210" name="Shape 210"/>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0" lvl="0" marL="0">
              <a:spcBef>
                <a:spcPts val="0"/>
              </a:spcBef>
              <a:buNone/>
            </a:pPr>
            <a:r>
              <a:rPr lang="en"/>
              <a:t>During initialization, Vault also generates a “special” authentication token called the </a:t>
            </a:r>
            <a:r>
              <a:rPr b="1" i="1" lang="en"/>
              <a:t>initial root token</a:t>
            </a:r>
            <a:r>
              <a:rPr lang="en"/>
              <a:t>. This is the token associated with the </a:t>
            </a:r>
            <a:r>
              <a:rPr lang="en">
                <a:latin typeface="Consolas"/>
                <a:ea typeface="Consolas"/>
                <a:cs typeface="Consolas"/>
                <a:sym typeface="Consolas"/>
              </a:rPr>
              <a:t>root</a:t>
            </a:r>
            <a:r>
              <a:rPr lang="en"/>
              <a:t> policy—thus allowing for full control over Vault—and is special in the sense that it never expires and allows for creating other “root tokens” with no expiration date.</a:t>
            </a:r>
          </a:p>
          <a:p>
            <a:pPr indent="0" lvl="0" marL="0" rtl="0">
              <a:spcBef>
                <a:spcPts val="0"/>
              </a:spcBef>
              <a:buNone/>
            </a:pPr>
            <a:r>
              <a:rPr lang="en"/>
              <a:t>This token can be extremely useful in development and testing scenarios but should be handled with care in production scenarios. In fact, it is a recommended action to revoke the initial root token as soon as possible after it is issued.</a:t>
            </a: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4" name="Shape 214"/>
        <p:cNvGrpSpPr/>
        <p:nvPr/>
      </p:nvGrpSpPr>
      <p:grpSpPr>
        <a:xfrm>
          <a:off x="0" y="0"/>
          <a:ext cx="0" cy="0"/>
          <a:chOff x="0" y="0"/>
          <a:chExt cx="0" cy="0"/>
        </a:xfrm>
      </p:grpSpPr>
      <p:sp>
        <p:nvSpPr>
          <p:cNvPr id="215" name="Shape 215"/>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rtl="0">
              <a:spcBef>
                <a:spcPts val="0"/>
              </a:spcBef>
              <a:buNone/>
            </a:pPr>
            <a:r>
              <a:rPr lang="en"/>
              <a:t>Vault: Unsealing</a:t>
            </a:r>
          </a:p>
        </p:txBody>
      </p:sp>
      <p:sp>
        <p:nvSpPr>
          <p:cNvPr id="216" name="Shape 216"/>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0" lvl="0" marL="0">
              <a:spcBef>
                <a:spcPts val="0"/>
              </a:spcBef>
              <a:buNone/>
            </a:pPr>
            <a:r>
              <a:rPr lang="en"/>
              <a:t>After initialization—as well as when it restarts—Vault enters the </a:t>
            </a:r>
            <a:r>
              <a:rPr b="1" i="1" lang="en"/>
              <a:t>sealed</a:t>
            </a:r>
            <a:r>
              <a:rPr lang="en"/>
              <a:t> state. This means that Vault has forgotten about the </a:t>
            </a:r>
            <a:r>
              <a:rPr i="1" lang="en"/>
              <a:t>master key</a:t>
            </a:r>
            <a:r>
              <a:rPr lang="en"/>
              <a:t> and cannot decrypt the </a:t>
            </a:r>
            <a:r>
              <a:rPr i="1" lang="en"/>
              <a:t>encryption key</a:t>
            </a:r>
            <a:r>
              <a:rPr lang="en"/>
              <a:t>—thus being unable to encrypt or decrypt data.</a:t>
            </a:r>
          </a:p>
          <a:p>
            <a:pPr indent="0" lvl="0" marL="0">
              <a:spcBef>
                <a:spcPts val="0"/>
              </a:spcBef>
              <a:buNone/>
            </a:pPr>
            <a:r>
              <a:rPr lang="en"/>
              <a:t>In order to encrypt or decrypt data Vault must be </a:t>
            </a:r>
            <a:r>
              <a:rPr b="1" i="1" lang="en"/>
              <a:t>unsealed</a:t>
            </a:r>
            <a:r>
              <a:rPr lang="en"/>
              <a:t>. The </a:t>
            </a:r>
            <a:r>
              <a:rPr b="1" i="1" lang="en"/>
              <a:t>unsealing</a:t>
            </a:r>
            <a:r>
              <a:rPr lang="en"/>
              <a:t> process consists, by default, in providing Vault with three out of the five </a:t>
            </a:r>
            <a:r>
              <a:rPr i="1" lang="en"/>
              <a:t>unseal keys</a:t>
            </a:r>
            <a:r>
              <a:rPr lang="en"/>
              <a:t>, thus allowing Vault to reconstruct the </a:t>
            </a:r>
            <a:r>
              <a:rPr i="1" lang="en"/>
              <a:t>master key</a:t>
            </a:r>
            <a:r>
              <a:rPr lang="en"/>
              <a:t>. Vault is then able to decrypt the stored </a:t>
            </a:r>
            <a:r>
              <a:rPr i="1" lang="en"/>
              <a:t>encryption key</a:t>
            </a:r>
            <a:r>
              <a:rPr lang="en"/>
              <a:t> and start servicing requests.</a:t>
            </a:r>
          </a:p>
          <a:p>
            <a:pPr indent="0" lvl="0" marL="0" rtl="0">
              <a:spcBef>
                <a:spcPts val="0"/>
              </a:spcBef>
              <a:buNone/>
            </a:pPr>
            <a:r>
              <a:rPr lang="en" u="sng"/>
              <a:t>Again, Vault does not store the </a:t>
            </a:r>
            <a:r>
              <a:rPr i="1" lang="en" u="sng"/>
              <a:t>master key</a:t>
            </a:r>
            <a:r>
              <a:rPr lang="en" u="sng"/>
              <a:t> or the </a:t>
            </a:r>
            <a:r>
              <a:rPr i="1" lang="en" u="sng"/>
              <a:t>unseal keys</a:t>
            </a:r>
            <a:r>
              <a:rPr lang="en" u="sng"/>
              <a:t>. If these are somehow lost all data stored by Vault is lost as well.</a:t>
            </a: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0" name="Shape 220"/>
        <p:cNvGrpSpPr/>
        <p:nvPr/>
      </p:nvGrpSpPr>
      <p:grpSpPr>
        <a:xfrm>
          <a:off x="0" y="0"/>
          <a:ext cx="0" cy="0"/>
          <a:chOff x="0" y="0"/>
          <a:chExt cx="0" cy="0"/>
        </a:xfrm>
      </p:grpSpPr>
      <p:sp>
        <p:nvSpPr>
          <p:cNvPr id="221" name="Shape 221"/>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rtl="0">
              <a:spcBef>
                <a:spcPts val="0"/>
              </a:spcBef>
              <a:buNone/>
            </a:pPr>
            <a:r>
              <a:rPr lang="en"/>
              <a:t>Vault: Initialization and Unsealing</a:t>
            </a:r>
          </a:p>
        </p:txBody>
      </p:sp>
      <p:sp>
        <p:nvSpPr>
          <p:cNvPr id="222" name="Shape 222"/>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0" lvl="0" marL="0" rtl="0">
              <a:spcBef>
                <a:spcPts val="0"/>
              </a:spcBef>
              <a:buNone/>
            </a:pPr>
            <a:r>
              <a:t/>
            </a:r>
            <a:endParaRPr/>
          </a:p>
        </p:txBody>
      </p:sp>
      <p:pic>
        <p:nvPicPr>
          <p:cNvPr id="223" name="Shape 223"/>
          <p:cNvPicPr preferRelativeResize="0"/>
          <p:nvPr/>
        </p:nvPicPr>
        <p:blipFill>
          <a:blip r:embed="rId3">
            <a:alphaModFix/>
          </a:blip>
          <a:stretch>
            <a:fillRect/>
          </a:stretch>
        </p:blipFill>
        <p:spPr>
          <a:xfrm>
            <a:off x="2172832" y="1152475"/>
            <a:ext cx="4104169" cy="34164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Shape 66"/>
          <p:cNvSpPr txBox="1"/>
          <p:nvPr>
            <p:ph type="title"/>
          </p:nvPr>
        </p:nvSpPr>
        <p:spPr>
          <a:xfrm>
            <a:off x="311700" y="2150850"/>
            <a:ext cx="8520600" cy="841800"/>
          </a:xfrm>
          <a:prstGeom prst="rect">
            <a:avLst/>
          </a:prstGeom>
        </p:spPr>
        <p:txBody>
          <a:bodyPr anchorCtr="0" anchor="ctr" bIns="91425" lIns="91425" rIns="91425" wrap="square" tIns="91425">
            <a:noAutofit/>
          </a:bodyPr>
          <a:lstStyle/>
          <a:p>
            <a:pPr indent="0" lvl="0" marL="0">
              <a:spcBef>
                <a:spcPts val="0"/>
              </a:spcBef>
              <a:buNone/>
            </a:pPr>
            <a:r>
              <a:rPr lang="en"/>
              <a:t>P</a:t>
            </a:r>
            <a:r>
              <a:rPr lang="en"/>
              <a:t>roblem and Solution</a:t>
            </a: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7" name="Shape 227"/>
        <p:cNvGrpSpPr/>
        <p:nvPr/>
      </p:nvGrpSpPr>
      <p:grpSpPr>
        <a:xfrm>
          <a:off x="0" y="0"/>
          <a:ext cx="0" cy="0"/>
          <a:chOff x="0" y="0"/>
          <a:chExt cx="0" cy="0"/>
        </a:xfrm>
      </p:grpSpPr>
      <p:sp>
        <p:nvSpPr>
          <p:cNvPr id="228" name="Shape 228"/>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rtl="0">
              <a:spcBef>
                <a:spcPts val="0"/>
              </a:spcBef>
              <a:buNone/>
            </a:pPr>
            <a:r>
              <a:rPr lang="en"/>
              <a:t>Vault: Sealing</a:t>
            </a:r>
          </a:p>
        </p:txBody>
      </p:sp>
      <p:sp>
        <p:nvSpPr>
          <p:cNvPr id="229" name="Shape 229"/>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0" lvl="0" marL="0">
              <a:spcBef>
                <a:spcPts val="0"/>
              </a:spcBef>
              <a:buNone/>
            </a:pPr>
            <a:r>
              <a:rPr lang="en"/>
              <a:t>The reverse of the </a:t>
            </a:r>
            <a:r>
              <a:rPr i="1" lang="en"/>
              <a:t>unsealing</a:t>
            </a:r>
            <a:r>
              <a:rPr lang="en"/>
              <a:t> process is called </a:t>
            </a:r>
            <a:r>
              <a:rPr b="1" i="1" lang="en"/>
              <a:t>sealing</a:t>
            </a:r>
            <a:r>
              <a:rPr lang="en"/>
              <a:t>.</a:t>
            </a:r>
          </a:p>
          <a:p>
            <a:pPr indent="0" lvl="0" marL="0">
              <a:spcBef>
                <a:spcPts val="0"/>
              </a:spcBef>
              <a:buNone/>
            </a:pPr>
            <a:r>
              <a:rPr lang="en"/>
              <a:t>This procedure instructs Vault to forget about the </a:t>
            </a:r>
            <a:r>
              <a:rPr i="1" lang="en"/>
              <a:t>master key</a:t>
            </a:r>
            <a:r>
              <a:rPr lang="en"/>
              <a:t> so that no further requests can be serviced. It is an </a:t>
            </a:r>
            <a:r>
              <a:rPr i="1" lang="en"/>
              <a:t>emergency procedure</a:t>
            </a:r>
            <a:r>
              <a:rPr lang="en"/>
              <a:t> and should be adopted whenever an intrusion is detected to minimize the risk of exposure.</a:t>
            </a:r>
          </a:p>
          <a:p>
            <a:pPr indent="0" lvl="0" marL="0" rtl="0">
              <a:spcBef>
                <a:spcPts val="0"/>
              </a:spcBef>
              <a:buNone/>
            </a:pPr>
            <a:r>
              <a:rPr lang="en"/>
              <a:t>After Vault is sealed a new </a:t>
            </a:r>
            <a:r>
              <a:rPr i="1" lang="en"/>
              <a:t>unsealing</a:t>
            </a:r>
            <a:r>
              <a:rPr lang="en"/>
              <a:t> process is required.</a:t>
            </a: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3" name="Shape 233"/>
        <p:cNvGrpSpPr/>
        <p:nvPr/>
      </p:nvGrpSpPr>
      <p:grpSpPr>
        <a:xfrm>
          <a:off x="0" y="0"/>
          <a:ext cx="0" cy="0"/>
          <a:chOff x="0" y="0"/>
          <a:chExt cx="0" cy="0"/>
        </a:xfrm>
      </p:grpSpPr>
      <p:sp>
        <p:nvSpPr>
          <p:cNvPr id="234" name="Shape 234"/>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a:spcBef>
                <a:spcPts val="0"/>
              </a:spcBef>
              <a:buNone/>
            </a:pPr>
            <a:r>
              <a:rPr lang="en"/>
              <a:t>Vault &amp; Google Cloud KMS</a:t>
            </a:r>
          </a:p>
        </p:txBody>
      </p:sp>
      <p:sp>
        <p:nvSpPr>
          <p:cNvPr id="235" name="Shape 235"/>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0" lvl="0" marL="0">
              <a:spcBef>
                <a:spcPts val="0"/>
              </a:spcBef>
              <a:buNone/>
            </a:pPr>
            <a:r>
              <a:rPr lang="en"/>
              <a:t>As an additional security measure, and since we will deploy Vault on top of GCP, </a:t>
            </a:r>
            <a:r>
              <a:rPr lang="en" u="sng">
                <a:solidFill>
                  <a:schemeClr val="hlink"/>
                </a:solidFill>
                <a:hlinkClick r:id="rId3"/>
              </a:rPr>
              <a:t>Google Cloud KMS</a:t>
            </a:r>
            <a:r>
              <a:rPr lang="en"/>
              <a:t> will be used to safely store the unseal keys.</a:t>
            </a:r>
          </a:p>
          <a:p>
            <a:pPr indent="0" lvl="0" marL="0">
              <a:spcBef>
                <a:spcPts val="0"/>
              </a:spcBef>
              <a:buNone/>
            </a:pPr>
            <a:r>
              <a:rPr lang="en"/>
              <a:t>Cloud KMS is a key management service that allows for encrypting and decrypting data using strong algorithms. Being tightly integrated with Cloud IAM, adequate permissions must be established so that only trusted individuals can unseal Vault, even in a disaster scenario where all but one trusted individuals are unavailable.</a:t>
            </a: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9" name="Shape 239"/>
        <p:cNvGrpSpPr/>
        <p:nvPr/>
      </p:nvGrpSpPr>
      <p:grpSpPr>
        <a:xfrm>
          <a:off x="0" y="0"/>
          <a:ext cx="0" cy="0"/>
          <a:chOff x="0" y="0"/>
          <a:chExt cx="0" cy="0"/>
        </a:xfrm>
      </p:grpSpPr>
      <p:sp>
        <p:nvSpPr>
          <p:cNvPr id="240" name="Shape 240"/>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rtl="0">
              <a:spcBef>
                <a:spcPts val="0"/>
              </a:spcBef>
              <a:buNone/>
            </a:pPr>
            <a:r>
              <a:rPr lang="en"/>
              <a:t>Vault &amp; Google Cloud KMS</a:t>
            </a:r>
          </a:p>
        </p:txBody>
      </p:sp>
      <p:sp>
        <p:nvSpPr>
          <p:cNvPr id="241" name="Shape 241"/>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0" lvl="0" marL="0">
              <a:spcBef>
                <a:spcPts val="0"/>
              </a:spcBef>
              <a:buNone/>
            </a:pPr>
            <a:r>
              <a:rPr lang="en"/>
              <a:t>Central to Cloud KMS are the concepts of </a:t>
            </a:r>
            <a:r>
              <a:rPr b="1" i="1" lang="en"/>
              <a:t>keyring</a:t>
            </a:r>
            <a:r>
              <a:rPr lang="en"/>
              <a:t> and </a:t>
            </a:r>
            <a:r>
              <a:rPr b="1" i="1" lang="en"/>
              <a:t>key</a:t>
            </a:r>
            <a:r>
              <a:rPr lang="en"/>
              <a:t>—respectively, a </a:t>
            </a:r>
            <a:r>
              <a:rPr lang="en"/>
              <a:t>named </a:t>
            </a:r>
            <a:r>
              <a:rPr lang="en"/>
              <a:t>grouping of keys</a:t>
            </a:r>
            <a:r>
              <a:rPr lang="en"/>
              <a:t> similar to a keychain and </a:t>
            </a:r>
            <a:r>
              <a:rPr lang="en"/>
              <a:t>a named object representing a cryptographic key.</a:t>
            </a:r>
          </a:p>
          <a:p>
            <a:pPr indent="0" lvl="0" marL="0">
              <a:spcBef>
                <a:spcPts val="0"/>
              </a:spcBef>
              <a:buNone/>
            </a:pPr>
            <a:r>
              <a:rPr i="1" lang="en"/>
              <a:t>Keyrings</a:t>
            </a:r>
            <a:r>
              <a:rPr lang="en"/>
              <a:t> hold multiple keys and may be manipulated by individuals or service accounts with </a:t>
            </a:r>
            <a:r>
              <a:rPr i="1" lang="en"/>
              <a:t>Cloud KMS Admin</a:t>
            </a:r>
            <a:r>
              <a:rPr lang="en"/>
              <a:t> permissions on the organization or the project (that runs Vault). </a:t>
            </a:r>
          </a:p>
          <a:p>
            <a:pPr indent="0" lvl="0" marL="0" rtl="0">
              <a:spcBef>
                <a:spcPts val="0"/>
              </a:spcBef>
              <a:buNone/>
            </a:pPr>
            <a:r>
              <a:rPr i="1" lang="en"/>
              <a:t>Keys</a:t>
            </a:r>
            <a:r>
              <a:rPr lang="en"/>
              <a:t> hold the actual cryptographic material used to encrypt and decrypt data. </a:t>
            </a:r>
            <a:r>
              <a:rPr lang="en"/>
              <a:t>Data may be decrypted by i</a:t>
            </a:r>
            <a:r>
              <a:rPr lang="en"/>
              <a:t>ndividuals with </a:t>
            </a:r>
            <a:r>
              <a:rPr i="1" lang="en"/>
              <a:t>Cloud KMS CryptoKey Decrypter</a:t>
            </a:r>
            <a:r>
              <a:rPr lang="en"/>
              <a:t> permission on the organization or the project</a:t>
            </a:r>
            <a:r>
              <a:rPr lang="en"/>
              <a:t>. This permission should be given only to trusted individuals as it may compromise the security of the solution.</a:t>
            </a: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5" name="Shape 245"/>
        <p:cNvGrpSpPr/>
        <p:nvPr/>
      </p:nvGrpSpPr>
      <p:grpSpPr>
        <a:xfrm>
          <a:off x="0" y="0"/>
          <a:ext cx="0" cy="0"/>
          <a:chOff x="0" y="0"/>
          <a:chExt cx="0" cy="0"/>
        </a:xfrm>
      </p:grpSpPr>
      <p:sp>
        <p:nvSpPr>
          <p:cNvPr id="246" name="Shape 246"/>
          <p:cNvSpPr txBox="1"/>
          <p:nvPr>
            <p:ph type="title"/>
          </p:nvPr>
        </p:nvSpPr>
        <p:spPr>
          <a:xfrm>
            <a:off x="311700" y="2150850"/>
            <a:ext cx="8520600" cy="841800"/>
          </a:xfrm>
          <a:prstGeom prst="rect">
            <a:avLst/>
          </a:prstGeom>
        </p:spPr>
        <p:txBody>
          <a:bodyPr anchorCtr="0" anchor="ctr" bIns="91425" lIns="91425" rIns="91425" wrap="square" tIns="91425">
            <a:noAutofit/>
          </a:bodyPr>
          <a:lstStyle/>
          <a:p>
            <a:pPr indent="0" lvl="0" marL="0">
              <a:spcBef>
                <a:spcPts val="0"/>
              </a:spcBef>
              <a:buNone/>
            </a:pPr>
            <a:r>
              <a:rPr lang="en">
                <a:solidFill>
                  <a:srgbClr val="000000"/>
                </a:solidFill>
              </a:rPr>
              <a:t>Authentication</a:t>
            </a:r>
            <a:r>
              <a:rPr lang="en">
                <a:solidFill>
                  <a:srgbClr val="000000"/>
                </a:solidFill>
              </a:rPr>
              <a:t> with Kubernetes</a:t>
            </a: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0" name="Shape 250"/>
        <p:cNvGrpSpPr/>
        <p:nvPr/>
      </p:nvGrpSpPr>
      <p:grpSpPr>
        <a:xfrm>
          <a:off x="0" y="0"/>
          <a:ext cx="0" cy="0"/>
          <a:chOff x="0" y="0"/>
          <a:chExt cx="0" cy="0"/>
        </a:xfrm>
      </p:grpSpPr>
      <p:sp>
        <p:nvSpPr>
          <p:cNvPr id="251" name="Shape 251"/>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rtl="0">
              <a:spcBef>
                <a:spcPts val="0"/>
              </a:spcBef>
              <a:buNone/>
            </a:pPr>
            <a:r>
              <a:rPr lang="en">
                <a:solidFill>
                  <a:srgbClr val="000000"/>
                </a:solidFill>
              </a:rPr>
              <a:t>Authentication with Kubernetes</a:t>
            </a:r>
          </a:p>
        </p:txBody>
      </p:sp>
      <p:sp>
        <p:nvSpPr>
          <p:cNvPr id="252" name="Shape 252"/>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0" lvl="0" marL="0">
              <a:spcBef>
                <a:spcPts val="0"/>
              </a:spcBef>
              <a:buNone/>
            </a:pPr>
            <a:r>
              <a:rPr lang="en"/>
              <a:t>As already mentioned, Vault has first-class support for authenticating applications running in Kubernetes clusters (</a:t>
            </a:r>
            <a:r>
              <a:rPr lang="en" u="sng">
                <a:solidFill>
                  <a:schemeClr val="hlink"/>
                </a:solidFill>
                <a:hlinkClick r:id="rId3"/>
              </a:rPr>
              <a:t>Kubernetes service-accounts</a:t>
            </a:r>
            <a:r>
              <a:rPr lang="en"/>
              <a:t>), making it easy to provide them with Vault authentication tokens.</a:t>
            </a:r>
          </a:p>
          <a:p>
            <a:pPr indent="0" lvl="0" marL="0">
              <a:spcBef>
                <a:spcPts val="0"/>
              </a:spcBef>
              <a:buNone/>
            </a:pPr>
            <a:r>
              <a:rPr lang="en"/>
              <a:t>To receive a Vault authentication token, applications have to login against a cluster-specific </a:t>
            </a:r>
            <a:r>
              <a:rPr b="1" lang="en">
                <a:latin typeface="Consolas"/>
                <a:ea typeface="Consolas"/>
                <a:cs typeface="Consolas"/>
                <a:sym typeface="Consolas"/>
              </a:rPr>
              <a:t>kubernetes</a:t>
            </a:r>
            <a:r>
              <a:rPr lang="en"/>
              <a:t> </a:t>
            </a:r>
            <a:r>
              <a:rPr i="1" lang="en"/>
              <a:t>auth backend</a:t>
            </a:r>
            <a:r>
              <a:rPr lang="en"/>
              <a:t> using the </a:t>
            </a:r>
            <a:r>
              <a:rPr i="1" lang="en"/>
              <a:t>service account token</a:t>
            </a:r>
            <a:r>
              <a:rPr lang="en"/>
              <a:t> injected by Kubernetes in the pod they are running in.</a:t>
            </a:r>
          </a:p>
          <a:p>
            <a:pPr indent="0" lvl="0" marL="0">
              <a:spcBef>
                <a:spcPts val="0"/>
              </a:spcBef>
              <a:buNone/>
            </a:pPr>
            <a:r>
              <a:rPr lang="en"/>
              <a:t>When the </a:t>
            </a:r>
            <a:r>
              <a:rPr i="1" lang="en"/>
              <a:t>auth backend</a:t>
            </a:r>
            <a:r>
              <a:rPr lang="en"/>
              <a:t> receives a login request, it verifies the authenticity of the service account token against the Kubernetes API and, if successful, returns a Vault token to the application.</a:t>
            </a: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6" name="Shape 256"/>
        <p:cNvGrpSpPr/>
        <p:nvPr/>
      </p:nvGrpSpPr>
      <p:grpSpPr>
        <a:xfrm>
          <a:off x="0" y="0"/>
          <a:ext cx="0" cy="0"/>
          <a:chOff x="0" y="0"/>
          <a:chExt cx="0" cy="0"/>
        </a:xfrm>
      </p:grpSpPr>
      <p:pic>
        <p:nvPicPr>
          <p:cNvPr id="257" name="Shape 257"/>
          <p:cNvPicPr preferRelativeResize="0"/>
          <p:nvPr/>
        </p:nvPicPr>
        <p:blipFill>
          <a:blip r:embed="rId3">
            <a:alphaModFix/>
          </a:blip>
          <a:stretch>
            <a:fillRect/>
          </a:stretch>
        </p:blipFill>
        <p:spPr>
          <a:xfrm>
            <a:off x="1060913" y="1972552"/>
            <a:ext cx="7022174" cy="1198395"/>
          </a:xfrm>
          <a:prstGeom prst="rect">
            <a:avLst/>
          </a:prstGeom>
          <a:noFill/>
          <a:ln>
            <a:noFill/>
          </a:ln>
        </p:spPr>
      </p:pic>
      <p:sp>
        <p:nvSpPr>
          <p:cNvPr id="258" name="Shape 258"/>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a:spcBef>
                <a:spcPts val="0"/>
              </a:spcBef>
              <a:buNone/>
            </a:pPr>
            <a:r>
              <a:rPr lang="en"/>
              <a:t>Authentication with Kubernetes</a:t>
            </a:r>
          </a:p>
        </p:txBody>
      </p:sp>
      <p:sp>
        <p:nvSpPr>
          <p:cNvPr id="259" name="Shape 259"/>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3" name="Shape 263"/>
        <p:cNvGrpSpPr/>
        <p:nvPr/>
      </p:nvGrpSpPr>
      <p:grpSpPr>
        <a:xfrm>
          <a:off x="0" y="0"/>
          <a:ext cx="0" cy="0"/>
          <a:chOff x="0" y="0"/>
          <a:chExt cx="0" cy="0"/>
        </a:xfrm>
      </p:grpSpPr>
      <p:sp>
        <p:nvSpPr>
          <p:cNvPr id="264" name="Shape 264"/>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rtl="0">
              <a:spcBef>
                <a:spcPts val="0"/>
              </a:spcBef>
              <a:buNone/>
            </a:pPr>
            <a:r>
              <a:rPr lang="en">
                <a:solidFill>
                  <a:srgbClr val="000000"/>
                </a:solidFill>
              </a:rPr>
              <a:t>Authentication with Kubernetes</a:t>
            </a:r>
          </a:p>
        </p:txBody>
      </p:sp>
      <p:sp>
        <p:nvSpPr>
          <p:cNvPr id="265" name="Shape 265"/>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0" lvl="0" marL="0">
              <a:spcBef>
                <a:spcPts val="0"/>
              </a:spcBef>
              <a:buNone/>
            </a:pPr>
            <a:r>
              <a:rPr lang="en"/>
              <a:t>If the Kubernetes cluster, where a given application is running, has RBAC enabled it is necessary to grant access to the TokenReview API for every combination of namespace and service account in use by creating a </a:t>
            </a:r>
            <a:r>
              <a:rPr lang="en">
                <a:latin typeface="Consolas"/>
                <a:ea typeface="Consolas"/>
                <a:cs typeface="Consolas"/>
                <a:sym typeface="Consolas"/>
              </a:rPr>
              <a:t>ClusterRoleBinding</a:t>
            </a:r>
            <a:r>
              <a:rPr lang="en"/>
              <a:t> that includes said combinations.</a:t>
            </a:r>
          </a:p>
          <a:p>
            <a:pPr indent="0" lvl="0" marL="0">
              <a:spcBef>
                <a:spcPts val="0"/>
              </a:spcBef>
              <a:buNone/>
            </a:pPr>
            <a:r>
              <a:rPr lang="en"/>
              <a:t>For example, to authenticate with Vault using the </a:t>
            </a:r>
            <a:r>
              <a:rPr lang="en">
                <a:latin typeface="Consolas"/>
                <a:ea typeface="Consolas"/>
                <a:cs typeface="Consolas"/>
                <a:sym typeface="Consolas"/>
              </a:rPr>
              <a:t>default</a:t>
            </a:r>
            <a:r>
              <a:rPr lang="en"/>
              <a:t> service account in namespaces </a:t>
            </a:r>
            <a:r>
              <a:rPr lang="en">
                <a:latin typeface="Consolas"/>
                <a:ea typeface="Consolas"/>
                <a:cs typeface="Consolas"/>
                <a:sym typeface="Consolas"/>
              </a:rPr>
              <a:t>nsone</a:t>
            </a:r>
            <a:r>
              <a:rPr lang="en"/>
              <a:t> and </a:t>
            </a:r>
            <a:r>
              <a:rPr lang="en">
                <a:latin typeface="Consolas"/>
                <a:ea typeface="Consolas"/>
                <a:cs typeface="Consolas"/>
                <a:sym typeface="Consolas"/>
              </a:rPr>
              <a:t>nstwo</a:t>
            </a:r>
            <a:r>
              <a:rPr lang="en"/>
              <a:t> it is necessary to create the following </a:t>
            </a:r>
            <a:r>
              <a:rPr lang="en">
                <a:latin typeface="Consolas"/>
                <a:ea typeface="Consolas"/>
                <a:cs typeface="Consolas"/>
                <a:sym typeface="Consolas"/>
              </a:rPr>
              <a:t>ClusterRoleBinding</a:t>
            </a:r>
            <a:r>
              <a:rPr lang="en"/>
              <a:t>:</a:t>
            </a:r>
          </a:p>
          <a:p>
            <a:pPr indent="0" lvl="0" marL="0" rtl="0">
              <a:spcBef>
                <a:spcPts val="0"/>
              </a:spcBef>
              <a:buNone/>
            </a:pPr>
            <a:r>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9" name="Shape 269"/>
        <p:cNvGrpSpPr/>
        <p:nvPr/>
      </p:nvGrpSpPr>
      <p:grpSpPr>
        <a:xfrm>
          <a:off x="0" y="0"/>
          <a:ext cx="0" cy="0"/>
          <a:chOff x="0" y="0"/>
          <a:chExt cx="0" cy="0"/>
        </a:xfrm>
      </p:grpSpPr>
      <p:sp>
        <p:nvSpPr>
          <p:cNvPr id="270" name="Shape 270"/>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rtl="0">
              <a:spcBef>
                <a:spcPts val="0"/>
              </a:spcBef>
              <a:buNone/>
            </a:pPr>
            <a:r>
              <a:rPr lang="en">
                <a:solidFill>
                  <a:srgbClr val="000000"/>
                </a:solidFill>
              </a:rPr>
              <a:t>Authentication with Kubernetes</a:t>
            </a:r>
          </a:p>
        </p:txBody>
      </p:sp>
      <p:sp>
        <p:nvSpPr>
          <p:cNvPr id="271" name="Shape 271"/>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69850" lvl="0" marL="0" rtl="0">
              <a:lnSpc>
                <a:spcPct val="100000"/>
              </a:lnSpc>
              <a:spcBef>
                <a:spcPts val="0"/>
              </a:spcBef>
              <a:spcAft>
                <a:spcPts val="0"/>
              </a:spcAft>
              <a:buClr>
                <a:schemeClr val="dk1"/>
              </a:buClr>
              <a:buSzPts val="1100"/>
              <a:buFont typeface="Arial"/>
              <a:buNone/>
            </a:pPr>
            <a:r>
              <a:rPr lang="en" sz="1500">
                <a:latin typeface="Consolas"/>
                <a:ea typeface="Consolas"/>
                <a:cs typeface="Consolas"/>
                <a:sym typeface="Consolas"/>
              </a:rPr>
              <a:t>apiVersion: rbac.authorization.k8s.io/v1</a:t>
            </a:r>
          </a:p>
          <a:p>
            <a:pPr indent="-69850" lvl="0" marL="0" rtl="0">
              <a:lnSpc>
                <a:spcPct val="100000"/>
              </a:lnSpc>
              <a:spcBef>
                <a:spcPts val="0"/>
              </a:spcBef>
              <a:spcAft>
                <a:spcPts val="0"/>
              </a:spcAft>
              <a:buClr>
                <a:schemeClr val="dk1"/>
              </a:buClr>
              <a:buSzPts val="1100"/>
              <a:buFont typeface="Arial"/>
              <a:buNone/>
            </a:pPr>
            <a:r>
              <a:rPr lang="en" sz="1500">
                <a:latin typeface="Consolas"/>
                <a:ea typeface="Consolas"/>
                <a:cs typeface="Consolas"/>
                <a:sym typeface="Consolas"/>
              </a:rPr>
              <a:t>kind: ClusterRoleBinding</a:t>
            </a:r>
          </a:p>
          <a:p>
            <a:pPr indent="-69850" lvl="0" marL="0" rtl="0">
              <a:lnSpc>
                <a:spcPct val="100000"/>
              </a:lnSpc>
              <a:spcBef>
                <a:spcPts val="0"/>
              </a:spcBef>
              <a:spcAft>
                <a:spcPts val="0"/>
              </a:spcAft>
              <a:buClr>
                <a:schemeClr val="dk1"/>
              </a:buClr>
              <a:buSzPts val="1100"/>
              <a:buFont typeface="Arial"/>
              <a:buNone/>
            </a:pPr>
            <a:r>
              <a:rPr lang="en" sz="1500">
                <a:latin typeface="Consolas"/>
                <a:ea typeface="Consolas"/>
                <a:cs typeface="Consolas"/>
                <a:sym typeface="Consolas"/>
              </a:rPr>
              <a:t>metadata:</a:t>
            </a:r>
          </a:p>
          <a:p>
            <a:pPr indent="-69850" lvl="0" marL="0" rtl="0">
              <a:lnSpc>
                <a:spcPct val="100000"/>
              </a:lnSpc>
              <a:spcBef>
                <a:spcPts val="0"/>
              </a:spcBef>
              <a:spcAft>
                <a:spcPts val="0"/>
              </a:spcAft>
              <a:buClr>
                <a:schemeClr val="dk1"/>
              </a:buClr>
              <a:buSzPts val="1100"/>
              <a:buFont typeface="Arial"/>
              <a:buNone/>
            </a:pPr>
            <a:r>
              <a:rPr lang="en" sz="1500">
                <a:latin typeface="Consolas"/>
                <a:ea typeface="Consolas"/>
                <a:cs typeface="Consolas"/>
                <a:sym typeface="Consolas"/>
              </a:rPr>
              <a:t>  name: tokenreview-binding</a:t>
            </a:r>
          </a:p>
          <a:p>
            <a:pPr indent="-69850" lvl="0" marL="0" rtl="0">
              <a:lnSpc>
                <a:spcPct val="100000"/>
              </a:lnSpc>
              <a:spcBef>
                <a:spcPts val="0"/>
              </a:spcBef>
              <a:spcAft>
                <a:spcPts val="0"/>
              </a:spcAft>
              <a:buClr>
                <a:schemeClr val="dk1"/>
              </a:buClr>
              <a:buSzPts val="1100"/>
              <a:buFont typeface="Arial"/>
              <a:buNone/>
            </a:pPr>
            <a:r>
              <a:rPr lang="en" sz="1500">
                <a:latin typeface="Consolas"/>
                <a:ea typeface="Consolas"/>
                <a:cs typeface="Consolas"/>
                <a:sym typeface="Consolas"/>
              </a:rPr>
              <a:t>roleRef:</a:t>
            </a:r>
          </a:p>
          <a:p>
            <a:pPr indent="-69850" lvl="0" marL="0" rtl="0">
              <a:lnSpc>
                <a:spcPct val="100000"/>
              </a:lnSpc>
              <a:spcBef>
                <a:spcPts val="0"/>
              </a:spcBef>
              <a:spcAft>
                <a:spcPts val="0"/>
              </a:spcAft>
              <a:buClr>
                <a:schemeClr val="dk1"/>
              </a:buClr>
              <a:buSzPts val="1100"/>
              <a:buFont typeface="Arial"/>
              <a:buNone/>
            </a:pPr>
            <a:r>
              <a:rPr lang="en" sz="1500">
                <a:latin typeface="Consolas"/>
                <a:ea typeface="Consolas"/>
                <a:cs typeface="Consolas"/>
                <a:sym typeface="Consolas"/>
              </a:rPr>
              <a:t>  apiGroup: rbac.authorization.k8s.io</a:t>
            </a:r>
          </a:p>
          <a:p>
            <a:pPr indent="-69850" lvl="0" marL="0" rtl="0">
              <a:lnSpc>
                <a:spcPct val="100000"/>
              </a:lnSpc>
              <a:spcBef>
                <a:spcPts val="0"/>
              </a:spcBef>
              <a:spcAft>
                <a:spcPts val="0"/>
              </a:spcAft>
              <a:buClr>
                <a:schemeClr val="dk1"/>
              </a:buClr>
              <a:buSzPts val="1100"/>
              <a:buFont typeface="Arial"/>
              <a:buNone/>
            </a:pPr>
            <a:r>
              <a:rPr lang="en" sz="1500">
                <a:latin typeface="Consolas"/>
                <a:ea typeface="Consolas"/>
                <a:cs typeface="Consolas"/>
                <a:sym typeface="Consolas"/>
              </a:rPr>
              <a:t>  kind: ClusterRole</a:t>
            </a:r>
          </a:p>
          <a:p>
            <a:pPr indent="-69850" lvl="0" marL="0" rtl="0">
              <a:lnSpc>
                <a:spcPct val="100000"/>
              </a:lnSpc>
              <a:spcBef>
                <a:spcPts val="0"/>
              </a:spcBef>
              <a:spcAft>
                <a:spcPts val="0"/>
              </a:spcAft>
              <a:buClr>
                <a:schemeClr val="dk1"/>
              </a:buClr>
              <a:buSzPts val="1100"/>
              <a:buFont typeface="Arial"/>
              <a:buNone/>
            </a:pPr>
            <a:r>
              <a:rPr lang="en" sz="1500">
                <a:latin typeface="Consolas"/>
                <a:ea typeface="Consolas"/>
                <a:cs typeface="Consolas"/>
                <a:sym typeface="Consolas"/>
              </a:rPr>
              <a:t>  name: system:auth-delegator</a:t>
            </a:r>
          </a:p>
          <a:p>
            <a:pPr indent="-69850" lvl="0" marL="0" rtl="0">
              <a:lnSpc>
                <a:spcPct val="100000"/>
              </a:lnSpc>
              <a:spcBef>
                <a:spcPts val="0"/>
              </a:spcBef>
              <a:spcAft>
                <a:spcPts val="0"/>
              </a:spcAft>
              <a:buClr>
                <a:schemeClr val="dk1"/>
              </a:buClr>
              <a:buSzPts val="1100"/>
              <a:buFont typeface="Arial"/>
              <a:buNone/>
            </a:pPr>
            <a:r>
              <a:rPr lang="en" sz="1500">
                <a:latin typeface="Consolas"/>
                <a:ea typeface="Consolas"/>
                <a:cs typeface="Consolas"/>
                <a:sym typeface="Consolas"/>
              </a:rPr>
              <a:t>subjects:</a:t>
            </a:r>
          </a:p>
          <a:p>
            <a:pPr indent="-69850" lvl="0" marL="0" rtl="0">
              <a:lnSpc>
                <a:spcPct val="100000"/>
              </a:lnSpc>
              <a:spcBef>
                <a:spcPts val="0"/>
              </a:spcBef>
              <a:spcAft>
                <a:spcPts val="0"/>
              </a:spcAft>
              <a:buClr>
                <a:schemeClr val="dk1"/>
              </a:buClr>
              <a:buSzPts val="1100"/>
              <a:buFont typeface="Arial"/>
              <a:buNone/>
            </a:pPr>
            <a:r>
              <a:rPr lang="en" sz="1500">
                <a:latin typeface="Consolas"/>
                <a:ea typeface="Consolas"/>
                <a:cs typeface="Consolas"/>
                <a:sym typeface="Consolas"/>
              </a:rPr>
              <a:t>- kind: ServiceAccount</a:t>
            </a:r>
          </a:p>
          <a:p>
            <a:pPr indent="-69850" lvl="0" marL="0" rtl="0">
              <a:lnSpc>
                <a:spcPct val="100000"/>
              </a:lnSpc>
              <a:spcBef>
                <a:spcPts val="0"/>
              </a:spcBef>
              <a:spcAft>
                <a:spcPts val="0"/>
              </a:spcAft>
              <a:buClr>
                <a:schemeClr val="dk1"/>
              </a:buClr>
              <a:buSzPts val="1100"/>
              <a:buFont typeface="Arial"/>
              <a:buNone/>
            </a:pPr>
            <a:r>
              <a:rPr lang="en" sz="1500">
                <a:latin typeface="Consolas"/>
                <a:ea typeface="Consolas"/>
                <a:cs typeface="Consolas"/>
                <a:sym typeface="Consolas"/>
              </a:rPr>
              <a:t>  name: </a:t>
            </a:r>
            <a:r>
              <a:rPr b="1" lang="en" sz="1500">
                <a:latin typeface="Consolas"/>
                <a:ea typeface="Consolas"/>
                <a:cs typeface="Consolas"/>
                <a:sym typeface="Consolas"/>
              </a:rPr>
              <a:t>default</a:t>
            </a:r>
          </a:p>
          <a:p>
            <a:pPr indent="0" lvl="0" marL="0" rtl="0">
              <a:lnSpc>
                <a:spcPct val="100000"/>
              </a:lnSpc>
              <a:spcBef>
                <a:spcPts val="0"/>
              </a:spcBef>
              <a:spcAft>
                <a:spcPts val="0"/>
              </a:spcAft>
              <a:buNone/>
            </a:pPr>
            <a:r>
              <a:rPr lang="en" sz="1500">
                <a:latin typeface="Consolas"/>
                <a:ea typeface="Consolas"/>
                <a:cs typeface="Consolas"/>
                <a:sym typeface="Consolas"/>
              </a:rPr>
              <a:t>  namespace: </a:t>
            </a:r>
            <a:r>
              <a:rPr b="1" lang="en" sz="1500">
                <a:latin typeface="Consolas"/>
                <a:ea typeface="Consolas"/>
                <a:cs typeface="Consolas"/>
                <a:sym typeface="Consolas"/>
              </a:rPr>
              <a:t>nsone</a:t>
            </a:r>
          </a:p>
          <a:p>
            <a:pPr indent="0" lvl="0" marL="0" rtl="0">
              <a:lnSpc>
                <a:spcPct val="100000"/>
              </a:lnSpc>
              <a:spcBef>
                <a:spcPts val="0"/>
              </a:spcBef>
              <a:spcAft>
                <a:spcPts val="0"/>
              </a:spcAft>
              <a:buNone/>
            </a:pPr>
            <a:r>
              <a:rPr lang="en" sz="1500">
                <a:latin typeface="Consolas"/>
                <a:ea typeface="Consolas"/>
                <a:cs typeface="Consolas"/>
                <a:sym typeface="Consolas"/>
              </a:rPr>
              <a:t>- kind: ServiceAccount</a:t>
            </a:r>
          </a:p>
          <a:p>
            <a:pPr indent="0" lvl="0" marL="0" rtl="0">
              <a:lnSpc>
                <a:spcPct val="100000"/>
              </a:lnSpc>
              <a:spcBef>
                <a:spcPts val="0"/>
              </a:spcBef>
              <a:spcAft>
                <a:spcPts val="0"/>
              </a:spcAft>
              <a:buNone/>
            </a:pPr>
            <a:r>
              <a:rPr lang="en" sz="1500">
                <a:latin typeface="Consolas"/>
                <a:ea typeface="Consolas"/>
                <a:cs typeface="Consolas"/>
                <a:sym typeface="Consolas"/>
              </a:rPr>
              <a:t>  name: </a:t>
            </a:r>
            <a:r>
              <a:rPr b="1" lang="en" sz="1500">
                <a:latin typeface="Consolas"/>
                <a:ea typeface="Consolas"/>
                <a:cs typeface="Consolas"/>
                <a:sym typeface="Consolas"/>
              </a:rPr>
              <a:t>default</a:t>
            </a:r>
          </a:p>
          <a:p>
            <a:pPr indent="0" lvl="0" marL="0" rtl="0">
              <a:lnSpc>
                <a:spcPct val="100000"/>
              </a:lnSpc>
              <a:spcBef>
                <a:spcPts val="0"/>
              </a:spcBef>
              <a:spcAft>
                <a:spcPts val="0"/>
              </a:spcAft>
              <a:buNone/>
            </a:pPr>
            <a:r>
              <a:rPr lang="en" sz="1500">
                <a:latin typeface="Consolas"/>
                <a:ea typeface="Consolas"/>
                <a:cs typeface="Consolas"/>
                <a:sym typeface="Consolas"/>
              </a:rPr>
              <a:t>  namespace: </a:t>
            </a:r>
            <a:r>
              <a:rPr b="1" lang="en" sz="1500">
                <a:latin typeface="Consolas"/>
                <a:ea typeface="Consolas"/>
                <a:cs typeface="Consolas"/>
                <a:sym typeface="Consolas"/>
              </a:rPr>
              <a:t>nstwo</a:t>
            </a: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5" name="Shape 275"/>
        <p:cNvGrpSpPr/>
        <p:nvPr/>
      </p:nvGrpSpPr>
      <p:grpSpPr>
        <a:xfrm>
          <a:off x="0" y="0"/>
          <a:ext cx="0" cy="0"/>
          <a:chOff x="0" y="0"/>
          <a:chExt cx="0" cy="0"/>
        </a:xfrm>
      </p:grpSpPr>
      <p:sp>
        <p:nvSpPr>
          <p:cNvPr id="276" name="Shape 276"/>
          <p:cNvSpPr txBox="1"/>
          <p:nvPr>
            <p:ph type="title"/>
          </p:nvPr>
        </p:nvSpPr>
        <p:spPr>
          <a:xfrm>
            <a:off x="311700" y="2150850"/>
            <a:ext cx="8520600" cy="841800"/>
          </a:xfrm>
          <a:prstGeom prst="rect">
            <a:avLst/>
          </a:prstGeom>
        </p:spPr>
        <p:txBody>
          <a:bodyPr anchorCtr="0" anchor="ctr" bIns="91425" lIns="91425" rIns="91425" wrap="square" tIns="91425">
            <a:noAutofit/>
          </a:bodyPr>
          <a:lstStyle/>
          <a:p>
            <a:pPr indent="0" lvl="0" marL="0" rtl="0">
              <a:spcBef>
                <a:spcPts val="0"/>
              </a:spcBef>
              <a:buNone/>
            </a:pPr>
            <a:r>
              <a:rPr lang="en">
                <a:solidFill>
                  <a:srgbClr val="000000"/>
                </a:solidFill>
              </a:rPr>
              <a:t>Authentication with Cloud IAM</a:t>
            </a: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0" name="Shape 280"/>
        <p:cNvGrpSpPr/>
        <p:nvPr/>
      </p:nvGrpSpPr>
      <p:grpSpPr>
        <a:xfrm>
          <a:off x="0" y="0"/>
          <a:ext cx="0" cy="0"/>
          <a:chOff x="0" y="0"/>
          <a:chExt cx="0" cy="0"/>
        </a:xfrm>
      </p:grpSpPr>
      <p:sp>
        <p:nvSpPr>
          <p:cNvPr id="281" name="Shape 281"/>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rtl="0">
              <a:spcBef>
                <a:spcPts val="0"/>
              </a:spcBef>
              <a:buNone/>
            </a:pPr>
            <a:r>
              <a:rPr lang="en">
                <a:solidFill>
                  <a:srgbClr val="000000"/>
                </a:solidFill>
              </a:rPr>
              <a:t>Authentication with Cloud IAM</a:t>
            </a:r>
          </a:p>
        </p:txBody>
      </p:sp>
      <p:sp>
        <p:nvSpPr>
          <p:cNvPr id="282" name="Shape 282"/>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0" lvl="0" marL="0" rtl="0">
              <a:spcBef>
                <a:spcPts val="0"/>
              </a:spcBef>
              <a:buNone/>
            </a:pPr>
            <a:r>
              <a:rPr lang="en"/>
              <a:t>Vault also supports authenticating applications using Cloud IAM service accounts. To receive a Vault authentication token, applications have to login against a </a:t>
            </a:r>
            <a:r>
              <a:rPr b="1" lang="en">
                <a:latin typeface="Consolas"/>
                <a:ea typeface="Consolas"/>
                <a:cs typeface="Consolas"/>
                <a:sym typeface="Consolas"/>
              </a:rPr>
              <a:t>gcp</a:t>
            </a:r>
            <a:r>
              <a:rPr lang="en"/>
              <a:t> </a:t>
            </a:r>
            <a:r>
              <a:rPr i="1" lang="en"/>
              <a:t>auth backend</a:t>
            </a:r>
            <a:r>
              <a:rPr lang="en"/>
              <a:t> using a </a:t>
            </a:r>
            <a:r>
              <a:rPr i="1" lang="en"/>
              <a:t>signed JWT token</a:t>
            </a:r>
            <a:r>
              <a:rPr lang="en"/>
              <a:t> obtained from the Cloud IAM API.</a:t>
            </a:r>
          </a:p>
          <a:p>
            <a:pPr indent="0" lvl="0" marL="0">
              <a:spcBef>
                <a:spcPts val="0"/>
              </a:spcBef>
              <a:buNone/>
            </a:pPr>
            <a:r>
              <a:rPr lang="en"/>
              <a:t>When the </a:t>
            </a:r>
            <a:r>
              <a:rPr i="1" lang="en"/>
              <a:t>auth backend</a:t>
            </a:r>
            <a:r>
              <a:rPr lang="en"/>
              <a:t> receives a login request it verifies the authenticity of the token against the Cloud IAM API and, if successful, returns a Vault token.</a:t>
            </a:r>
          </a:p>
          <a:p>
            <a:pPr indent="0" lvl="0" marL="0" rtl="0">
              <a:spcBef>
                <a:spcPts val="0"/>
              </a:spcBef>
              <a:buNone/>
            </a:pPr>
            <a:r>
              <a:rPr lang="en"/>
              <a:t>This flow differs from the Kubernetes-specific flow in that a </a:t>
            </a:r>
            <a:r>
              <a:rPr i="1" lang="en"/>
              <a:t>service account private key</a:t>
            </a:r>
            <a:r>
              <a:rPr lang="en"/>
              <a:t> </a:t>
            </a:r>
            <a:r>
              <a:rPr lang="en"/>
              <a:t>must be provided to the application and adequate permissions must be set on every GCP project. As such, Kubernetes auth is preferred over Cloud IAM auth for new applications and deployments.</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Shape 71"/>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0" lvl="0" marL="0">
              <a:spcBef>
                <a:spcPts val="0"/>
              </a:spcBef>
              <a:buNone/>
            </a:pPr>
            <a:r>
              <a:rPr lang="en"/>
              <a:t>At Travel Audience, we need to centrally manage and encrypt sensitive information such as database passwords or third-party service credentials.</a:t>
            </a:r>
          </a:p>
          <a:p>
            <a:pPr indent="0" lvl="0" marL="0">
              <a:spcBef>
                <a:spcPts val="0"/>
              </a:spcBef>
              <a:buNone/>
            </a:pPr>
            <a:r>
              <a:rPr lang="en"/>
              <a:t>These</a:t>
            </a:r>
            <a:r>
              <a:rPr lang="en"/>
              <a:t> pieces of sensitive information, from now on referred to as </a:t>
            </a:r>
            <a:r>
              <a:rPr i="1" lang="en"/>
              <a:t>secrets</a:t>
            </a:r>
            <a:r>
              <a:rPr lang="en"/>
              <a:t>,</a:t>
            </a:r>
            <a:r>
              <a:rPr lang="en"/>
              <a:t> must be made available to (but not just) applications running in our Kubernetes clusters, in a secure and controlled way.</a:t>
            </a:r>
          </a:p>
          <a:p>
            <a:pPr indent="-69850" lvl="0" marL="0">
              <a:spcBef>
                <a:spcPts val="0"/>
              </a:spcBef>
              <a:buClr>
                <a:schemeClr val="dk1"/>
              </a:buClr>
              <a:buSzPts val="1100"/>
              <a:buFont typeface="Arial"/>
              <a:buNone/>
            </a:pPr>
            <a:r>
              <a:rPr lang="en"/>
              <a:t>We also need to establish a</a:t>
            </a:r>
            <a:r>
              <a:rPr lang="en" u="sng">
                <a:solidFill>
                  <a:schemeClr val="hlink"/>
                </a:solidFill>
                <a:hlinkClick r:id="rId3"/>
              </a:rPr>
              <a:t> public-key infrastructure (PKI)</a:t>
            </a:r>
            <a:r>
              <a:rPr lang="en"/>
              <a:t> capable of issuing both client and server TLS certificates used for establishing trust between our applications (</a:t>
            </a:r>
            <a:r>
              <a:rPr lang="en" u="sng">
                <a:solidFill>
                  <a:schemeClr val="hlink"/>
                </a:solidFill>
                <a:hlinkClick r:id="rId4"/>
              </a:rPr>
              <a:t>mutual authentication (mTLS)</a:t>
            </a:r>
            <a:r>
              <a:rPr lang="en"/>
              <a:t>).</a:t>
            </a:r>
          </a:p>
        </p:txBody>
      </p:sp>
      <p:sp>
        <p:nvSpPr>
          <p:cNvPr id="72" name="Shape 72"/>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a:spcBef>
                <a:spcPts val="0"/>
              </a:spcBef>
              <a:buNone/>
            </a:pPr>
            <a:r>
              <a:rPr lang="en"/>
              <a:t>The problem</a:t>
            </a: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6" name="Shape 286"/>
        <p:cNvGrpSpPr/>
        <p:nvPr/>
      </p:nvGrpSpPr>
      <p:grpSpPr>
        <a:xfrm>
          <a:off x="0" y="0"/>
          <a:ext cx="0" cy="0"/>
          <a:chOff x="0" y="0"/>
          <a:chExt cx="0" cy="0"/>
        </a:xfrm>
      </p:grpSpPr>
      <p:pic>
        <p:nvPicPr>
          <p:cNvPr id="287" name="Shape 287"/>
          <p:cNvPicPr preferRelativeResize="0"/>
          <p:nvPr/>
        </p:nvPicPr>
        <p:blipFill>
          <a:blip r:embed="rId3">
            <a:alphaModFix/>
          </a:blip>
          <a:stretch>
            <a:fillRect/>
          </a:stretch>
        </p:blipFill>
        <p:spPr>
          <a:xfrm>
            <a:off x="1060913" y="1972552"/>
            <a:ext cx="7022174" cy="1198395"/>
          </a:xfrm>
          <a:prstGeom prst="rect">
            <a:avLst/>
          </a:prstGeom>
          <a:noFill/>
          <a:ln>
            <a:noFill/>
          </a:ln>
        </p:spPr>
      </p:pic>
      <p:sp>
        <p:nvSpPr>
          <p:cNvPr id="288" name="Shape 288"/>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rtl="0">
              <a:spcBef>
                <a:spcPts val="0"/>
              </a:spcBef>
              <a:buNone/>
            </a:pPr>
            <a:r>
              <a:rPr lang="en"/>
              <a:t>Authentication with Cloud IAM</a:t>
            </a:r>
          </a:p>
        </p:txBody>
      </p:sp>
      <p:sp>
        <p:nvSpPr>
          <p:cNvPr id="289" name="Shape 289"/>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3" name="Shape 293"/>
        <p:cNvGrpSpPr/>
        <p:nvPr/>
      </p:nvGrpSpPr>
      <p:grpSpPr>
        <a:xfrm>
          <a:off x="0" y="0"/>
          <a:ext cx="0" cy="0"/>
          <a:chOff x="0" y="0"/>
          <a:chExt cx="0" cy="0"/>
        </a:xfrm>
      </p:grpSpPr>
      <p:sp>
        <p:nvSpPr>
          <p:cNvPr id="294" name="Shape 294"/>
          <p:cNvSpPr txBox="1"/>
          <p:nvPr>
            <p:ph type="title"/>
          </p:nvPr>
        </p:nvSpPr>
        <p:spPr>
          <a:xfrm>
            <a:off x="311700" y="2150850"/>
            <a:ext cx="8520600" cy="841800"/>
          </a:xfrm>
          <a:prstGeom prst="rect">
            <a:avLst/>
          </a:prstGeom>
        </p:spPr>
        <p:txBody>
          <a:bodyPr anchorCtr="0" anchor="ctr" bIns="91425" lIns="91425" rIns="91425" wrap="square" tIns="91425">
            <a:noAutofit/>
          </a:bodyPr>
          <a:lstStyle/>
          <a:p>
            <a:pPr indent="0" lvl="0" marL="0">
              <a:spcBef>
                <a:spcPts val="0"/>
              </a:spcBef>
              <a:buNone/>
            </a:pPr>
            <a:r>
              <a:rPr lang="en"/>
              <a:t>Exposing Vault</a:t>
            </a: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8" name="Shape 298"/>
        <p:cNvGrpSpPr/>
        <p:nvPr/>
      </p:nvGrpSpPr>
      <p:grpSpPr>
        <a:xfrm>
          <a:off x="0" y="0"/>
          <a:ext cx="0" cy="0"/>
          <a:chOff x="0" y="0"/>
          <a:chExt cx="0" cy="0"/>
        </a:xfrm>
      </p:grpSpPr>
      <p:sp>
        <p:nvSpPr>
          <p:cNvPr id="299" name="Shape 299"/>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a:spcBef>
                <a:spcPts val="0"/>
              </a:spcBef>
              <a:buNone/>
            </a:pPr>
            <a:r>
              <a:rPr lang="en"/>
              <a:t>Exposing Vault</a:t>
            </a:r>
          </a:p>
        </p:txBody>
      </p:sp>
      <p:sp>
        <p:nvSpPr>
          <p:cNvPr id="300" name="Shape 300"/>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0" lvl="0" marL="0">
              <a:spcBef>
                <a:spcPts val="0"/>
              </a:spcBef>
              <a:buNone/>
            </a:pPr>
            <a:r>
              <a:rPr lang="en"/>
              <a:t>The final part of our solution involves exposing Vault to </a:t>
            </a:r>
            <a:r>
              <a:rPr lang="en"/>
              <a:t>multiple</a:t>
            </a:r>
            <a:r>
              <a:rPr lang="en"/>
              <a:t> Kubernetes clusters.</a:t>
            </a:r>
          </a:p>
          <a:p>
            <a:pPr indent="0" lvl="0" marL="0">
              <a:spcBef>
                <a:spcPts val="0"/>
              </a:spcBef>
              <a:buNone/>
            </a:pPr>
            <a:r>
              <a:rPr lang="en"/>
              <a:t>W</a:t>
            </a:r>
            <a:r>
              <a:rPr lang="en"/>
              <a:t>e have proposed that Vault is exposed via a public, TLS-enabled GCLB associated with a given global IP address.</a:t>
            </a:r>
          </a:p>
          <a:p>
            <a:pPr indent="0" lvl="0" marL="0">
              <a:spcBef>
                <a:spcPts val="0"/>
              </a:spcBef>
              <a:buNone/>
            </a:pPr>
            <a:r>
              <a:rPr lang="en"/>
              <a:t>This allow us to keep complexity to a minimum while not compromising on the security and cost of the solution.</a:t>
            </a: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4" name="Shape 304"/>
        <p:cNvGrpSpPr/>
        <p:nvPr/>
      </p:nvGrpSpPr>
      <p:grpSpPr>
        <a:xfrm>
          <a:off x="0" y="0"/>
          <a:ext cx="0" cy="0"/>
          <a:chOff x="0" y="0"/>
          <a:chExt cx="0" cy="0"/>
        </a:xfrm>
      </p:grpSpPr>
      <p:sp>
        <p:nvSpPr>
          <p:cNvPr id="305" name="Shape 305"/>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a:spcBef>
                <a:spcPts val="0"/>
              </a:spcBef>
              <a:buNone/>
            </a:pPr>
            <a:r>
              <a:rPr lang="en"/>
              <a:t>Exposing Vault</a:t>
            </a:r>
          </a:p>
        </p:txBody>
      </p:sp>
      <p:sp>
        <p:nvSpPr>
          <p:cNvPr id="306" name="Shape 306"/>
          <p:cNvSpPr txBox="1"/>
          <p:nvPr>
            <p:ph idx="1" type="body"/>
          </p:nvPr>
        </p:nvSpPr>
        <p:spPr>
          <a:xfrm>
            <a:off x="311700" y="1152475"/>
            <a:ext cx="3999900" cy="3416400"/>
          </a:xfrm>
          <a:prstGeom prst="rect">
            <a:avLst/>
          </a:prstGeom>
        </p:spPr>
        <p:txBody>
          <a:bodyPr anchorCtr="0" anchor="t" bIns="91425" lIns="91425" rIns="91425" wrap="square" tIns="91425">
            <a:noAutofit/>
          </a:bodyPr>
          <a:lstStyle/>
          <a:p>
            <a:pPr indent="0" lvl="0" marL="0">
              <a:spcBef>
                <a:spcPts val="0"/>
              </a:spcBef>
              <a:buNone/>
            </a:pPr>
            <a:r>
              <a:t/>
            </a:r>
            <a:endParaRPr/>
          </a:p>
        </p:txBody>
      </p:sp>
      <p:pic>
        <p:nvPicPr>
          <p:cNvPr id="307" name="Shape 307"/>
          <p:cNvPicPr preferRelativeResize="0"/>
          <p:nvPr/>
        </p:nvPicPr>
        <p:blipFill>
          <a:blip r:embed="rId3">
            <a:alphaModFix/>
          </a:blip>
          <a:stretch>
            <a:fillRect/>
          </a:stretch>
        </p:blipFill>
        <p:spPr>
          <a:xfrm>
            <a:off x="311699" y="1761989"/>
            <a:ext cx="3999899" cy="2197381"/>
          </a:xfrm>
          <a:prstGeom prst="rect">
            <a:avLst/>
          </a:prstGeom>
          <a:noFill/>
          <a:ln>
            <a:noFill/>
          </a:ln>
        </p:spPr>
      </p:pic>
      <p:sp>
        <p:nvSpPr>
          <p:cNvPr id="308" name="Shape 308"/>
          <p:cNvSpPr txBox="1"/>
          <p:nvPr>
            <p:ph idx="2" type="body"/>
          </p:nvPr>
        </p:nvSpPr>
        <p:spPr>
          <a:xfrm>
            <a:off x="4832400" y="1152475"/>
            <a:ext cx="3999900" cy="3416400"/>
          </a:xfrm>
          <a:prstGeom prst="rect">
            <a:avLst/>
          </a:prstGeom>
        </p:spPr>
        <p:txBody>
          <a:bodyPr anchorCtr="0" anchor="t" bIns="91425" lIns="91425" rIns="91425" wrap="square" tIns="91425">
            <a:noAutofit/>
          </a:bodyPr>
          <a:lstStyle/>
          <a:p>
            <a:pPr indent="0" lvl="0" marL="0">
              <a:spcBef>
                <a:spcPts val="0"/>
              </a:spcBef>
              <a:buNone/>
            </a:pPr>
            <a:r>
              <a:t/>
            </a:r>
            <a:endParaRPr/>
          </a:p>
        </p:txBody>
      </p:sp>
      <p:pic>
        <p:nvPicPr>
          <p:cNvPr id="309" name="Shape 309"/>
          <p:cNvPicPr preferRelativeResize="0"/>
          <p:nvPr/>
        </p:nvPicPr>
        <p:blipFill>
          <a:blip r:embed="rId4">
            <a:alphaModFix/>
          </a:blip>
          <a:stretch>
            <a:fillRect/>
          </a:stretch>
        </p:blipFill>
        <p:spPr>
          <a:xfrm>
            <a:off x="5068012" y="1838750"/>
            <a:ext cx="3528676" cy="2043875"/>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3" name="Shape 313"/>
        <p:cNvGrpSpPr/>
        <p:nvPr/>
      </p:nvGrpSpPr>
      <p:grpSpPr>
        <a:xfrm>
          <a:off x="0" y="0"/>
          <a:ext cx="0" cy="0"/>
          <a:chOff x="0" y="0"/>
          <a:chExt cx="0" cy="0"/>
        </a:xfrm>
      </p:grpSpPr>
      <p:sp>
        <p:nvSpPr>
          <p:cNvPr id="314" name="Shape 314"/>
          <p:cNvSpPr txBox="1"/>
          <p:nvPr>
            <p:ph type="title"/>
          </p:nvPr>
        </p:nvSpPr>
        <p:spPr>
          <a:xfrm>
            <a:off x="311700" y="2150850"/>
            <a:ext cx="8520600" cy="841800"/>
          </a:xfrm>
          <a:prstGeom prst="rect">
            <a:avLst/>
          </a:prstGeom>
        </p:spPr>
        <p:txBody>
          <a:bodyPr anchorCtr="0" anchor="ctr" bIns="91425" lIns="91425" rIns="91425" wrap="square" tIns="91425">
            <a:noAutofit/>
          </a:bodyPr>
          <a:lstStyle/>
          <a:p>
            <a:pPr indent="0" lvl="0" marL="0" rtl="0">
              <a:spcBef>
                <a:spcPts val="0"/>
              </a:spcBef>
              <a:buNone/>
            </a:pPr>
            <a:r>
              <a:rPr lang="en"/>
              <a:t>Deployment p</a:t>
            </a:r>
            <a:r>
              <a:rPr lang="en"/>
              <a:t>re-requisites</a:t>
            </a: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8" name="Shape 318"/>
        <p:cNvGrpSpPr/>
        <p:nvPr/>
      </p:nvGrpSpPr>
      <p:grpSpPr>
        <a:xfrm>
          <a:off x="0" y="0"/>
          <a:ext cx="0" cy="0"/>
          <a:chOff x="0" y="0"/>
          <a:chExt cx="0" cy="0"/>
        </a:xfrm>
      </p:grpSpPr>
      <p:sp>
        <p:nvSpPr>
          <p:cNvPr id="319" name="Shape 319"/>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a:spcBef>
                <a:spcPts val="0"/>
              </a:spcBef>
              <a:buNone/>
            </a:pPr>
            <a:r>
              <a:rPr lang="en"/>
              <a:t>Google Cloud Platform: </a:t>
            </a:r>
            <a:r>
              <a:rPr lang="en"/>
              <a:t>Requirements</a:t>
            </a:r>
          </a:p>
        </p:txBody>
      </p:sp>
      <p:sp>
        <p:nvSpPr>
          <p:cNvPr id="320" name="Shape 320"/>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342900" lvl="0" marL="457200" rtl="0">
              <a:spcBef>
                <a:spcPts val="0"/>
              </a:spcBef>
              <a:spcAft>
                <a:spcPts val="0"/>
              </a:spcAft>
              <a:buSzPts val="1800"/>
              <a:buChar char="●"/>
            </a:pPr>
            <a:r>
              <a:rPr lang="en"/>
              <a:t>A GCP project:</a:t>
            </a:r>
          </a:p>
          <a:p>
            <a:pPr indent="-317500" lvl="1" marL="914400" rtl="0">
              <a:spcBef>
                <a:spcPts val="0"/>
              </a:spcBef>
              <a:spcAft>
                <a:spcPts val="0"/>
              </a:spcAft>
              <a:buSzPts val="1400"/>
              <a:buChar char="○"/>
            </a:pPr>
            <a:r>
              <a:rPr lang="en"/>
              <a:t> Google Cloud Key Management Service (KMS) API enabled</a:t>
            </a:r>
          </a:p>
          <a:p>
            <a:pPr indent="-342900" lvl="0" marL="457200" rtl="0">
              <a:spcBef>
                <a:spcPts val="0"/>
              </a:spcBef>
              <a:spcAft>
                <a:spcPts val="0"/>
              </a:spcAft>
              <a:buSzPts val="1800"/>
              <a:buChar char="●"/>
            </a:pPr>
            <a:r>
              <a:rPr lang="en"/>
              <a:t>Google Cloud IAM roles:</a:t>
            </a:r>
          </a:p>
          <a:p>
            <a:pPr indent="-317500" lvl="1" marL="914400" rtl="0">
              <a:spcBef>
                <a:spcPts val="0"/>
              </a:spcBef>
              <a:spcAft>
                <a:spcPts val="0"/>
              </a:spcAft>
              <a:buSzPts val="1400"/>
              <a:buChar char="○"/>
            </a:pPr>
            <a:r>
              <a:rPr lang="en"/>
              <a:t>Cloud KMS &gt; Cloud KMS Admin</a:t>
            </a:r>
          </a:p>
          <a:p>
            <a:pPr indent="-317500" lvl="1" marL="914400" rtl="0">
              <a:spcBef>
                <a:spcPts val="0"/>
              </a:spcBef>
              <a:spcAft>
                <a:spcPts val="0"/>
              </a:spcAft>
              <a:buSzPts val="1400"/>
              <a:buChar char="○"/>
            </a:pPr>
            <a:r>
              <a:rPr lang="en"/>
              <a:t>Cloud KMS &gt; Cloud KMS CryptoKey Encrypter/Decrypter</a:t>
            </a:r>
          </a:p>
          <a:p>
            <a:pPr indent="-317500" lvl="1" marL="914400" rtl="0">
              <a:spcBef>
                <a:spcPts val="0"/>
              </a:spcBef>
              <a:spcAft>
                <a:spcPts val="0"/>
              </a:spcAft>
              <a:buSzPts val="1400"/>
              <a:buChar char="○"/>
            </a:pPr>
            <a:r>
              <a:rPr lang="en"/>
              <a:t>Container &gt; Container Engine Admin</a:t>
            </a:r>
          </a:p>
          <a:p>
            <a:pPr indent="-317500" lvl="1" marL="914400" rtl="0">
              <a:spcBef>
                <a:spcPts val="0"/>
              </a:spcBef>
              <a:spcAft>
                <a:spcPts val="0"/>
              </a:spcAft>
              <a:buSzPts val="1400"/>
              <a:buChar char="○"/>
            </a:pPr>
            <a:r>
              <a:rPr lang="en"/>
              <a:t>Compute Engine &gt; Compute Network Admin</a:t>
            </a:r>
          </a:p>
          <a:p>
            <a:pPr indent="-342900" lvl="0" marL="457200" rtl="0">
              <a:spcBef>
                <a:spcPts val="0"/>
              </a:spcBef>
              <a:spcAft>
                <a:spcPts val="0"/>
              </a:spcAft>
              <a:buSzPts val="1800"/>
              <a:buChar char="●"/>
            </a:pPr>
            <a:r>
              <a:rPr lang="en"/>
              <a:t>A working GKE cluster:</a:t>
            </a:r>
          </a:p>
          <a:p>
            <a:pPr indent="-317500" lvl="1" marL="914400" rtl="0">
              <a:spcBef>
                <a:spcPts val="0"/>
              </a:spcBef>
              <a:spcAft>
                <a:spcPts val="0"/>
              </a:spcAft>
              <a:buSzPts val="1400"/>
              <a:buChar char="○"/>
            </a:pPr>
            <a:r>
              <a:rPr lang="en"/>
              <a:t>Kubernetes v1.8.4</a:t>
            </a:r>
          </a:p>
          <a:p>
            <a:pPr indent="-317500" lvl="1" marL="914400" rtl="0">
              <a:spcBef>
                <a:spcPts val="0"/>
              </a:spcBef>
              <a:spcAft>
                <a:spcPts val="0"/>
              </a:spcAft>
              <a:buSzPts val="1400"/>
              <a:buChar char="○"/>
            </a:pPr>
            <a:r>
              <a:rPr lang="en"/>
              <a:t>Legacy authorization disabled</a:t>
            </a:r>
          </a:p>
          <a:p>
            <a:pPr indent="-317500" lvl="1" marL="914400" rtl="0">
              <a:spcBef>
                <a:spcPts val="0"/>
              </a:spcBef>
              <a:buSzPts val="1400"/>
              <a:buChar char="○"/>
            </a:pPr>
            <a:r>
              <a:rPr lang="en"/>
              <a:t>Read/Write permissions for storage</a:t>
            </a: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4" name="Shape 324"/>
        <p:cNvGrpSpPr/>
        <p:nvPr/>
      </p:nvGrpSpPr>
      <p:grpSpPr>
        <a:xfrm>
          <a:off x="0" y="0"/>
          <a:ext cx="0" cy="0"/>
          <a:chOff x="0" y="0"/>
          <a:chExt cx="0" cy="0"/>
        </a:xfrm>
      </p:grpSpPr>
      <p:sp>
        <p:nvSpPr>
          <p:cNvPr id="325" name="Shape 325"/>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a:spcBef>
                <a:spcPts val="0"/>
              </a:spcBef>
              <a:buNone/>
            </a:pPr>
            <a:r>
              <a:rPr lang="en"/>
              <a:t>Setup Google Cloud KMS</a:t>
            </a:r>
          </a:p>
        </p:txBody>
      </p:sp>
      <p:sp>
        <p:nvSpPr>
          <p:cNvPr id="326" name="Shape 326"/>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0" lvl="0" marL="0">
              <a:spcBef>
                <a:spcPts val="0"/>
              </a:spcBef>
              <a:buNone/>
            </a:pPr>
            <a:r>
              <a:rPr lang="en"/>
              <a:t>As mentioned before one will use Google Cloud KMS to add an extra layer of security to the Vault deployment.</a:t>
            </a:r>
          </a:p>
          <a:p>
            <a:pPr indent="0" lvl="0" marL="0">
              <a:spcBef>
                <a:spcPts val="0"/>
              </a:spcBef>
              <a:buNone/>
            </a:pPr>
            <a:r>
              <a:rPr lang="en"/>
              <a:t>To do that one will create a Google Cloud KMS </a:t>
            </a:r>
            <a:r>
              <a:rPr b="1" i="1" lang="en"/>
              <a:t>keyring</a:t>
            </a:r>
            <a:r>
              <a:rPr lang="en"/>
              <a:t> (</a:t>
            </a:r>
            <a:r>
              <a:rPr lang="en">
                <a:latin typeface="Consolas"/>
                <a:ea typeface="Consolas"/>
                <a:cs typeface="Consolas"/>
                <a:sym typeface="Consolas"/>
              </a:rPr>
              <a:t>vault</a:t>
            </a:r>
            <a:r>
              <a:rPr lang="en"/>
              <a:t>) and two Google Cloud KMS </a:t>
            </a:r>
            <a:r>
              <a:rPr b="1" i="1" lang="en"/>
              <a:t>keys</a:t>
            </a:r>
            <a:r>
              <a:rPr lang="en"/>
              <a:t> (</a:t>
            </a:r>
            <a:r>
              <a:rPr lang="en">
                <a:latin typeface="Consolas"/>
                <a:ea typeface="Consolas"/>
                <a:cs typeface="Consolas"/>
                <a:sym typeface="Consolas"/>
              </a:rPr>
              <a:t>etcd</a:t>
            </a:r>
            <a:r>
              <a:rPr lang="en"/>
              <a:t> and </a:t>
            </a:r>
            <a:r>
              <a:rPr lang="en">
                <a:latin typeface="Consolas"/>
                <a:ea typeface="Consolas"/>
                <a:cs typeface="Consolas"/>
                <a:sym typeface="Consolas"/>
              </a:rPr>
              <a:t>init)</a:t>
            </a:r>
            <a:r>
              <a:rPr lang="en"/>
              <a:t> with which to encrypt and decrypt data.</a:t>
            </a:r>
          </a:p>
          <a:p>
            <a:pPr indent="0" lvl="0" marL="0">
              <a:spcBef>
                <a:spcPts val="0"/>
              </a:spcBef>
              <a:buNone/>
            </a:pPr>
            <a:r>
              <a:rPr lang="en"/>
              <a:t>The </a:t>
            </a:r>
            <a:r>
              <a:rPr lang="en">
                <a:latin typeface="Consolas"/>
                <a:ea typeface="Consolas"/>
                <a:cs typeface="Consolas"/>
                <a:sym typeface="Consolas"/>
              </a:rPr>
              <a:t>etcd</a:t>
            </a:r>
            <a:r>
              <a:rPr lang="en"/>
              <a:t> key will be used to encrypt the certificates and private keys used to secure etcd—as these can’t be managed by Vault—and the </a:t>
            </a:r>
            <a:r>
              <a:rPr lang="en">
                <a:latin typeface="Consolas"/>
                <a:ea typeface="Consolas"/>
                <a:cs typeface="Consolas"/>
                <a:sym typeface="Consolas"/>
              </a:rPr>
              <a:t>init</a:t>
            </a:r>
            <a:r>
              <a:rPr lang="en"/>
              <a:t> key will encrypt data generated during initialization—the unseal keys and the initial root token.</a:t>
            </a: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0" name="Shape 330"/>
        <p:cNvGrpSpPr/>
        <p:nvPr/>
      </p:nvGrpSpPr>
      <p:grpSpPr>
        <a:xfrm>
          <a:off x="0" y="0"/>
          <a:ext cx="0" cy="0"/>
          <a:chOff x="0" y="0"/>
          <a:chExt cx="0" cy="0"/>
        </a:xfrm>
      </p:grpSpPr>
      <p:sp>
        <p:nvSpPr>
          <p:cNvPr id="331" name="Shape 331"/>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a:spcBef>
                <a:spcPts val="0"/>
              </a:spcBef>
              <a:buNone/>
            </a:pPr>
            <a:r>
              <a:rPr lang="en"/>
              <a:t>Setup Google Cloud KMS (DONE!)</a:t>
            </a:r>
          </a:p>
        </p:txBody>
      </p:sp>
      <p:sp>
        <p:nvSpPr>
          <p:cNvPr id="332" name="Shape 332"/>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0" lvl="0" marL="0">
              <a:spcBef>
                <a:spcPts val="0"/>
              </a:spcBef>
              <a:buNone/>
            </a:pPr>
            <a:r>
              <a:rPr lang="en">
                <a:latin typeface="Consolas"/>
                <a:ea typeface="Consolas"/>
                <a:cs typeface="Consolas"/>
                <a:sym typeface="Consolas"/>
              </a:rPr>
              <a:t>$ gcloud kms keyrings create vault \</a:t>
            </a:r>
          </a:p>
          <a:p>
            <a:pPr indent="0" lvl="0" marL="0">
              <a:spcBef>
                <a:spcPts val="0"/>
              </a:spcBef>
              <a:buNone/>
            </a:pPr>
            <a:r>
              <a:rPr lang="en">
                <a:latin typeface="Consolas"/>
                <a:ea typeface="Consolas"/>
                <a:cs typeface="Consolas"/>
                <a:sym typeface="Consolas"/>
              </a:rPr>
              <a:t>    --location global</a:t>
            </a:r>
          </a:p>
          <a:p>
            <a:pPr indent="0" lvl="0" marL="0">
              <a:spcBef>
                <a:spcPts val="0"/>
              </a:spcBef>
              <a:buNone/>
            </a:pPr>
            <a:r>
              <a:rPr lang="en">
                <a:latin typeface="Consolas"/>
                <a:ea typeface="Consolas"/>
                <a:cs typeface="Consolas"/>
                <a:sym typeface="Consolas"/>
              </a:rPr>
              <a:t>$ gcloud kms keys create etcd \</a:t>
            </a:r>
          </a:p>
          <a:p>
            <a:pPr indent="0" lvl="0" marL="0">
              <a:spcBef>
                <a:spcPts val="0"/>
              </a:spcBef>
              <a:buNone/>
            </a:pPr>
            <a:r>
              <a:rPr lang="en">
                <a:latin typeface="Consolas"/>
                <a:ea typeface="Consolas"/>
                <a:cs typeface="Consolas"/>
                <a:sym typeface="Consolas"/>
              </a:rPr>
              <a:t>    --location global --keyring vault --purpose encryption</a:t>
            </a:r>
          </a:p>
          <a:p>
            <a:pPr indent="0" lvl="0" marL="0">
              <a:spcBef>
                <a:spcPts val="0"/>
              </a:spcBef>
              <a:buNone/>
            </a:pPr>
            <a:r>
              <a:rPr lang="en">
                <a:latin typeface="Consolas"/>
                <a:ea typeface="Consolas"/>
                <a:cs typeface="Consolas"/>
                <a:sym typeface="Consolas"/>
              </a:rPr>
              <a:t>$ gcloud kms keys create init \</a:t>
            </a:r>
          </a:p>
          <a:p>
            <a:pPr indent="0" lvl="0" marL="0">
              <a:spcBef>
                <a:spcPts val="0"/>
              </a:spcBef>
              <a:buNone/>
            </a:pPr>
            <a:r>
              <a:rPr lang="en">
                <a:latin typeface="Consolas"/>
                <a:ea typeface="Consolas"/>
                <a:cs typeface="Consolas"/>
                <a:sym typeface="Consolas"/>
              </a:rPr>
              <a:t>    --location global --keyring vault --purpose encryption</a:t>
            </a: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6" name="Shape 336"/>
        <p:cNvGrpSpPr/>
        <p:nvPr/>
      </p:nvGrpSpPr>
      <p:grpSpPr>
        <a:xfrm>
          <a:off x="0" y="0"/>
          <a:ext cx="0" cy="0"/>
          <a:chOff x="0" y="0"/>
          <a:chExt cx="0" cy="0"/>
        </a:xfrm>
      </p:grpSpPr>
      <p:sp>
        <p:nvSpPr>
          <p:cNvPr id="337" name="Shape 337"/>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a:spcBef>
                <a:spcPts val="0"/>
              </a:spcBef>
              <a:buNone/>
            </a:pPr>
            <a:r>
              <a:rPr lang="en"/>
              <a:t>Setup RBAC on GKE</a:t>
            </a:r>
          </a:p>
        </p:txBody>
      </p:sp>
      <p:sp>
        <p:nvSpPr>
          <p:cNvPr id="338" name="Shape 338"/>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0" lvl="0" marL="0">
              <a:spcBef>
                <a:spcPts val="0"/>
              </a:spcBef>
              <a:buNone/>
            </a:pPr>
            <a:r>
              <a:rPr lang="en"/>
              <a:t>Due to a known issue with RBAC on GKE one must grant themselves the </a:t>
            </a:r>
            <a:r>
              <a:rPr lang="en">
                <a:latin typeface="Consolas"/>
                <a:ea typeface="Consolas"/>
                <a:cs typeface="Consolas"/>
                <a:sym typeface="Consolas"/>
              </a:rPr>
              <a:t>cluster-admin</a:t>
            </a:r>
            <a:r>
              <a:rPr lang="en"/>
              <a:t> role manually before proceeding.</a:t>
            </a: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2" name="Shape 342"/>
        <p:cNvGrpSpPr/>
        <p:nvPr/>
      </p:nvGrpSpPr>
      <p:grpSpPr>
        <a:xfrm>
          <a:off x="0" y="0"/>
          <a:ext cx="0" cy="0"/>
          <a:chOff x="0" y="0"/>
          <a:chExt cx="0" cy="0"/>
        </a:xfrm>
      </p:grpSpPr>
      <p:sp>
        <p:nvSpPr>
          <p:cNvPr id="343" name="Shape 343"/>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a:spcBef>
                <a:spcPts val="0"/>
              </a:spcBef>
              <a:buNone/>
            </a:pPr>
            <a:r>
              <a:rPr lang="en"/>
              <a:t>Setup RBAC on GKE</a:t>
            </a:r>
          </a:p>
        </p:txBody>
      </p:sp>
      <p:sp>
        <p:nvSpPr>
          <p:cNvPr id="344" name="Shape 344"/>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0" lvl="0" marL="0">
              <a:spcBef>
                <a:spcPts val="0"/>
              </a:spcBef>
              <a:buNone/>
            </a:pPr>
            <a:r>
              <a:rPr lang="en" sz="1600">
                <a:latin typeface="Consolas"/>
                <a:ea typeface="Consolas"/>
                <a:cs typeface="Consolas"/>
                <a:sym typeface="Consolas"/>
              </a:rPr>
              <a:t>$ </a:t>
            </a:r>
            <a:r>
              <a:rPr lang="en" sz="1600">
                <a:latin typeface="Consolas"/>
                <a:ea typeface="Consolas"/>
                <a:cs typeface="Consolas"/>
                <a:sym typeface="Consolas"/>
              </a:rPr>
              <a:t>MY_GCLOUD_USER=$(gcloud info | grep Account | awk -F'[][]' '{print $2}')</a:t>
            </a:r>
          </a:p>
          <a:p>
            <a:pPr indent="-69850" lvl="0" marL="0">
              <a:spcBef>
                <a:spcPts val="0"/>
              </a:spcBef>
              <a:buClr>
                <a:schemeClr val="dk1"/>
              </a:buClr>
              <a:buSzPts val="1100"/>
              <a:buFont typeface="Arial"/>
              <a:buNone/>
            </a:pPr>
            <a:r>
              <a:rPr lang="en" sz="1600">
                <a:latin typeface="Consolas"/>
                <a:ea typeface="Consolas"/>
                <a:cs typeface="Consolas"/>
                <a:sym typeface="Consolas"/>
              </a:rPr>
              <a:t>$ kubectl create clusterrolebinding \</a:t>
            </a:r>
          </a:p>
          <a:p>
            <a:pPr indent="-69850" lvl="0" marL="0">
              <a:spcBef>
                <a:spcPts val="0"/>
              </a:spcBef>
              <a:buClr>
                <a:schemeClr val="dk1"/>
              </a:buClr>
              <a:buSzPts val="1100"/>
              <a:buFont typeface="Arial"/>
              <a:buNone/>
            </a:pPr>
            <a:r>
              <a:rPr b="1" lang="en" sz="1600">
                <a:latin typeface="Consolas"/>
                <a:ea typeface="Consolas"/>
                <a:cs typeface="Consolas"/>
                <a:sym typeface="Consolas"/>
              </a:rPr>
              <a:t>    </a:t>
            </a:r>
            <a:r>
              <a:rPr b="1" lang="en" sz="1600">
                <a:solidFill>
                  <a:srgbClr val="FF0000"/>
                </a:solidFill>
                <a:latin typeface="Consolas"/>
                <a:ea typeface="Consolas"/>
                <a:cs typeface="Consolas"/>
                <a:sym typeface="Consolas"/>
              </a:rPr>
              <a:t>demo-cluster-admin</a:t>
            </a:r>
            <a:r>
              <a:rPr lang="en" sz="1600">
                <a:latin typeface="Consolas"/>
                <a:ea typeface="Consolas"/>
                <a:cs typeface="Consolas"/>
                <a:sym typeface="Consolas"/>
              </a:rPr>
              <a:t> \</a:t>
            </a:r>
          </a:p>
          <a:p>
            <a:pPr indent="-69850" lvl="0" marL="0">
              <a:spcBef>
                <a:spcPts val="0"/>
              </a:spcBef>
              <a:buClr>
                <a:schemeClr val="dk1"/>
              </a:buClr>
              <a:buSzPts val="1100"/>
              <a:buFont typeface="Arial"/>
              <a:buNone/>
            </a:pPr>
            <a:r>
              <a:rPr lang="en" sz="1600">
                <a:latin typeface="Consolas"/>
                <a:ea typeface="Consolas"/>
                <a:cs typeface="Consolas"/>
                <a:sym typeface="Consolas"/>
              </a:rPr>
              <a:t>    --clusterrole=cluster-admin \</a:t>
            </a:r>
          </a:p>
          <a:p>
            <a:pPr indent="-69850" lvl="0" marL="0">
              <a:spcBef>
                <a:spcPts val="0"/>
              </a:spcBef>
              <a:buClr>
                <a:schemeClr val="dk1"/>
              </a:buClr>
              <a:buSzPts val="1100"/>
              <a:buFont typeface="Arial"/>
              <a:buNone/>
            </a:pPr>
            <a:r>
              <a:rPr lang="en" sz="1600">
                <a:latin typeface="Consolas"/>
                <a:ea typeface="Consolas"/>
                <a:cs typeface="Consolas"/>
                <a:sym typeface="Consolas"/>
              </a:rPr>
              <a:t>    --user=${MY_GCLOUD_USER}</a:t>
            </a:r>
          </a:p>
          <a:p>
            <a:pPr indent="-69850" lvl="0" marL="0">
              <a:spcBef>
                <a:spcPts val="0"/>
              </a:spcBef>
              <a:buClr>
                <a:schemeClr val="dk1"/>
              </a:buClr>
              <a:buSzPts val="1100"/>
              <a:buFont typeface="Arial"/>
              <a:buNone/>
            </a:pPr>
            <a:r>
              <a:rPr lang="en" sz="1600">
                <a:latin typeface="Consolas"/>
                <a:ea typeface="Consolas"/>
                <a:cs typeface="Consolas"/>
                <a:sym typeface="Consolas"/>
              </a:rPr>
              <a:t>clusterrolebinding "</a:t>
            </a:r>
            <a:r>
              <a:rPr b="1" lang="en" sz="1600">
                <a:solidFill>
                  <a:srgbClr val="FF0000"/>
                </a:solidFill>
                <a:latin typeface="Consolas"/>
                <a:ea typeface="Consolas"/>
                <a:cs typeface="Consolas"/>
                <a:sym typeface="Consolas"/>
              </a:rPr>
              <a:t>demo-cluster-admin</a:t>
            </a:r>
            <a:r>
              <a:rPr lang="en" sz="1600">
                <a:latin typeface="Consolas"/>
                <a:ea typeface="Consolas"/>
                <a:cs typeface="Consolas"/>
                <a:sym typeface="Consolas"/>
              </a:rPr>
              <a:t>" created</a:t>
            </a:r>
          </a:p>
          <a:p>
            <a:pPr indent="-69850" lvl="0" marL="0" rtl="0">
              <a:spcBef>
                <a:spcPts val="0"/>
              </a:spcBef>
              <a:buClr>
                <a:srgbClr val="000000"/>
              </a:buClr>
              <a:buSzPts val="1100"/>
              <a:buFont typeface="Arial"/>
              <a:buNone/>
            </a:pPr>
            <a:r>
              <a:t/>
            </a:r>
            <a:endParaRPr sz="1600">
              <a:latin typeface="Consolas"/>
              <a:ea typeface="Consolas"/>
              <a:cs typeface="Consolas"/>
              <a:sym typeface="Consola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Shape 77"/>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rtl="0">
              <a:spcBef>
                <a:spcPts val="0"/>
              </a:spcBef>
              <a:buNone/>
            </a:pPr>
            <a:r>
              <a:rPr lang="en"/>
              <a:t>The problem</a:t>
            </a:r>
          </a:p>
        </p:txBody>
      </p:sp>
      <p:sp>
        <p:nvSpPr>
          <p:cNvPr id="78" name="Shape 78"/>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0" lvl="0" marL="0">
              <a:spcBef>
                <a:spcPts val="0"/>
              </a:spcBef>
              <a:buNone/>
            </a:pPr>
            <a:r>
              <a:rPr lang="en"/>
              <a:t>At first glance, these needs could be easily addressed by using Kubernetes secrets</a:t>
            </a:r>
            <a:r>
              <a:rPr lang="en"/>
              <a:t> and a tool like </a:t>
            </a:r>
            <a:r>
              <a:rPr b="1" lang="en">
                <a:latin typeface="Consolas"/>
                <a:ea typeface="Consolas"/>
                <a:cs typeface="Consolas"/>
                <a:sym typeface="Consolas"/>
              </a:rPr>
              <a:t>openssl</a:t>
            </a:r>
            <a:r>
              <a:rPr lang="en"/>
              <a:t> to help establish a PKI.</a:t>
            </a:r>
          </a:p>
          <a:p>
            <a:pPr indent="0" lvl="0" marL="0">
              <a:spcBef>
                <a:spcPts val="0"/>
              </a:spcBef>
              <a:buNone/>
            </a:pPr>
            <a:r>
              <a:rPr lang="en"/>
              <a:t>However, this simple approach has a </a:t>
            </a:r>
            <a:r>
              <a:rPr lang="en" u="sng">
                <a:solidFill>
                  <a:schemeClr val="hlink"/>
                </a:solidFill>
                <a:hlinkClick r:id="rId3"/>
              </a:rPr>
              <a:t>few important limitations</a:t>
            </a:r>
            <a:r>
              <a:rPr lang="en"/>
              <a:t>:</a:t>
            </a:r>
          </a:p>
          <a:p>
            <a:pPr indent="-342900" lvl="0" marL="457200" rtl="0">
              <a:spcBef>
                <a:spcPts val="0"/>
              </a:spcBef>
              <a:spcAft>
                <a:spcPts val="0"/>
              </a:spcAft>
              <a:buSzPts val="1800"/>
              <a:buAutoNum type="arabicPeriod"/>
            </a:pPr>
            <a:r>
              <a:rPr lang="en"/>
              <a:t>Secret objects are bound to one namespace. They can only be referenced by pods in that same namespace.</a:t>
            </a:r>
          </a:p>
          <a:p>
            <a:pPr indent="-342900" lvl="0" marL="457200" rtl="0">
              <a:spcBef>
                <a:spcPts val="0"/>
              </a:spcBef>
              <a:spcAft>
                <a:spcPts val="0"/>
              </a:spcAft>
              <a:buSzPts val="1800"/>
              <a:buAutoNum type="arabicPeriod"/>
            </a:pPr>
            <a:r>
              <a:rPr lang="en"/>
              <a:t>Kubernetes offers little to no control over </a:t>
            </a:r>
            <a:r>
              <a:rPr i="1" lang="en"/>
              <a:t>who</a:t>
            </a:r>
            <a:r>
              <a:rPr lang="en"/>
              <a:t> can access one or more secrets.</a:t>
            </a:r>
          </a:p>
          <a:p>
            <a:pPr indent="-342900" lvl="0" marL="457200" rtl="0">
              <a:spcBef>
                <a:spcPts val="0"/>
              </a:spcBef>
              <a:spcAft>
                <a:spcPts val="0"/>
              </a:spcAft>
              <a:buSzPts val="1800"/>
              <a:buAutoNum type="arabicPeriod"/>
            </a:pPr>
            <a:r>
              <a:rPr lang="en"/>
              <a:t>Can’t share secrets between applications running in different clusters.</a:t>
            </a:r>
          </a:p>
          <a:p>
            <a:pPr indent="-342900" lvl="0" marL="457200" rtl="0">
              <a:spcBef>
                <a:spcPts val="0"/>
              </a:spcBef>
              <a:buSzPts val="1800"/>
              <a:buAutoNum type="arabicPeriod"/>
            </a:pPr>
            <a:r>
              <a:rPr lang="en"/>
              <a:t>Kubernetes does not (yet) support encryption of secrets at rest.</a:t>
            </a: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8" name="Shape 348"/>
        <p:cNvGrpSpPr/>
        <p:nvPr/>
      </p:nvGrpSpPr>
      <p:grpSpPr>
        <a:xfrm>
          <a:off x="0" y="0"/>
          <a:ext cx="0" cy="0"/>
          <a:chOff x="0" y="0"/>
          <a:chExt cx="0" cy="0"/>
        </a:xfrm>
      </p:grpSpPr>
      <p:sp>
        <p:nvSpPr>
          <p:cNvPr id="349" name="Shape 349"/>
          <p:cNvSpPr txBox="1"/>
          <p:nvPr>
            <p:ph type="title"/>
          </p:nvPr>
        </p:nvSpPr>
        <p:spPr>
          <a:xfrm>
            <a:off x="311700" y="2150850"/>
            <a:ext cx="8520600" cy="841800"/>
          </a:xfrm>
          <a:prstGeom prst="rect">
            <a:avLst/>
          </a:prstGeom>
        </p:spPr>
        <p:txBody>
          <a:bodyPr anchorCtr="0" anchor="ctr" bIns="91425" lIns="91425" rIns="91425" wrap="square" tIns="91425">
            <a:noAutofit/>
          </a:bodyPr>
          <a:lstStyle/>
          <a:p>
            <a:pPr indent="0" lvl="0" marL="0">
              <a:spcBef>
                <a:spcPts val="0"/>
              </a:spcBef>
              <a:buNone/>
            </a:pPr>
            <a:r>
              <a:rPr lang="en"/>
              <a:t>Deploy Vault</a:t>
            </a: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3" name="Shape 353"/>
        <p:cNvGrpSpPr/>
        <p:nvPr/>
      </p:nvGrpSpPr>
      <p:grpSpPr>
        <a:xfrm>
          <a:off x="0" y="0"/>
          <a:ext cx="0" cy="0"/>
          <a:chOff x="0" y="0"/>
          <a:chExt cx="0" cy="0"/>
        </a:xfrm>
      </p:grpSpPr>
      <p:sp>
        <p:nvSpPr>
          <p:cNvPr id="354" name="Shape 354"/>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a:spcBef>
                <a:spcPts val="0"/>
              </a:spcBef>
              <a:buNone/>
            </a:pPr>
            <a:r>
              <a:rPr lang="en"/>
              <a:t>Create the </a:t>
            </a:r>
            <a:r>
              <a:rPr lang="en">
                <a:latin typeface="Consolas"/>
                <a:ea typeface="Consolas"/>
                <a:cs typeface="Consolas"/>
                <a:sym typeface="Consolas"/>
              </a:rPr>
              <a:t>vault</a:t>
            </a:r>
            <a:r>
              <a:rPr lang="en"/>
              <a:t> namespace</a:t>
            </a:r>
          </a:p>
        </p:txBody>
      </p:sp>
      <p:sp>
        <p:nvSpPr>
          <p:cNvPr id="355" name="Shape 355"/>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0" lvl="0" marL="0">
              <a:spcBef>
                <a:spcPts val="0"/>
              </a:spcBef>
              <a:buNone/>
            </a:pPr>
            <a:r>
              <a:rPr lang="en"/>
              <a:t>To better group and manage the components of the solution it is recommended to create a dedicated </a:t>
            </a:r>
            <a:r>
              <a:rPr lang="en">
                <a:latin typeface="Consolas"/>
                <a:ea typeface="Consolas"/>
                <a:cs typeface="Consolas"/>
                <a:sym typeface="Consolas"/>
              </a:rPr>
              <a:t>vault</a:t>
            </a:r>
            <a:r>
              <a:rPr lang="en"/>
              <a:t> namespace in the cluster.</a:t>
            </a: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9" name="Shape 359"/>
        <p:cNvGrpSpPr/>
        <p:nvPr/>
      </p:nvGrpSpPr>
      <p:grpSpPr>
        <a:xfrm>
          <a:off x="0" y="0"/>
          <a:ext cx="0" cy="0"/>
          <a:chOff x="0" y="0"/>
          <a:chExt cx="0" cy="0"/>
        </a:xfrm>
      </p:grpSpPr>
      <p:sp>
        <p:nvSpPr>
          <p:cNvPr id="360" name="Shape 360"/>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a:spcBef>
                <a:spcPts val="0"/>
              </a:spcBef>
              <a:buNone/>
            </a:pPr>
            <a:r>
              <a:rPr lang="en"/>
              <a:t>Create</a:t>
            </a:r>
            <a:r>
              <a:rPr lang="en"/>
              <a:t> the </a:t>
            </a:r>
            <a:r>
              <a:rPr lang="en">
                <a:latin typeface="Consolas"/>
                <a:ea typeface="Consolas"/>
                <a:cs typeface="Consolas"/>
                <a:sym typeface="Consolas"/>
              </a:rPr>
              <a:t>vault</a:t>
            </a:r>
            <a:r>
              <a:rPr lang="en"/>
              <a:t> namespace</a:t>
            </a:r>
          </a:p>
        </p:txBody>
      </p:sp>
      <p:sp>
        <p:nvSpPr>
          <p:cNvPr id="361" name="Shape 361"/>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69850" lvl="0" marL="0">
              <a:spcBef>
                <a:spcPts val="0"/>
              </a:spcBef>
              <a:buClr>
                <a:schemeClr val="dk1"/>
              </a:buClr>
              <a:buSzPts val="1100"/>
              <a:buFont typeface="Arial"/>
              <a:buNone/>
            </a:pPr>
            <a:r>
              <a:rPr lang="en">
                <a:latin typeface="Consolas"/>
                <a:ea typeface="Consolas"/>
                <a:cs typeface="Consolas"/>
                <a:sym typeface="Consolas"/>
              </a:rPr>
              <a:t>$ kubectl create namespace vault</a:t>
            </a:r>
          </a:p>
          <a:p>
            <a:pPr indent="0" lvl="0" marL="0">
              <a:spcBef>
                <a:spcPts val="0"/>
              </a:spcBef>
              <a:buNone/>
            </a:pPr>
            <a:r>
              <a:rPr lang="en">
                <a:latin typeface="Consolas"/>
                <a:ea typeface="Consolas"/>
                <a:cs typeface="Consolas"/>
                <a:sym typeface="Consolas"/>
              </a:rPr>
              <a:t>namespace "vault" created</a:t>
            </a: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5" name="Shape 365"/>
        <p:cNvGrpSpPr/>
        <p:nvPr/>
      </p:nvGrpSpPr>
      <p:grpSpPr>
        <a:xfrm>
          <a:off x="0" y="0"/>
          <a:ext cx="0" cy="0"/>
          <a:chOff x="0" y="0"/>
          <a:chExt cx="0" cy="0"/>
        </a:xfrm>
      </p:grpSpPr>
      <p:sp>
        <p:nvSpPr>
          <p:cNvPr id="366" name="Shape 366"/>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a:spcBef>
                <a:spcPts val="0"/>
              </a:spcBef>
              <a:buNone/>
            </a:pPr>
            <a:r>
              <a:rPr lang="en"/>
              <a:t>Deploy </a:t>
            </a:r>
            <a:r>
              <a:rPr lang="en">
                <a:latin typeface="Consolas"/>
                <a:ea typeface="Consolas"/>
                <a:cs typeface="Consolas"/>
                <a:sym typeface="Consolas"/>
              </a:rPr>
              <a:t>etcd-operator</a:t>
            </a:r>
          </a:p>
        </p:txBody>
      </p:sp>
      <p:sp>
        <p:nvSpPr>
          <p:cNvPr id="367" name="Shape 367"/>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0" lvl="0" marL="0">
              <a:spcBef>
                <a:spcPts val="0"/>
              </a:spcBef>
              <a:buNone/>
            </a:pPr>
            <a:r>
              <a:rPr lang="en">
                <a:latin typeface="Consolas"/>
                <a:ea typeface="Consolas"/>
                <a:cs typeface="Consolas"/>
                <a:sym typeface="Consolas"/>
              </a:rPr>
              <a:t>etcd-operator</a:t>
            </a:r>
            <a:r>
              <a:rPr lang="en"/>
              <a:t> will be responsible for managing the </a:t>
            </a:r>
            <a:r>
              <a:rPr lang="en">
                <a:latin typeface="Consolas"/>
                <a:ea typeface="Consolas"/>
                <a:cs typeface="Consolas"/>
                <a:sym typeface="Consolas"/>
              </a:rPr>
              <a:t>etcd</a:t>
            </a:r>
            <a:r>
              <a:rPr lang="en"/>
              <a:t> cluster that Vault will use as storage backend.</a:t>
            </a:r>
          </a:p>
          <a:p>
            <a:pPr indent="0" lvl="0" marL="0">
              <a:spcBef>
                <a:spcPts val="0"/>
              </a:spcBef>
              <a:buNone/>
            </a:pPr>
            <a:r>
              <a:rPr lang="en">
                <a:latin typeface="Consolas"/>
                <a:ea typeface="Consolas"/>
                <a:cs typeface="Consolas"/>
                <a:sym typeface="Consolas"/>
              </a:rPr>
              <a:t>etcd-backup-operator</a:t>
            </a:r>
            <a:r>
              <a:rPr lang="en"/>
              <a:t> and </a:t>
            </a:r>
            <a:r>
              <a:rPr lang="en">
                <a:latin typeface="Consolas"/>
                <a:ea typeface="Consolas"/>
                <a:cs typeface="Consolas"/>
                <a:sym typeface="Consolas"/>
              </a:rPr>
              <a:t>etcd-restore-operator</a:t>
            </a:r>
            <a:r>
              <a:rPr lang="en"/>
              <a:t> will, in turn, handle tasks such as periodic backups and disaster recovery.</a:t>
            </a:r>
          </a:p>
          <a:p>
            <a:pPr indent="0" lvl="0" marL="0">
              <a:spcBef>
                <a:spcPts val="0"/>
              </a:spcBef>
              <a:buNone/>
            </a:pPr>
            <a:r>
              <a:rPr lang="en"/>
              <a:t>Make sure to have cloned </a:t>
            </a:r>
            <a:r>
              <a:rPr lang="en" u="sng">
                <a:solidFill>
                  <a:schemeClr val="hlink"/>
                </a:solidFill>
                <a:hlinkClick r:id="rId3"/>
              </a:rPr>
              <a:t>https://github.com/travelaudience/kubernetes-vault</a:t>
            </a:r>
            <a:r>
              <a:rPr lang="en"/>
              <a:t>.</a:t>
            </a:r>
          </a:p>
          <a:p>
            <a:pPr indent="0" lvl="0" marL="0">
              <a:spcBef>
                <a:spcPts val="0"/>
              </a:spcBef>
              <a:buNone/>
            </a:pPr>
            <a:r>
              <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1" name="Shape 371"/>
        <p:cNvGrpSpPr/>
        <p:nvPr/>
      </p:nvGrpSpPr>
      <p:grpSpPr>
        <a:xfrm>
          <a:off x="0" y="0"/>
          <a:ext cx="0" cy="0"/>
          <a:chOff x="0" y="0"/>
          <a:chExt cx="0" cy="0"/>
        </a:xfrm>
      </p:grpSpPr>
      <p:sp>
        <p:nvSpPr>
          <p:cNvPr id="372" name="Shape 372"/>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a:spcBef>
                <a:spcPts val="0"/>
              </a:spcBef>
              <a:buNone/>
            </a:pPr>
            <a:r>
              <a:rPr lang="en"/>
              <a:t>Deploy </a:t>
            </a:r>
            <a:r>
              <a:rPr lang="en">
                <a:latin typeface="Consolas"/>
                <a:ea typeface="Consolas"/>
                <a:cs typeface="Consolas"/>
                <a:sym typeface="Consolas"/>
              </a:rPr>
              <a:t>etcd-operator</a:t>
            </a:r>
          </a:p>
        </p:txBody>
      </p:sp>
      <p:sp>
        <p:nvSpPr>
          <p:cNvPr id="373" name="Shape 373"/>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0" lvl="0" marL="0" rtl="0">
              <a:lnSpc>
                <a:spcPct val="100000"/>
              </a:lnSpc>
              <a:spcBef>
                <a:spcPts val="0"/>
              </a:spcBef>
              <a:spcAft>
                <a:spcPts val="1200"/>
              </a:spcAft>
              <a:buNone/>
            </a:pPr>
            <a:r>
              <a:rPr lang="en" sz="1400">
                <a:latin typeface="Consolas"/>
                <a:ea typeface="Consolas"/>
                <a:cs typeface="Consolas"/>
                <a:sym typeface="Consolas"/>
              </a:rPr>
              <a:t>$ kubectl create -f ./etcd-operator/etcd-operator-bundle.yaml</a:t>
            </a:r>
          </a:p>
          <a:p>
            <a:pPr indent="-69850" lvl="0" marL="0" rtl="0">
              <a:lnSpc>
                <a:spcPct val="100000"/>
              </a:lnSpc>
              <a:spcBef>
                <a:spcPts val="0"/>
              </a:spcBef>
              <a:spcAft>
                <a:spcPts val="1200"/>
              </a:spcAft>
              <a:buClr>
                <a:schemeClr val="dk1"/>
              </a:buClr>
              <a:buSzPts val="1100"/>
              <a:buFont typeface="Arial"/>
              <a:buNone/>
            </a:pPr>
            <a:r>
              <a:rPr lang="en" sz="1400">
                <a:latin typeface="Consolas"/>
                <a:ea typeface="Consolas"/>
                <a:cs typeface="Consolas"/>
                <a:sym typeface="Consolas"/>
              </a:rPr>
              <a:t>clusterrole "etcd-operator" created</a:t>
            </a:r>
          </a:p>
          <a:p>
            <a:pPr indent="0" lvl="0" marL="0" rtl="0">
              <a:lnSpc>
                <a:spcPct val="100000"/>
              </a:lnSpc>
              <a:spcBef>
                <a:spcPts val="0"/>
              </a:spcBef>
              <a:spcAft>
                <a:spcPts val="1200"/>
              </a:spcAft>
              <a:buNone/>
            </a:pPr>
            <a:r>
              <a:rPr lang="en" sz="1400">
                <a:latin typeface="Consolas"/>
                <a:ea typeface="Consolas"/>
                <a:cs typeface="Consolas"/>
                <a:sym typeface="Consolas"/>
              </a:rPr>
              <a:t>serviceaccount "etcd-operator" created</a:t>
            </a:r>
          </a:p>
          <a:p>
            <a:pPr indent="-69850" lvl="0" marL="0" rtl="0">
              <a:lnSpc>
                <a:spcPct val="100000"/>
              </a:lnSpc>
              <a:spcBef>
                <a:spcPts val="0"/>
              </a:spcBef>
              <a:spcAft>
                <a:spcPts val="1200"/>
              </a:spcAft>
              <a:buClr>
                <a:schemeClr val="dk1"/>
              </a:buClr>
              <a:buSzPts val="1100"/>
              <a:buFont typeface="Arial"/>
              <a:buNone/>
            </a:pPr>
            <a:r>
              <a:rPr lang="en" sz="1400">
                <a:latin typeface="Consolas"/>
                <a:ea typeface="Consolas"/>
                <a:cs typeface="Consolas"/>
                <a:sym typeface="Consolas"/>
              </a:rPr>
              <a:t>clusterrolebinding "etcd-operator" created</a:t>
            </a:r>
          </a:p>
          <a:p>
            <a:pPr indent="-69850" lvl="0" marL="0" rtl="0">
              <a:lnSpc>
                <a:spcPct val="100000"/>
              </a:lnSpc>
              <a:spcBef>
                <a:spcPts val="0"/>
              </a:spcBef>
              <a:spcAft>
                <a:spcPts val="1200"/>
              </a:spcAft>
              <a:buClr>
                <a:schemeClr val="dk1"/>
              </a:buClr>
              <a:buSzPts val="1100"/>
              <a:buFont typeface="Arial"/>
              <a:buNone/>
            </a:pPr>
            <a:r>
              <a:rPr lang="en" sz="1400">
                <a:latin typeface="Consolas"/>
                <a:ea typeface="Consolas"/>
                <a:cs typeface="Consolas"/>
                <a:sym typeface="Consolas"/>
              </a:rPr>
              <a:t>deployment "etcd-operator" created</a:t>
            </a:r>
          </a:p>
          <a:p>
            <a:pPr indent="-69850" lvl="0" marL="0" rtl="0">
              <a:lnSpc>
                <a:spcPct val="100000"/>
              </a:lnSpc>
              <a:spcBef>
                <a:spcPts val="0"/>
              </a:spcBef>
              <a:spcAft>
                <a:spcPts val="1200"/>
              </a:spcAft>
              <a:buClr>
                <a:schemeClr val="dk1"/>
              </a:buClr>
              <a:buSzPts val="1100"/>
              <a:buFont typeface="Arial"/>
              <a:buNone/>
            </a:pPr>
            <a:r>
              <a:rPr lang="en" sz="1400">
                <a:latin typeface="Consolas"/>
                <a:ea typeface="Consolas"/>
                <a:cs typeface="Consolas"/>
                <a:sym typeface="Consolas"/>
              </a:rPr>
              <a:t>deployment "etcd-backup-operator" created</a:t>
            </a:r>
          </a:p>
          <a:p>
            <a:pPr indent="-69850" lvl="0" marL="0" rtl="0">
              <a:lnSpc>
                <a:spcPct val="100000"/>
              </a:lnSpc>
              <a:spcBef>
                <a:spcPts val="0"/>
              </a:spcBef>
              <a:spcAft>
                <a:spcPts val="1200"/>
              </a:spcAft>
              <a:buClr>
                <a:schemeClr val="dk1"/>
              </a:buClr>
              <a:buSzPts val="1100"/>
              <a:buFont typeface="Arial"/>
              <a:buNone/>
            </a:pPr>
            <a:r>
              <a:rPr lang="en" sz="1400">
                <a:latin typeface="Consolas"/>
                <a:ea typeface="Consolas"/>
                <a:cs typeface="Consolas"/>
                <a:sym typeface="Consolas"/>
              </a:rPr>
              <a:t>deployment "etcd-restore-operator" created</a:t>
            </a:r>
          </a:p>
          <a:p>
            <a:pPr indent="0" lvl="0" marL="0" rtl="0">
              <a:lnSpc>
                <a:spcPct val="100000"/>
              </a:lnSpc>
              <a:spcBef>
                <a:spcPts val="0"/>
              </a:spcBef>
              <a:spcAft>
                <a:spcPts val="1200"/>
              </a:spcAft>
              <a:buNone/>
            </a:pPr>
            <a:r>
              <a:rPr lang="en" sz="1400">
                <a:latin typeface="Consolas"/>
                <a:ea typeface="Consolas"/>
                <a:cs typeface="Consolas"/>
                <a:sym typeface="Consolas"/>
              </a:rPr>
              <a:t>service "etcd-restore-operator" created</a:t>
            </a: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7" name="Shape 377"/>
        <p:cNvGrpSpPr/>
        <p:nvPr/>
      </p:nvGrpSpPr>
      <p:grpSpPr>
        <a:xfrm>
          <a:off x="0" y="0"/>
          <a:ext cx="0" cy="0"/>
          <a:chOff x="0" y="0"/>
          <a:chExt cx="0" cy="0"/>
        </a:xfrm>
      </p:grpSpPr>
      <p:sp>
        <p:nvSpPr>
          <p:cNvPr id="378" name="Shape 378"/>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a:spcBef>
                <a:spcPts val="0"/>
              </a:spcBef>
              <a:buNone/>
            </a:pPr>
            <a:r>
              <a:rPr lang="en"/>
              <a:t>Verify </a:t>
            </a:r>
            <a:r>
              <a:rPr lang="en">
                <a:latin typeface="Consolas"/>
                <a:ea typeface="Consolas"/>
                <a:cs typeface="Consolas"/>
                <a:sym typeface="Consolas"/>
              </a:rPr>
              <a:t>etcd-operator</a:t>
            </a:r>
          </a:p>
        </p:txBody>
      </p:sp>
      <p:sp>
        <p:nvSpPr>
          <p:cNvPr id="379" name="Shape 379"/>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0" lvl="0" marL="0">
              <a:spcBef>
                <a:spcPts val="0"/>
              </a:spcBef>
              <a:buNone/>
            </a:pPr>
            <a:r>
              <a:rPr lang="en"/>
              <a:t>At this point it is a good idea to check whether the deployments succeeded.</a:t>
            </a: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3" name="Shape 383"/>
        <p:cNvGrpSpPr/>
        <p:nvPr/>
      </p:nvGrpSpPr>
      <p:grpSpPr>
        <a:xfrm>
          <a:off x="0" y="0"/>
          <a:ext cx="0" cy="0"/>
          <a:chOff x="0" y="0"/>
          <a:chExt cx="0" cy="0"/>
        </a:xfrm>
      </p:grpSpPr>
      <p:sp>
        <p:nvSpPr>
          <p:cNvPr id="384" name="Shape 384"/>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rtl="0">
              <a:spcBef>
                <a:spcPts val="0"/>
              </a:spcBef>
              <a:buNone/>
            </a:pPr>
            <a:r>
              <a:rPr lang="en"/>
              <a:t>Verify</a:t>
            </a:r>
            <a:r>
              <a:rPr lang="en"/>
              <a:t> </a:t>
            </a:r>
            <a:r>
              <a:rPr lang="en">
                <a:latin typeface="Consolas"/>
                <a:ea typeface="Consolas"/>
                <a:cs typeface="Consolas"/>
                <a:sym typeface="Consolas"/>
              </a:rPr>
              <a:t>etcd-operator</a:t>
            </a:r>
          </a:p>
        </p:txBody>
      </p:sp>
      <p:sp>
        <p:nvSpPr>
          <p:cNvPr id="385" name="Shape 385"/>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69850" lvl="0" marL="0" rtl="0">
              <a:spcBef>
                <a:spcPts val="0"/>
              </a:spcBef>
              <a:spcAft>
                <a:spcPts val="1600"/>
              </a:spcAft>
              <a:buClr>
                <a:schemeClr val="dk1"/>
              </a:buClr>
              <a:buSzPts val="1100"/>
              <a:buFont typeface="Arial"/>
              <a:buNone/>
            </a:pPr>
            <a:r>
              <a:rPr lang="en" sz="1600">
                <a:latin typeface="Consolas"/>
                <a:ea typeface="Consolas"/>
                <a:cs typeface="Consolas"/>
                <a:sym typeface="Consolas"/>
              </a:rPr>
              <a:t>$ kubectl -n vault get pod</a:t>
            </a:r>
          </a:p>
          <a:p>
            <a:pPr indent="-69850" lvl="0" marL="0" rtl="0">
              <a:spcBef>
                <a:spcPts val="0"/>
              </a:spcBef>
              <a:spcAft>
                <a:spcPts val="1600"/>
              </a:spcAft>
              <a:buClr>
                <a:schemeClr val="dk1"/>
              </a:buClr>
              <a:buSzPts val="1100"/>
              <a:buFont typeface="Arial"/>
              <a:buNone/>
            </a:pPr>
            <a:r>
              <a:rPr lang="en" sz="1600">
                <a:latin typeface="Consolas"/>
                <a:ea typeface="Consolas"/>
                <a:cs typeface="Consolas"/>
                <a:sym typeface="Consolas"/>
              </a:rPr>
              <a:t>NAME                                     READY    STATUS    RESTARTS   AGE</a:t>
            </a:r>
          </a:p>
          <a:p>
            <a:pPr indent="-69850" lvl="0" marL="0" rtl="0">
              <a:spcBef>
                <a:spcPts val="0"/>
              </a:spcBef>
              <a:spcAft>
                <a:spcPts val="1600"/>
              </a:spcAft>
              <a:buClr>
                <a:schemeClr val="dk1"/>
              </a:buClr>
              <a:buSzPts val="1100"/>
              <a:buFont typeface="Arial"/>
              <a:buNone/>
            </a:pPr>
            <a:r>
              <a:rPr lang="en" sz="1600">
                <a:latin typeface="Consolas"/>
                <a:ea typeface="Consolas"/>
                <a:cs typeface="Consolas"/>
                <a:sym typeface="Consolas"/>
              </a:rPr>
              <a:t>etcd-operator-5876bdb586-dj6dc           1/1      Running   0          1m</a:t>
            </a:r>
          </a:p>
          <a:p>
            <a:pPr indent="-69850" lvl="0" marL="0" rtl="0">
              <a:spcBef>
                <a:spcPts val="0"/>
              </a:spcBef>
              <a:spcAft>
                <a:spcPts val="1600"/>
              </a:spcAft>
              <a:buClr>
                <a:schemeClr val="dk1"/>
              </a:buClr>
              <a:buSzPts val="1100"/>
              <a:buFont typeface="Arial"/>
              <a:buNone/>
            </a:pPr>
            <a:r>
              <a:rPr lang="en" sz="1600">
                <a:latin typeface="Consolas"/>
                <a:ea typeface="Consolas"/>
                <a:cs typeface="Consolas"/>
                <a:sym typeface="Consolas"/>
              </a:rPr>
              <a:t>etcd-backup-operator-5876bdb586-t2jjf    1/1      Running   0          1m</a:t>
            </a:r>
          </a:p>
          <a:p>
            <a:pPr indent="0" lvl="0" marL="0" rtl="0">
              <a:spcBef>
                <a:spcPts val="0"/>
              </a:spcBef>
              <a:spcAft>
                <a:spcPts val="1600"/>
              </a:spcAft>
              <a:buNone/>
            </a:pPr>
            <a:r>
              <a:rPr lang="en" sz="1600">
                <a:latin typeface="Consolas"/>
                <a:ea typeface="Consolas"/>
                <a:cs typeface="Consolas"/>
                <a:sym typeface="Consolas"/>
              </a:rPr>
              <a:t>etcd-restore-operator-5876bdb586-dk455   1/1      Running   0          1m</a:t>
            </a: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9" name="Shape 389"/>
        <p:cNvGrpSpPr/>
        <p:nvPr/>
      </p:nvGrpSpPr>
      <p:grpSpPr>
        <a:xfrm>
          <a:off x="0" y="0"/>
          <a:ext cx="0" cy="0"/>
          <a:chOff x="0" y="0"/>
          <a:chExt cx="0" cy="0"/>
        </a:xfrm>
      </p:grpSpPr>
      <p:sp>
        <p:nvSpPr>
          <p:cNvPr id="390" name="Shape 390"/>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a:spcBef>
                <a:spcPts val="0"/>
              </a:spcBef>
              <a:buNone/>
            </a:pPr>
            <a:r>
              <a:rPr lang="en"/>
              <a:t>Verify</a:t>
            </a:r>
            <a:r>
              <a:rPr lang="en"/>
              <a:t> </a:t>
            </a:r>
            <a:r>
              <a:rPr lang="en">
                <a:latin typeface="Consolas"/>
                <a:ea typeface="Consolas"/>
                <a:cs typeface="Consolas"/>
                <a:sym typeface="Consolas"/>
              </a:rPr>
              <a:t>etcd-operator</a:t>
            </a:r>
          </a:p>
        </p:txBody>
      </p:sp>
      <p:sp>
        <p:nvSpPr>
          <p:cNvPr id="391" name="Shape 391"/>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0" lvl="0" marL="0">
              <a:spcBef>
                <a:spcPts val="0"/>
              </a:spcBef>
              <a:buNone/>
            </a:pPr>
            <a:r>
              <a:rPr lang="en" sz="1600">
                <a:latin typeface="Consolas"/>
                <a:ea typeface="Consolas"/>
                <a:cs typeface="Consolas"/>
                <a:sym typeface="Consolas"/>
              </a:rPr>
              <a:t>$ ETCD_OPERATOR_POD_NAME=$(kubectl -n vault get pod \</a:t>
            </a:r>
          </a:p>
          <a:p>
            <a:pPr indent="0" lvl="0" marL="0">
              <a:spcBef>
                <a:spcPts val="0"/>
              </a:spcBef>
              <a:buNone/>
            </a:pPr>
            <a:r>
              <a:rPr lang="en" sz="1600">
                <a:latin typeface="Consolas"/>
                <a:ea typeface="Consolas"/>
                <a:cs typeface="Consolas"/>
                <a:sym typeface="Consolas"/>
              </a:rPr>
              <a:t>    | grep etcd-operator \</a:t>
            </a:r>
          </a:p>
          <a:p>
            <a:pPr indent="0" lvl="0" marL="0">
              <a:spcBef>
                <a:spcPts val="0"/>
              </a:spcBef>
              <a:buNone/>
            </a:pPr>
            <a:r>
              <a:rPr lang="en" sz="1600">
                <a:latin typeface="Consolas"/>
                <a:ea typeface="Consolas"/>
                <a:cs typeface="Consolas"/>
                <a:sym typeface="Consolas"/>
              </a:rPr>
              <a:t>    | awk 'NR==1' \</a:t>
            </a:r>
          </a:p>
          <a:p>
            <a:pPr indent="-69850" lvl="0" marL="0">
              <a:spcBef>
                <a:spcPts val="0"/>
              </a:spcBef>
              <a:buClr>
                <a:schemeClr val="dk1"/>
              </a:buClr>
              <a:buSzPts val="1100"/>
              <a:buFont typeface="Arial"/>
              <a:buNone/>
            </a:pPr>
            <a:r>
              <a:rPr lang="en" sz="1600">
                <a:latin typeface="Consolas"/>
                <a:ea typeface="Consolas"/>
                <a:cs typeface="Consolas"/>
                <a:sym typeface="Consolas"/>
              </a:rPr>
              <a:t>    | awk '{print $1}')</a:t>
            </a:r>
          </a:p>
          <a:p>
            <a:pPr indent="0" lvl="0" marL="0">
              <a:spcBef>
                <a:spcPts val="0"/>
              </a:spcBef>
              <a:buNone/>
            </a:pPr>
            <a:r>
              <a:rPr lang="en" sz="1600">
                <a:latin typeface="Consolas"/>
                <a:ea typeface="Consolas"/>
                <a:cs typeface="Consolas"/>
                <a:sym typeface="Consolas"/>
              </a:rPr>
              <a:t>$ kubectl -n vault logs -f "${ETCD_OPERATOR_POD_NAME}"</a:t>
            </a:r>
          </a:p>
          <a:p>
            <a:pPr indent="0" lvl="0" marL="0">
              <a:spcBef>
                <a:spcPts val="0"/>
              </a:spcBef>
              <a:buNone/>
            </a:pPr>
            <a:r>
              <a:rPr lang="en" sz="1600">
                <a:latin typeface="Consolas"/>
                <a:ea typeface="Consolas"/>
                <a:cs typeface="Consolas"/>
                <a:sym typeface="Consolas"/>
              </a:rPr>
              <a:t>(...)</a:t>
            </a: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5" name="Shape 395"/>
        <p:cNvGrpSpPr/>
        <p:nvPr/>
      </p:nvGrpSpPr>
      <p:grpSpPr>
        <a:xfrm>
          <a:off x="0" y="0"/>
          <a:ext cx="0" cy="0"/>
          <a:chOff x="0" y="0"/>
          <a:chExt cx="0" cy="0"/>
        </a:xfrm>
      </p:grpSpPr>
      <p:sp>
        <p:nvSpPr>
          <p:cNvPr id="396" name="Shape 396"/>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rtl="0">
              <a:spcBef>
                <a:spcPts val="0"/>
              </a:spcBef>
              <a:buNone/>
            </a:pPr>
            <a:r>
              <a:rPr lang="en"/>
              <a:t>Verify</a:t>
            </a:r>
            <a:r>
              <a:rPr lang="en"/>
              <a:t> </a:t>
            </a:r>
            <a:r>
              <a:rPr lang="en">
                <a:latin typeface="Consolas"/>
                <a:ea typeface="Consolas"/>
                <a:cs typeface="Consolas"/>
                <a:sym typeface="Consolas"/>
              </a:rPr>
              <a:t>etcd-operator</a:t>
            </a:r>
          </a:p>
        </p:txBody>
      </p:sp>
      <p:sp>
        <p:nvSpPr>
          <p:cNvPr id="397" name="Shape 397"/>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0" lvl="0" marL="0">
              <a:spcBef>
                <a:spcPts val="0"/>
              </a:spcBef>
              <a:buNone/>
            </a:pPr>
            <a:r>
              <a:rPr lang="en" sz="1600">
                <a:latin typeface="Consolas"/>
                <a:ea typeface="Consolas"/>
                <a:cs typeface="Consolas"/>
                <a:sym typeface="Consolas"/>
              </a:rPr>
              <a:t>$ </a:t>
            </a:r>
            <a:r>
              <a:rPr lang="en" sz="1600">
                <a:latin typeface="Consolas"/>
                <a:ea typeface="Consolas"/>
                <a:cs typeface="Consolas"/>
                <a:sym typeface="Consolas"/>
              </a:rPr>
              <a:t>ETCD_BACKUP_OPERATOR_POD_NAME=$(kubectl -n vault get pod \</a:t>
            </a:r>
          </a:p>
          <a:p>
            <a:pPr indent="0" lvl="0" marL="0">
              <a:spcBef>
                <a:spcPts val="0"/>
              </a:spcBef>
              <a:buNone/>
            </a:pPr>
            <a:r>
              <a:rPr lang="en" sz="1600">
                <a:latin typeface="Consolas"/>
                <a:ea typeface="Consolas"/>
                <a:cs typeface="Consolas"/>
                <a:sym typeface="Consolas"/>
              </a:rPr>
              <a:t>    | grep etcd-backup-operator \</a:t>
            </a:r>
          </a:p>
          <a:p>
            <a:pPr indent="0" lvl="0" marL="0">
              <a:spcBef>
                <a:spcPts val="0"/>
              </a:spcBef>
              <a:buNone/>
            </a:pPr>
            <a:r>
              <a:rPr lang="en" sz="1600">
                <a:latin typeface="Consolas"/>
                <a:ea typeface="Consolas"/>
                <a:cs typeface="Consolas"/>
                <a:sym typeface="Consolas"/>
              </a:rPr>
              <a:t>    | awk 'NR==1' \</a:t>
            </a:r>
          </a:p>
          <a:p>
            <a:pPr indent="0" lvl="0" marL="0" rtl="0">
              <a:spcBef>
                <a:spcPts val="0"/>
              </a:spcBef>
              <a:buNone/>
            </a:pPr>
            <a:r>
              <a:rPr lang="en" sz="1600">
                <a:latin typeface="Consolas"/>
                <a:ea typeface="Consolas"/>
                <a:cs typeface="Consolas"/>
                <a:sym typeface="Consolas"/>
              </a:rPr>
              <a:t>    | awk '{print $1}')</a:t>
            </a:r>
          </a:p>
          <a:p>
            <a:pPr indent="0" lvl="0" marL="0">
              <a:spcBef>
                <a:spcPts val="0"/>
              </a:spcBef>
              <a:buNone/>
            </a:pPr>
            <a:r>
              <a:rPr lang="en" sz="1600">
                <a:latin typeface="Consolas"/>
                <a:ea typeface="Consolas"/>
                <a:cs typeface="Consolas"/>
                <a:sym typeface="Consolas"/>
              </a:rPr>
              <a:t>$ kubectl </a:t>
            </a:r>
            <a:r>
              <a:rPr lang="en" sz="1600">
                <a:latin typeface="Consolas"/>
                <a:ea typeface="Consolas"/>
                <a:cs typeface="Consolas"/>
                <a:sym typeface="Consolas"/>
              </a:rPr>
              <a:t>-n vault </a:t>
            </a:r>
            <a:r>
              <a:rPr lang="en" sz="1600">
                <a:latin typeface="Consolas"/>
                <a:ea typeface="Consolas"/>
                <a:cs typeface="Consolas"/>
                <a:sym typeface="Consolas"/>
              </a:rPr>
              <a:t>logs -f "${ETCD_BACKUP_OPERATOR_POD_NAME}"</a:t>
            </a:r>
          </a:p>
          <a:p>
            <a:pPr indent="0" lvl="0" marL="0" rtl="0">
              <a:spcBef>
                <a:spcPts val="0"/>
              </a:spcBef>
              <a:buNone/>
            </a:pPr>
            <a:r>
              <a:rPr lang="en" sz="1600">
                <a:latin typeface="Consolas"/>
                <a:ea typeface="Consolas"/>
                <a:cs typeface="Consolas"/>
                <a:sym typeface="Consolas"/>
              </a:rPr>
              <a:t>(...)</a:t>
            </a: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1" name="Shape 401"/>
        <p:cNvGrpSpPr/>
        <p:nvPr/>
      </p:nvGrpSpPr>
      <p:grpSpPr>
        <a:xfrm>
          <a:off x="0" y="0"/>
          <a:ext cx="0" cy="0"/>
          <a:chOff x="0" y="0"/>
          <a:chExt cx="0" cy="0"/>
        </a:xfrm>
      </p:grpSpPr>
      <p:sp>
        <p:nvSpPr>
          <p:cNvPr id="402" name="Shape 402"/>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rtl="0">
              <a:spcBef>
                <a:spcPts val="0"/>
              </a:spcBef>
              <a:buNone/>
            </a:pPr>
            <a:r>
              <a:rPr lang="en"/>
              <a:t>Verify</a:t>
            </a:r>
            <a:r>
              <a:rPr lang="en"/>
              <a:t> </a:t>
            </a:r>
            <a:r>
              <a:rPr lang="en">
                <a:latin typeface="Consolas"/>
                <a:ea typeface="Consolas"/>
                <a:cs typeface="Consolas"/>
                <a:sym typeface="Consolas"/>
              </a:rPr>
              <a:t>etcd-operator</a:t>
            </a:r>
          </a:p>
        </p:txBody>
      </p:sp>
      <p:sp>
        <p:nvSpPr>
          <p:cNvPr id="403" name="Shape 403"/>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0" lvl="0" marL="0" rtl="0">
              <a:spcBef>
                <a:spcPts val="0"/>
              </a:spcBef>
              <a:buNone/>
            </a:pPr>
            <a:r>
              <a:rPr lang="en" sz="1600">
                <a:latin typeface="Consolas"/>
                <a:ea typeface="Consolas"/>
                <a:cs typeface="Consolas"/>
                <a:sym typeface="Consolas"/>
              </a:rPr>
              <a:t>$ ETCD_RESTORE_OPERATOR_POD_NAME=$(kubectl -n vault get pod \</a:t>
            </a:r>
          </a:p>
          <a:p>
            <a:pPr indent="0" lvl="0" marL="0" rtl="0">
              <a:spcBef>
                <a:spcPts val="0"/>
              </a:spcBef>
              <a:buNone/>
            </a:pPr>
            <a:r>
              <a:rPr lang="en" sz="1600">
                <a:latin typeface="Consolas"/>
                <a:ea typeface="Consolas"/>
                <a:cs typeface="Consolas"/>
                <a:sym typeface="Consolas"/>
              </a:rPr>
              <a:t>    | grep </a:t>
            </a:r>
            <a:r>
              <a:rPr lang="en" sz="1600">
                <a:latin typeface="Consolas"/>
                <a:ea typeface="Consolas"/>
                <a:cs typeface="Consolas"/>
                <a:sym typeface="Consolas"/>
              </a:rPr>
              <a:t>etcd-restore-operator</a:t>
            </a:r>
            <a:r>
              <a:rPr lang="en" sz="1600">
                <a:latin typeface="Consolas"/>
                <a:ea typeface="Consolas"/>
                <a:cs typeface="Consolas"/>
                <a:sym typeface="Consolas"/>
              </a:rPr>
              <a:t> \</a:t>
            </a:r>
          </a:p>
          <a:p>
            <a:pPr indent="0" lvl="0" marL="0" rtl="0">
              <a:spcBef>
                <a:spcPts val="0"/>
              </a:spcBef>
              <a:buNone/>
            </a:pPr>
            <a:r>
              <a:rPr lang="en" sz="1600">
                <a:latin typeface="Consolas"/>
                <a:ea typeface="Consolas"/>
                <a:cs typeface="Consolas"/>
                <a:sym typeface="Consolas"/>
              </a:rPr>
              <a:t>    | awk 'NR==1' \</a:t>
            </a:r>
          </a:p>
          <a:p>
            <a:pPr indent="0" lvl="0" marL="0" rtl="0">
              <a:spcBef>
                <a:spcPts val="0"/>
              </a:spcBef>
              <a:buNone/>
            </a:pPr>
            <a:r>
              <a:rPr lang="en" sz="1600">
                <a:latin typeface="Consolas"/>
                <a:ea typeface="Consolas"/>
                <a:cs typeface="Consolas"/>
                <a:sym typeface="Consolas"/>
              </a:rPr>
              <a:t>    | awk '{print $1}')</a:t>
            </a:r>
          </a:p>
          <a:p>
            <a:pPr indent="0" lvl="0" marL="0">
              <a:spcBef>
                <a:spcPts val="0"/>
              </a:spcBef>
              <a:buNone/>
            </a:pPr>
            <a:r>
              <a:rPr lang="en" sz="1600">
                <a:latin typeface="Consolas"/>
                <a:ea typeface="Consolas"/>
                <a:cs typeface="Consolas"/>
                <a:sym typeface="Consolas"/>
              </a:rPr>
              <a:t>$ kubectl -n vault logs -f "${ETCD_RESTORE_OPERATOR_POD_NAME}"</a:t>
            </a:r>
          </a:p>
          <a:p>
            <a:pPr indent="0" lvl="0" marL="0" rtl="0">
              <a:spcBef>
                <a:spcPts val="0"/>
              </a:spcBef>
              <a:buNone/>
            </a:pPr>
            <a:r>
              <a:rPr lang="en" sz="1600">
                <a:latin typeface="Consolas"/>
                <a:ea typeface="Consolas"/>
                <a:cs typeface="Consolas"/>
                <a:sym typeface="Consolas"/>
              </a:rPr>
              <a:t>(...)</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Shape 83"/>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rtl="0">
              <a:spcBef>
                <a:spcPts val="0"/>
              </a:spcBef>
              <a:buNone/>
            </a:pPr>
            <a:r>
              <a:rPr lang="en"/>
              <a:t>Acceptance criteria for a solution</a:t>
            </a:r>
          </a:p>
        </p:txBody>
      </p:sp>
      <p:sp>
        <p:nvSpPr>
          <p:cNvPr id="84" name="Shape 84"/>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0" lvl="0" marL="0">
              <a:spcBef>
                <a:spcPts val="0"/>
              </a:spcBef>
              <a:buNone/>
            </a:pPr>
            <a:r>
              <a:rPr lang="en"/>
              <a:t>T</a:t>
            </a:r>
            <a:r>
              <a:rPr lang="en"/>
              <a:t>he chosen solution must:</a:t>
            </a:r>
          </a:p>
          <a:p>
            <a:pPr indent="-342900" lvl="0" marL="457200" rtl="0">
              <a:spcBef>
                <a:spcPts val="0"/>
              </a:spcBef>
              <a:buSzPts val="1800"/>
              <a:buChar char="●"/>
            </a:pPr>
            <a:r>
              <a:rPr lang="en"/>
              <a:t>enable authentication of applications, trust establishment between applications, and secure secret management;</a:t>
            </a:r>
          </a:p>
          <a:p>
            <a:pPr indent="-342900" lvl="0" marL="457200" rtl="0">
              <a:spcBef>
                <a:spcPts val="0"/>
              </a:spcBef>
              <a:spcAft>
                <a:spcPts val="0"/>
              </a:spcAft>
              <a:buSzPts val="1800"/>
              <a:buChar char="●"/>
            </a:pPr>
            <a:r>
              <a:rPr lang="en"/>
              <a:t>be usable by applications running in different Kubernetes clusters or in different GCP projects - for as long as the GCP organization is the same (hint: Cloud IAM);</a:t>
            </a:r>
          </a:p>
          <a:p>
            <a:pPr indent="-342900" lvl="0" marL="457200" rtl="0">
              <a:spcBef>
                <a:spcPts val="0"/>
              </a:spcBef>
              <a:buSzPts val="1800"/>
              <a:buChar char="●"/>
            </a:pPr>
            <a:r>
              <a:rPr lang="en"/>
              <a:t>be secure and tightly integrated with both GCP services and Kubernetes.</a:t>
            </a: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7" name="Shape 407"/>
        <p:cNvGrpSpPr/>
        <p:nvPr/>
      </p:nvGrpSpPr>
      <p:grpSpPr>
        <a:xfrm>
          <a:off x="0" y="0"/>
          <a:ext cx="0" cy="0"/>
          <a:chOff x="0" y="0"/>
          <a:chExt cx="0" cy="0"/>
        </a:xfrm>
      </p:grpSpPr>
      <p:sp>
        <p:nvSpPr>
          <p:cNvPr id="408" name="Shape 408"/>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a:spcBef>
                <a:spcPts val="0"/>
              </a:spcBef>
              <a:buNone/>
            </a:pPr>
            <a:r>
              <a:rPr lang="en"/>
              <a:t>Create TLS certificates and secrets for </a:t>
            </a:r>
            <a:r>
              <a:rPr lang="en">
                <a:latin typeface="Consolas"/>
                <a:ea typeface="Consolas"/>
                <a:cs typeface="Consolas"/>
                <a:sym typeface="Consolas"/>
              </a:rPr>
              <a:t>etcd</a:t>
            </a:r>
          </a:p>
        </p:txBody>
      </p:sp>
      <p:sp>
        <p:nvSpPr>
          <p:cNvPr id="409" name="Shape 409"/>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0" lvl="0" marL="0">
              <a:spcBef>
                <a:spcPts val="0"/>
              </a:spcBef>
              <a:buNone/>
            </a:pPr>
            <a:r>
              <a:rPr lang="en"/>
              <a:t>B</a:t>
            </a:r>
            <a:r>
              <a:rPr lang="en"/>
              <a:t>efore proceeding, one needs to generate TLS certificates to secure communications within and to the </a:t>
            </a:r>
            <a:r>
              <a:rPr lang="en">
                <a:latin typeface="Consolas"/>
                <a:ea typeface="Consolas"/>
                <a:cs typeface="Consolas"/>
                <a:sym typeface="Consolas"/>
              </a:rPr>
              <a:t>etcd</a:t>
            </a:r>
            <a:r>
              <a:rPr lang="en"/>
              <a:t> cluster.</a:t>
            </a:r>
          </a:p>
          <a:p>
            <a:pPr indent="0" lvl="0" marL="0">
              <a:spcBef>
                <a:spcPts val="0"/>
              </a:spcBef>
              <a:buNone/>
            </a:pPr>
            <a:r>
              <a:rPr lang="en"/>
              <a:t>Even though the </a:t>
            </a:r>
            <a:r>
              <a:rPr lang="en">
                <a:latin typeface="Consolas"/>
                <a:ea typeface="Consolas"/>
                <a:cs typeface="Consolas"/>
                <a:sym typeface="Consolas"/>
              </a:rPr>
              <a:t>etcd</a:t>
            </a:r>
            <a:r>
              <a:rPr lang="en"/>
              <a:t> cluster won’t be exposed to outside of the Kubernetes cluster it is highly recommended to adopt this additional security measure.</a:t>
            </a: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3" name="Shape 413"/>
        <p:cNvGrpSpPr/>
        <p:nvPr/>
      </p:nvGrpSpPr>
      <p:grpSpPr>
        <a:xfrm>
          <a:off x="0" y="0"/>
          <a:ext cx="0" cy="0"/>
          <a:chOff x="0" y="0"/>
          <a:chExt cx="0" cy="0"/>
        </a:xfrm>
      </p:grpSpPr>
      <p:sp>
        <p:nvSpPr>
          <p:cNvPr id="414" name="Shape 414"/>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69850" lvl="0" marL="0">
              <a:spcBef>
                <a:spcPts val="0"/>
              </a:spcBef>
              <a:buClr>
                <a:schemeClr val="dk1"/>
              </a:buClr>
              <a:buSzPts val="1100"/>
              <a:buFont typeface="Arial"/>
              <a:buNone/>
            </a:pPr>
            <a:r>
              <a:rPr lang="en"/>
              <a:t>Create TLS certificates for</a:t>
            </a:r>
            <a:r>
              <a:rPr lang="en"/>
              <a:t> </a:t>
            </a:r>
            <a:r>
              <a:rPr lang="en">
                <a:latin typeface="Consolas"/>
                <a:ea typeface="Consolas"/>
                <a:cs typeface="Consolas"/>
                <a:sym typeface="Consolas"/>
              </a:rPr>
              <a:t>etcd</a:t>
            </a:r>
          </a:p>
        </p:txBody>
      </p:sp>
      <p:sp>
        <p:nvSpPr>
          <p:cNvPr id="415" name="Shape 415"/>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69850" lvl="0" marL="0">
              <a:spcBef>
                <a:spcPts val="0"/>
              </a:spcBef>
              <a:spcAft>
                <a:spcPts val="1200"/>
              </a:spcAft>
              <a:buClr>
                <a:schemeClr val="dk1"/>
              </a:buClr>
              <a:buSzPts val="1100"/>
              <a:buFont typeface="Arial"/>
              <a:buNone/>
            </a:pPr>
            <a:r>
              <a:rPr lang="en" sz="1400">
                <a:latin typeface="Consolas"/>
                <a:ea typeface="Consolas"/>
                <a:cs typeface="Consolas"/>
                <a:sym typeface="Consolas"/>
              </a:rPr>
              <a:t>$ ./tls/create-etcd-certs.sh</a:t>
            </a:r>
          </a:p>
          <a:p>
            <a:pPr indent="0" lvl="0" marL="0">
              <a:spcBef>
                <a:spcPts val="0"/>
              </a:spcBef>
              <a:spcAft>
                <a:spcPts val="1200"/>
              </a:spcAft>
              <a:buNone/>
            </a:pPr>
            <a:r>
              <a:rPr lang="en" sz="1400">
                <a:latin typeface="Consolas"/>
                <a:ea typeface="Consolas"/>
                <a:cs typeface="Consolas"/>
                <a:sym typeface="Consolas"/>
              </a:rPr>
              <a:t>2017/11/25 10:08:12 [INFO] generating a new CA key and certificate from CSR</a:t>
            </a:r>
          </a:p>
          <a:p>
            <a:pPr indent="0" lvl="0" marL="0">
              <a:spcBef>
                <a:spcPts val="0"/>
              </a:spcBef>
              <a:spcAft>
                <a:spcPts val="1200"/>
              </a:spcAft>
              <a:buNone/>
            </a:pPr>
            <a:r>
              <a:rPr lang="en" sz="1400">
                <a:latin typeface="Consolas"/>
                <a:ea typeface="Consolas"/>
                <a:cs typeface="Consolas"/>
                <a:sym typeface="Consolas"/>
              </a:rPr>
              <a:t>(...)</a:t>
            </a:r>
          </a:p>
          <a:p>
            <a:pPr indent="0" lvl="0" marL="0" rtl="0">
              <a:spcBef>
                <a:spcPts val="0"/>
              </a:spcBef>
              <a:spcAft>
                <a:spcPts val="1200"/>
              </a:spcAft>
              <a:buNone/>
            </a:pPr>
            <a:r>
              <a:t/>
            </a:r>
            <a:endParaRPr sz="1400"/>
          </a:p>
          <a:p>
            <a:pPr indent="0" lvl="0" marL="0" rtl="0">
              <a:spcBef>
                <a:spcPts val="0"/>
              </a:spcBef>
              <a:spcAft>
                <a:spcPts val="1200"/>
              </a:spcAft>
              <a:buNone/>
            </a:pPr>
            <a:r>
              <a:rPr lang="en" sz="1400"/>
              <a:t>In this step, certificates are generated by </a:t>
            </a:r>
            <a:r>
              <a:rPr i="1" lang="en" sz="1400"/>
              <a:t>cfssl</a:t>
            </a:r>
            <a:r>
              <a:rPr lang="en" sz="1400"/>
              <a:t> and then encrypted with Cloud KMS.</a:t>
            </a:r>
          </a:p>
          <a:p>
            <a:pPr indent="0" lvl="0" marL="0">
              <a:spcBef>
                <a:spcPts val="0"/>
              </a:spcBef>
              <a:spcAft>
                <a:spcPts val="1200"/>
              </a:spcAft>
              <a:buNone/>
            </a:pPr>
            <a:r>
              <a:rPr b="1" lang="en" sz="1400"/>
              <a:t>ATTENTION: </a:t>
            </a:r>
            <a:r>
              <a:rPr lang="en" sz="1400"/>
              <a:t>During my tests, </a:t>
            </a:r>
            <a:r>
              <a:rPr i="1" lang="en" sz="1400"/>
              <a:t>cfssl</a:t>
            </a:r>
            <a:r>
              <a:rPr lang="en" sz="1400"/>
              <a:t> would seldomly crash. If it happens, re-run the command above.</a:t>
            </a: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9" name="Shape 419"/>
        <p:cNvGrpSpPr/>
        <p:nvPr/>
      </p:nvGrpSpPr>
      <p:grpSpPr>
        <a:xfrm>
          <a:off x="0" y="0"/>
          <a:ext cx="0" cy="0"/>
          <a:chOff x="0" y="0"/>
          <a:chExt cx="0" cy="0"/>
        </a:xfrm>
      </p:grpSpPr>
      <p:sp>
        <p:nvSpPr>
          <p:cNvPr id="420" name="Shape 420"/>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69850" lvl="0" marL="0" rtl="0">
              <a:spcBef>
                <a:spcPts val="0"/>
              </a:spcBef>
              <a:buClr>
                <a:schemeClr val="dk1"/>
              </a:buClr>
              <a:buSzPts val="1100"/>
              <a:buFont typeface="Arial"/>
              <a:buNone/>
            </a:pPr>
            <a:r>
              <a:rPr lang="en"/>
              <a:t>Create TLS secrets (containing certificates) for </a:t>
            </a:r>
            <a:r>
              <a:rPr lang="en">
                <a:latin typeface="Consolas"/>
                <a:ea typeface="Consolas"/>
                <a:cs typeface="Consolas"/>
                <a:sym typeface="Consolas"/>
              </a:rPr>
              <a:t>etcd</a:t>
            </a:r>
          </a:p>
        </p:txBody>
      </p:sp>
      <p:sp>
        <p:nvSpPr>
          <p:cNvPr id="421" name="Shape 421"/>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0" lvl="0" marL="0" rtl="0">
              <a:spcBef>
                <a:spcPts val="0"/>
              </a:spcBef>
              <a:spcAft>
                <a:spcPts val="1200"/>
              </a:spcAft>
              <a:buNone/>
            </a:pPr>
            <a:r>
              <a:rPr lang="en" sz="1400">
                <a:latin typeface="Consolas"/>
                <a:ea typeface="Consolas"/>
                <a:cs typeface="Consolas"/>
                <a:sym typeface="Consolas"/>
              </a:rPr>
              <a:t>$ ./tls/create-etcd-secrets.sh</a:t>
            </a:r>
          </a:p>
          <a:p>
            <a:pPr indent="0" lvl="0" marL="0" rtl="0">
              <a:spcBef>
                <a:spcPts val="0"/>
              </a:spcBef>
              <a:spcAft>
                <a:spcPts val="1200"/>
              </a:spcAft>
              <a:buNone/>
            </a:pPr>
            <a:r>
              <a:rPr lang="en" sz="1400">
                <a:latin typeface="Consolas"/>
                <a:ea typeface="Consolas"/>
                <a:cs typeface="Consolas"/>
                <a:sym typeface="Consolas"/>
              </a:rPr>
              <a:t>secret "etcd-peer-tls" created</a:t>
            </a:r>
          </a:p>
          <a:p>
            <a:pPr indent="0" lvl="0" marL="0" rtl="0">
              <a:spcBef>
                <a:spcPts val="0"/>
              </a:spcBef>
              <a:spcAft>
                <a:spcPts val="1200"/>
              </a:spcAft>
              <a:buNone/>
            </a:pPr>
            <a:r>
              <a:rPr lang="en" sz="1400">
                <a:latin typeface="Consolas"/>
                <a:ea typeface="Consolas"/>
                <a:cs typeface="Consolas"/>
                <a:sym typeface="Consolas"/>
              </a:rPr>
              <a:t>secret "etcd-server-tls" created</a:t>
            </a:r>
          </a:p>
          <a:p>
            <a:pPr indent="0" lvl="0" marL="0" rtl="0">
              <a:spcBef>
                <a:spcPts val="0"/>
              </a:spcBef>
              <a:spcAft>
                <a:spcPts val="1200"/>
              </a:spcAft>
              <a:buNone/>
            </a:pPr>
            <a:r>
              <a:rPr lang="en" sz="1400">
                <a:latin typeface="Consolas"/>
                <a:ea typeface="Consolas"/>
                <a:cs typeface="Consolas"/>
                <a:sym typeface="Consolas"/>
              </a:rPr>
              <a:t>secret "etcd-operator-tls" created</a:t>
            </a:r>
          </a:p>
          <a:p>
            <a:pPr indent="0" lvl="0" marL="0" rtl="0">
              <a:spcBef>
                <a:spcPts val="0"/>
              </a:spcBef>
              <a:spcAft>
                <a:spcPts val="1200"/>
              </a:spcAft>
              <a:buNone/>
            </a:pPr>
            <a:r>
              <a:rPr lang="en" sz="1400">
                <a:latin typeface="Consolas"/>
                <a:ea typeface="Consolas"/>
                <a:cs typeface="Consolas"/>
                <a:sym typeface="Consolas"/>
              </a:rPr>
              <a:t>secret "vault-etcd-tls" created</a:t>
            </a:r>
          </a:p>
          <a:p>
            <a:pPr indent="0" lvl="0" marL="0" rtl="0">
              <a:spcBef>
                <a:spcPts val="0"/>
              </a:spcBef>
              <a:spcAft>
                <a:spcPts val="1200"/>
              </a:spcAft>
              <a:buNone/>
            </a:pPr>
            <a:r>
              <a:t/>
            </a:r>
            <a:endParaRPr sz="1400"/>
          </a:p>
          <a:p>
            <a:pPr indent="-69850" lvl="0" marL="0" rtl="0">
              <a:spcBef>
                <a:spcPts val="0"/>
              </a:spcBef>
              <a:spcAft>
                <a:spcPts val="1200"/>
              </a:spcAft>
              <a:buClr>
                <a:schemeClr val="dk1"/>
              </a:buClr>
              <a:buSzPts val="1100"/>
              <a:buFont typeface="Arial"/>
              <a:buNone/>
            </a:pPr>
            <a:r>
              <a:rPr lang="en" sz="1400"/>
              <a:t>In this step, certificates are decrypted with Cloud KMS and stored as Kubernetes secrets.</a:t>
            </a: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5" name="Shape 425"/>
        <p:cNvGrpSpPr/>
        <p:nvPr/>
      </p:nvGrpSpPr>
      <p:grpSpPr>
        <a:xfrm>
          <a:off x="0" y="0"/>
          <a:ext cx="0" cy="0"/>
          <a:chOff x="0" y="0"/>
          <a:chExt cx="0" cy="0"/>
        </a:xfrm>
      </p:grpSpPr>
      <p:sp>
        <p:nvSpPr>
          <p:cNvPr id="426" name="Shape 426"/>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a:spcBef>
                <a:spcPts val="0"/>
              </a:spcBef>
              <a:buNone/>
            </a:pPr>
            <a:r>
              <a:rPr lang="en"/>
              <a:t>Deploy the </a:t>
            </a:r>
            <a:r>
              <a:rPr lang="en">
                <a:latin typeface="Consolas"/>
                <a:ea typeface="Consolas"/>
                <a:cs typeface="Consolas"/>
                <a:sym typeface="Consolas"/>
              </a:rPr>
              <a:t>etcd</a:t>
            </a:r>
            <a:r>
              <a:rPr lang="en"/>
              <a:t> cluster</a:t>
            </a:r>
          </a:p>
        </p:txBody>
      </p:sp>
      <p:sp>
        <p:nvSpPr>
          <p:cNvPr id="427" name="Shape 427"/>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0" lvl="0" marL="0">
              <a:spcBef>
                <a:spcPts val="0"/>
              </a:spcBef>
              <a:buNone/>
            </a:pPr>
            <a:r>
              <a:rPr b="1" lang="en"/>
              <a:t>ATTENTION:</a:t>
            </a:r>
            <a:r>
              <a:rPr lang="en"/>
              <a:t> Before deploying </a:t>
            </a:r>
            <a:r>
              <a:rPr i="1" lang="en"/>
              <a:t>etcd</a:t>
            </a:r>
            <a:r>
              <a:rPr lang="en"/>
              <a:t>, let’s remove the generated certificates from disk:</a:t>
            </a:r>
          </a:p>
          <a:p>
            <a:pPr indent="-69850" lvl="0" marL="0">
              <a:spcBef>
                <a:spcPts val="0"/>
              </a:spcBef>
              <a:buClr>
                <a:schemeClr val="dk1"/>
              </a:buClr>
              <a:buSzPts val="1100"/>
              <a:buFont typeface="Arial"/>
              <a:buNone/>
            </a:pPr>
            <a:r>
              <a:rPr lang="en">
                <a:latin typeface="Consolas"/>
                <a:ea typeface="Consolas"/>
                <a:cs typeface="Consolas"/>
                <a:sym typeface="Consolas"/>
              </a:rPr>
              <a:t>$ git clean -xfd</a:t>
            </a:r>
          </a:p>
          <a:p>
            <a:pPr indent="0" lvl="0" marL="0">
              <a:spcBef>
                <a:spcPts val="0"/>
              </a:spcBef>
              <a:buNone/>
            </a:pPr>
            <a:r>
              <a:rPr b="1" lang="en"/>
              <a:t>ATTENTION: </a:t>
            </a:r>
            <a:r>
              <a:rPr lang="en"/>
              <a:t>We will talk about disaster-recovery soon but as soon as these certificates are gone, new ones will be needed for rebuilding the PKI infra.</a:t>
            </a:r>
          </a:p>
          <a:p>
            <a:pPr indent="0" lvl="0" marL="0">
              <a:spcBef>
                <a:spcPts val="0"/>
              </a:spcBef>
              <a:buNone/>
            </a:pPr>
            <a:r>
              <a:rPr lang="en"/>
              <a:t>Now that </a:t>
            </a:r>
            <a:r>
              <a:rPr lang="en">
                <a:latin typeface="Consolas"/>
                <a:ea typeface="Consolas"/>
                <a:cs typeface="Consolas"/>
                <a:sym typeface="Consolas"/>
              </a:rPr>
              <a:t>etcd-operator</a:t>
            </a:r>
            <a:r>
              <a:rPr lang="en"/>
              <a:t> and the necessary Kubernetes secrets are adequately setup, it is time to create the </a:t>
            </a:r>
            <a:r>
              <a:rPr lang="en">
                <a:latin typeface="Consolas"/>
                <a:ea typeface="Consolas"/>
                <a:cs typeface="Consolas"/>
                <a:sym typeface="Consolas"/>
              </a:rPr>
              <a:t>etcd</a:t>
            </a:r>
            <a:r>
              <a:rPr lang="en"/>
              <a:t> cluster.</a:t>
            </a:r>
          </a:p>
          <a:p>
            <a:pPr indent="0" lvl="0" marL="0">
              <a:spcBef>
                <a:spcPts val="0"/>
              </a:spcBef>
              <a:buNone/>
            </a:pPr>
            <a:r>
              <a:rPr lang="en"/>
              <a:t>The </a:t>
            </a:r>
            <a:r>
              <a:rPr lang="en">
                <a:latin typeface="Consolas"/>
                <a:ea typeface="Consolas"/>
                <a:cs typeface="Consolas"/>
                <a:sym typeface="Consolas"/>
              </a:rPr>
              <a:t>etcd</a:t>
            </a:r>
            <a:r>
              <a:rPr lang="en"/>
              <a:t> cluster will be comprised of three nodes running </a:t>
            </a:r>
            <a:r>
              <a:rPr lang="en">
                <a:latin typeface="Consolas"/>
                <a:ea typeface="Consolas"/>
                <a:cs typeface="Consolas"/>
                <a:sym typeface="Consolas"/>
              </a:rPr>
              <a:t>etcd</a:t>
            </a:r>
            <a:r>
              <a:rPr lang="en"/>
              <a:t> </a:t>
            </a:r>
            <a:r>
              <a:rPr lang="en">
                <a:latin typeface="Consolas"/>
                <a:ea typeface="Consolas"/>
                <a:cs typeface="Consolas"/>
                <a:sym typeface="Consolas"/>
              </a:rPr>
              <a:t>3.1.10</a:t>
            </a:r>
            <a:r>
              <a:rPr lang="en"/>
              <a:t>. </a:t>
            </a: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1" name="Shape 431"/>
        <p:cNvGrpSpPr/>
        <p:nvPr/>
      </p:nvGrpSpPr>
      <p:grpSpPr>
        <a:xfrm>
          <a:off x="0" y="0"/>
          <a:ext cx="0" cy="0"/>
          <a:chOff x="0" y="0"/>
          <a:chExt cx="0" cy="0"/>
        </a:xfrm>
      </p:grpSpPr>
      <p:sp>
        <p:nvSpPr>
          <p:cNvPr id="432" name="Shape 432"/>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a:spcBef>
                <a:spcPts val="0"/>
              </a:spcBef>
              <a:buNone/>
            </a:pPr>
            <a:r>
              <a:rPr lang="en"/>
              <a:t>Deploy the </a:t>
            </a:r>
            <a:r>
              <a:rPr lang="en">
                <a:latin typeface="Consolas"/>
                <a:ea typeface="Consolas"/>
                <a:cs typeface="Consolas"/>
                <a:sym typeface="Consolas"/>
              </a:rPr>
              <a:t>etcd</a:t>
            </a:r>
            <a:r>
              <a:rPr lang="en"/>
              <a:t> cluster</a:t>
            </a:r>
          </a:p>
        </p:txBody>
      </p:sp>
      <p:sp>
        <p:nvSpPr>
          <p:cNvPr id="433" name="Shape 433"/>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69850" lvl="0" marL="0">
              <a:spcBef>
                <a:spcPts val="0"/>
              </a:spcBef>
              <a:buClr>
                <a:schemeClr val="dk1"/>
              </a:buClr>
              <a:buSzPts val="1100"/>
              <a:buFont typeface="Arial"/>
              <a:buNone/>
            </a:pPr>
            <a:r>
              <a:rPr lang="en">
                <a:latin typeface="Consolas"/>
                <a:ea typeface="Consolas"/>
                <a:cs typeface="Consolas"/>
                <a:sym typeface="Consolas"/>
              </a:rPr>
              <a:t>$ kubectl create -f etcd/etcd-etcdcluster.yaml</a:t>
            </a:r>
          </a:p>
          <a:p>
            <a:pPr indent="0" lvl="0" marL="0">
              <a:spcBef>
                <a:spcPts val="0"/>
              </a:spcBef>
              <a:buNone/>
            </a:pPr>
            <a:r>
              <a:rPr lang="en">
                <a:latin typeface="Consolas"/>
                <a:ea typeface="Consolas"/>
                <a:cs typeface="Consolas"/>
                <a:sym typeface="Consolas"/>
              </a:rPr>
              <a:t>etcdcluster "etcd" created</a:t>
            </a: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7" name="Shape 437"/>
        <p:cNvGrpSpPr/>
        <p:nvPr/>
      </p:nvGrpSpPr>
      <p:grpSpPr>
        <a:xfrm>
          <a:off x="0" y="0"/>
          <a:ext cx="0" cy="0"/>
          <a:chOff x="0" y="0"/>
          <a:chExt cx="0" cy="0"/>
        </a:xfrm>
      </p:grpSpPr>
      <p:sp>
        <p:nvSpPr>
          <p:cNvPr id="438" name="Shape 438"/>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rtl="0">
              <a:spcBef>
                <a:spcPts val="0"/>
              </a:spcBef>
              <a:buNone/>
            </a:pPr>
            <a:r>
              <a:rPr lang="en"/>
              <a:t>Deploy the </a:t>
            </a:r>
            <a:r>
              <a:rPr lang="en">
                <a:latin typeface="Consolas"/>
                <a:ea typeface="Consolas"/>
                <a:cs typeface="Consolas"/>
                <a:sym typeface="Consolas"/>
              </a:rPr>
              <a:t>etcd</a:t>
            </a:r>
            <a:r>
              <a:rPr lang="en"/>
              <a:t> cluster</a:t>
            </a:r>
          </a:p>
        </p:txBody>
      </p:sp>
      <p:sp>
        <p:nvSpPr>
          <p:cNvPr id="439" name="Shape 439"/>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0" lvl="0" marL="0" rtl="0">
              <a:spcBef>
                <a:spcPts val="0"/>
              </a:spcBef>
              <a:buNone/>
            </a:pPr>
            <a:r>
              <a:rPr lang="en"/>
              <a:t>Before proceeding any further, one must check whether the </a:t>
            </a:r>
            <a:r>
              <a:rPr lang="en">
                <a:latin typeface="Consolas"/>
                <a:ea typeface="Consolas"/>
                <a:cs typeface="Consolas"/>
                <a:sym typeface="Consolas"/>
              </a:rPr>
              <a:t>etcd</a:t>
            </a:r>
            <a:r>
              <a:rPr lang="en"/>
              <a:t> cluster deployment succeeded by inspecting pods in the </a:t>
            </a:r>
            <a:r>
              <a:rPr lang="en">
                <a:latin typeface="Consolas"/>
                <a:ea typeface="Consolas"/>
                <a:cs typeface="Consolas"/>
                <a:sym typeface="Consolas"/>
              </a:rPr>
              <a:t>vault</a:t>
            </a:r>
            <a:r>
              <a:rPr lang="en"/>
              <a:t> namespace.</a:t>
            </a: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3" name="Shape 443"/>
        <p:cNvGrpSpPr/>
        <p:nvPr/>
      </p:nvGrpSpPr>
      <p:grpSpPr>
        <a:xfrm>
          <a:off x="0" y="0"/>
          <a:ext cx="0" cy="0"/>
          <a:chOff x="0" y="0"/>
          <a:chExt cx="0" cy="0"/>
        </a:xfrm>
      </p:grpSpPr>
      <p:sp>
        <p:nvSpPr>
          <p:cNvPr id="444" name="Shape 444"/>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rtl="0">
              <a:spcBef>
                <a:spcPts val="0"/>
              </a:spcBef>
              <a:buNone/>
            </a:pPr>
            <a:r>
              <a:rPr lang="en"/>
              <a:t>Verify</a:t>
            </a:r>
            <a:r>
              <a:rPr lang="en"/>
              <a:t> the </a:t>
            </a:r>
            <a:r>
              <a:rPr lang="en">
                <a:latin typeface="Consolas"/>
                <a:ea typeface="Consolas"/>
                <a:cs typeface="Consolas"/>
                <a:sym typeface="Consolas"/>
              </a:rPr>
              <a:t>etcd</a:t>
            </a:r>
            <a:r>
              <a:rPr lang="en"/>
              <a:t> cluster</a:t>
            </a:r>
          </a:p>
        </p:txBody>
      </p:sp>
      <p:sp>
        <p:nvSpPr>
          <p:cNvPr id="445" name="Shape 445"/>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0" lvl="0" marL="0">
              <a:spcBef>
                <a:spcPts val="0"/>
              </a:spcBef>
              <a:buNone/>
            </a:pPr>
            <a:r>
              <a:rPr lang="en" sz="1400">
                <a:latin typeface="Consolas"/>
                <a:ea typeface="Consolas"/>
                <a:cs typeface="Consolas"/>
                <a:sym typeface="Consolas"/>
              </a:rPr>
              <a:t>$ kubectl -n vault get pod</a:t>
            </a:r>
          </a:p>
          <a:p>
            <a:pPr indent="0" lvl="0" marL="0">
              <a:spcBef>
                <a:spcPts val="0"/>
              </a:spcBef>
              <a:buNone/>
            </a:pPr>
            <a:r>
              <a:rPr lang="en" sz="1400">
                <a:latin typeface="Consolas"/>
                <a:ea typeface="Consolas"/>
                <a:cs typeface="Consolas"/>
                <a:sym typeface="Consolas"/>
              </a:rPr>
              <a:t>NAME                                     READY     STATUS    RESTARTS   AGE</a:t>
            </a:r>
          </a:p>
          <a:p>
            <a:pPr indent="0" lvl="0" marL="0">
              <a:spcBef>
                <a:spcPts val="0"/>
              </a:spcBef>
              <a:buNone/>
            </a:pPr>
            <a:r>
              <a:rPr lang="en" sz="1400">
                <a:latin typeface="Consolas"/>
                <a:ea typeface="Consolas"/>
                <a:cs typeface="Consolas"/>
                <a:sym typeface="Consolas"/>
              </a:rPr>
              <a:t>etcd-0000                                1/1       Running   0          1m</a:t>
            </a:r>
          </a:p>
          <a:p>
            <a:pPr indent="0" lvl="0" marL="0">
              <a:spcBef>
                <a:spcPts val="0"/>
              </a:spcBef>
              <a:buNone/>
            </a:pPr>
            <a:r>
              <a:rPr lang="en" sz="1400">
                <a:latin typeface="Consolas"/>
                <a:ea typeface="Consolas"/>
                <a:cs typeface="Consolas"/>
                <a:sym typeface="Consolas"/>
              </a:rPr>
              <a:t>etcd-0001                                1/1       Running   0          1m</a:t>
            </a:r>
          </a:p>
          <a:p>
            <a:pPr indent="0" lvl="0" marL="0">
              <a:spcBef>
                <a:spcPts val="0"/>
              </a:spcBef>
              <a:buNone/>
            </a:pPr>
            <a:r>
              <a:rPr lang="en" sz="1400">
                <a:latin typeface="Consolas"/>
                <a:ea typeface="Consolas"/>
                <a:cs typeface="Consolas"/>
                <a:sym typeface="Consolas"/>
              </a:rPr>
              <a:t>etcd-0002                                1/1       Running   0          1m</a:t>
            </a:r>
          </a:p>
          <a:p>
            <a:pPr indent="0" lvl="0" marL="0" rtl="0">
              <a:spcBef>
                <a:spcPts val="0"/>
              </a:spcBef>
              <a:buNone/>
            </a:pPr>
            <a:r>
              <a:rPr lang="en" sz="1400">
                <a:latin typeface="Consolas"/>
                <a:ea typeface="Consolas"/>
                <a:cs typeface="Consolas"/>
                <a:sym typeface="Consolas"/>
              </a:rPr>
              <a:t>etcd-operator-5876bdb586-dj6dc           1/1       Running   0          7m</a:t>
            </a:r>
          </a:p>
          <a:p>
            <a:pPr indent="0" lvl="0" marL="0" rtl="0">
              <a:spcBef>
                <a:spcPts val="0"/>
              </a:spcBef>
              <a:buNone/>
            </a:pPr>
            <a:r>
              <a:rPr lang="en" sz="1400">
                <a:latin typeface="Consolas"/>
                <a:ea typeface="Consolas"/>
                <a:cs typeface="Consolas"/>
                <a:sym typeface="Consolas"/>
              </a:rPr>
              <a:t>etcd-backup-operator-5876bdb586-t2jjf    1/1       Running   0          7m</a:t>
            </a:r>
          </a:p>
          <a:p>
            <a:pPr indent="0" lvl="0" marL="0" rtl="0">
              <a:spcBef>
                <a:spcPts val="0"/>
              </a:spcBef>
              <a:spcAft>
                <a:spcPts val="1000"/>
              </a:spcAft>
              <a:buNone/>
            </a:pPr>
            <a:r>
              <a:rPr lang="en" sz="1400">
                <a:latin typeface="Consolas"/>
                <a:ea typeface="Consolas"/>
                <a:cs typeface="Consolas"/>
                <a:sym typeface="Consolas"/>
              </a:rPr>
              <a:t>etcd-restore-operator-5876bdb586-dk455   1/1       Running   0          7m</a:t>
            </a: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9" name="Shape 449"/>
        <p:cNvGrpSpPr/>
        <p:nvPr/>
      </p:nvGrpSpPr>
      <p:grpSpPr>
        <a:xfrm>
          <a:off x="0" y="0"/>
          <a:ext cx="0" cy="0"/>
          <a:chOff x="0" y="0"/>
          <a:chExt cx="0" cy="0"/>
        </a:xfrm>
      </p:grpSpPr>
      <p:sp>
        <p:nvSpPr>
          <p:cNvPr id="450" name="Shape 450"/>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rtl="0">
              <a:spcBef>
                <a:spcPts val="0"/>
              </a:spcBef>
              <a:buNone/>
            </a:pPr>
            <a:r>
              <a:rPr lang="en"/>
              <a:t>Deploy </a:t>
            </a:r>
            <a:r>
              <a:rPr lang="en"/>
              <a:t>Vault</a:t>
            </a:r>
          </a:p>
        </p:txBody>
      </p:sp>
      <p:sp>
        <p:nvSpPr>
          <p:cNvPr id="451" name="Shape 451"/>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69850" lvl="0" marL="0">
              <a:spcBef>
                <a:spcPts val="0"/>
              </a:spcBef>
              <a:buClr>
                <a:schemeClr val="dk1"/>
              </a:buClr>
              <a:buSzPts val="1100"/>
              <a:buFont typeface="Arial"/>
              <a:buNone/>
            </a:pPr>
            <a:r>
              <a:rPr lang="en"/>
              <a:t>FYI, w</a:t>
            </a:r>
            <a:r>
              <a:rPr lang="en"/>
              <a:t>e decided to go with 2 pods for HA, in </a:t>
            </a:r>
            <a:r>
              <a:rPr i="1" lang="en"/>
              <a:t>active-failover</a:t>
            </a:r>
            <a:r>
              <a:rPr lang="en"/>
              <a:t> mode.</a:t>
            </a:r>
          </a:p>
          <a:p>
            <a:pPr indent="0" lvl="0" marL="0">
              <a:spcBef>
                <a:spcPts val="0"/>
              </a:spcBef>
              <a:buNone/>
            </a:pPr>
            <a:r>
              <a:rPr lang="en"/>
              <a:t>Vault’s deployment has to be split in three parts. In the first, one creates the Vault </a:t>
            </a:r>
            <a:r>
              <a:rPr lang="en">
                <a:latin typeface="Consolas"/>
                <a:ea typeface="Consolas"/>
                <a:cs typeface="Consolas"/>
                <a:sym typeface="Consolas"/>
              </a:rPr>
              <a:t>StatefulSet</a:t>
            </a:r>
            <a:r>
              <a:rPr lang="en"/>
              <a:t>, which runs two (2) Vault pods that are </a:t>
            </a:r>
            <a:r>
              <a:rPr b="1" i="1" lang="en"/>
              <a:t>uninitialized</a:t>
            </a:r>
            <a:r>
              <a:rPr lang="en"/>
              <a:t> and </a:t>
            </a:r>
            <a:r>
              <a:rPr b="1" i="1" lang="en"/>
              <a:t>sealed</a:t>
            </a:r>
            <a:r>
              <a:rPr lang="en"/>
              <a:t>. </a:t>
            </a:r>
          </a:p>
          <a:p>
            <a:pPr indent="0" lvl="0" marL="0" rtl="0">
              <a:spcBef>
                <a:spcPts val="0"/>
              </a:spcBef>
              <a:buNone/>
            </a:pPr>
            <a:r>
              <a:rPr lang="en"/>
              <a:t>These two Vault instances will not accept any requests except for the ones required for the initial configuration process.</a:t>
            </a: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5" name="Shape 455"/>
        <p:cNvGrpSpPr/>
        <p:nvPr/>
      </p:nvGrpSpPr>
      <p:grpSpPr>
        <a:xfrm>
          <a:off x="0" y="0"/>
          <a:ext cx="0" cy="0"/>
          <a:chOff x="0" y="0"/>
          <a:chExt cx="0" cy="0"/>
        </a:xfrm>
      </p:grpSpPr>
      <p:sp>
        <p:nvSpPr>
          <p:cNvPr id="456" name="Shape 456"/>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a:spcBef>
                <a:spcPts val="0"/>
              </a:spcBef>
              <a:buNone/>
            </a:pPr>
            <a:r>
              <a:rPr lang="en"/>
              <a:t>Deploy Vault</a:t>
            </a:r>
          </a:p>
        </p:txBody>
      </p:sp>
      <p:sp>
        <p:nvSpPr>
          <p:cNvPr id="457" name="Shape 457"/>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69850" lvl="0" marL="0">
              <a:lnSpc>
                <a:spcPct val="100000"/>
              </a:lnSpc>
              <a:spcBef>
                <a:spcPts val="0"/>
              </a:spcBef>
              <a:spcAft>
                <a:spcPts val="1000"/>
              </a:spcAft>
              <a:buClr>
                <a:schemeClr val="dk1"/>
              </a:buClr>
              <a:buSzPts val="1100"/>
              <a:buFont typeface="Arial"/>
              <a:buNone/>
            </a:pPr>
            <a:r>
              <a:rPr lang="en" sz="1400">
                <a:latin typeface="Consolas"/>
                <a:ea typeface="Consolas"/>
                <a:cs typeface="Consolas"/>
                <a:sym typeface="Consolas"/>
              </a:rPr>
              <a:t>$ kubectl create -f vault/nginx-configmap.yaml</a:t>
            </a:r>
          </a:p>
          <a:p>
            <a:pPr indent="-69850" lvl="0" marL="0">
              <a:lnSpc>
                <a:spcPct val="100000"/>
              </a:lnSpc>
              <a:spcBef>
                <a:spcPts val="0"/>
              </a:spcBef>
              <a:spcAft>
                <a:spcPts val="1000"/>
              </a:spcAft>
              <a:buClr>
                <a:schemeClr val="dk1"/>
              </a:buClr>
              <a:buSzPts val="1100"/>
              <a:buFont typeface="Arial"/>
              <a:buNone/>
            </a:pPr>
            <a:r>
              <a:rPr lang="en" sz="1400">
                <a:latin typeface="Consolas"/>
                <a:ea typeface="Consolas"/>
                <a:cs typeface="Consolas"/>
                <a:sym typeface="Consolas"/>
              </a:rPr>
              <a:t>configmap "vault" created</a:t>
            </a:r>
          </a:p>
          <a:p>
            <a:pPr indent="-69850" lvl="0" marL="0">
              <a:lnSpc>
                <a:spcPct val="100000"/>
              </a:lnSpc>
              <a:spcBef>
                <a:spcPts val="0"/>
              </a:spcBef>
              <a:spcAft>
                <a:spcPts val="1000"/>
              </a:spcAft>
              <a:buClr>
                <a:schemeClr val="dk1"/>
              </a:buClr>
              <a:buSzPts val="1100"/>
              <a:buFont typeface="Arial"/>
              <a:buNone/>
            </a:pPr>
            <a:r>
              <a:rPr lang="en" sz="1400">
                <a:latin typeface="Consolas"/>
                <a:ea typeface="Consolas"/>
                <a:cs typeface="Consolas"/>
                <a:sym typeface="Consolas"/>
              </a:rPr>
              <a:t>$ kubectl create -f vault/vault-configmap.yaml</a:t>
            </a:r>
          </a:p>
          <a:p>
            <a:pPr indent="0" lvl="0" marL="0" rtl="0">
              <a:lnSpc>
                <a:spcPct val="100000"/>
              </a:lnSpc>
              <a:spcBef>
                <a:spcPts val="0"/>
              </a:spcBef>
              <a:spcAft>
                <a:spcPts val="1000"/>
              </a:spcAft>
              <a:buNone/>
            </a:pPr>
            <a:r>
              <a:rPr lang="en" sz="1400">
                <a:latin typeface="Consolas"/>
                <a:ea typeface="Consolas"/>
                <a:cs typeface="Consolas"/>
                <a:sym typeface="Consolas"/>
              </a:rPr>
              <a:t>configmap "vault" created</a:t>
            </a:r>
          </a:p>
          <a:p>
            <a:pPr indent="0" lvl="0" marL="0" rtl="0">
              <a:lnSpc>
                <a:spcPct val="100000"/>
              </a:lnSpc>
              <a:spcBef>
                <a:spcPts val="0"/>
              </a:spcBef>
              <a:spcAft>
                <a:spcPts val="1000"/>
              </a:spcAft>
              <a:buNone/>
            </a:pPr>
            <a:r>
              <a:rPr lang="en" sz="1400">
                <a:latin typeface="Consolas"/>
                <a:ea typeface="Consolas"/>
                <a:cs typeface="Consolas"/>
                <a:sym typeface="Consolas"/>
              </a:rPr>
              <a:t>$ kubectl create -f vault/vault-serviceaccount.yaml</a:t>
            </a:r>
          </a:p>
          <a:p>
            <a:pPr indent="0" lvl="0" marL="0" rtl="0">
              <a:lnSpc>
                <a:spcPct val="100000"/>
              </a:lnSpc>
              <a:spcBef>
                <a:spcPts val="0"/>
              </a:spcBef>
              <a:spcAft>
                <a:spcPts val="1000"/>
              </a:spcAft>
              <a:buNone/>
            </a:pPr>
            <a:r>
              <a:rPr lang="en" sz="1400">
                <a:latin typeface="Consolas"/>
                <a:ea typeface="Consolas"/>
                <a:cs typeface="Consolas"/>
                <a:sym typeface="Consolas"/>
              </a:rPr>
              <a:t>serviceaccount "vault" created</a:t>
            </a:r>
          </a:p>
          <a:p>
            <a:pPr indent="0" lvl="0" marL="0" rtl="0">
              <a:lnSpc>
                <a:spcPct val="100000"/>
              </a:lnSpc>
              <a:spcBef>
                <a:spcPts val="0"/>
              </a:spcBef>
              <a:spcAft>
                <a:spcPts val="1000"/>
              </a:spcAft>
              <a:buNone/>
            </a:pPr>
            <a:r>
              <a:rPr lang="en" sz="1400">
                <a:latin typeface="Consolas"/>
                <a:ea typeface="Consolas"/>
                <a:cs typeface="Consolas"/>
                <a:sym typeface="Consolas"/>
              </a:rPr>
              <a:t>$ kubectl create -f vault/vault-service.yaml</a:t>
            </a:r>
          </a:p>
          <a:p>
            <a:pPr indent="0" lvl="0" marL="0" rtl="0">
              <a:lnSpc>
                <a:spcPct val="100000"/>
              </a:lnSpc>
              <a:spcBef>
                <a:spcPts val="0"/>
              </a:spcBef>
              <a:spcAft>
                <a:spcPts val="1000"/>
              </a:spcAft>
              <a:buNone/>
            </a:pPr>
            <a:r>
              <a:rPr lang="en" sz="1400">
                <a:latin typeface="Consolas"/>
                <a:ea typeface="Consolas"/>
                <a:cs typeface="Consolas"/>
                <a:sym typeface="Consolas"/>
              </a:rPr>
              <a:t>service "vault" created</a:t>
            </a:r>
          </a:p>
          <a:p>
            <a:pPr indent="0" lvl="0" marL="0" rtl="0">
              <a:lnSpc>
                <a:spcPct val="100000"/>
              </a:lnSpc>
              <a:spcBef>
                <a:spcPts val="0"/>
              </a:spcBef>
              <a:spcAft>
                <a:spcPts val="1000"/>
              </a:spcAft>
              <a:buNone/>
            </a:pPr>
            <a:r>
              <a:rPr lang="en" sz="1400">
                <a:latin typeface="Consolas"/>
                <a:ea typeface="Consolas"/>
                <a:cs typeface="Consolas"/>
                <a:sym typeface="Consolas"/>
              </a:rPr>
              <a:t>$ kubectl create -f vault/vault-statefulset.yaml</a:t>
            </a:r>
          </a:p>
          <a:p>
            <a:pPr indent="0" lvl="0" marL="0">
              <a:lnSpc>
                <a:spcPct val="100000"/>
              </a:lnSpc>
              <a:spcBef>
                <a:spcPts val="0"/>
              </a:spcBef>
              <a:spcAft>
                <a:spcPts val="1000"/>
              </a:spcAft>
              <a:buNone/>
            </a:pPr>
            <a:r>
              <a:rPr lang="en" sz="1400">
                <a:latin typeface="Consolas"/>
                <a:ea typeface="Consolas"/>
                <a:cs typeface="Consolas"/>
                <a:sym typeface="Consolas"/>
              </a:rPr>
              <a:t>statefulset "vault" created</a:t>
            </a: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1" name="Shape 461"/>
        <p:cNvGrpSpPr/>
        <p:nvPr/>
      </p:nvGrpSpPr>
      <p:grpSpPr>
        <a:xfrm>
          <a:off x="0" y="0"/>
          <a:ext cx="0" cy="0"/>
          <a:chOff x="0" y="0"/>
          <a:chExt cx="0" cy="0"/>
        </a:xfrm>
      </p:grpSpPr>
      <p:sp>
        <p:nvSpPr>
          <p:cNvPr id="462" name="Shape 462"/>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rtl="0">
              <a:spcBef>
                <a:spcPts val="0"/>
              </a:spcBef>
              <a:buNone/>
            </a:pPr>
            <a:r>
              <a:rPr lang="en"/>
              <a:t>Verify</a:t>
            </a:r>
            <a:r>
              <a:rPr lang="en"/>
              <a:t> Vault</a:t>
            </a:r>
          </a:p>
        </p:txBody>
      </p:sp>
      <p:sp>
        <p:nvSpPr>
          <p:cNvPr id="463" name="Shape 463"/>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0" lvl="0" marL="0" rtl="0">
              <a:spcBef>
                <a:spcPts val="0"/>
              </a:spcBef>
              <a:buNone/>
            </a:pPr>
            <a:r>
              <a:rPr lang="en"/>
              <a:t>Before proceeding any further one must check whether the Vault deployment succeeded by inspecting pods in the </a:t>
            </a:r>
            <a:r>
              <a:rPr lang="en">
                <a:latin typeface="Consolas"/>
                <a:ea typeface="Consolas"/>
                <a:cs typeface="Consolas"/>
                <a:sym typeface="Consolas"/>
              </a:rPr>
              <a:t>vault</a:t>
            </a:r>
            <a:r>
              <a:rPr lang="en"/>
              <a:t> namespace.</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Shape 89"/>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a:spcBef>
                <a:spcPts val="0"/>
              </a:spcBef>
              <a:buNone/>
            </a:pPr>
            <a:r>
              <a:rPr lang="en"/>
              <a:t>The solution</a:t>
            </a:r>
          </a:p>
        </p:txBody>
      </p:sp>
      <p:sp>
        <p:nvSpPr>
          <p:cNvPr id="90" name="Shape 90"/>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0" lvl="0" marL="0">
              <a:spcBef>
                <a:spcPts val="0"/>
              </a:spcBef>
              <a:buNone/>
            </a:pPr>
            <a:r>
              <a:rPr lang="en"/>
              <a:t>After an exhaustive evaluation of a few secret management tools at our disposal, we decided to build our solution on top of </a:t>
            </a:r>
            <a:r>
              <a:rPr lang="en" u="sng">
                <a:solidFill>
                  <a:schemeClr val="hlink"/>
                </a:solidFill>
                <a:hlinkClick r:id="rId3"/>
              </a:rPr>
              <a:t>Hashicorp Vault</a:t>
            </a:r>
            <a:r>
              <a:rPr lang="en"/>
              <a:t>.</a:t>
            </a:r>
          </a:p>
          <a:p>
            <a:pPr indent="0" lvl="0" marL="0">
              <a:spcBef>
                <a:spcPts val="0"/>
              </a:spcBef>
              <a:buNone/>
            </a:pPr>
            <a:r>
              <a:rPr lang="en"/>
              <a:t>Besides the fact that Vault delivers pretty much all we are looking for, this decision was also motivated by:</a:t>
            </a:r>
          </a:p>
          <a:p>
            <a:pPr indent="-342900" lvl="0" marL="457200" rtl="0">
              <a:spcBef>
                <a:spcPts val="0"/>
              </a:spcBef>
              <a:spcAft>
                <a:spcPts val="0"/>
              </a:spcAft>
              <a:buSzPts val="1800"/>
              <a:buChar char="●"/>
            </a:pPr>
            <a:r>
              <a:rPr lang="en"/>
              <a:t>Vault is OSS</a:t>
            </a:r>
          </a:p>
          <a:p>
            <a:pPr indent="-342900" lvl="0" marL="457200" rtl="0">
              <a:spcBef>
                <a:spcPts val="0"/>
              </a:spcBef>
              <a:spcAft>
                <a:spcPts val="0"/>
              </a:spcAft>
              <a:buSzPts val="1800"/>
              <a:buChar char="●"/>
            </a:pPr>
            <a:r>
              <a:rPr lang="en"/>
              <a:t>Vault’s security model is mature</a:t>
            </a:r>
          </a:p>
          <a:p>
            <a:pPr indent="-342900" lvl="0" marL="457200">
              <a:spcBef>
                <a:spcPts val="0"/>
              </a:spcBef>
              <a:buSzPts val="1800"/>
              <a:buChar char="●"/>
            </a:pPr>
            <a:r>
              <a:rPr lang="en"/>
              <a:t>Broad adoption (big and active community)</a:t>
            </a:r>
          </a:p>
          <a:p>
            <a:pPr indent="0" lvl="0" marL="0">
              <a:spcBef>
                <a:spcPts val="0"/>
              </a:spcBef>
              <a:buNone/>
            </a:pPr>
            <a:r>
              <a:t/>
            </a:r>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7" name="Shape 467"/>
        <p:cNvGrpSpPr/>
        <p:nvPr/>
      </p:nvGrpSpPr>
      <p:grpSpPr>
        <a:xfrm>
          <a:off x="0" y="0"/>
          <a:ext cx="0" cy="0"/>
          <a:chOff x="0" y="0"/>
          <a:chExt cx="0" cy="0"/>
        </a:xfrm>
      </p:grpSpPr>
      <p:sp>
        <p:nvSpPr>
          <p:cNvPr id="468" name="Shape 468"/>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rtl="0">
              <a:spcBef>
                <a:spcPts val="0"/>
              </a:spcBef>
              <a:buNone/>
            </a:pPr>
            <a:r>
              <a:rPr lang="en"/>
              <a:t>Verify Vault</a:t>
            </a:r>
          </a:p>
        </p:txBody>
      </p:sp>
      <p:sp>
        <p:nvSpPr>
          <p:cNvPr id="469" name="Shape 469"/>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69850" lvl="0" marL="0" rtl="0">
              <a:lnSpc>
                <a:spcPct val="100000"/>
              </a:lnSpc>
              <a:spcBef>
                <a:spcPts val="0"/>
              </a:spcBef>
              <a:spcAft>
                <a:spcPts val="1000"/>
              </a:spcAft>
              <a:buClr>
                <a:schemeClr val="dk1"/>
              </a:buClr>
              <a:buSzPts val="1100"/>
              <a:buFont typeface="Arial"/>
              <a:buNone/>
            </a:pPr>
            <a:r>
              <a:rPr lang="en" sz="1400">
                <a:latin typeface="Consolas"/>
                <a:ea typeface="Consolas"/>
                <a:cs typeface="Consolas"/>
                <a:sym typeface="Consolas"/>
              </a:rPr>
              <a:t>$ kubectl -n vault get pod | awk 'NR==1 || /vault/'</a:t>
            </a:r>
          </a:p>
          <a:p>
            <a:pPr indent="-69850" lvl="0" marL="0" rtl="0">
              <a:lnSpc>
                <a:spcPct val="100000"/>
              </a:lnSpc>
              <a:spcBef>
                <a:spcPts val="0"/>
              </a:spcBef>
              <a:spcAft>
                <a:spcPts val="1000"/>
              </a:spcAft>
              <a:buClr>
                <a:schemeClr val="dk1"/>
              </a:buClr>
              <a:buSzPts val="1100"/>
              <a:buFont typeface="Arial"/>
              <a:buNone/>
            </a:pPr>
            <a:r>
              <a:rPr lang="en" sz="1400">
                <a:latin typeface="Consolas"/>
                <a:ea typeface="Consolas"/>
                <a:cs typeface="Consolas"/>
                <a:sym typeface="Consolas"/>
              </a:rPr>
              <a:t>NAME                                     READY     STATUS    RESTARTS   AGE</a:t>
            </a:r>
          </a:p>
          <a:p>
            <a:pPr indent="-69850" lvl="0" marL="0" rtl="0">
              <a:lnSpc>
                <a:spcPct val="100000"/>
              </a:lnSpc>
              <a:spcBef>
                <a:spcPts val="0"/>
              </a:spcBef>
              <a:spcAft>
                <a:spcPts val="1000"/>
              </a:spcAft>
              <a:buClr>
                <a:schemeClr val="dk1"/>
              </a:buClr>
              <a:buSzPts val="1100"/>
              <a:buFont typeface="Arial"/>
              <a:buNone/>
            </a:pPr>
            <a:r>
              <a:rPr lang="en" sz="1400">
                <a:latin typeface="Consolas"/>
                <a:ea typeface="Consolas"/>
                <a:cs typeface="Consolas"/>
                <a:sym typeface="Consolas"/>
              </a:rPr>
              <a:t>vault-0                                  1/2       Running   0          1m</a:t>
            </a:r>
          </a:p>
          <a:p>
            <a:pPr indent="0" lvl="0" marL="0" rtl="0">
              <a:lnSpc>
                <a:spcPct val="100000"/>
              </a:lnSpc>
              <a:spcBef>
                <a:spcPts val="0"/>
              </a:spcBef>
              <a:spcAft>
                <a:spcPts val="1000"/>
              </a:spcAft>
              <a:buNone/>
            </a:pPr>
            <a:r>
              <a:rPr lang="en" sz="1400">
                <a:latin typeface="Consolas"/>
                <a:ea typeface="Consolas"/>
                <a:cs typeface="Consolas"/>
                <a:sym typeface="Consolas"/>
              </a:rPr>
              <a:t>vault-1                                  1/2       Running   0          1m</a:t>
            </a:r>
          </a:p>
          <a:p>
            <a:pPr indent="0" lvl="0" marL="0" rtl="0">
              <a:lnSpc>
                <a:spcPct val="100000"/>
              </a:lnSpc>
              <a:spcBef>
                <a:spcPts val="0"/>
              </a:spcBef>
              <a:spcAft>
                <a:spcPts val="1000"/>
              </a:spcAft>
              <a:buNone/>
            </a:pPr>
            <a:r>
              <a:t/>
            </a:r>
            <a:endParaRPr sz="1400">
              <a:latin typeface="Consolas"/>
              <a:ea typeface="Consolas"/>
              <a:cs typeface="Consolas"/>
              <a:sym typeface="Consolas"/>
            </a:endParaRPr>
          </a:p>
          <a:p>
            <a:pPr indent="0" lvl="0" marL="0" rtl="0">
              <a:lnSpc>
                <a:spcPct val="100000"/>
              </a:lnSpc>
              <a:spcBef>
                <a:spcPts val="0"/>
              </a:spcBef>
              <a:spcAft>
                <a:spcPts val="1000"/>
              </a:spcAft>
              <a:buNone/>
            </a:pPr>
            <a:r>
              <a:rPr lang="en" sz="1400">
                <a:latin typeface="Consolas"/>
                <a:ea typeface="Consolas"/>
                <a:cs typeface="Consolas"/>
                <a:sym typeface="Consolas"/>
              </a:rPr>
              <a:t>$ kubectl -n vault logs vault-0 vault</a:t>
            </a:r>
          </a:p>
          <a:p>
            <a:pPr indent="0" lvl="0" marL="0" rtl="0">
              <a:lnSpc>
                <a:spcPct val="100000"/>
              </a:lnSpc>
              <a:spcBef>
                <a:spcPts val="0"/>
              </a:spcBef>
              <a:spcAft>
                <a:spcPts val="1000"/>
              </a:spcAft>
              <a:buNone/>
            </a:pPr>
            <a:r>
              <a:rPr lang="en" sz="1400">
                <a:latin typeface="Consolas"/>
                <a:ea typeface="Consolas"/>
                <a:cs typeface="Consolas"/>
                <a:sym typeface="Consolas"/>
              </a:rPr>
              <a:t>(...)</a:t>
            </a:r>
          </a:p>
          <a:p>
            <a:pPr indent="0" lvl="0" marL="0" rtl="0">
              <a:lnSpc>
                <a:spcPct val="100000"/>
              </a:lnSpc>
              <a:spcBef>
                <a:spcPts val="0"/>
              </a:spcBef>
              <a:spcAft>
                <a:spcPts val="1000"/>
              </a:spcAft>
              <a:buNone/>
            </a:pPr>
            <a:r>
              <a:rPr lang="en" sz="1400">
                <a:latin typeface="Consolas"/>
                <a:ea typeface="Consolas"/>
                <a:cs typeface="Consolas"/>
                <a:sym typeface="Consolas"/>
              </a:rPr>
              <a:t>2017/11/21 15:48:13.382731 [INFO ] core: security barrier not initialized</a:t>
            </a:r>
          </a:p>
          <a:p>
            <a:pPr indent="0" lvl="0" marL="0" rtl="0">
              <a:lnSpc>
                <a:spcPct val="100000"/>
              </a:lnSpc>
              <a:spcBef>
                <a:spcPts val="0"/>
              </a:spcBef>
              <a:spcAft>
                <a:spcPts val="1000"/>
              </a:spcAft>
              <a:buNone/>
            </a:pPr>
            <a:r>
              <a:rPr lang="en" sz="1400">
                <a:latin typeface="Consolas"/>
                <a:ea typeface="Consolas"/>
                <a:cs typeface="Consolas"/>
                <a:sym typeface="Consolas"/>
              </a:rPr>
              <a:t>2017/11/21 15:48:18.383671 [INFO ] core: security barrier not initialized</a:t>
            </a:r>
          </a:p>
          <a:p>
            <a:pPr indent="0" lvl="0" marL="0" rtl="0">
              <a:lnSpc>
                <a:spcPct val="100000"/>
              </a:lnSpc>
              <a:spcBef>
                <a:spcPts val="0"/>
              </a:spcBef>
              <a:spcAft>
                <a:spcPts val="1000"/>
              </a:spcAft>
              <a:buNone/>
            </a:pPr>
            <a:r>
              <a:rPr lang="en" sz="1400">
                <a:latin typeface="Consolas"/>
                <a:ea typeface="Consolas"/>
                <a:cs typeface="Consolas"/>
                <a:sym typeface="Consolas"/>
              </a:rPr>
              <a:t>2017/11/21 15:48:23.381753 [INFO ] core: security barrier not initialized</a:t>
            </a: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3" name="Shape 473"/>
        <p:cNvGrpSpPr/>
        <p:nvPr/>
      </p:nvGrpSpPr>
      <p:grpSpPr>
        <a:xfrm>
          <a:off x="0" y="0"/>
          <a:ext cx="0" cy="0"/>
          <a:chOff x="0" y="0"/>
          <a:chExt cx="0" cy="0"/>
        </a:xfrm>
      </p:grpSpPr>
      <p:sp>
        <p:nvSpPr>
          <p:cNvPr id="474" name="Shape 474"/>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a:spcBef>
                <a:spcPts val="0"/>
              </a:spcBef>
              <a:buNone/>
            </a:pPr>
            <a:r>
              <a:rPr lang="en"/>
              <a:t>Initialize Vault</a:t>
            </a:r>
          </a:p>
        </p:txBody>
      </p:sp>
      <p:sp>
        <p:nvSpPr>
          <p:cNvPr id="475" name="Shape 475"/>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0" lvl="0" marL="0">
              <a:spcBef>
                <a:spcPts val="0"/>
              </a:spcBef>
              <a:buNone/>
            </a:pPr>
            <a:r>
              <a:rPr lang="en"/>
              <a:t>Vault must now be </a:t>
            </a:r>
            <a:r>
              <a:rPr b="1" i="1" lang="en"/>
              <a:t>initialized</a:t>
            </a:r>
            <a:r>
              <a:rPr lang="en"/>
              <a:t>, and both instances must be </a:t>
            </a:r>
            <a:r>
              <a:rPr b="1" i="1" lang="en"/>
              <a:t>unsealed</a:t>
            </a:r>
            <a:r>
              <a:rPr lang="en"/>
              <a:t>.</a:t>
            </a:r>
          </a:p>
          <a:p>
            <a:pPr indent="0" lvl="0" marL="0">
              <a:spcBef>
                <a:spcPts val="0"/>
              </a:spcBef>
              <a:buNone/>
            </a:pPr>
            <a:r>
              <a:rPr lang="en"/>
              <a:t>As the Vault pods are not accessible from outside the cluster at this time, one needs to establish port-forwarding to one’s local workstation.</a:t>
            </a: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9" name="Shape 479"/>
        <p:cNvGrpSpPr/>
        <p:nvPr/>
      </p:nvGrpSpPr>
      <p:grpSpPr>
        <a:xfrm>
          <a:off x="0" y="0"/>
          <a:ext cx="0" cy="0"/>
          <a:chOff x="0" y="0"/>
          <a:chExt cx="0" cy="0"/>
        </a:xfrm>
      </p:grpSpPr>
      <p:sp>
        <p:nvSpPr>
          <p:cNvPr id="480" name="Shape 480"/>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rtl="0">
              <a:spcBef>
                <a:spcPts val="0"/>
              </a:spcBef>
              <a:buNone/>
            </a:pPr>
            <a:r>
              <a:rPr lang="en"/>
              <a:t>Initialize</a:t>
            </a:r>
            <a:r>
              <a:rPr lang="en"/>
              <a:t> </a:t>
            </a:r>
            <a:r>
              <a:rPr lang="en">
                <a:latin typeface="Consolas"/>
                <a:ea typeface="Consolas"/>
                <a:cs typeface="Consolas"/>
                <a:sym typeface="Consolas"/>
              </a:rPr>
              <a:t>vault</a:t>
            </a:r>
          </a:p>
        </p:txBody>
      </p:sp>
      <p:sp>
        <p:nvSpPr>
          <p:cNvPr id="481" name="Shape 481"/>
          <p:cNvSpPr txBox="1"/>
          <p:nvPr>
            <p:ph idx="1" type="body"/>
          </p:nvPr>
        </p:nvSpPr>
        <p:spPr>
          <a:xfrm>
            <a:off x="311700" y="1152475"/>
            <a:ext cx="3999900" cy="3416400"/>
          </a:xfrm>
          <a:prstGeom prst="rect">
            <a:avLst/>
          </a:prstGeom>
        </p:spPr>
        <p:txBody>
          <a:bodyPr anchorCtr="0" anchor="t" bIns="91425" lIns="91425" rIns="91425" wrap="square" tIns="91425">
            <a:noAutofit/>
          </a:bodyPr>
          <a:lstStyle/>
          <a:p>
            <a:pPr indent="0" lvl="0" marL="0" rtl="0">
              <a:lnSpc>
                <a:spcPct val="100000"/>
              </a:lnSpc>
              <a:spcBef>
                <a:spcPts val="0"/>
              </a:spcBef>
              <a:spcAft>
                <a:spcPts val="1000"/>
              </a:spcAft>
              <a:buNone/>
            </a:pPr>
            <a:r>
              <a:rPr lang="en" sz="1200">
                <a:latin typeface="Consolas"/>
                <a:ea typeface="Consolas"/>
                <a:cs typeface="Consolas"/>
                <a:sym typeface="Consolas"/>
              </a:rPr>
              <a:t>$ kubectl -n vault port-forward \</a:t>
            </a:r>
          </a:p>
          <a:p>
            <a:pPr indent="0" lvl="0" marL="0" rtl="0">
              <a:lnSpc>
                <a:spcPct val="100000"/>
              </a:lnSpc>
              <a:spcBef>
                <a:spcPts val="0"/>
              </a:spcBef>
              <a:spcAft>
                <a:spcPts val="1000"/>
              </a:spcAft>
              <a:buNone/>
            </a:pPr>
            <a:r>
              <a:rPr lang="en" sz="1200">
                <a:latin typeface="Consolas"/>
                <a:ea typeface="Consolas"/>
                <a:cs typeface="Consolas"/>
                <a:sym typeface="Consolas"/>
              </a:rPr>
              <a:t>    vault-0 18200:8200</a:t>
            </a:r>
          </a:p>
          <a:p>
            <a:pPr indent="0" lvl="0" marL="0" rtl="0">
              <a:lnSpc>
                <a:spcPct val="100000"/>
              </a:lnSpc>
              <a:spcBef>
                <a:spcPts val="0"/>
              </a:spcBef>
              <a:spcAft>
                <a:spcPts val="1000"/>
              </a:spcAft>
              <a:buNone/>
            </a:pPr>
            <a:r>
              <a:rPr lang="en" sz="1200">
                <a:latin typeface="Consolas"/>
                <a:ea typeface="Consolas"/>
                <a:cs typeface="Consolas"/>
                <a:sym typeface="Consolas"/>
              </a:rPr>
              <a:t>Forwarding from 127.0.0.1:18200 -&gt; 8200</a:t>
            </a:r>
          </a:p>
          <a:p>
            <a:pPr indent="0" lvl="0" marL="0" rtl="0">
              <a:lnSpc>
                <a:spcPct val="100000"/>
              </a:lnSpc>
              <a:spcBef>
                <a:spcPts val="0"/>
              </a:spcBef>
              <a:spcAft>
                <a:spcPts val="1000"/>
              </a:spcAft>
              <a:buNone/>
            </a:pPr>
            <a:r>
              <a:rPr lang="en" sz="1200">
                <a:latin typeface="Consolas"/>
                <a:ea typeface="Consolas"/>
                <a:cs typeface="Consolas"/>
                <a:sym typeface="Consolas"/>
              </a:rPr>
              <a:t>Forwarding from [::1]:18200 -&gt; 8200</a:t>
            </a:r>
          </a:p>
        </p:txBody>
      </p:sp>
      <p:sp>
        <p:nvSpPr>
          <p:cNvPr id="482" name="Shape 482"/>
          <p:cNvSpPr txBox="1"/>
          <p:nvPr>
            <p:ph idx="2" type="body"/>
          </p:nvPr>
        </p:nvSpPr>
        <p:spPr>
          <a:xfrm>
            <a:off x="4832400" y="1152475"/>
            <a:ext cx="3999900" cy="3416400"/>
          </a:xfrm>
          <a:prstGeom prst="rect">
            <a:avLst/>
          </a:prstGeom>
        </p:spPr>
        <p:txBody>
          <a:bodyPr anchorCtr="0" anchor="t" bIns="91425" lIns="91425" rIns="91425" wrap="square" tIns="91425">
            <a:noAutofit/>
          </a:bodyPr>
          <a:lstStyle/>
          <a:p>
            <a:pPr indent="0" lvl="0" marL="0">
              <a:lnSpc>
                <a:spcPct val="100000"/>
              </a:lnSpc>
              <a:spcBef>
                <a:spcPts val="0"/>
              </a:spcBef>
              <a:spcAft>
                <a:spcPts val="1000"/>
              </a:spcAft>
              <a:buNone/>
            </a:pPr>
            <a:r>
              <a:rPr lang="en" sz="1200">
                <a:latin typeface="Consolas"/>
                <a:ea typeface="Consolas"/>
                <a:cs typeface="Consolas"/>
                <a:sym typeface="Consolas"/>
              </a:rPr>
              <a:t>$ export VAULT_ADDR="http://127.0.0.1:18200"</a:t>
            </a:r>
          </a:p>
          <a:p>
            <a:pPr indent="0" lvl="0" marL="0">
              <a:lnSpc>
                <a:spcPct val="100000"/>
              </a:lnSpc>
              <a:spcBef>
                <a:spcPts val="0"/>
              </a:spcBef>
              <a:spcAft>
                <a:spcPts val="1000"/>
              </a:spcAft>
              <a:buNone/>
            </a:pPr>
            <a:r>
              <a:rPr lang="en" sz="1200">
                <a:latin typeface="Consolas"/>
                <a:ea typeface="Consolas"/>
                <a:cs typeface="Consolas"/>
                <a:sym typeface="Consolas"/>
              </a:rPr>
              <a:t>$ vault init | gcloud kms encrypt \</a:t>
            </a:r>
          </a:p>
          <a:p>
            <a:pPr indent="0" lvl="0" marL="0">
              <a:lnSpc>
                <a:spcPct val="100000"/>
              </a:lnSpc>
              <a:spcBef>
                <a:spcPts val="0"/>
              </a:spcBef>
              <a:spcAft>
                <a:spcPts val="1000"/>
              </a:spcAft>
              <a:buNone/>
            </a:pPr>
            <a:r>
              <a:rPr lang="en" sz="1200">
                <a:latin typeface="Consolas"/>
                <a:ea typeface="Consolas"/>
                <a:cs typeface="Consolas"/>
                <a:sym typeface="Consolas"/>
              </a:rPr>
              <a:t>    --plaintext-file - \</a:t>
            </a:r>
          </a:p>
          <a:p>
            <a:pPr indent="0" lvl="0" marL="0">
              <a:lnSpc>
                <a:spcPct val="100000"/>
              </a:lnSpc>
              <a:spcBef>
                <a:spcPts val="0"/>
              </a:spcBef>
              <a:spcAft>
                <a:spcPts val="1000"/>
              </a:spcAft>
              <a:buNone/>
            </a:pPr>
            <a:r>
              <a:rPr lang="en" sz="1200">
                <a:latin typeface="Consolas"/>
                <a:ea typeface="Consolas"/>
                <a:cs typeface="Consolas"/>
                <a:sym typeface="Consolas"/>
              </a:rPr>
              <a:t>    --ciphertext-file vault-init.kms \</a:t>
            </a:r>
          </a:p>
          <a:p>
            <a:pPr indent="0" lvl="0" marL="0">
              <a:lnSpc>
                <a:spcPct val="100000"/>
              </a:lnSpc>
              <a:spcBef>
                <a:spcPts val="0"/>
              </a:spcBef>
              <a:spcAft>
                <a:spcPts val="1000"/>
              </a:spcAft>
              <a:buNone/>
            </a:pPr>
            <a:r>
              <a:rPr lang="en" sz="1200">
                <a:latin typeface="Consolas"/>
                <a:ea typeface="Consolas"/>
                <a:cs typeface="Consolas"/>
                <a:sym typeface="Consolas"/>
              </a:rPr>
              <a:t>    --keyring vault \</a:t>
            </a:r>
          </a:p>
          <a:p>
            <a:pPr indent="0" lvl="0" marL="0">
              <a:lnSpc>
                <a:spcPct val="100000"/>
              </a:lnSpc>
              <a:spcBef>
                <a:spcPts val="0"/>
              </a:spcBef>
              <a:spcAft>
                <a:spcPts val="1000"/>
              </a:spcAft>
              <a:buNone/>
            </a:pPr>
            <a:r>
              <a:rPr lang="en" sz="1200">
                <a:latin typeface="Consolas"/>
                <a:ea typeface="Consolas"/>
                <a:cs typeface="Consolas"/>
                <a:sym typeface="Consolas"/>
              </a:rPr>
              <a:t>    --key init \</a:t>
            </a:r>
          </a:p>
          <a:p>
            <a:pPr indent="0" lvl="0" marL="0">
              <a:lnSpc>
                <a:spcPct val="100000"/>
              </a:lnSpc>
              <a:spcBef>
                <a:spcPts val="0"/>
              </a:spcBef>
              <a:spcAft>
                <a:spcPts val="1000"/>
              </a:spcAft>
              <a:buNone/>
            </a:pPr>
            <a:r>
              <a:rPr lang="en" sz="1200">
                <a:latin typeface="Consolas"/>
                <a:ea typeface="Consolas"/>
                <a:cs typeface="Consolas"/>
                <a:sym typeface="Consolas"/>
              </a:rPr>
              <a:t>    --location global</a:t>
            </a: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6" name="Shape 486"/>
        <p:cNvGrpSpPr/>
        <p:nvPr/>
      </p:nvGrpSpPr>
      <p:grpSpPr>
        <a:xfrm>
          <a:off x="0" y="0"/>
          <a:ext cx="0" cy="0"/>
          <a:chOff x="0" y="0"/>
          <a:chExt cx="0" cy="0"/>
        </a:xfrm>
      </p:grpSpPr>
      <p:sp>
        <p:nvSpPr>
          <p:cNvPr id="487" name="Shape 487"/>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rtl="0">
              <a:spcBef>
                <a:spcPts val="0"/>
              </a:spcBef>
              <a:buNone/>
            </a:pPr>
            <a:r>
              <a:rPr lang="en"/>
              <a:t>Unseal</a:t>
            </a:r>
            <a:r>
              <a:rPr lang="en"/>
              <a:t> </a:t>
            </a:r>
            <a:r>
              <a:rPr lang="en">
                <a:latin typeface="Consolas"/>
                <a:ea typeface="Consolas"/>
                <a:cs typeface="Consolas"/>
                <a:sym typeface="Consolas"/>
              </a:rPr>
              <a:t>vault-0</a:t>
            </a:r>
          </a:p>
        </p:txBody>
      </p:sp>
      <p:sp>
        <p:nvSpPr>
          <p:cNvPr id="488" name="Shape 488"/>
          <p:cNvSpPr txBox="1"/>
          <p:nvPr>
            <p:ph idx="1" type="body"/>
          </p:nvPr>
        </p:nvSpPr>
        <p:spPr>
          <a:xfrm>
            <a:off x="311700" y="1152475"/>
            <a:ext cx="3999900" cy="3416400"/>
          </a:xfrm>
          <a:prstGeom prst="rect">
            <a:avLst/>
          </a:prstGeom>
        </p:spPr>
        <p:txBody>
          <a:bodyPr anchorCtr="0" anchor="t" bIns="91425" lIns="91425" rIns="91425" wrap="square" tIns="91425">
            <a:noAutofit/>
          </a:bodyPr>
          <a:lstStyle/>
          <a:p>
            <a:pPr indent="0" lvl="0" marL="0" rtl="0">
              <a:lnSpc>
                <a:spcPct val="100000"/>
              </a:lnSpc>
              <a:spcBef>
                <a:spcPts val="0"/>
              </a:spcBef>
              <a:spcAft>
                <a:spcPts val="1000"/>
              </a:spcAft>
              <a:buNone/>
            </a:pPr>
            <a:r>
              <a:rPr lang="en" sz="1200">
                <a:latin typeface="Consolas"/>
                <a:ea typeface="Consolas"/>
                <a:cs typeface="Consolas"/>
                <a:sym typeface="Consolas"/>
              </a:rPr>
              <a:t>$ kubectl -n vault </a:t>
            </a:r>
            <a:r>
              <a:rPr lang="en" sz="1200">
                <a:latin typeface="Consolas"/>
                <a:ea typeface="Consolas"/>
                <a:cs typeface="Consolas"/>
                <a:sym typeface="Consolas"/>
              </a:rPr>
              <a:t>port-forward</a:t>
            </a:r>
            <a:r>
              <a:rPr lang="en" sz="1200">
                <a:latin typeface="Consolas"/>
                <a:ea typeface="Consolas"/>
                <a:cs typeface="Consolas"/>
                <a:sym typeface="Consolas"/>
              </a:rPr>
              <a:t> \</a:t>
            </a:r>
          </a:p>
          <a:p>
            <a:pPr indent="0" lvl="0" marL="0" rtl="0">
              <a:lnSpc>
                <a:spcPct val="100000"/>
              </a:lnSpc>
              <a:spcBef>
                <a:spcPts val="0"/>
              </a:spcBef>
              <a:spcAft>
                <a:spcPts val="1000"/>
              </a:spcAft>
              <a:buNone/>
            </a:pPr>
            <a:r>
              <a:rPr lang="en" sz="1200">
                <a:latin typeface="Consolas"/>
                <a:ea typeface="Consolas"/>
                <a:cs typeface="Consolas"/>
                <a:sym typeface="Consolas"/>
              </a:rPr>
              <a:t>    vault-0 18200:8200</a:t>
            </a:r>
          </a:p>
          <a:p>
            <a:pPr indent="0" lvl="0" marL="0" rtl="0">
              <a:lnSpc>
                <a:spcPct val="100000"/>
              </a:lnSpc>
              <a:spcBef>
                <a:spcPts val="0"/>
              </a:spcBef>
              <a:spcAft>
                <a:spcPts val="1000"/>
              </a:spcAft>
              <a:buNone/>
            </a:pPr>
            <a:r>
              <a:rPr lang="en" sz="1200">
                <a:latin typeface="Consolas"/>
                <a:ea typeface="Consolas"/>
                <a:cs typeface="Consolas"/>
                <a:sym typeface="Consolas"/>
              </a:rPr>
              <a:t>Forwarding from 127.0.0.1:18200 -&gt; 8200</a:t>
            </a:r>
          </a:p>
          <a:p>
            <a:pPr indent="0" lvl="0" marL="0" rtl="0">
              <a:lnSpc>
                <a:spcPct val="100000"/>
              </a:lnSpc>
              <a:spcBef>
                <a:spcPts val="0"/>
              </a:spcBef>
              <a:spcAft>
                <a:spcPts val="1000"/>
              </a:spcAft>
              <a:buNone/>
            </a:pPr>
            <a:r>
              <a:rPr lang="en" sz="1200">
                <a:latin typeface="Consolas"/>
                <a:ea typeface="Consolas"/>
                <a:cs typeface="Consolas"/>
                <a:sym typeface="Consolas"/>
              </a:rPr>
              <a:t>Forwarding from [::1]:18200 -&gt; 8200</a:t>
            </a:r>
          </a:p>
        </p:txBody>
      </p:sp>
      <p:sp>
        <p:nvSpPr>
          <p:cNvPr id="489" name="Shape 489"/>
          <p:cNvSpPr txBox="1"/>
          <p:nvPr>
            <p:ph idx="2" type="body"/>
          </p:nvPr>
        </p:nvSpPr>
        <p:spPr>
          <a:xfrm>
            <a:off x="4832400" y="1152475"/>
            <a:ext cx="3999900" cy="3416400"/>
          </a:xfrm>
          <a:prstGeom prst="rect">
            <a:avLst/>
          </a:prstGeom>
        </p:spPr>
        <p:txBody>
          <a:bodyPr anchorCtr="0" anchor="t" bIns="91425" lIns="91425" rIns="91425" wrap="square" tIns="91425">
            <a:noAutofit/>
          </a:bodyPr>
          <a:lstStyle/>
          <a:p>
            <a:pPr indent="0" lvl="0" marL="0" rtl="0">
              <a:lnSpc>
                <a:spcPct val="100000"/>
              </a:lnSpc>
              <a:spcBef>
                <a:spcPts val="0"/>
              </a:spcBef>
              <a:spcAft>
                <a:spcPts val="1000"/>
              </a:spcAft>
              <a:buNone/>
            </a:pPr>
            <a:r>
              <a:rPr lang="en" sz="1200">
                <a:latin typeface="Consolas"/>
                <a:ea typeface="Consolas"/>
                <a:cs typeface="Consolas"/>
                <a:sym typeface="Consolas"/>
              </a:rPr>
              <a:t>$ export VAULT_ADDR="http://127.0.0.1:18200"</a:t>
            </a:r>
          </a:p>
          <a:p>
            <a:pPr indent="0" lvl="0" marL="0" rtl="0">
              <a:lnSpc>
                <a:spcPct val="100000"/>
              </a:lnSpc>
              <a:spcBef>
                <a:spcPts val="0"/>
              </a:spcBef>
              <a:spcAft>
                <a:spcPts val="1000"/>
              </a:spcAft>
              <a:buNone/>
            </a:pPr>
            <a:r>
              <a:rPr lang="en" sz="1200">
                <a:latin typeface="Consolas"/>
                <a:ea typeface="Consolas"/>
                <a:cs typeface="Consolas"/>
                <a:sym typeface="Consolas"/>
              </a:rPr>
              <a:t>$ for i in {1..3}; do \</a:t>
            </a:r>
          </a:p>
          <a:p>
            <a:pPr indent="0" lvl="0" marL="0" rtl="0">
              <a:lnSpc>
                <a:spcPct val="100000"/>
              </a:lnSpc>
              <a:spcBef>
                <a:spcPts val="0"/>
              </a:spcBef>
              <a:spcAft>
                <a:spcPts val="1000"/>
              </a:spcAft>
              <a:buNone/>
            </a:pPr>
            <a:r>
              <a:rPr lang="en" sz="1200">
                <a:latin typeface="Consolas"/>
                <a:ea typeface="Consolas"/>
                <a:cs typeface="Consolas"/>
                <a:sym typeface="Consolas"/>
              </a:rPr>
              <a:t>    vault unseal "$(gcloud kms decrypt \</a:t>
            </a:r>
          </a:p>
          <a:p>
            <a:pPr indent="0" lvl="0" marL="0" rtl="0">
              <a:lnSpc>
                <a:spcPct val="100000"/>
              </a:lnSpc>
              <a:spcBef>
                <a:spcPts val="0"/>
              </a:spcBef>
              <a:spcAft>
                <a:spcPts val="1000"/>
              </a:spcAft>
              <a:buNone/>
            </a:pPr>
            <a:r>
              <a:rPr lang="en" sz="1200">
                <a:latin typeface="Consolas"/>
                <a:ea typeface="Consolas"/>
                <a:cs typeface="Consolas"/>
                <a:sym typeface="Consolas"/>
              </a:rPr>
              <a:t>        --plaintext-file - \</a:t>
            </a:r>
          </a:p>
          <a:p>
            <a:pPr indent="0" lvl="0" marL="0" rtl="0">
              <a:lnSpc>
                <a:spcPct val="100000"/>
              </a:lnSpc>
              <a:spcBef>
                <a:spcPts val="0"/>
              </a:spcBef>
              <a:spcAft>
                <a:spcPts val="1000"/>
              </a:spcAft>
              <a:buNone/>
            </a:pPr>
            <a:r>
              <a:rPr lang="en" sz="1200">
                <a:latin typeface="Consolas"/>
                <a:ea typeface="Consolas"/>
                <a:cs typeface="Consolas"/>
                <a:sym typeface="Consolas"/>
              </a:rPr>
              <a:t>        --ciphertext-file vault-init.kms \</a:t>
            </a:r>
          </a:p>
          <a:p>
            <a:pPr indent="0" lvl="0" marL="0" rtl="0">
              <a:lnSpc>
                <a:spcPct val="100000"/>
              </a:lnSpc>
              <a:spcBef>
                <a:spcPts val="0"/>
              </a:spcBef>
              <a:spcAft>
                <a:spcPts val="1000"/>
              </a:spcAft>
              <a:buNone/>
            </a:pPr>
            <a:r>
              <a:rPr lang="en" sz="1200">
                <a:latin typeface="Consolas"/>
                <a:ea typeface="Consolas"/>
                <a:cs typeface="Consolas"/>
                <a:sym typeface="Consolas"/>
              </a:rPr>
              <a:t>        --keyring vault \</a:t>
            </a:r>
          </a:p>
          <a:p>
            <a:pPr indent="0" lvl="0" marL="0" rtl="0">
              <a:lnSpc>
                <a:spcPct val="100000"/>
              </a:lnSpc>
              <a:spcBef>
                <a:spcPts val="0"/>
              </a:spcBef>
              <a:spcAft>
                <a:spcPts val="1000"/>
              </a:spcAft>
              <a:buNone/>
            </a:pPr>
            <a:r>
              <a:rPr lang="en" sz="1200">
                <a:latin typeface="Consolas"/>
                <a:ea typeface="Consolas"/>
                <a:cs typeface="Consolas"/>
                <a:sym typeface="Consolas"/>
              </a:rPr>
              <a:t>        --key init \</a:t>
            </a:r>
          </a:p>
          <a:p>
            <a:pPr indent="0" lvl="0" marL="0" rtl="0">
              <a:lnSpc>
                <a:spcPct val="100000"/>
              </a:lnSpc>
              <a:spcBef>
                <a:spcPts val="0"/>
              </a:spcBef>
              <a:spcAft>
                <a:spcPts val="1000"/>
              </a:spcAft>
              <a:buNone/>
            </a:pPr>
            <a:r>
              <a:rPr lang="en" sz="1200">
                <a:latin typeface="Consolas"/>
                <a:ea typeface="Consolas"/>
                <a:cs typeface="Consolas"/>
                <a:sym typeface="Consolas"/>
              </a:rPr>
              <a:t>        --location global \</a:t>
            </a:r>
          </a:p>
          <a:p>
            <a:pPr indent="0" lvl="0" marL="0" rtl="0">
              <a:lnSpc>
                <a:spcPct val="100000"/>
              </a:lnSpc>
              <a:spcBef>
                <a:spcPts val="0"/>
              </a:spcBef>
              <a:spcAft>
                <a:spcPts val="1000"/>
              </a:spcAft>
              <a:buNone/>
            </a:pPr>
            <a:r>
              <a:rPr lang="en" sz="1200">
                <a:latin typeface="Consolas"/>
                <a:ea typeface="Consolas"/>
                <a:cs typeface="Consolas"/>
                <a:sym typeface="Consolas"/>
              </a:rPr>
              <a:t>        | awk "NR==${i}" \</a:t>
            </a:r>
          </a:p>
          <a:p>
            <a:pPr indent="0" lvl="0" marL="0" rtl="0">
              <a:lnSpc>
                <a:spcPct val="100000"/>
              </a:lnSpc>
              <a:spcBef>
                <a:spcPts val="0"/>
              </a:spcBef>
              <a:spcAft>
                <a:spcPts val="1000"/>
              </a:spcAft>
              <a:buNone/>
            </a:pPr>
            <a:r>
              <a:rPr lang="en" sz="1200">
                <a:latin typeface="Consolas"/>
                <a:ea typeface="Consolas"/>
                <a:cs typeface="Consolas"/>
                <a:sym typeface="Consolas"/>
              </a:rPr>
              <a:t>        | awk -F ": " '{print $2}')"</a:t>
            </a:r>
          </a:p>
          <a:p>
            <a:pPr indent="-69850" lvl="0" marL="0" rtl="0">
              <a:lnSpc>
                <a:spcPct val="100000"/>
              </a:lnSpc>
              <a:spcBef>
                <a:spcPts val="0"/>
              </a:spcBef>
              <a:spcAft>
                <a:spcPts val="1000"/>
              </a:spcAft>
              <a:buClr>
                <a:srgbClr val="000000"/>
              </a:buClr>
              <a:buSzPts val="1100"/>
              <a:buFont typeface="Arial"/>
              <a:buNone/>
            </a:pPr>
            <a:r>
              <a:rPr lang="en" sz="1200">
                <a:latin typeface="Consolas"/>
                <a:ea typeface="Consolas"/>
                <a:cs typeface="Consolas"/>
                <a:sym typeface="Consolas"/>
              </a:rPr>
              <a:t>done</a:t>
            </a: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3" name="Shape 493"/>
        <p:cNvGrpSpPr/>
        <p:nvPr/>
      </p:nvGrpSpPr>
      <p:grpSpPr>
        <a:xfrm>
          <a:off x="0" y="0"/>
          <a:ext cx="0" cy="0"/>
          <a:chOff x="0" y="0"/>
          <a:chExt cx="0" cy="0"/>
        </a:xfrm>
      </p:grpSpPr>
      <p:sp>
        <p:nvSpPr>
          <p:cNvPr id="494" name="Shape 494"/>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rtl="0">
              <a:spcBef>
                <a:spcPts val="0"/>
              </a:spcBef>
              <a:buNone/>
            </a:pPr>
            <a:r>
              <a:rPr lang="en"/>
              <a:t>Unseal</a:t>
            </a:r>
            <a:r>
              <a:rPr lang="en"/>
              <a:t> </a:t>
            </a:r>
            <a:r>
              <a:rPr lang="en">
                <a:latin typeface="Consolas"/>
                <a:ea typeface="Consolas"/>
                <a:cs typeface="Consolas"/>
                <a:sym typeface="Consolas"/>
              </a:rPr>
              <a:t>vault-0</a:t>
            </a:r>
          </a:p>
        </p:txBody>
      </p:sp>
      <p:sp>
        <p:nvSpPr>
          <p:cNvPr id="495" name="Shape 495"/>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0" lvl="0" marL="0" rtl="0">
              <a:lnSpc>
                <a:spcPct val="100000"/>
              </a:lnSpc>
              <a:spcBef>
                <a:spcPts val="0"/>
              </a:spcBef>
              <a:spcAft>
                <a:spcPts val="1000"/>
              </a:spcAft>
              <a:buNone/>
            </a:pPr>
            <a:r>
              <a:rPr lang="en" sz="1400">
                <a:latin typeface="Consolas"/>
                <a:ea typeface="Consolas"/>
                <a:cs typeface="Consolas"/>
                <a:sym typeface="Consolas"/>
              </a:rPr>
              <a:t>$ kubectl -n vault get pod | awk 'NR==1 || /vault/'</a:t>
            </a:r>
          </a:p>
          <a:p>
            <a:pPr indent="0" lvl="0" marL="0" rtl="0">
              <a:lnSpc>
                <a:spcPct val="100000"/>
              </a:lnSpc>
              <a:spcBef>
                <a:spcPts val="0"/>
              </a:spcBef>
              <a:spcAft>
                <a:spcPts val="1000"/>
              </a:spcAft>
              <a:buNone/>
            </a:pPr>
            <a:r>
              <a:rPr lang="en" sz="1400">
                <a:latin typeface="Consolas"/>
                <a:ea typeface="Consolas"/>
                <a:cs typeface="Consolas"/>
                <a:sym typeface="Consolas"/>
              </a:rPr>
              <a:t>NAME                                     READY     STATUS    RESTARTS   AGE</a:t>
            </a:r>
          </a:p>
          <a:p>
            <a:pPr indent="0" lvl="0" marL="0" rtl="0">
              <a:lnSpc>
                <a:spcPct val="100000"/>
              </a:lnSpc>
              <a:spcBef>
                <a:spcPts val="0"/>
              </a:spcBef>
              <a:spcAft>
                <a:spcPts val="1000"/>
              </a:spcAft>
              <a:buNone/>
            </a:pPr>
            <a:r>
              <a:rPr lang="en" sz="1400">
                <a:latin typeface="Consolas"/>
                <a:ea typeface="Consolas"/>
                <a:cs typeface="Consolas"/>
                <a:sym typeface="Consolas"/>
              </a:rPr>
              <a:t>vault-0                                  2/2       Running   0          5m</a:t>
            </a:r>
          </a:p>
          <a:p>
            <a:pPr indent="0" lvl="0" marL="0" rtl="0">
              <a:lnSpc>
                <a:spcPct val="100000"/>
              </a:lnSpc>
              <a:spcBef>
                <a:spcPts val="0"/>
              </a:spcBef>
              <a:spcAft>
                <a:spcPts val="1000"/>
              </a:spcAft>
              <a:buNone/>
            </a:pPr>
            <a:r>
              <a:rPr lang="en" sz="1400">
                <a:latin typeface="Consolas"/>
                <a:ea typeface="Consolas"/>
                <a:cs typeface="Consolas"/>
                <a:sym typeface="Consolas"/>
              </a:rPr>
              <a:t>vault-1                                  1/2       Running   0          5m</a:t>
            </a:r>
          </a:p>
          <a:p>
            <a:pPr indent="0" lvl="0" marL="0" rtl="0">
              <a:lnSpc>
                <a:spcPct val="100000"/>
              </a:lnSpc>
              <a:spcBef>
                <a:spcPts val="0"/>
              </a:spcBef>
              <a:spcAft>
                <a:spcPts val="1000"/>
              </a:spcAft>
              <a:buNone/>
            </a:pPr>
            <a:r>
              <a:t/>
            </a:r>
            <a:endParaRPr sz="1400">
              <a:latin typeface="Consolas"/>
              <a:ea typeface="Consolas"/>
              <a:cs typeface="Consolas"/>
              <a:sym typeface="Consolas"/>
            </a:endParaRPr>
          </a:p>
          <a:p>
            <a:pPr indent="0" lvl="0" marL="0" rtl="0">
              <a:lnSpc>
                <a:spcPct val="100000"/>
              </a:lnSpc>
              <a:spcBef>
                <a:spcPts val="0"/>
              </a:spcBef>
              <a:spcAft>
                <a:spcPts val="1000"/>
              </a:spcAft>
              <a:buNone/>
            </a:pPr>
            <a:r>
              <a:rPr lang="en" sz="1400">
                <a:latin typeface="Consolas"/>
                <a:ea typeface="Consolas"/>
                <a:cs typeface="Consolas"/>
                <a:sym typeface="Consolas"/>
              </a:rPr>
              <a:t>$ kubectl -n vault logs vault-0 vault</a:t>
            </a:r>
          </a:p>
          <a:p>
            <a:pPr indent="0" lvl="0" marL="0" rtl="0">
              <a:lnSpc>
                <a:spcPct val="100000"/>
              </a:lnSpc>
              <a:spcBef>
                <a:spcPts val="0"/>
              </a:spcBef>
              <a:spcAft>
                <a:spcPts val="1000"/>
              </a:spcAft>
              <a:buNone/>
            </a:pPr>
            <a:r>
              <a:rPr lang="en" sz="1400">
                <a:latin typeface="Consolas"/>
                <a:ea typeface="Consolas"/>
                <a:cs typeface="Consolas"/>
                <a:sym typeface="Consolas"/>
              </a:rPr>
              <a:t>(...)</a:t>
            </a:r>
          </a:p>
          <a:p>
            <a:pPr indent="0" lvl="0" marL="0" rtl="0">
              <a:lnSpc>
                <a:spcPct val="100000"/>
              </a:lnSpc>
              <a:spcBef>
                <a:spcPts val="0"/>
              </a:spcBef>
              <a:spcAft>
                <a:spcPts val="1000"/>
              </a:spcAft>
              <a:buNone/>
            </a:pPr>
            <a:r>
              <a:rPr lang="en" sz="1400">
                <a:latin typeface="Consolas"/>
                <a:ea typeface="Consolas"/>
                <a:cs typeface="Consolas"/>
                <a:sym typeface="Consolas"/>
              </a:rPr>
              <a:t>2017/11/25 15:52:15.382731 [INFO ] core: vault is unsealed</a:t>
            </a:r>
          </a:p>
          <a:p>
            <a:pPr indent="0" lvl="0" marL="0" rtl="0">
              <a:lnSpc>
                <a:spcPct val="100000"/>
              </a:lnSpc>
              <a:spcBef>
                <a:spcPts val="0"/>
              </a:spcBef>
              <a:spcAft>
                <a:spcPts val="1000"/>
              </a:spcAft>
              <a:buNone/>
            </a:pPr>
            <a:r>
              <a:rPr lang="en" sz="1400">
                <a:latin typeface="Consolas"/>
                <a:ea typeface="Consolas"/>
                <a:cs typeface="Consolas"/>
                <a:sym typeface="Consolas"/>
              </a:rPr>
              <a:t>(...)</a:t>
            </a: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9" name="Shape 499"/>
        <p:cNvGrpSpPr/>
        <p:nvPr/>
      </p:nvGrpSpPr>
      <p:grpSpPr>
        <a:xfrm>
          <a:off x="0" y="0"/>
          <a:ext cx="0" cy="0"/>
          <a:chOff x="0" y="0"/>
          <a:chExt cx="0" cy="0"/>
        </a:xfrm>
      </p:grpSpPr>
      <p:sp>
        <p:nvSpPr>
          <p:cNvPr id="500" name="Shape 500"/>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rtl="0">
              <a:spcBef>
                <a:spcPts val="0"/>
              </a:spcBef>
              <a:buNone/>
            </a:pPr>
            <a:r>
              <a:rPr lang="en"/>
              <a:t>Unseal </a:t>
            </a:r>
            <a:r>
              <a:rPr lang="en">
                <a:latin typeface="Consolas"/>
                <a:ea typeface="Consolas"/>
                <a:cs typeface="Consolas"/>
                <a:sym typeface="Consolas"/>
              </a:rPr>
              <a:t>vault-1</a:t>
            </a:r>
          </a:p>
        </p:txBody>
      </p:sp>
      <p:sp>
        <p:nvSpPr>
          <p:cNvPr id="501" name="Shape 501"/>
          <p:cNvSpPr txBox="1"/>
          <p:nvPr>
            <p:ph idx="1" type="body"/>
          </p:nvPr>
        </p:nvSpPr>
        <p:spPr>
          <a:xfrm>
            <a:off x="311700" y="1152475"/>
            <a:ext cx="8341200" cy="3416400"/>
          </a:xfrm>
          <a:prstGeom prst="rect">
            <a:avLst/>
          </a:prstGeom>
        </p:spPr>
        <p:txBody>
          <a:bodyPr anchorCtr="0" anchor="t" bIns="91425" lIns="91425" rIns="91425" wrap="square" tIns="91425">
            <a:noAutofit/>
          </a:bodyPr>
          <a:lstStyle/>
          <a:p>
            <a:pPr indent="0" lvl="0" marL="0" rtl="0">
              <a:lnSpc>
                <a:spcPct val="100000"/>
              </a:lnSpc>
              <a:spcBef>
                <a:spcPts val="0"/>
              </a:spcBef>
              <a:spcAft>
                <a:spcPts val="1000"/>
              </a:spcAft>
              <a:buNone/>
            </a:pPr>
            <a:r>
              <a:rPr b="1" lang="en" sz="1800"/>
              <a:t>ATTENTION:</a:t>
            </a:r>
            <a:r>
              <a:rPr lang="en" sz="1800"/>
              <a:t> Since we’re port-forwarding to each Vault pod, we now need to bind a different port.</a:t>
            </a: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5" name="Shape 505"/>
        <p:cNvGrpSpPr/>
        <p:nvPr/>
      </p:nvGrpSpPr>
      <p:grpSpPr>
        <a:xfrm>
          <a:off x="0" y="0"/>
          <a:ext cx="0" cy="0"/>
          <a:chOff x="0" y="0"/>
          <a:chExt cx="0" cy="0"/>
        </a:xfrm>
      </p:grpSpPr>
      <p:sp>
        <p:nvSpPr>
          <p:cNvPr id="506" name="Shape 506"/>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rtl="0">
              <a:spcBef>
                <a:spcPts val="0"/>
              </a:spcBef>
              <a:buNone/>
            </a:pPr>
            <a:r>
              <a:rPr lang="en"/>
              <a:t>Unseal</a:t>
            </a:r>
            <a:r>
              <a:rPr lang="en"/>
              <a:t> </a:t>
            </a:r>
            <a:r>
              <a:rPr lang="en">
                <a:latin typeface="Consolas"/>
                <a:ea typeface="Consolas"/>
                <a:cs typeface="Consolas"/>
                <a:sym typeface="Consolas"/>
              </a:rPr>
              <a:t>vault-1</a:t>
            </a:r>
          </a:p>
        </p:txBody>
      </p:sp>
      <p:sp>
        <p:nvSpPr>
          <p:cNvPr id="507" name="Shape 507"/>
          <p:cNvSpPr txBox="1"/>
          <p:nvPr>
            <p:ph idx="1" type="body"/>
          </p:nvPr>
        </p:nvSpPr>
        <p:spPr>
          <a:xfrm>
            <a:off x="311700" y="1152475"/>
            <a:ext cx="3999900" cy="3416400"/>
          </a:xfrm>
          <a:prstGeom prst="rect">
            <a:avLst/>
          </a:prstGeom>
        </p:spPr>
        <p:txBody>
          <a:bodyPr anchorCtr="0" anchor="t" bIns="91425" lIns="91425" rIns="91425" wrap="square" tIns="91425">
            <a:noAutofit/>
          </a:bodyPr>
          <a:lstStyle/>
          <a:p>
            <a:pPr indent="0" lvl="0" marL="0" rtl="0">
              <a:lnSpc>
                <a:spcPct val="100000"/>
              </a:lnSpc>
              <a:spcBef>
                <a:spcPts val="0"/>
              </a:spcBef>
              <a:spcAft>
                <a:spcPts val="1000"/>
              </a:spcAft>
              <a:buNone/>
            </a:pPr>
            <a:r>
              <a:rPr lang="en" sz="1200">
                <a:latin typeface="Consolas"/>
                <a:ea typeface="Consolas"/>
                <a:cs typeface="Consolas"/>
                <a:sym typeface="Consolas"/>
              </a:rPr>
              <a:t>$ kubectl -n vault port-forward \</a:t>
            </a:r>
          </a:p>
          <a:p>
            <a:pPr indent="0" lvl="0" marL="0" rtl="0">
              <a:lnSpc>
                <a:spcPct val="100000"/>
              </a:lnSpc>
              <a:spcBef>
                <a:spcPts val="0"/>
              </a:spcBef>
              <a:spcAft>
                <a:spcPts val="1000"/>
              </a:spcAft>
              <a:buNone/>
            </a:pPr>
            <a:r>
              <a:rPr lang="en" sz="1200">
                <a:latin typeface="Consolas"/>
                <a:ea typeface="Consolas"/>
                <a:cs typeface="Consolas"/>
                <a:sym typeface="Consolas"/>
              </a:rPr>
              <a:t>    vault-1 28200:8200</a:t>
            </a:r>
          </a:p>
          <a:p>
            <a:pPr indent="0" lvl="0" marL="0" rtl="0">
              <a:lnSpc>
                <a:spcPct val="100000"/>
              </a:lnSpc>
              <a:spcBef>
                <a:spcPts val="0"/>
              </a:spcBef>
              <a:spcAft>
                <a:spcPts val="1000"/>
              </a:spcAft>
              <a:buNone/>
            </a:pPr>
            <a:r>
              <a:rPr lang="en" sz="1200">
                <a:latin typeface="Consolas"/>
                <a:ea typeface="Consolas"/>
                <a:cs typeface="Consolas"/>
                <a:sym typeface="Consolas"/>
              </a:rPr>
              <a:t>Forwarding from 127.0.0.1:28200 -&gt; 8200</a:t>
            </a:r>
          </a:p>
          <a:p>
            <a:pPr indent="0" lvl="0" marL="0" rtl="0">
              <a:lnSpc>
                <a:spcPct val="100000"/>
              </a:lnSpc>
              <a:spcBef>
                <a:spcPts val="0"/>
              </a:spcBef>
              <a:spcAft>
                <a:spcPts val="1000"/>
              </a:spcAft>
              <a:buNone/>
            </a:pPr>
            <a:r>
              <a:rPr lang="en" sz="1200">
                <a:latin typeface="Consolas"/>
                <a:ea typeface="Consolas"/>
                <a:cs typeface="Consolas"/>
                <a:sym typeface="Consolas"/>
              </a:rPr>
              <a:t>Forwarding from [::1]:28200 -&gt; 8200</a:t>
            </a:r>
          </a:p>
        </p:txBody>
      </p:sp>
      <p:sp>
        <p:nvSpPr>
          <p:cNvPr id="508" name="Shape 508"/>
          <p:cNvSpPr txBox="1"/>
          <p:nvPr>
            <p:ph idx="2" type="body"/>
          </p:nvPr>
        </p:nvSpPr>
        <p:spPr>
          <a:xfrm>
            <a:off x="4832400" y="1152475"/>
            <a:ext cx="3999900" cy="3416400"/>
          </a:xfrm>
          <a:prstGeom prst="rect">
            <a:avLst/>
          </a:prstGeom>
        </p:spPr>
        <p:txBody>
          <a:bodyPr anchorCtr="0" anchor="t" bIns="91425" lIns="91425" rIns="91425" wrap="square" tIns="91425">
            <a:noAutofit/>
          </a:bodyPr>
          <a:lstStyle/>
          <a:p>
            <a:pPr indent="0" lvl="0" marL="0" rtl="0">
              <a:lnSpc>
                <a:spcPct val="100000"/>
              </a:lnSpc>
              <a:spcBef>
                <a:spcPts val="0"/>
              </a:spcBef>
              <a:spcAft>
                <a:spcPts val="1000"/>
              </a:spcAft>
              <a:buNone/>
            </a:pPr>
            <a:r>
              <a:rPr lang="en" sz="1200">
                <a:latin typeface="Consolas"/>
                <a:ea typeface="Consolas"/>
                <a:cs typeface="Consolas"/>
                <a:sym typeface="Consolas"/>
              </a:rPr>
              <a:t>$ export VAULT_ADDR="http://127.0.0.1:28200"</a:t>
            </a:r>
          </a:p>
          <a:p>
            <a:pPr indent="0" lvl="0" marL="0" rtl="0">
              <a:lnSpc>
                <a:spcPct val="100000"/>
              </a:lnSpc>
              <a:spcBef>
                <a:spcPts val="0"/>
              </a:spcBef>
              <a:spcAft>
                <a:spcPts val="1000"/>
              </a:spcAft>
              <a:buNone/>
            </a:pPr>
            <a:r>
              <a:rPr lang="en" sz="1200">
                <a:latin typeface="Consolas"/>
                <a:ea typeface="Consolas"/>
                <a:cs typeface="Consolas"/>
                <a:sym typeface="Consolas"/>
              </a:rPr>
              <a:t>$ for i in {1..3}; do \</a:t>
            </a:r>
          </a:p>
          <a:p>
            <a:pPr indent="0" lvl="0" marL="0" rtl="0">
              <a:lnSpc>
                <a:spcPct val="100000"/>
              </a:lnSpc>
              <a:spcBef>
                <a:spcPts val="0"/>
              </a:spcBef>
              <a:spcAft>
                <a:spcPts val="1000"/>
              </a:spcAft>
              <a:buNone/>
            </a:pPr>
            <a:r>
              <a:rPr lang="en" sz="1200">
                <a:latin typeface="Consolas"/>
                <a:ea typeface="Consolas"/>
                <a:cs typeface="Consolas"/>
                <a:sym typeface="Consolas"/>
              </a:rPr>
              <a:t>    vault unseal "$(gcloud kms decrypt \</a:t>
            </a:r>
          </a:p>
          <a:p>
            <a:pPr indent="0" lvl="0" marL="0" rtl="0">
              <a:lnSpc>
                <a:spcPct val="100000"/>
              </a:lnSpc>
              <a:spcBef>
                <a:spcPts val="0"/>
              </a:spcBef>
              <a:spcAft>
                <a:spcPts val="1000"/>
              </a:spcAft>
              <a:buNone/>
            </a:pPr>
            <a:r>
              <a:rPr lang="en" sz="1200">
                <a:latin typeface="Consolas"/>
                <a:ea typeface="Consolas"/>
                <a:cs typeface="Consolas"/>
                <a:sym typeface="Consolas"/>
              </a:rPr>
              <a:t>        --plaintext-file - \</a:t>
            </a:r>
          </a:p>
          <a:p>
            <a:pPr indent="0" lvl="0" marL="0" rtl="0">
              <a:lnSpc>
                <a:spcPct val="100000"/>
              </a:lnSpc>
              <a:spcBef>
                <a:spcPts val="0"/>
              </a:spcBef>
              <a:spcAft>
                <a:spcPts val="1000"/>
              </a:spcAft>
              <a:buNone/>
            </a:pPr>
            <a:r>
              <a:rPr lang="en" sz="1200">
                <a:latin typeface="Consolas"/>
                <a:ea typeface="Consolas"/>
                <a:cs typeface="Consolas"/>
                <a:sym typeface="Consolas"/>
              </a:rPr>
              <a:t>        --ciphertext-file vault-init.kms \</a:t>
            </a:r>
          </a:p>
          <a:p>
            <a:pPr indent="0" lvl="0" marL="0" rtl="0">
              <a:lnSpc>
                <a:spcPct val="100000"/>
              </a:lnSpc>
              <a:spcBef>
                <a:spcPts val="0"/>
              </a:spcBef>
              <a:spcAft>
                <a:spcPts val="1000"/>
              </a:spcAft>
              <a:buNone/>
            </a:pPr>
            <a:r>
              <a:rPr lang="en" sz="1200">
                <a:latin typeface="Consolas"/>
                <a:ea typeface="Consolas"/>
                <a:cs typeface="Consolas"/>
                <a:sym typeface="Consolas"/>
              </a:rPr>
              <a:t>        --keyring vault \</a:t>
            </a:r>
          </a:p>
          <a:p>
            <a:pPr indent="0" lvl="0" marL="0" rtl="0">
              <a:lnSpc>
                <a:spcPct val="100000"/>
              </a:lnSpc>
              <a:spcBef>
                <a:spcPts val="0"/>
              </a:spcBef>
              <a:spcAft>
                <a:spcPts val="1000"/>
              </a:spcAft>
              <a:buNone/>
            </a:pPr>
            <a:r>
              <a:rPr lang="en" sz="1200">
                <a:latin typeface="Consolas"/>
                <a:ea typeface="Consolas"/>
                <a:cs typeface="Consolas"/>
                <a:sym typeface="Consolas"/>
              </a:rPr>
              <a:t>        --key init \</a:t>
            </a:r>
          </a:p>
          <a:p>
            <a:pPr indent="0" lvl="0" marL="0" rtl="0">
              <a:lnSpc>
                <a:spcPct val="100000"/>
              </a:lnSpc>
              <a:spcBef>
                <a:spcPts val="0"/>
              </a:spcBef>
              <a:spcAft>
                <a:spcPts val="1000"/>
              </a:spcAft>
              <a:buNone/>
            </a:pPr>
            <a:r>
              <a:rPr lang="en" sz="1200">
                <a:latin typeface="Consolas"/>
                <a:ea typeface="Consolas"/>
                <a:cs typeface="Consolas"/>
                <a:sym typeface="Consolas"/>
              </a:rPr>
              <a:t>        --location global \</a:t>
            </a:r>
          </a:p>
          <a:p>
            <a:pPr indent="0" lvl="0" marL="0" rtl="0">
              <a:lnSpc>
                <a:spcPct val="100000"/>
              </a:lnSpc>
              <a:spcBef>
                <a:spcPts val="0"/>
              </a:spcBef>
              <a:spcAft>
                <a:spcPts val="1000"/>
              </a:spcAft>
              <a:buNone/>
            </a:pPr>
            <a:r>
              <a:rPr lang="en" sz="1200">
                <a:latin typeface="Consolas"/>
                <a:ea typeface="Consolas"/>
                <a:cs typeface="Consolas"/>
                <a:sym typeface="Consolas"/>
              </a:rPr>
              <a:t>        | awk "NR==${i}" \</a:t>
            </a:r>
          </a:p>
          <a:p>
            <a:pPr indent="0" lvl="0" marL="0" rtl="0">
              <a:lnSpc>
                <a:spcPct val="100000"/>
              </a:lnSpc>
              <a:spcBef>
                <a:spcPts val="0"/>
              </a:spcBef>
              <a:spcAft>
                <a:spcPts val="1000"/>
              </a:spcAft>
              <a:buNone/>
            </a:pPr>
            <a:r>
              <a:rPr lang="en" sz="1200">
                <a:latin typeface="Consolas"/>
                <a:ea typeface="Consolas"/>
                <a:cs typeface="Consolas"/>
                <a:sym typeface="Consolas"/>
              </a:rPr>
              <a:t>        | awk -F ": " '{print $2}')"</a:t>
            </a:r>
          </a:p>
          <a:p>
            <a:pPr indent="0" lvl="0" marL="0" rtl="0">
              <a:lnSpc>
                <a:spcPct val="100000"/>
              </a:lnSpc>
              <a:spcBef>
                <a:spcPts val="0"/>
              </a:spcBef>
              <a:spcAft>
                <a:spcPts val="1000"/>
              </a:spcAft>
              <a:buNone/>
            </a:pPr>
            <a:r>
              <a:rPr lang="en" sz="1200">
                <a:latin typeface="Consolas"/>
                <a:ea typeface="Consolas"/>
                <a:cs typeface="Consolas"/>
                <a:sym typeface="Consolas"/>
              </a:rPr>
              <a:t>done</a:t>
            </a: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2" name="Shape 512"/>
        <p:cNvGrpSpPr/>
        <p:nvPr/>
      </p:nvGrpSpPr>
      <p:grpSpPr>
        <a:xfrm>
          <a:off x="0" y="0"/>
          <a:ext cx="0" cy="0"/>
          <a:chOff x="0" y="0"/>
          <a:chExt cx="0" cy="0"/>
        </a:xfrm>
      </p:grpSpPr>
      <p:sp>
        <p:nvSpPr>
          <p:cNvPr id="513" name="Shape 513"/>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rtl="0">
              <a:spcBef>
                <a:spcPts val="0"/>
              </a:spcBef>
              <a:buNone/>
            </a:pPr>
            <a:r>
              <a:rPr lang="en"/>
              <a:t>Unseal</a:t>
            </a:r>
            <a:r>
              <a:rPr lang="en"/>
              <a:t> </a:t>
            </a:r>
            <a:r>
              <a:rPr lang="en">
                <a:latin typeface="Consolas"/>
                <a:ea typeface="Consolas"/>
                <a:cs typeface="Consolas"/>
                <a:sym typeface="Consolas"/>
              </a:rPr>
              <a:t>vault-1</a:t>
            </a:r>
          </a:p>
        </p:txBody>
      </p:sp>
      <p:sp>
        <p:nvSpPr>
          <p:cNvPr id="514" name="Shape 514"/>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0" lvl="0" marL="0" rtl="0">
              <a:lnSpc>
                <a:spcPct val="100000"/>
              </a:lnSpc>
              <a:spcBef>
                <a:spcPts val="0"/>
              </a:spcBef>
              <a:spcAft>
                <a:spcPts val="1000"/>
              </a:spcAft>
              <a:buNone/>
            </a:pPr>
            <a:r>
              <a:rPr lang="en" sz="1400">
                <a:latin typeface="Consolas"/>
                <a:ea typeface="Consolas"/>
                <a:cs typeface="Consolas"/>
                <a:sym typeface="Consolas"/>
              </a:rPr>
              <a:t>$ kubectl -n vault get pod | awk 'NR==1 || /vault/'</a:t>
            </a:r>
          </a:p>
          <a:p>
            <a:pPr indent="0" lvl="0" marL="0" rtl="0">
              <a:lnSpc>
                <a:spcPct val="100000"/>
              </a:lnSpc>
              <a:spcBef>
                <a:spcPts val="0"/>
              </a:spcBef>
              <a:spcAft>
                <a:spcPts val="1000"/>
              </a:spcAft>
              <a:buNone/>
            </a:pPr>
            <a:r>
              <a:rPr lang="en" sz="1400">
                <a:latin typeface="Consolas"/>
                <a:ea typeface="Consolas"/>
                <a:cs typeface="Consolas"/>
                <a:sym typeface="Consolas"/>
              </a:rPr>
              <a:t>NAME                                     READY     STATUS    RESTARTS   AGE</a:t>
            </a:r>
          </a:p>
          <a:p>
            <a:pPr indent="0" lvl="0" marL="0" rtl="0">
              <a:lnSpc>
                <a:spcPct val="100000"/>
              </a:lnSpc>
              <a:spcBef>
                <a:spcPts val="0"/>
              </a:spcBef>
              <a:spcAft>
                <a:spcPts val="1000"/>
              </a:spcAft>
              <a:buNone/>
            </a:pPr>
            <a:r>
              <a:rPr lang="en" sz="1400">
                <a:latin typeface="Consolas"/>
                <a:ea typeface="Consolas"/>
                <a:cs typeface="Consolas"/>
                <a:sym typeface="Consolas"/>
              </a:rPr>
              <a:t>vault-0                                  2/2       Running   0          7m</a:t>
            </a:r>
          </a:p>
          <a:p>
            <a:pPr indent="0" lvl="0" marL="0" rtl="0">
              <a:lnSpc>
                <a:spcPct val="100000"/>
              </a:lnSpc>
              <a:spcBef>
                <a:spcPts val="0"/>
              </a:spcBef>
              <a:spcAft>
                <a:spcPts val="1000"/>
              </a:spcAft>
              <a:buNone/>
            </a:pPr>
            <a:r>
              <a:rPr lang="en" sz="1400">
                <a:latin typeface="Consolas"/>
                <a:ea typeface="Consolas"/>
                <a:cs typeface="Consolas"/>
                <a:sym typeface="Consolas"/>
              </a:rPr>
              <a:t>vault-1                                  1/2       Running   0          7m</a:t>
            </a:r>
          </a:p>
          <a:p>
            <a:pPr indent="0" lvl="0" marL="0" rtl="0">
              <a:lnSpc>
                <a:spcPct val="100000"/>
              </a:lnSpc>
              <a:spcBef>
                <a:spcPts val="0"/>
              </a:spcBef>
              <a:spcAft>
                <a:spcPts val="1000"/>
              </a:spcAft>
              <a:buNone/>
            </a:pPr>
            <a:r>
              <a:t/>
            </a:r>
            <a:endParaRPr sz="1400">
              <a:latin typeface="Consolas"/>
              <a:ea typeface="Consolas"/>
              <a:cs typeface="Consolas"/>
              <a:sym typeface="Consolas"/>
            </a:endParaRPr>
          </a:p>
          <a:p>
            <a:pPr indent="0" lvl="0" marL="0" rtl="0">
              <a:lnSpc>
                <a:spcPct val="100000"/>
              </a:lnSpc>
              <a:spcBef>
                <a:spcPts val="0"/>
              </a:spcBef>
              <a:spcAft>
                <a:spcPts val="1000"/>
              </a:spcAft>
              <a:buNone/>
            </a:pPr>
            <a:r>
              <a:rPr lang="en" sz="1400">
                <a:latin typeface="Consolas"/>
                <a:ea typeface="Consolas"/>
                <a:cs typeface="Consolas"/>
                <a:sym typeface="Consolas"/>
              </a:rPr>
              <a:t>$ kubectl -n vault logs vault-1 vault</a:t>
            </a:r>
          </a:p>
          <a:p>
            <a:pPr indent="0" lvl="0" marL="0" rtl="0">
              <a:lnSpc>
                <a:spcPct val="100000"/>
              </a:lnSpc>
              <a:spcBef>
                <a:spcPts val="0"/>
              </a:spcBef>
              <a:spcAft>
                <a:spcPts val="1000"/>
              </a:spcAft>
              <a:buNone/>
            </a:pPr>
            <a:r>
              <a:rPr lang="en" sz="1400">
                <a:latin typeface="Consolas"/>
                <a:ea typeface="Consolas"/>
                <a:cs typeface="Consolas"/>
                <a:sym typeface="Consolas"/>
              </a:rPr>
              <a:t>(...)</a:t>
            </a:r>
          </a:p>
          <a:p>
            <a:pPr indent="0" lvl="0" marL="0" rtl="0">
              <a:lnSpc>
                <a:spcPct val="100000"/>
              </a:lnSpc>
              <a:spcBef>
                <a:spcPts val="0"/>
              </a:spcBef>
              <a:spcAft>
                <a:spcPts val="1000"/>
              </a:spcAft>
              <a:buNone/>
            </a:pPr>
            <a:r>
              <a:rPr lang="en" sz="1400">
                <a:latin typeface="Consolas"/>
                <a:ea typeface="Consolas"/>
                <a:cs typeface="Consolas"/>
                <a:sym typeface="Consolas"/>
              </a:rPr>
              <a:t>2017/11/25 15:54:17.382731 [INFO ] core: vault is unsealed</a:t>
            </a:r>
          </a:p>
          <a:p>
            <a:pPr indent="0" lvl="0" marL="0" rtl="0">
              <a:lnSpc>
                <a:spcPct val="100000"/>
              </a:lnSpc>
              <a:spcBef>
                <a:spcPts val="0"/>
              </a:spcBef>
              <a:spcAft>
                <a:spcPts val="1000"/>
              </a:spcAft>
              <a:buNone/>
            </a:pPr>
            <a:r>
              <a:rPr lang="en" sz="1400">
                <a:latin typeface="Consolas"/>
                <a:ea typeface="Consolas"/>
                <a:cs typeface="Consolas"/>
                <a:sym typeface="Consolas"/>
              </a:rPr>
              <a:t>2017/11/25 15:54:17.382731 [INFO ] core: entering standby mode</a:t>
            </a:r>
          </a:p>
          <a:p>
            <a:pPr indent="0" lvl="0" marL="0" rtl="0">
              <a:lnSpc>
                <a:spcPct val="100000"/>
              </a:lnSpc>
              <a:spcBef>
                <a:spcPts val="0"/>
              </a:spcBef>
              <a:spcAft>
                <a:spcPts val="1000"/>
              </a:spcAft>
              <a:buNone/>
            </a:pPr>
            <a:r>
              <a:rPr lang="en" sz="1400">
                <a:latin typeface="Consolas"/>
                <a:ea typeface="Consolas"/>
                <a:cs typeface="Consolas"/>
                <a:sym typeface="Consolas"/>
              </a:rPr>
              <a:t>(...)</a:t>
            </a: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8" name="Shape 518"/>
        <p:cNvGrpSpPr/>
        <p:nvPr/>
      </p:nvGrpSpPr>
      <p:grpSpPr>
        <a:xfrm>
          <a:off x="0" y="0"/>
          <a:ext cx="0" cy="0"/>
          <a:chOff x="0" y="0"/>
          <a:chExt cx="0" cy="0"/>
        </a:xfrm>
      </p:grpSpPr>
      <p:sp>
        <p:nvSpPr>
          <p:cNvPr id="519" name="Shape 519"/>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a:spcBef>
                <a:spcPts val="0"/>
              </a:spcBef>
              <a:buNone/>
            </a:pPr>
            <a:r>
              <a:rPr lang="en"/>
              <a:t>Vault and High-Availability</a:t>
            </a:r>
          </a:p>
        </p:txBody>
      </p:sp>
      <p:sp>
        <p:nvSpPr>
          <p:cNvPr id="520" name="Shape 520"/>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69850" lvl="0" marL="0">
              <a:spcBef>
                <a:spcPts val="0"/>
              </a:spcBef>
              <a:buClr>
                <a:schemeClr val="dk1"/>
              </a:buClr>
              <a:buSzPts val="1100"/>
              <a:buFont typeface="Arial"/>
              <a:buNone/>
            </a:pPr>
            <a:r>
              <a:rPr lang="en"/>
              <a:t>The second Vault pod (</a:t>
            </a:r>
            <a:r>
              <a:rPr lang="en">
                <a:latin typeface="Consolas"/>
                <a:ea typeface="Consolas"/>
                <a:cs typeface="Consolas"/>
                <a:sym typeface="Consolas"/>
              </a:rPr>
              <a:t>vault-1</a:t>
            </a:r>
            <a:r>
              <a:rPr lang="en"/>
              <a:t>) will operate as a </a:t>
            </a:r>
            <a:r>
              <a:rPr b="1" i="1" lang="en"/>
              <a:t>standby</a:t>
            </a:r>
            <a:r>
              <a:rPr lang="en"/>
              <a:t> instance — it will accept requests and forward them to the </a:t>
            </a:r>
            <a:r>
              <a:rPr b="1" i="1" lang="en"/>
              <a:t>active</a:t>
            </a:r>
            <a:r>
              <a:rPr lang="en"/>
              <a:t> instance (in this case, </a:t>
            </a:r>
            <a:r>
              <a:rPr lang="en">
                <a:latin typeface="Consolas"/>
                <a:ea typeface="Consolas"/>
                <a:cs typeface="Consolas"/>
                <a:sym typeface="Consolas"/>
              </a:rPr>
              <a:t>vault-0</a:t>
            </a:r>
            <a:r>
              <a:rPr lang="en"/>
              <a:t>). </a:t>
            </a:r>
          </a:p>
          <a:p>
            <a:pPr indent="0" lvl="0" marL="0">
              <a:spcBef>
                <a:spcPts val="0"/>
              </a:spcBef>
              <a:buNone/>
            </a:pPr>
            <a:r>
              <a:rPr lang="en"/>
              <a:t>In all cases, and to optimize traffic</a:t>
            </a:r>
            <a:r>
              <a:rPr lang="en"/>
              <a:t>, Kubernetes will mark standby instances as </a:t>
            </a:r>
            <a:r>
              <a:rPr i="1" lang="en"/>
              <a:t>not ready</a:t>
            </a:r>
            <a:r>
              <a:rPr lang="en"/>
              <a:t> so that any requests are directed only to the active instance.</a:t>
            </a: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4" name="Shape 524"/>
        <p:cNvGrpSpPr/>
        <p:nvPr/>
      </p:nvGrpSpPr>
      <p:grpSpPr>
        <a:xfrm>
          <a:off x="0" y="0"/>
          <a:ext cx="0" cy="0"/>
          <a:chOff x="0" y="0"/>
          <a:chExt cx="0" cy="0"/>
        </a:xfrm>
      </p:grpSpPr>
      <p:sp>
        <p:nvSpPr>
          <p:cNvPr id="525" name="Shape 525"/>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a:spcBef>
                <a:spcPts val="0"/>
              </a:spcBef>
              <a:buNone/>
            </a:pPr>
            <a:r>
              <a:rPr lang="en"/>
              <a:t>Revoke Vault’s initial root token</a:t>
            </a:r>
          </a:p>
        </p:txBody>
      </p:sp>
      <p:sp>
        <p:nvSpPr>
          <p:cNvPr id="526" name="Shape 526"/>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0" lvl="0" marL="0">
              <a:spcBef>
                <a:spcPts val="0"/>
              </a:spcBef>
              <a:buNone/>
            </a:pPr>
            <a:r>
              <a:rPr lang="en"/>
              <a:t>Before proceeding, and as a security measure, one should revoke Vault’s initial root token — a “superuser” token generated during the initialization process.</a:t>
            </a:r>
          </a:p>
          <a:p>
            <a:pPr indent="0" lvl="0" marL="0">
              <a:spcBef>
                <a:spcPts val="0"/>
              </a:spcBef>
              <a:buNone/>
            </a:pPr>
            <a:r>
              <a:rPr lang="en"/>
              <a:t>In practice one should </a:t>
            </a:r>
            <a:r>
              <a:rPr b="1" i="1" lang="en"/>
              <a:t>always</a:t>
            </a:r>
            <a:r>
              <a:rPr lang="en"/>
              <a:t> revoke a root token when it is no longer needed. This guarantees that root tokens are as short-lived as possible.</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Shape 95"/>
          <p:cNvSpPr txBox="1"/>
          <p:nvPr>
            <p:ph type="title"/>
          </p:nvPr>
        </p:nvSpPr>
        <p:spPr>
          <a:xfrm>
            <a:off x="311700" y="2150850"/>
            <a:ext cx="8520600" cy="841800"/>
          </a:xfrm>
          <a:prstGeom prst="rect">
            <a:avLst/>
          </a:prstGeom>
        </p:spPr>
        <p:txBody>
          <a:bodyPr anchorCtr="0" anchor="ctr" bIns="91425" lIns="91425" rIns="91425" wrap="square" tIns="91425">
            <a:noAutofit/>
          </a:bodyPr>
          <a:lstStyle/>
          <a:p>
            <a:pPr indent="0" lvl="0" marL="0">
              <a:spcBef>
                <a:spcPts val="0"/>
              </a:spcBef>
              <a:buNone/>
            </a:pPr>
            <a:r>
              <a:rPr lang="en"/>
              <a:t>Vault 101</a:t>
            </a: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0" name="Shape 530"/>
        <p:cNvGrpSpPr/>
        <p:nvPr/>
      </p:nvGrpSpPr>
      <p:grpSpPr>
        <a:xfrm>
          <a:off x="0" y="0"/>
          <a:ext cx="0" cy="0"/>
          <a:chOff x="0" y="0"/>
          <a:chExt cx="0" cy="0"/>
        </a:xfrm>
      </p:grpSpPr>
      <p:sp>
        <p:nvSpPr>
          <p:cNvPr id="531" name="Shape 531"/>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rtl="0">
              <a:spcBef>
                <a:spcPts val="0"/>
              </a:spcBef>
              <a:buNone/>
            </a:pPr>
            <a:r>
              <a:rPr lang="en"/>
              <a:t>Revoke Vault’s </a:t>
            </a:r>
            <a:r>
              <a:rPr lang="en"/>
              <a:t>initial root token</a:t>
            </a:r>
          </a:p>
        </p:txBody>
      </p:sp>
      <p:sp>
        <p:nvSpPr>
          <p:cNvPr id="532" name="Shape 532"/>
          <p:cNvSpPr txBox="1"/>
          <p:nvPr>
            <p:ph idx="1" type="body"/>
          </p:nvPr>
        </p:nvSpPr>
        <p:spPr>
          <a:xfrm>
            <a:off x="311700" y="1152475"/>
            <a:ext cx="3999900" cy="3416400"/>
          </a:xfrm>
          <a:prstGeom prst="rect">
            <a:avLst/>
          </a:prstGeom>
        </p:spPr>
        <p:txBody>
          <a:bodyPr anchorCtr="0" anchor="t" bIns="91425" lIns="91425" rIns="91425" wrap="square" tIns="91425">
            <a:noAutofit/>
          </a:bodyPr>
          <a:lstStyle/>
          <a:p>
            <a:pPr indent="0" lvl="0" marL="0" rtl="0">
              <a:lnSpc>
                <a:spcPct val="100000"/>
              </a:lnSpc>
              <a:spcBef>
                <a:spcPts val="0"/>
              </a:spcBef>
              <a:spcAft>
                <a:spcPts val="1000"/>
              </a:spcAft>
              <a:buNone/>
            </a:pPr>
            <a:r>
              <a:rPr lang="en" sz="1000">
                <a:latin typeface="Consolas"/>
                <a:ea typeface="Consolas"/>
                <a:cs typeface="Consolas"/>
                <a:sym typeface="Consolas"/>
              </a:rPr>
              <a:t>$ kubectl -n vault port-forward \</a:t>
            </a:r>
          </a:p>
          <a:p>
            <a:pPr indent="0" lvl="0" marL="0" rtl="0">
              <a:lnSpc>
                <a:spcPct val="100000"/>
              </a:lnSpc>
              <a:spcBef>
                <a:spcPts val="0"/>
              </a:spcBef>
              <a:spcAft>
                <a:spcPts val="1000"/>
              </a:spcAft>
              <a:buNone/>
            </a:pPr>
            <a:r>
              <a:rPr lang="en" sz="1000">
                <a:latin typeface="Consolas"/>
                <a:ea typeface="Consolas"/>
                <a:cs typeface="Consolas"/>
                <a:sym typeface="Consolas"/>
              </a:rPr>
              <a:t>    vault-0 18200:8200</a:t>
            </a:r>
          </a:p>
          <a:p>
            <a:pPr indent="0" lvl="0" marL="0" rtl="0">
              <a:lnSpc>
                <a:spcPct val="100000"/>
              </a:lnSpc>
              <a:spcBef>
                <a:spcPts val="0"/>
              </a:spcBef>
              <a:spcAft>
                <a:spcPts val="1000"/>
              </a:spcAft>
              <a:buNone/>
            </a:pPr>
            <a:r>
              <a:rPr lang="en" sz="1000">
                <a:latin typeface="Consolas"/>
                <a:ea typeface="Consolas"/>
                <a:cs typeface="Consolas"/>
                <a:sym typeface="Consolas"/>
              </a:rPr>
              <a:t>Forwarding from 127.0.0.1:18200 -&gt; 8200</a:t>
            </a:r>
          </a:p>
          <a:p>
            <a:pPr indent="0" lvl="0" marL="0" rtl="0">
              <a:lnSpc>
                <a:spcPct val="100000"/>
              </a:lnSpc>
              <a:spcBef>
                <a:spcPts val="0"/>
              </a:spcBef>
              <a:spcAft>
                <a:spcPts val="1000"/>
              </a:spcAft>
              <a:buNone/>
            </a:pPr>
            <a:r>
              <a:rPr lang="en" sz="1000">
                <a:latin typeface="Consolas"/>
                <a:ea typeface="Consolas"/>
                <a:cs typeface="Consolas"/>
                <a:sym typeface="Consolas"/>
              </a:rPr>
              <a:t>Forwarding from [::1]:18200 -&gt; 8200</a:t>
            </a:r>
          </a:p>
        </p:txBody>
      </p:sp>
      <p:sp>
        <p:nvSpPr>
          <p:cNvPr id="533" name="Shape 533"/>
          <p:cNvSpPr txBox="1"/>
          <p:nvPr>
            <p:ph idx="2" type="body"/>
          </p:nvPr>
        </p:nvSpPr>
        <p:spPr>
          <a:xfrm>
            <a:off x="4832400" y="1152475"/>
            <a:ext cx="3999900" cy="3416400"/>
          </a:xfrm>
          <a:prstGeom prst="rect">
            <a:avLst/>
          </a:prstGeom>
        </p:spPr>
        <p:txBody>
          <a:bodyPr anchorCtr="0" anchor="t" bIns="91425" lIns="91425" rIns="91425" wrap="square" tIns="91425">
            <a:noAutofit/>
          </a:bodyPr>
          <a:lstStyle/>
          <a:p>
            <a:pPr indent="0" lvl="0" marL="0" rtl="0">
              <a:lnSpc>
                <a:spcPct val="100000"/>
              </a:lnSpc>
              <a:spcBef>
                <a:spcPts val="0"/>
              </a:spcBef>
              <a:spcAft>
                <a:spcPts val="1000"/>
              </a:spcAft>
              <a:buNone/>
            </a:pPr>
            <a:r>
              <a:rPr lang="en" sz="1000">
                <a:latin typeface="Consolas"/>
                <a:ea typeface="Consolas"/>
                <a:cs typeface="Consolas"/>
                <a:sym typeface="Consolas"/>
              </a:rPr>
              <a:t>$ export VAULT_ADDR="http://127.0.0.1:18200"</a:t>
            </a:r>
          </a:p>
          <a:p>
            <a:pPr indent="0" lvl="0" marL="0" rtl="0">
              <a:lnSpc>
                <a:spcPct val="100000"/>
              </a:lnSpc>
              <a:spcBef>
                <a:spcPts val="0"/>
              </a:spcBef>
              <a:spcAft>
                <a:spcPts val="1000"/>
              </a:spcAft>
              <a:buNone/>
            </a:pPr>
            <a:r>
              <a:rPr lang="en" sz="1000">
                <a:latin typeface="Consolas"/>
                <a:ea typeface="Consolas"/>
                <a:cs typeface="Consolas"/>
                <a:sym typeface="Consolas"/>
              </a:rPr>
              <a:t>$ vault auth "$(gcloud kms decrypt \</a:t>
            </a:r>
          </a:p>
          <a:p>
            <a:pPr indent="0" lvl="0" marL="0" rtl="0">
              <a:lnSpc>
                <a:spcPct val="100000"/>
              </a:lnSpc>
              <a:spcBef>
                <a:spcPts val="0"/>
              </a:spcBef>
              <a:spcAft>
                <a:spcPts val="1000"/>
              </a:spcAft>
              <a:buNone/>
            </a:pPr>
            <a:r>
              <a:rPr lang="en" sz="1000">
                <a:latin typeface="Consolas"/>
                <a:ea typeface="Consolas"/>
                <a:cs typeface="Consolas"/>
                <a:sym typeface="Consolas"/>
              </a:rPr>
              <a:t>    --plaintext-file - \</a:t>
            </a:r>
          </a:p>
          <a:p>
            <a:pPr indent="0" lvl="0" marL="0" rtl="0">
              <a:lnSpc>
                <a:spcPct val="100000"/>
              </a:lnSpc>
              <a:spcBef>
                <a:spcPts val="0"/>
              </a:spcBef>
              <a:spcAft>
                <a:spcPts val="1000"/>
              </a:spcAft>
              <a:buNone/>
            </a:pPr>
            <a:r>
              <a:rPr lang="en" sz="1000">
                <a:latin typeface="Consolas"/>
                <a:ea typeface="Consolas"/>
                <a:cs typeface="Consolas"/>
                <a:sym typeface="Consolas"/>
              </a:rPr>
              <a:t>    --ciphertext-file vault-init.kms \</a:t>
            </a:r>
          </a:p>
          <a:p>
            <a:pPr indent="0" lvl="0" marL="0" rtl="0">
              <a:lnSpc>
                <a:spcPct val="100000"/>
              </a:lnSpc>
              <a:spcBef>
                <a:spcPts val="0"/>
              </a:spcBef>
              <a:spcAft>
                <a:spcPts val="1000"/>
              </a:spcAft>
              <a:buNone/>
            </a:pPr>
            <a:r>
              <a:rPr lang="en" sz="1000">
                <a:latin typeface="Consolas"/>
                <a:ea typeface="Consolas"/>
                <a:cs typeface="Consolas"/>
                <a:sym typeface="Consolas"/>
              </a:rPr>
              <a:t>    --keyring vault \</a:t>
            </a:r>
          </a:p>
          <a:p>
            <a:pPr indent="0" lvl="0" marL="0" rtl="0">
              <a:lnSpc>
                <a:spcPct val="100000"/>
              </a:lnSpc>
              <a:spcBef>
                <a:spcPts val="0"/>
              </a:spcBef>
              <a:spcAft>
                <a:spcPts val="1000"/>
              </a:spcAft>
              <a:buNone/>
            </a:pPr>
            <a:r>
              <a:rPr lang="en" sz="1000">
                <a:latin typeface="Consolas"/>
                <a:ea typeface="Consolas"/>
                <a:cs typeface="Consolas"/>
                <a:sym typeface="Consolas"/>
              </a:rPr>
              <a:t>    --key init \</a:t>
            </a:r>
          </a:p>
          <a:p>
            <a:pPr indent="0" lvl="0" marL="0" rtl="0">
              <a:lnSpc>
                <a:spcPct val="100000"/>
              </a:lnSpc>
              <a:spcBef>
                <a:spcPts val="0"/>
              </a:spcBef>
              <a:spcAft>
                <a:spcPts val="1000"/>
              </a:spcAft>
              <a:buNone/>
            </a:pPr>
            <a:r>
              <a:rPr lang="en" sz="1000">
                <a:latin typeface="Consolas"/>
                <a:ea typeface="Consolas"/>
                <a:cs typeface="Consolas"/>
                <a:sym typeface="Consolas"/>
              </a:rPr>
              <a:t>    --location global \</a:t>
            </a:r>
          </a:p>
          <a:p>
            <a:pPr indent="0" lvl="0" marL="0" rtl="0">
              <a:lnSpc>
                <a:spcPct val="100000"/>
              </a:lnSpc>
              <a:spcBef>
                <a:spcPts val="0"/>
              </a:spcBef>
              <a:spcAft>
                <a:spcPts val="1000"/>
              </a:spcAft>
              <a:buNone/>
            </a:pPr>
            <a:r>
              <a:rPr lang="en" sz="1000">
                <a:latin typeface="Consolas"/>
                <a:ea typeface="Consolas"/>
                <a:cs typeface="Consolas"/>
                <a:sym typeface="Consolas"/>
              </a:rPr>
              <a:t>    | awk "NR==6" \</a:t>
            </a:r>
          </a:p>
          <a:p>
            <a:pPr indent="0" lvl="0" marL="0" rtl="0">
              <a:lnSpc>
                <a:spcPct val="100000"/>
              </a:lnSpc>
              <a:spcBef>
                <a:spcPts val="0"/>
              </a:spcBef>
              <a:spcAft>
                <a:spcPts val="1000"/>
              </a:spcAft>
              <a:buNone/>
            </a:pPr>
            <a:r>
              <a:rPr lang="en" sz="1000">
                <a:latin typeface="Consolas"/>
                <a:ea typeface="Consolas"/>
                <a:cs typeface="Consolas"/>
                <a:sym typeface="Consolas"/>
              </a:rPr>
              <a:t>    | awk -F ": " '{print $2}')"</a:t>
            </a:r>
          </a:p>
          <a:p>
            <a:pPr indent="0" lvl="0" marL="0" rtl="0">
              <a:lnSpc>
                <a:spcPct val="100000"/>
              </a:lnSpc>
              <a:spcBef>
                <a:spcPts val="0"/>
              </a:spcBef>
              <a:spcAft>
                <a:spcPts val="1000"/>
              </a:spcAft>
              <a:buNone/>
            </a:pPr>
            <a:r>
              <a:rPr lang="en" sz="1000">
                <a:latin typeface="Consolas"/>
                <a:ea typeface="Consolas"/>
                <a:cs typeface="Consolas"/>
                <a:sym typeface="Consolas"/>
              </a:rPr>
              <a:t>Successfully authenticated! You are now logged in.</a:t>
            </a:r>
          </a:p>
          <a:p>
            <a:pPr indent="0" lvl="0" marL="0" rtl="0">
              <a:lnSpc>
                <a:spcPct val="100000"/>
              </a:lnSpc>
              <a:spcBef>
                <a:spcPts val="0"/>
              </a:spcBef>
              <a:spcAft>
                <a:spcPts val="1000"/>
              </a:spcAft>
              <a:buNone/>
            </a:pPr>
            <a:r>
              <a:rPr lang="en" sz="1000">
                <a:latin typeface="Consolas"/>
                <a:ea typeface="Consolas"/>
                <a:cs typeface="Consolas"/>
                <a:sym typeface="Consolas"/>
              </a:rPr>
              <a:t>(...)</a:t>
            </a:r>
          </a:p>
          <a:p>
            <a:pPr indent="0" lvl="0" marL="0" rtl="0">
              <a:lnSpc>
                <a:spcPct val="100000"/>
              </a:lnSpc>
              <a:spcBef>
                <a:spcPts val="0"/>
              </a:spcBef>
              <a:spcAft>
                <a:spcPts val="1000"/>
              </a:spcAft>
              <a:buNone/>
            </a:pPr>
            <a:r>
              <a:rPr lang="en" sz="1000">
                <a:latin typeface="Consolas"/>
                <a:ea typeface="Consolas"/>
                <a:cs typeface="Consolas"/>
                <a:sym typeface="Consolas"/>
              </a:rPr>
              <a:t>$ vault token-revoke -self</a:t>
            </a:r>
          </a:p>
          <a:p>
            <a:pPr indent="0" lvl="0" marL="0" rtl="0">
              <a:lnSpc>
                <a:spcPct val="100000"/>
              </a:lnSpc>
              <a:spcBef>
                <a:spcPts val="0"/>
              </a:spcBef>
              <a:spcAft>
                <a:spcPts val="1000"/>
              </a:spcAft>
              <a:buNone/>
            </a:pPr>
            <a:r>
              <a:rPr lang="en" sz="1000">
                <a:latin typeface="Consolas"/>
                <a:ea typeface="Consolas"/>
                <a:cs typeface="Consolas"/>
                <a:sym typeface="Consolas"/>
              </a:rPr>
              <a:t>Success! Token revoked if it existed.</a:t>
            </a: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7" name="Shape 537"/>
        <p:cNvGrpSpPr/>
        <p:nvPr/>
      </p:nvGrpSpPr>
      <p:grpSpPr>
        <a:xfrm>
          <a:off x="0" y="0"/>
          <a:ext cx="0" cy="0"/>
          <a:chOff x="0" y="0"/>
          <a:chExt cx="0" cy="0"/>
        </a:xfrm>
      </p:grpSpPr>
      <p:sp>
        <p:nvSpPr>
          <p:cNvPr id="538" name="Shape 538"/>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69850" lvl="0" marL="0">
              <a:spcBef>
                <a:spcPts val="0"/>
              </a:spcBef>
              <a:buClr>
                <a:schemeClr val="dk1"/>
              </a:buClr>
              <a:buSzPts val="1100"/>
              <a:buFont typeface="Arial"/>
              <a:buNone/>
            </a:pPr>
            <a:r>
              <a:rPr lang="en"/>
              <a:t>Expose Vault</a:t>
            </a:r>
          </a:p>
        </p:txBody>
      </p:sp>
      <p:sp>
        <p:nvSpPr>
          <p:cNvPr id="539" name="Shape 539"/>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0" lvl="0" marL="0">
              <a:spcBef>
                <a:spcPts val="0"/>
              </a:spcBef>
              <a:buNone/>
            </a:pPr>
            <a:r>
              <a:rPr lang="en"/>
              <a:t>One will now expose Vault to outside the cluster, so that applications running in other clusters can access it. To do this one needs to create a </a:t>
            </a:r>
            <a:r>
              <a:rPr lang="en">
                <a:latin typeface="Consolas"/>
                <a:ea typeface="Consolas"/>
                <a:cs typeface="Consolas"/>
                <a:sym typeface="Consolas"/>
              </a:rPr>
              <a:t>vault</a:t>
            </a:r>
            <a:r>
              <a:rPr lang="en"/>
              <a:t> global static IP (DONE!) in Google Cloud Platform and attach a Google Cloud Load-Balancer to it.</a:t>
            </a:r>
          </a:p>
          <a:p>
            <a:pPr indent="0" lvl="0" marL="0">
              <a:spcBef>
                <a:spcPts val="0"/>
              </a:spcBef>
              <a:buNone/>
            </a:pPr>
            <a:r>
              <a:rPr lang="en"/>
              <a:t>After the </a:t>
            </a:r>
            <a:r>
              <a:rPr lang="en">
                <a:latin typeface="Consolas"/>
                <a:ea typeface="Consolas"/>
                <a:cs typeface="Consolas"/>
                <a:sym typeface="Consolas"/>
              </a:rPr>
              <a:t>vault</a:t>
            </a:r>
            <a:r>
              <a:rPr lang="en"/>
              <a:t> IP address is created, one must configure the DNS of the domain one is going to use to expose Vault (in this case, </a:t>
            </a:r>
            <a:r>
              <a:rPr b="1" lang="en">
                <a:solidFill>
                  <a:srgbClr val="FF0000"/>
                </a:solidFill>
                <a:latin typeface="Consolas"/>
                <a:ea typeface="Consolas"/>
                <a:cs typeface="Consolas"/>
                <a:sym typeface="Consolas"/>
              </a:rPr>
              <a:t>vault.travelaudience.com</a:t>
            </a:r>
            <a:r>
              <a:rPr lang="en"/>
              <a:t>) so that it points at this IP address (DONE!)</a:t>
            </a: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3" name="Shape 543"/>
        <p:cNvGrpSpPr/>
        <p:nvPr/>
      </p:nvGrpSpPr>
      <p:grpSpPr>
        <a:xfrm>
          <a:off x="0" y="0"/>
          <a:ext cx="0" cy="0"/>
          <a:chOff x="0" y="0"/>
          <a:chExt cx="0" cy="0"/>
        </a:xfrm>
      </p:grpSpPr>
      <p:sp>
        <p:nvSpPr>
          <p:cNvPr id="544" name="Shape 544"/>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a:spcBef>
                <a:spcPts val="0"/>
              </a:spcBef>
              <a:buNone/>
            </a:pPr>
            <a:r>
              <a:rPr lang="en"/>
              <a:t>Expose </a:t>
            </a:r>
            <a:r>
              <a:rPr lang="en">
                <a:latin typeface="Consolas"/>
                <a:ea typeface="Consolas"/>
                <a:cs typeface="Consolas"/>
                <a:sym typeface="Consolas"/>
              </a:rPr>
              <a:t>vault</a:t>
            </a:r>
          </a:p>
        </p:txBody>
      </p:sp>
      <p:sp>
        <p:nvSpPr>
          <p:cNvPr id="545" name="Shape 545"/>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69850" lvl="0" marL="0">
              <a:lnSpc>
                <a:spcPct val="100000"/>
              </a:lnSpc>
              <a:spcBef>
                <a:spcPts val="0"/>
              </a:spcBef>
              <a:spcAft>
                <a:spcPts val="1000"/>
              </a:spcAft>
              <a:buClr>
                <a:schemeClr val="dk1"/>
              </a:buClr>
              <a:buSzPts val="1100"/>
              <a:buFont typeface="Arial"/>
              <a:buNone/>
            </a:pPr>
            <a:r>
              <a:rPr lang="en" sz="1200">
                <a:latin typeface="Consolas"/>
                <a:ea typeface="Consolas"/>
                <a:cs typeface="Consolas"/>
                <a:sym typeface="Consolas"/>
              </a:rPr>
              <a:t>$ gcloud compute addresses create core-vault --global</a:t>
            </a:r>
          </a:p>
          <a:p>
            <a:pPr indent="0" lvl="0" marL="0" rtl="0">
              <a:lnSpc>
                <a:spcPct val="100000"/>
              </a:lnSpc>
              <a:spcBef>
                <a:spcPts val="0"/>
              </a:spcBef>
              <a:spcAft>
                <a:spcPts val="1000"/>
              </a:spcAft>
              <a:buNone/>
            </a:pPr>
            <a:r>
              <a:rPr lang="en" sz="1200">
                <a:latin typeface="Consolas"/>
                <a:ea typeface="Consolas"/>
                <a:cs typeface="Consolas"/>
                <a:sym typeface="Consolas"/>
              </a:rPr>
              <a:t>Created [https://www.googleapis.com/compute/v1/projects/</a:t>
            </a:r>
            <a:r>
              <a:rPr b="1" lang="en" sz="1200">
                <a:solidFill>
                  <a:srgbClr val="FF0000"/>
                </a:solidFill>
                <a:latin typeface="Consolas"/>
                <a:ea typeface="Consolas"/>
                <a:cs typeface="Consolas"/>
                <a:sym typeface="Consolas"/>
              </a:rPr>
              <a:t>&lt;project-name&gt;</a:t>
            </a:r>
            <a:r>
              <a:rPr lang="en" sz="1200">
                <a:latin typeface="Consolas"/>
                <a:ea typeface="Consolas"/>
                <a:cs typeface="Consolas"/>
                <a:sym typeface="Consolas"/>
              </a:rPr>
              <a:t>/global/addresses/</a:t>
            </a:r>
            <a:r>
              <a:rPr b="1" lang="en" sz="1200">
                <a:latin typeface="Consolas"/>
                <a:ea typeface="Consolas"/>
                <a:cs typeface="Consolas"/>
                <a:sym typeface="Consolas"/>
              </a:rPr>
              <a:t>vault</a:t>
            </a:r>
            <a:r>
              <a:rPr lang="en" sz="1200">
                <a:latin typeface="Consolas"/>
                <a:ea typeface="Consolas"/>
                <a:cs typeface="Consolas"/>
                <a:sym typeface="Consolas"/>
              </a:rPr>
              <a:t>].</a:t>
            </a:r>
          </a:p>
          <a:p>
            <a:pPr indent="0" lvl="0" marL="0" rtl="0">
              <a:lnSpc>
                <a:spcPct val="100000"/>
              </a:lnSpc>
              <a:spcBef>
                <a:spcPts val="0"/>
              </a:spcBef>
              <a:spcAft>
                <a:spcPts val="1000"/>
              </a:spcAft>
              <a:buNone/>
            </a:pPr>
            <a:r>
              <a:rPr lang="en" sz="1200">
                <a:latin typeface="Consolas"/>
                <a:ea typeface="Consolas"/>
                <a:cs typeface="Consolas"/>
                <a:sym typeface="Consolas"/>
              </a:rPr>
              <a:t>$ gcloud compute addresses describe core-vault --global</a:t>
            </a:r>
          </a:p>
          <a:p>
            <a:pPr indent="0" lvl="0" marL="0" rtl="0">
              <a:lnSpc>
                <a:spcPct val="100000"/>
              </a:lnSpc>
              <a:spcBef>
                <a:spcPts val="0"/>
              </a:spcBef>
              <a:spcAft>
                <a:spcPts val="1000"/>
              </a:spcAft>
              <a:buNone/>
            </a:pPr>
            <a:r>
              <a:rPr lang="en" sz="1200">
                <a:latin typeface="Consolas"/>
                <a:ea typeface="Consolas"/>
                <a:cs typeface="Consolas"/>
                <a:sym typeface="Consolas"/>
              </a:rPr>
              <a:t>address: </a:t>
            </a:r>
            <a:r>
              <a:rPr b="1" lang="en" sz="1200">
                <a:solidFill>
                  <a:srgbClr val="FF0000"/>
                </a:solidFill>
                <a:latin typeface="Consolas"/>
                <a:ea typeface="Consolas"/>
                <a:cs typeface="Consolas"/>
                <a:sym typeface="Consolas"/>
              </a:rPr>
              <a:t>X.X.X.X</a:t>
            </a:r>
          </a:p>
          <a:p>
            <a:pPr indent="0" lvl="0" marL="0" rtl="0">
              <a:lnSpc>
                <a:spcPct val="100000"/>
              </a:lnSpc>
              <a:spcBef>
                <a:spcPts val="0"/>
              </a:spcBef>
              <a:spcAft>
                <a:spcPts val="1000"/>
              </a:spcAft>
              <a:buNone/>
            </a:pPr>
            <a:r>
              <a:rPr lang="en" sz="1200">
                <a:latin typeface="Consolas"/>
                <a:ea typeface="Consolas"/>
                <a:cs typeface="Consolas"/>
                <a:sym typeface="Consolas"/>
              </a:rPr>
              <a:t>creationTimestamp: '2017-11-25T06:25:39.628-07:00'</a:t>
            </a:r>
          </a:p>
          <a:p>
            <a:pPr indent="0" lvl="0" marL="0" rtl="0">
              <a:lnSpc>
                <a:spcPct val="100000"/>
              </a:lnSpc>
              <a:spcBef>
                <a:spcPts val="0"/>
              </a:spcBef>
              <a:spcAft>
                <a:spcPts val="1000"/>
              </a:spcAft>
              <a:buNone/>
            </a:pPr>
            <a:r>
              <a:rPr lang="en" sz="1200">
                <a:latin typeface="Consolas"/>
                <a:ea typeface="Consolas"/>
                <a:cs typeface="Consolas"/>
                <a:sym typeface="Consolas"/>
              </a:rPr>
              <a:t>description: ''</a:t>
            </a:r>
          </a:p>
          <a:p>
            <a:pPr indent="0" lvl="0" marL="0" rtl="0">
              <a:lnSpc>
                <a:spcPct val="100000"/>
              </a:lnSpc>
              <a:spcBef>
                <a:spcPts val="0"/>
              </a:spcBef>
              <a:spcAft>
                <a:spcPts val="1000"/>
              </a:spcAft>
              <a:buNone/>
            </a:pPr>
            <a:r>
              <a:rPr lang="en" sz="1200">
                <a:latin typeface="Consolas"/>
                <a:ea typeface="Consolas"/>
                <a:cs typeface="Consolas"/>
                <a:sym typeface="Consolas"/>
              </a:rPr>
              <a:t>(...)</a:t>
            </a:r>
          </a:p>
          <a:p>
            <a:pPr indent="0" lvl="0" marL="0" rtl="0">
              <a:lnSpc>
                <a:spcPct val="100000"/>
              </a:lnSpc>
              <a:spcBef>
                <a:spcPts val="0"/>
              </a:spcBef>
              <a:spcAft>
                <a:spcPts val="1000"/>
              </a:spcAft>
              <a:buNone/>
            </a:pPr>
            <a:r>
              <a:rPr lang="en" sz="1200">
                <a:latin typeface="Consolas"/>
                <a:ea typeface="Consolas"/>
                <a:cs typeface="Consolas"/>
                <a:sym typeface="Consolas"/>
              </a:rPr>
              <a:t>$ dig @8.8.8.8 </a:t>
            </a:r>
            <a:r>
              <a:rPr b="1" lang="en" sz="1200">
                <a:solidFill>
                  <a:srgbClr val="FF0000"/>
                </a:solidFill>
                <a:latin typeface="Consolas"/>
                <a:ea typeface="Consolas"/>
                <a:cs typeface="Consolas"/>
                <a:sym typeface="Consolas"/>
              </a:rPr>
              <a:t>vault.travelaudience.com</a:t>
            </a:r>
            <a:r>
              <a:rPr lang="en" sz="1200">
                <a:latin typeface="Consolas"/>
                <a:ea typeface="Consolas"/>
                <a:cs typeface="Consolas"/>
                <a:sym typeface="Consolas"/>
              </a:rPr>
              <a:t> A</a:t>
            </a:r>
          </a:p>
          <a:p>
            <a:pPr indent="0" lvl="0" marL="0" rtl="0">
              <a:lnSpc>
                <a:spcPct val="100000"/>
              </a:lnSpc>
              <a:spcBef>
                <a:spcPts val="0"/>
              </a:spcBef>
              <a:spcAft>
                <a:spcPts val="1000"/>
              </a:spcAft>
              <a:buNone/>
            </a:pPr>
            <a:r>
              <a:rPr lang="en" sz="1200">
                <a:latin typeface="Consolas"/>
                <a:ea typeface="Consolas"/>
                <a:cs typeface="Consolas"/>
                <a:sym typeface="Consolas"/>
              </a:rPr>
              <a:t>(...)</a:t>
            </a:r>
          </a:p>
          <a:p>
            <a:pPr indent="0" lvl="0" marL="0" rtl="0">
              <a:lnSpc>
                <a:spcPct val="100000"/>
              </a:lnSpc>
              <a:spcBef>
                <a:spcPts val="0"/>
              </a:spcBef>
              <a:spcAft>
                <a:spcPts val="1000"/>
              </a:spcAft>
              <a:buNone/>
            </a:pPr>
            <a:r>
              <a:rPr b="1" lang="en" sz="1200">
                <a:solidFill>
                  <a:srgbClr val="FF0000"/>
                </a:solidFill>
                <a:latin typeface="Consolas"/>
                <a:ea typeface="Consolas"/>
                <a:cs typeface="Consolas"/>
                <a:sym typeface="Consolas"/>
              </a:rPr>
              <a:t>vault.travelaudience.com.</a:t>
            </a:r>
            <a:r>
              <a:rPr lang="en" sz="1200">
                <a:latin typeface="Consolas"/>
                <a:ea typeface="Consolas"/>
                <a:cs typeface="Consolas"/>
                <a:sym typeface="Consolas"/>
              </a:rPr>
              <a:t>	299	IN	A	</a:t>
            </a:r>
            <a:r>
              <a:rPr b="1" lang="en" sz="1200">
                <a:solidFill>
                  <a:srgbClr val="FF0000"/>
                </a:solidFill>
                <a:latin typeface="Consolas"/>
                <a:ea typeface="Consolas"/>
                <a:cs typeface="Consolas"/>
                <a:sym typeface="Consolas"/>
              </a:rPr>
              <a:t>X.X.X.X</a:t>
            </a:r>
          </a:p>
          <a:p>
            <a:pPr indent="0" lvl="0" marL="0">
              <a:lnSpc>
                <a:spcPct val="100000"/>
              </a:lnSpc>
              <a:spcBef>
                <a:spcPts val="0"/>
              </a:spcBef>
              <a:spcAft>
                <a:spcPts val="1000"/>
              </a:spcAft>
              <a:buNone/>
            </a:pPr>
            <a:r>
              <a:rPr lang="en" sz="1200">
                <a:latin typeface="Consolas"/>
                <a:ea typeface="Consolas"/>
                <a:cs typeface="Consolas"/>
                <a:sym typeface="Consolas"/>
              </a:rPr>
              <a:t>(...)</a:t>
            </a:r>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9" name="Shape 549"/>
        <p:cNvGrpSpPr/>
        <p:nvPr/>
      </p:nvGrpSpPr>
      <p:grpSpPr>
        <a:xfrm>
          <a:off x="0" y="0"/>
          <a:ext cx="0" cy="0"/>
          <a:chOff x="0" y="0"/>
          <a:chExt cx="0" cy="0"/>
        </a:xfrm>
      </p:grpSpPr>
      <p:sp>
        <p:nvSpPr>
          <p:cNvPr id="550" name="Shape 550"/>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a:spcBef>
                <a:spcPts val="0"/>
              </a:spcBef>
              <a:buNone/>
            </a:pPr>
            <a:r>
              <a:rPr lang="en"/>
              <a:t>Expose </a:t>
            </a:r>
            <a:r>
              <a:rPr lang="en">
                <a:latin typeface="Consolas"/>
                <a:ea typeface="Consolas"/>
                <a:cs typeface="Consolas"/>
                <a:sym typeface="Consolas"/>
              </a:rPr>
              <a:t>vault</a:t>
            </a:r>
          </a:p>
        </p:txBody>
      </p:sp>
      <p:sp>
        <p:nvSpPr>
          <p:cNvPr id="551" name="Shape 551"/>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69850" lvl="0" marL="0">
              <a:spcBef>
                <a:spcPts val="0"/>
              </a:spcBef>
              <a:spcAft>
                <a:spcPts val="1200"/>
              </a:spcAft>
              <a:buClr>
                <a:schemeClr val="dk1"/>
              </a:buClr>
              <a:buSzPts val="1100"/>
              <a:buFont typeface="Arial"/>
              <a:buNone/>
            </a:pPr>
            <a:r>
              <a:rPr lang="en" sz="1600">
                <a:latin typeface="Consolas"/>
                <a:ea typeface="Consolas"/>
                <a:cs typeface="Consolas"/>
                <a:sym typeface="Consolas"/>
              </a:rPr>
              <a:t>$ kubectl create -f vault/vault-api-service.yaml</a:t>
            </a:r>
          </a:p>
          <a:p>
            <a:pPr indent="-69850" lvl="0" marL="0">
              <a:spcBef>
                <a:spcPts val="0"/>
              </a:spcBef>
              <a:spcAft>
                <a:spcPts val="1200"/>
              </a:spcAft>
              <a:buClr>
                <a:schemeClr val="dk1"/>
              </a:buClr>
              <a:buSzPts val="1100"/>
              <a:buFont typeface="Arial"/>
              <a:buNone/>
            </a:pPr>
            <a:r>
              <a:rPr lang="en" sz="1600">
                <a:latin typeface="Consolas"/>
                <a:ea typeface="Consolas"/>
                <a:cs typeface="Consolas"/>
                <a:sym typeface="Consolas"/>
              </a:rPr>
              <a:t>service "vault" created</a:t>
            </a:r>
          </a:p>
          <a:p>
            <a:pPr indent="-69850" lvl="0" marL="0">
              <a:spcBef>
                <a:spcPts val="0"/>
              </a:spcBef>
              <a:spcAft>
                <a:spcPts val="1200"/>
              </a:spcAft>
              <a:buClr>
                <a:schemeClr val="dk1"/>
              </a:buClr>
              <a:buSzPts val="1100"/>
              <a:buFont typeface="Arial"/>
              <a:buNone/>
            </a:pPr>
            <a:r>
              <a:rPr lang="en" sz="1600">
                <a:latin typeface="Consolas"/>
                <a:ea typeface="Consolas"/>
                <a:cs typeface="Consolas"/>
                <a:sym typeface="Consolas"/>
              </a:rPr>
              <a:t>$ kubectl create -f vault/vault-api-ingress.yaml</a:t>
            </a:r>
          </a:p>
          <a:p>
            <a:pPr indent="0" lvl="0" marL="0">
              <a:spcBef>
                <a:spcPts val="0"/>
              </a:spcBef>
              <a:spcAft>
                <a:spcPts val="1200"/>
              </a:spcAft>
              <a:buNone/>
            </a:pPr>
            <a:r>
              <a:rPr lang="en" sz="1600">
                <a:latin typeface="Consolas"/>
                <a:ea typeface="Consolas"/>
                <a:cs typeface="Consolas"/>
                <a:sym typeface="Consolas"/>
              </a:rPr>
              <a:t>ingress "vault" created</a:t>
            </a:r>
          </a:p>
          <a:p>
            <a:pPr indent="0" lvl="0" marL="0">
              <a:spcBef>
                <a:spcPts val="0"/>
              </a:spcBef>
              <a:spcAft>
                <a:spcPts val="1200"/>
              </a:spcAft>
              <a:buNone/>
            </a:pPr>
            <a:r>
              <a:rPr lang="en" sz="1600">
                <a:latin typeface="Consolas"/>
                <a:ea typeface="Consolas"/>
                <a:cs typeface="Consolas"/>
                <a:sym typeface="Consolas"/>
              </a:rPr>
              <a:t>$ kubectl create -f kube-lego/kube-lego-bundle.yaml</a:t>
            </a:r>
          </a:p>
          <a:p>
            <a:pPr indent="0" lvl="0" marL="0">
              <a:spcBef>
                <a:spcPts val="0"/>
              </a:spcBef>
              <a:spcAft>
                <a:spcPts val="1200"/>
              </a:spcAft>
              <a:buNone/>
            </a:pPr>
            <a:r>
              <a:rPr lang="en" sz="1600">
                <a:latin typeface="Consolas"/>
                <a:ea typeface="Consolas"/>
                <a:cs typeface="Consolas"/>
                <a:sym typeface="Consolas"/>
              </a:rPr>
              <a:t>namespace "kube-lego" created</a:t>
            </a:r>
          </a:p>
          <a:p>
            <a:pPr indent="0" lvl="0" marL="0">
              <a:spcBef>
                <a:spcPts val="0"/>
              </a:spcBef>
              <a:spcAft>
                <a:spcPts val="1200"/>
              </a:spcAft>
              <a:buNone/>
            </a:pPr>
            <a:r>
              <a:rPr lang="en" sz="1600">
                <a:latin typeface="Consolas"/>
                <a:ea typeface="Consolas"/>
                <a:cs typeface="Consolas"/>
                <a:sym typeface="Consolas"/>
              </a:rPr>
              <a:t>configmap "kube-lego" created</a:t>
            </a:r>
          </a:p>
          <a:p>
            <a:pPr indent="0" lvl="0" marL="0">
              <a:spcBef>
                <a:spcPts val="0"/>
              </a:spcBef>
              <a:spcAft>
                <a:spcPts val="1200"/>
              </a:spcAft>
              <a:buNone/>
            </a:pPr>
            <a:r>
              <a:rPr lang="en" sz="1600">
                <a:latin typeface="Consolas"/>
                <a:ea typeface="Consolas"/>
                <a:cs typeface="Consolas"/>
                <a:sym typeface="Consolas"/>
              </a:rPr>
              <a:t>deployment "kube-lego" created</a:t>
            </a:r>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5" name="Shape 555"/>
        <p:cNvGrpSpPr/>
        <p:nvPr/>
      </p:nvGrpSpPr>
      <p:grpSpPr>
        <a:xfrm>
          <a:off x="0" y="0"/>
          <a:ext cx="0" cy="0"/>
          <a:chOff x="0" y="0"/>
          <a:chExt cx="0" cy="0"/>
        </a:xfrm>
      </p:grpSpPr>
      <p:sp>
        <p:nvSpPr>
          <p:cNvPr id="556" name="Shape 556"/>
          <p:cNvSpPr txBox="1"/>
          <p:nvPr>
            <p:ph type="title"/>
          </p:nvPr>
        </p:nvSpPr>
        <p:spPr>
          <a:xfrm>
            <a:off x="311700" y="2150850"/>
            <a:ext cx="8520600" cy="841800"/>
          </a:xfrm>
          <a:prstGeom prst="rect">
            <a:avLst/>
          </a:prstGeom>
        </p:spPr>
        <p:txBody>
          <a:bodyPr anchorCtr="0" anchor="ctr" bIns="91425" lIns="91425" rIns="91425" wrap="square" tIns="91425">
            <a:noAutofit/>
          </a:bodyPr>
          <a:lstStyle/>
          <a:p>
            <a:pPr indent="0" lvl="0" marL="0">
              <a:spcBef>
                <a:spcPts val="0"/>
              </a:spcBef>
              <a:buNone/>
            </a:pPr>
            <a:r>
              <a:rPr b="1" lang="en">
                <a:solidFill>
                  <a:srgbClr val="FF0000"/>
                </a:solidFill>
              </a:rPr>
              <a:t>Break… because GCLB takes a while</a:t>
            </a:r>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0" name="Shape 560"/>
        <p:cNvGrpSpPr/>
        <p:nvPr/>
      </p:nvGrpSpPr>
      <p:grpSpPr>
        <a:xfrm>
          <a:off x="0" y="0"/>
          <a:ext cx="0" cy="0"/>
          <a:chOff x="0" y="0"/>
          <a:chExt cx="0" cy="0"/>
        </a:xfrm>
      </p:grpSpPr>
      <p:sp>
        <p:nvSpPr>
          <p:cNvPr id="561" name="Shape 561"/>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a:spcBef>
                <a:spcPts val="0"/>
              </a:spcBef>
              <a:buNone/>
            </a:pPr>
            <a:r>
              <a:rPr lang="en"/>
              <a:t>Expose </a:t>
            </a:r>
            <a:r>
              <a:rPr lang="en">
                <a:latin typeface="Consolas"/>
                <a:ea typeface="Consolas"/>
                <a:cs typeface="Consolas"/>
                <a:sym typeface="Consolas"/>
              </a:rPr>
              <a:t>vault</a:t>
            </a:r>
          </a:p>
        </p:txBody>
      </p:sp>
      <p:sp>
        <p:nvSpPr>
          <p:cNvPr id="562" name="Shape 562"/>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69850" lvl="0" marL="0">
              <a:lnSpc>
                <a:spcPct val="100000"/>
              </a:lnSpc>
              <a:spcBef>
                <a:spcPts val="0"/>
              </a:spcBef>
              <a:spcAft>
                <a:spcPts val="1200"/>
              </a:spcAft>
              <a:buClr>
                <a:schemeClr val="dk1"/>
              </a:buClr>
              <a:buSzPts val="1100"/>
              <a:buFont typeface="Arial"/>
              <a:buNone/>
            </a:pPr>
            <a:r>
              <a:rPr lang="en" sz="1200">
                <a:latin typeface="Consolas"/>
                <a:ea typeface="Consolas"/>
                <a:cs typeface="Consolas"/>
                <a:sym typeface="Consolas"/>
              </a:rPr>
              <a:t>$ curl -s https://</a:t>
            </a:r>
            <a:r>
              <a:rPr b="1" lang="en" sz="1200">
                <a:solidFill>
                  <a:srgbClr val="FF0000"/>
                </a:solidFill>
                <a:latin typeface="Consolas"/>
                <a:ea typeface="Consolas"/>
                <a:cs typeface="Consolas"/>
                <a:sym typeface="Consolas"/>
              </a:rPr>
              <a:t>vault.travelaudience.com</a:t>
            </a:r>
            <a:r>
              <a:rPr lang="en" sz="1200">
                <a:latin typeface="Consolas"/>
                <a:ea typeface="Consolas"/>
                <a:cs typeface="Consolas"/>
                <a:sym typeface="Consolas"/>
              </a:rPr>
              <a:t>/v1/sys/health | jq</a:t>
            </a:r>
          </a:p>
          <a:p>
            <a:pPr indent="0" lvl="0" marL="0">
              <a:lnSpc>
                <a:spcPct val="100000"/>
              </a:lnSpc>
              <a:spcBef>
                <a:spcPts val="0"/>
              </a:spcBef>
              <a:spcAft>
                <a:spcPts val="1200"/>
              </a:spcAft>
              <a:buNone/>
            </a:pPr>
            <a:r>
              <a:rPr lang="en" sz="1200">
                <a:latin typeface="Consolas"/>
                <a:ea typeface="Consolas"/>
                <a:cs typeface="Consolas"/>
                <a:sym typeface="Consolas"/>
              </a:rPr>
              <a:t>{</a:t>
            </a:r>
          </a:p>
          <a:p>
            <a:pPr indent="0" lvl="0" marL="0">
              <a:lnSpc>
                <a:spcPct val="100000"/>
              </a:lnSpc>
              <a:spcBef>
                <a:spcPts val="0"/>
              </a:spcBef>
              <a:spcAft>
                <a:spcPts val="1200"/>
              </a:spcAft>
              <a:buNone/>
            </a:pPr>
            <a:r>
              <a:rPr lang="en" sz="1200">
                <a:latin typeface="Consolas"/>
                <a:ea typeface="Consolas"/>
                <a:cs typeface="Consolas"/>
                <a:sym typeface="Consolas"/>
              </a:rPr>
              <a:t>    "initialized": true,</a:t>
            </a:r>
          </a:p>
          <a:p>
            <a:pPr indent="0" lvl="0" marL="0">
              <a:lnSpc>
                <a:spcPct val="100000"/>
              </a:lnSpc>
              <a:spcBef>
                <a:spcPts val="0"/>
              </a:spcBef>
              <a:spcAft>
                <a:spcPts val="1200"/>
              </a:spcAft>
              <a:buNone/>
            </a:pPr>
            <a:r>
              <a:rPr lang="en" sz="1200">
                <a:latin typeface="Consolas"/>
                <a:ea typeface="Consolas"/>
                <a:cs typeface="Consolas"/>
                <a:sym typeface="Consolas"/>
              </a:rPr>
              <a:t>    "sealed": false,</a:t>
            </a:r>
          </a:p>
          <a:p>
            <a:pPr indent="0" lvl="0" marL="0">
              <a:lnSpc>
                <a:spcPct val="100000"/>
              </a:lnSpc>
              <a:spcBef>
                <a:spcPts val="0"/>
              </a:spcBef>
              <a:spcAft>
                <a:spcPts val="1200"/>
              </a:spcAft>
              <a:buNone/>
            </a:pPr>
            <a:r>
              <a:rPr lang="en" sz="1200">
                <a:latin typeface="Consolas"/>
                <a:ea typeface="Consolas"/>
                <a:cs typeface="Consolas"/>
                <a:sym typeface="Consolas"/>
              </a:rPr>
              <a:t>    "standby": false,</a:t>
            </a:r>
          </a:p>
          <a:p>
            <a:pPr indent="0" lvl="0" marL="0">
              <a:lnSpc>
                <a:spcPct val="100000"/>
              </a:lnSpc>
              <a:spcBef>
                <a:spcPts val="0"/>
              </a:spcBef>
              <a:spcAft>
                <a:spcPts val="1200"/>
              </a:spcAft>
              <a:buNone/>
            </a:pPr>
            <a:r>
              <a:rPr lang="en" sz="1200">
                <a:latin typeface="Consolas"/>
                <a:ea typeface="Consolas"/>
                <a:cs typeface="Consolas"/>
                <a:sym typeface="Consolas"/>
              </a:rPr>
              <a:t>    "server_time_utc": 1512140698,</a:t>
            </a:r>
          </a:p>
          <a:p>
            <a:pPr indent="0" lvl="0" marL="0">
              <a:lnSpc>
                <a:spcPct val="100000"/>
              </a:lnSpc>
              <a:spcBef>
                <a:spcPts val="0"/>
              </a:spcBef>
              <a:spcAft>
                <a:spcPts val="1200"/>
              </a:spcAft>
              <a:buNone/>
            </a:pPr>
            <a:r>
              <a:rPr lang="en" sz="1200">
                <a:latin typeface="Consolas"/>
                <a:ea typeface="Consolas"/>
                <a:cs typeface="Consolas"/>
                <a:sym typeface="Consolas"/>
              </a:rPr>
              <a:t>    "version": "0.9.0",</a:t>
            </a:r>
          </a:p>
          <a:p>
            <a:pPr indent="0" lvl="0" marL="0">
              <a:lnSpc>
                <a:spcPct val="100000"/>
              </a:lnSpc>
              <a:spcBef>
                <a:spcPts val="0"/>
              </a:spcBef>
              <a:spcAft>
                <a:spcPts val="1200"/>
              </a:spcAft>
              <a:buNone/>
            </a:pPr>
            <a:r>
              <a:rPr lang="en" sz="1200">
                <a:latin typeface="Consolas"/>
                <a:ea typeface="Consolas"/>
                <a:cs typeface="Consolas"/>
                <a:sym typeface="Consolas"/>
              </a:rPr>
              <a:t>    "cluster_name": "vault-cluster-ccd9fb3e",</a:t>
            </a:r>
          </a:p>
          <a:p>
            <a:pPr indent="0" lvl="0" marL="0">
              <a:lnSpc>
                <a:spcPct val="100000"/>
              </a:lnSpc>
              <a:spcBef>
                <a:spcPts val="0"/>
              </a:spcBef>
              <a:spcAft>
                <a:spcPts val="1200"/>
              </a:spcAft>
              <a:buNone/>
            </a:pPr>
            <a:r>
              <a:rPr lang="en" sz="1200">
                <a:latin typeface="Consolas"/>
                <a:ea typeface="Consolas"/>
                <a:cs typeface="Consolas"/>
                <a:sym typeface="Consolas"/>
              </a:rPr>
              <a:t>    "cluster_id": "d6b9eeec-71fa-21d7-f3aa-f202a4415f4f"</a:t>
            </a:r>
          </a:p>
          <a:p>
            <a:pPr indent="0" lvl="0" marL="0">
              <a:lnSpc>
                <a:spcPct val="100000"/>
              </a:lnSpc>
              <a:spcBef>
                <a:spcPts val="0"/>
              </a:spcBef>
              <a:spcAft>
                <a:spcPts val="1200"/>
              </a:spcAft>
              <a:buNone/>
            </a:pPr>
            <a:r>
              <a:rPr lang="en" sz="1200">
                <a:latin typeface="Consolas"/>
                <a:ea typeface="Consolas"/>
                <a:cs typeface="Consolas"/>
                <a:sym typeface="Consolas"/>
              </a:rPr>
              <a:t>}</a:t>
            </a:r>
          </a:p>
        </p:txBody>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6" name="Shape 566"/>
        <p:cNvGrpSpPr/>
        <p:nvPr/>
      </p:nvGrpSpPr>
      <p:grpSpPr>
        <a:xfrm>
          <a:off x="0" y="0"/>
          <a:ext cx="0" cy="0"/>
          <a:chOff x="0" y="0"/>
          <a:chExt cx="0" cy="0"/>
        </a:xfrm>
      </p:grpSpPr>
      <p:sp>
        <p:nvSpPr>
          <p:cNvPr id="567" name="Shape 567"/>
          <p:cNvSpPr txBox="1"/>
          <p:nvPr>
            <p:ph type="title"/>
          </p:nvPr>
        </p:nvSpPr>
        <p:spPr>
          <a:xfrm>
            <a:off x="311700" y="2150850"/>
            <a:ext cx="8520600" cy="841800"/>
          </a:xfrm>
          <a:prstGeom prst="rect">
            <a:avLst/>
          </a:prstGeom>
        </p:spPr>
        <p:txBody>
          <a:bodyPr anchorCtr="0" anchor="ctr" bIns="91425" lIns="91425" rIns="91425" wrap="square" tIns="91425">
            <a:noAutofit/>
          </a:bodyPr>
          <a:lstStyle/>
          <a:p>
            <a:pPr indent="0" lvl="0" marL="0">
              <a:spcBef>
                <a:spcPts val="0"/>
              </a:spcBef>
              <a:buNone/>
            </a:pPr>
            <a:r>
              <a:rPr lang="en"/>
              <a:t>Authenticate as an operator</a:t>
            </a:r>
          </a:p>
        </p:txBody>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1" name="Shape 571"/>
        <p:cNvGrpSpPr/>
        <p:nvPr/>
      </p:nvGrpSpPr>
      <p:grpSpPr>
        <a:xfrm>
          <a:off x="0" y="0"/>
          <a:ext cx="0" cy="0"/>
          <a:chOff x="0" y="0"/>
          <a:chExt cx="0" cy="0"/>
        </a:xfrm>
      </p:grpSpPr>
      <p:sp>
        <p:nvSpPr>
          <p:cNvPr id="572" name="Shape 572"/>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a:spcBef>
                <a:spcPts val="0"/>
              </a:spcBef>
              <a:buNone/>
            </a:pPr>
            <a:r>
              <a:rPr lang="en"/>
              <a:t>Generate a new root token</a:t>
            </a:r>
          </a:p>
        </p:txBody>
      </p:sp>
      <p:sp>
        <p:nvSpPr>
          <p:cNvPr id="573" name="Shape 573"/>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0" lvl="0" marL="0">
              <a:spcBef>
                <a:spcPts val="0"/>
              </a:spcBef>
              <a:buNone/>
            </a:pPr>
            <a:r>
              <a:rPr lang="en"/>
              <a:t>During the deployment process one has revoked the initial root token generated by Vault. This was made as an additional security measure.</a:t>
            </a:r>
          </a:p>
          <a:p>
            <a:pPr indent="0" lvl="0" marL="0">
              <a:spcBef>
                <a:spcPts val="0"/>
              </a:spcBef>
              <a:buNone/>
            </a:pPr>
            <a:r>
              <a:rPr lang="en"/>
              <a:t>To operate Vault one needs to be able to obtain new root tokens whenever necessary. This is achieved using the </a:t>
            </a:r>
            <a:r>
              <a:rPr lang="en">
                <a:latin typeface="Consolas"/>
                <a:ea typeface="Consolas"/>
                <a:cs typeface="Consolas"/>
                <a:sym typeface="Consolas"/>
              </a:rPr>
              <a:t>vault generate-root</a:t>
            </a:r>
            <a:r>
              <a:rPr lang="en"/>
              <a:t> command.</a:t>
            </a:r>
          </a:p>
        </p:txBody>
      </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7" name="Shape 577"/>
        <p:cNvGrpSpPr/>
        <p:nvPr/>
      </p:nvGrpSpPr>
      <p:grpSpPr>
        <a:xfrm>
          <a:off x="0" y="0"/>
          <a:ext cx="0" cy="0"/>
          <a:chOff x="0" y="0"/>
          <a:chExt cx="0" cy="0"/>
        </a:xfrm>
      </p:grpSpPr>
      <p:sp>
        <p:nvSpPr>
          <p:cNvPr id="578" name="Shape 578"/>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a:spcBef>
                <a:spcPts val="0"/>
              </a:spcBef>
              <a:buNone/>
            </a:pPr>
            <a:r>
              <a:rPr lang="en"/>
              <a:t>Generate a new root token</a:t>
            </a:r>
          </a:p>
        </p:txBody>
      </p:sp>
      <p:sp>
        <p:nvSpPr>
          <p:cNvPr id="579" name="Shape 579"/>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0" lvl="0" marL="0">
              <a:spcBef>
                <a:spcPts val="0"/>
              </a:spcBef>
              <a:buNone/>
            </a:pPr>
            <a:r>
              <a:rPr lang="en">
                <a:latin typeface="Consolas"/>
                <a:ea typeface="Consolas"/>
                <a:cs typeface="Consolas"/>
                <a:sym typeface="Consolas"/>
              </a:rPr>
              <a:t>$ export VAULT_ADDR="https://</a:t>
            </a:r>
            <a:r>
              <a:rPr b="1" lang="en">
                <a:solidFill>
                  <a:srgbClr val="FF0000"/>
                </a:solidFill>
                <a:latin typeface="Consolas"/>
                <a:ea typeface="Consolas"/>
                <a:cs typeface="Consolas"/>
                <a:sym typeface="Consolas"/>
              </a:rPr>
              <a:t>vault.travelaudience.com</a:t>
            </a:r>
            <a:r>
              <a:rPr lang="en">
                <a:latin typeface="Consolas"/>
                <a:ea typeface="Consolas"/>
                <a:cs typeface="Consolas"/>
                <a:sym typeface="Consolas"/>
              </a:rPr>
              <a:t>"</a:t>
            </a:r>
          </a:p>
          <a:p>
            <a:pPr indent="0" lvl="0" marL="0" rtl="0">
              <a:spcBef>
                <a:spcPts val="0"/>
              </a:spcBef>
              <a:buNone/>
            </a:pPr>
            <a:r>
              <a:rPr lang="en">
                <a:latin typeface="Consolas"/>
                <a:ea typeface="Consolas"/>
                <a:cs typeface="Consolas"/>
                <a:sym typeface="Consolas"/>
              </a:rPr>
              <a:t>$ vault generate-root -genotp</a:t>
            </a:r>
          </a:p>
          <a:p>
            <a:pPr indent="0" lvl="0" marL="0">
              <a:spcBef>
                <a:spcPts val="0"/>
              </a:spcBef>
              <a:buNone/>
            </a:pPr>
            <a:r>
              <a:rPr lang="en">
                <a:latin typeface="Consolas"/>
                <a:ea typeface="Consolas"/>
                <a:cs typeface="Consolas"/>
                <a:sym typeface="Consolas"/>
              </a:rPr>
              <a:t>OTP: &lt;otp&gt;</a:t>
            </a:r>
          </a:p>
        </p:txBody>
      </p: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3" name="Shape 583"/>
        <p:cNvGrpSpPr/>
        <p:nvPr/>
      </p:nvGrpSpPr>
      <p:grpSpPr>
        <a:xfrm>
          <a:off x="0" y="0"/>
          <a:ext cx="0" cy="0"/>
          <a:chOff x="0" y="0"/>
          <a:chExt cx="0" cy="0"/>
        </a:xfrm>
      </p:grpSpPr>
      <p:sp>
        <p:nvSpPr>
          <p:cNvPr id="584" name="Shape 584"/>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rtl="0">
              <a:spcBef>
                <a:spcPts val="0"/>
              </a:spcBef>
              <a:buNone/>
            </a:pPr>
            <a:r>
              <a:rPr lang="en"/>
              <a:t>Generate a new root token</a:t>
            </a:r>
          </a:p>
        </p:txBody>
      </p:sp>
      <p:sp>
        <p:nvSpPr>
          <p:cNvPr id="585" name="Shape 585"/>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0" lvl="0" marL="0" rtl="0">
              <a:lnSpc>
                <a:spcPct val="100000"/>
              </a:lnSpc>
              <a:spcBef>
                <a:spcPts val="0"/>
              </a:spcBef>
              <a:spcAft>
                <a:spcPts val="1200"/>
              </a:spcAft>
              <a:buNone/>
            </a:pPr>
            <a:r>
              <a:rPr lang="en" sz="1200">
                <a:latin typeface="Consolas"/>
                <a:ea typeface="Consolas"/>
                <a:cs typeface="Consolas"/>
                <a:sym typeface="Consolas"/>
              </a:rPr>
              <a:t>$ vault generate-root -otp="</a:t>
            </a:r>
            <a:r>
              <a:rPr lang="en" sz="1200">
                <a:latin typeface="Consolas"/>
                <a:ea typeface="Consolas"/>
                <a:cs typeface="Consolas"/>
                <a:sym typeface="Consolas"/>
              </a:rPr>
              <a:t>&lt;otp&gt;</a:t>
            </a:r>
            <a:r>
              <a:rPr lang="en" sz="1200">
                <a:latin typeface="Consolas"/>
                <a:ea typeface="Consolas"/>
                <a:cs typeface="Consolas"/>
                <a:sym typeface="Consolas"/>
              </a:rPr>
              <a:t>" \</a:t>
            </a:r>
          </a:p>
          <a:p>
            <a:pPr indent="0" lvl="0" marL="0" rtl="0">
              <a:lnSpc>
                <a:spcPct val="100000"/>
              </a:lnSpc>
              <a:spcBef>
                <a:spcPts val="0"/>
              </a:spcBef>
              <a:spcAft>
                <a:spcPts val="1200"/>
              </a:spcAft>
              <a:buNone/>
            </a:pPr>
            <a:r>
              <a:rPr lang="en" sz="1200">
                <a:latin typeface="Consolas"/>
                <a:ea typeface="Consolas"/>
                <a:cs typeface="Consolas"/>
                <a:sym typeface="Consolas"/>
              </a:rPr>
              <a:t>        "$(gcloud kms decrypt --plaintext-file - --ciphertext-file vault-init.kms \</a:t>
            </a:r>
          </a:p>
          <a:p>
            <a:pPr indent="0" lvl="0" marL="0" rtl="0">
              <a:lnSpc>
                <a:spcPct val="100000"/>
              </a:lnSpc>
              <a:spcBef>
                <a:spcPts val="0"/>
              </a:spcBef>
              <a:spcAft>
                <a:spcPts val="1200"/>
              </a:spcAft>
              <a:buNone/>
            </a:pPr>
            <a:r>
              <a:rPr lang="en" sz="1200">
                <a:latin typeface="Consolas"/>
                <a:ea typeface="Consolas"/>
                <a:cs typeface="Consolas"/>
                <a:sym typeface="Consolas"/>
              </a:rPr>
              <a:t>        --keyring vault --key init </a:t>
            </a:r>
            <a:r>
              <a:rPr lang="en" sz="1200">
                <a:latin typeface="Consolas"/>
                <a:ea typeface="Consolas"/>
                <a:cs typeface="Consolas"/>
                <a:sym typeface="Consolas"/>
              </a:rPr>
              <a:t>--location global </a:t>
            </a:r>
            <a:r>
              <a:rPr lang="en" sz="1200">
                <a:latin typeface="Consolas"/>
                <a:ea typeface="Consolas"/>
                <a:cs typeface="Consolas"/>
                <a:sym typeface="Consolas"/>
              </a:rPr>
              <a:t>\</a:t>
            </a:r>
          </a:p>
          <a:p>
            <a:pPr indent="0" lvl="0" marL="0" rtl="0">
              <a:lnSpc>
                <a:spcPct val="100000"/>
              </a:lnSpc>
              <a:spcBef>
                <a:spcPts val="0"/>
              </a:spcBef>
              <a:spcAft>
                <a:spcPts val="1200"/>
              </a:spcAft>
              <a:buNone/>
            </a:pPr>
            <a:r>
              <a:rPr lang="en" sz="1200">
                <a:latin typeface="Consolas"/>
                <a:ea typeface="Consolas"/>
                <a:cs typeface="Consolas"/>
                <a:sym typeface="Consolas"/>
              </a:rPr>
              <a:t>        | awk "NR==1" | awk -F ": " '{print $2}')"</a:t>
            </a:r>
          </a:p>
          <a:p>
            <a:pPr indent="0" lvl="0" marL="0" rtl="0">
              <a:lnSpc>
                <a:spcPct val="100000"/>
              </a:lnSpc>
              <a:spcBef>
                <a:spcPts val="0"/>
              </a:spcBef>
              <a:spcAft>
                <a:spcPts val="1200"/>
              </a:spcAft>
              <a:buNone/>
            </a:pPr>
            <a:r>
              <a:rPr lang="en" sz="1200">
                <a:latin typeface="Consolas"/>
                <a:ea typeface="Consolas"/>
                <a:cs typeface="Consolas"/>
                <a:sym typeface="Consolas"/>
              </a:rPr>
              <a:t>Nonce: </a:t>
            </a:r>
            <a:r>
              <a:rPr lang="en" sz="1200">
                <a:latin typeface="Consolas"/>
                <a:ea typeface="Consolas"/>
                <a:cs typeface="Consolas"/>
                <a:sym typeface="Consolas"/>
              </a:rPr>
              <a:t>&lt;nonce&gt;</a:t>
            </a:r>
          </a:p>
          <a:p>
            <a:pPr indent="0" lvl="0" marL="0" rtl="0">
              <a:lnSpc>
                <a:spcPct val="100000"/>
              </a:lnSpc>
              <a:spcBef>
                <a:spcPts val="0"/>
              </a:spcBef>
              <a:spcAft>
                <a:spcPts val="1200"/>
              </a:spcAft>
              <a:buNone/>
            </a:pPr>
            <a:r>
              <a:rPr lang="en" sz="1200">
                <a:latin typeface="Consolas"/>
                <a:ea typeface="Consolas"/>
                <a:cs typeface="Consolas"/>
                <a:sym typeface="Consolas"/>
              </a:rPr>
              <a:t>Started: true</a:t>
            </a:r>
          </a:p>
          <a:p>
            <a:pPr indent="0" lvl="0" marL="0" rtl="0">
              <a:lnSpc>
                <a:spcPct val="100000"/>
              </a:lnSpc>
              <a:spcBef>
                <a:spcPts val="0"/>
              </a:spcBef>
              <a:spcAft>
                <a:spcPts val="1200"/>
              </a:spcAft>
              <a:buNone/>
            </a:pPr>
            <a:r>
              <a:rPr lang="en" sz="1200">
                <a:latin typeface="Consolas"/>
                <a:ea typeface="Consolas"/>
                <a:cs typeface="Consolas"/>
                <a:sym typeface="Consolas"/>
              </a:rPr>
              <a:t>Generate Root Progress: 1</a:t>
            </a:r>
          </a:p>
          <a:p>
            <a:pPr indent="0" lvl="0" marL="0" rtl="0">
              <a:lnSpc>
                <a:spcPct val="100000"/>
              </a:lnSpc>
              <a:spcBef>
                <a:spcPts val="0"/>
              </a:spcBef>
              <a:spcAft>
                <a:spcPts val="1200"/>
              </a:spcAft>
              <a:buNone/>
            </a:pPr>
            <a:r>
              <a:rPr lang="en" sz="1200">
                <a:latin typeface="Consolas"/>
                <a:ea typeface="Consolas"/>
                <a:cs typeface="Consolas"/>
                <a:sym typeface="Consolas"/>
              </a:rPr>
              <a:t>Required Keys: 3</a:t>
            </a:r>
          </a:p>
          <a:p>
            <a:pPr indent="0" lvl="0" marL="0" rtl="0">
              <a:lnSpc>
                <a:spcPct val="100000"/>
              </a:lnSpc>
              <a:spcBef>
                <a:spcPts val="0"/>
              </a:spcBef>
              <a:spcAft>
                <a:spcPts val="1200"/>
              </a:spcAft>
              <a:buNone/>
            </a:pPr>
            <a:r>
              <a:rPr lang="en" sz="1200">
                <a:latin typeface="Consolas"/>
                <a:ea typeface="Consolas"/>
                <a:cs typeface="Consolas"/>
                <a:sym typeface="Consolas"/>
              </a:rPr>
              <a:t>Complete: </a:t>
            </a:r>
            <a:r>
              <a:rPr lang="en" sz="1200">
                <a:latin typeface="Consolas"/>
                <a:ea typeface="Consolas"/>
                <a:cs typeface="Consolas"/>
                <a:sym typeface="Consolas"/>
              </a:rPr>
              <a:t>false</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Shape 100"/>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a:spcBef>
                <a:spcPts val="0"/>
              </a:spcBef>
              <a:buNone/>
            </a:pPr>
            <a:r>
              <a:rPr lang="en"/>
              <a:t>Vault</a:t>
            </a:r>
          </a:p>
        </p:txBody>
      </p:sp>
      <p:sp>
        <p:nvSpPr>
          <p:cNvPr id="101" name="Shape 101"/>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0" lvl="0" marL="0">
              <a:spcBef>
                <a:spcPts val="0"/>
              </a:spcBef>
              <a:buNone/>
            </a:pPr>
            <a:r>
              <a:rPr lang="en"/>
              <a:t>Vault is a tool for managing secrets that “</a:t>
            </a:r>
            <a:r>
              <a:rPr i="1" lang="en"/>
              <a:t>secures, stores, and tightly controls access to tokens, passwords, certificates, API keys and other secrets in modern computing</a:t>
            </a:r>
            <a:r>
              <a:rPr lang="en"/>
              <a:t>”.</a:t>
            </a:r>
          </a:p>
          <a:p>
            <a:pPr indent="-69850" lvl="0" marL="0">
              <a:spcBef>
                <a:spcPts val="0"/>
              </a:spcBef>
              <a:buClr>
                <a:schemeClr val="dk1"/>
              </a:buClr>
              <a:buSzPts val="1100"/>
              <a:buFont typeface="Arial"/>
              <a:buNone/>
            </a:pPr>
            <a:r>
              <a:rPr lang="en"/>
              <a:t>As described, Vault stores existing secrets such as database passwords and also dynamically generates new ones such as certificates used for establishing mTLS.</a:t>
            </a:r>
          </a:p>
          <a:p>
            <a:pPr indent="0" lvl="0" marL="0">
              <a:spcBef>
                <a:spcPts val="0"/>
              </a:spcBef>
              <a:buNone/>
            </a:pPr>
            <a:r>
              <a:t/>
            </a:r>
            <a:endParaRPr/>
          </a:p>
        </p:txBody>
      </p:sp>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9" name="Shape 589"/>
        <p:cNvGrpSpPr/>
        <p:nvPr/>
      </p:nvGrpSpPr>
      <p:grpSpPr>
        <a:xfrm>
          <a:off x="0" y="0"/>
          <a:ext cx="0" cy="0"/>
          <a:chOff x="0" y="0"/>
          <a:chExt cx="0" cy="0"/>
        </a:xfrm>
      </p:grpSpPr>
      <p:sp>
        <p:nvSpPr>
          <p:cNvPr id="590" name="Shape 590"/>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rtl="0">
              <a:spcBef>
                <a:spcPts val="0"/>
              </a:spcBef>
              <a:buNone/>
            </a:pPr>
            <a:r>
              <a:rPr lang="en"/>
              <a:t>Generate a new root token</a:t>
            </a:r>
          </a:p>
        </p:txBody>
      </p:sp>
      <p:sp>
        <p:nvSpPr>
          <p:cNvPr id="591" name="Shape 591"/>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0" lvl="0" marL="0" rtl="0">
              <a:lnSpc>
                <a:spcPct val="100000"/>
              </a:lnSpc>
              <a:spcBef>
                <a:spcPts val="0"/>
              </a:spcBef>
              <a:spcAft>
                <a:spcPts val="1200"/>
              </a:spcAft>
              <a:buNone/>
            </a:pPr>
            <a:r>
              <a:rPr lang="en" sz="1200">
                <a:latin typeface="Consolas"/>
                <a:ea typeface="Consolas"/>
                <a:cs typeface="Consolas"/>
                <a:sym typeface="Consolas"/>
              </a:rPr>
              <a:t>$ vault generate-root -otp="</a:t>
            </a:r>
            <a:r>
              <a:rPr lang="en" sz="1200">
                <a:latin typeface="Consolas"/>
                <a:ea typeface="Consolas"/>
                <a:cs typeface="Consolas"/>
                <a:sym typeface="Consolas"/>
              </a:rPr>
              <a:t>&lt;otp&gt;</a:t>
            </a:r>
            <a:r>
              <a:rPr lang="en" sz="1200">
                <a:latin typeface="Consolas"/>
                <a:ea typeface="Consolas"/>
                <a:cs typeface="Consolas"/>
                <a:sym typeface="Consolas"/>
              </a:rPr>
              <a:t>" -nonce=</a:t>
            </a:r>
            <a:r>
              <a:rPr lang="en" sz="1200">
                <a:latin typeface="Consolas"/>
                <a:ea typeface="Consolas"/>
                <a:cs typeface="Consolas"/>
                <a:sym typeface="Consolas"/>
              </a:rPr>
              <a:t>"&lt;nonce&gt;" \</a:t>
            </a:r>
          </a:p>
          <a:p>
            <a:pPr indent="0" lvl="0" marL="0" rtl="0">
              <a:lnSpc>
                <a:spcPct val="100000"/>
              </a:lnSpc>
              <a:spcBef>
                <a:spcPts val="0"/>
              </a:spcBef>
              <a:spcAft>
                <a:spcPts val="1200"/>
              </a:spcAft>
              <a:buNone/>
            </a:pPr>
            <a:r>
              <a:rPr lang="en" sz="1200">
                <a:latin typeface="Consolas"/>
                <a:ea typeface="Consolas"/>
                <a:cs typeface="Consolas"/>
                <a:sym typeface="Consolas"/>
              </a:rPr>
              <a:t>        </a:t>
            </a:r>
            <a:r>
              <a:rPr lang="en" sz="1200">
                <a:latin typeface="Consolas"/>
                <a:ea typeface="Consolas"/>
                <a:cs typeface="Consolas"/>
                <a:sym typeface="Consolas"/>
              </a:rPr>
              <a:t>"$(gcloud kms decrypt --plaintext-file - --ciphertext-file vault-init.kms \</a:t>
            </a:r>
          </a:p>
          <a:p>
            <a:pPr indent="0" lvl="0" marL="0" rtl="0">
              <a:lnSpc>
                <a:spcPct val="100000"/>
              </a:lnSpc>
              <a:spcBef>
                <a:spcPts val="0"/>
              </a:spcBef>
              <a:spcAft>
                <a:spcPts val="1200"/>
              </a:spcAft>
              <a:buNone/>
            </a:pPr>
            <a:r>
              <a:rPr lang="en" sz="1200">
                <a:latin typeface="Consolas"/>
                <a:ea typeface="Consolas"/>
                <a:cs typeface="Consolas"/>
                <a:sym typeface="Consolas"/>
              </a:rPr>
              <a:t>        --keyring vault --key init --location global \</a:t>
            </a:r>
          </a:p>
          <a:p>
            <a:pPr indent="0" lvl="0" marL="0" rtl="0">
              <a:lnSpc>
                <a:spcPct val="100000"/>
              </a:lnSpc>
              <a:spcBef>
                <a:spcPts val="0"/>
              </a:spcBef>
              <a:spcAft>
                <a:spcPts val="1200"/>
              </a:spcAft>
              <a:buNone/>
            </a:pPr>
            <a:r>
              <a:rPr lang="en" sz="1200">
                <a:latin typeface="Consolas"/>
                <a:ea typeface="Consolas"/>
                <a:cs typeface="Consolas"/>
                <a:sym typeface="Consolas"/>
              </a:rPr>
              <a:t>        | awk "NR==2" | awk -F ": " '{print $2}')"</a:t>
            </a:r>
          </a:p>
          <a:p>
            <a:pPr indent="0" lvl="0" marL="0" rtl="0">
              <a:lnSpc>
                <a:spcPct val="100000"/>
              </a:lnSpc>
              <a:spcBef>
                <a:spcPts val="0"/>
              </a:spcBef>
              <a:spcAft>
                <a:spcPts val="1200"/>
              </a:spcAft>
              <a:buNone/>
            </a:pPr>
            <a:r>
              <a:rPr lang="en" sz="1200">
                <a:latin typeface="Consolas"/>
                <a:ea typeface="Consolas"/>
                <a:cs typeface="Consolas"/>
                <a:sym typeface="Consolas"/>
              </a:rPr>
              <a:t>Nonce: </a:t>
            </a:r>
            <a:r>
              <a:rPr lang="en" sz="1200">
                <a:latin typeface="Consolas"/>
                <a:ea typeface="Consolas"/>
                <a:cs typeface="Consolas"/>
                <a:sym typeface="Consolas"/>
              </a:rPr>
              <a:t>&lt;nonce&gt;</a:t>
            </a:r>
          </a:p>
          <a:p>
            <a:pPr indent="0" lvl="0" marL="0" rtl="0">
              <a:lnSpc>
                <a:spcPct val="100000"/>
              </a:lnSpc>
              <a:spcBef>
                <a:spcPts val="0"/>
              </a:spcBef>
              <a:spcAft>
                <a:spcPts val="1200"/>
              </a:spcAft>
              <a:buNone/>
            </a:pPr>
            <a:r>
              <a:rPr lang="en" sz="1200">
                <a:latin typeface="Consolas"/>
                <a:ea typeface="Consolas"/>
                <a:cs typeface="Consolas"/>
                <a:sym typeface="Consolas"/>
              </a:rPr>
              <a:t>Started: true</a:t>
            </a:r>
          </a:p>
          <a:p>
            <a:pPr indent="0" lvl="0" marL="0" rtl="0">
              <a:lnSpc>
                <a:spcPct val="100000"/>
              </a:lnSpc>
              <a:spcBef>
                <a:spcPts val="0"/>
              </a:spcBef>
              <a:spcAft>
                <a:spcPts val="1200"/>
              </a:spcAft>
              <a:buNone/>
            </a:pPr>
            <a:r>
              <a:rPr lang="en" sz="1200">
                <a:latin typeface="Consolas"/>
                <a:ea typeface="Consolas"/>
                <a:cs typeface="Consolas"/>
                <a:sym typeface="Consolas"/>
              </a:rPr>
              <a:t>Generate Root Progress: </a:t>
            </a:r>
            <a:r>
              <a:rPr lang="en" sz="1200">
                <a:latin typeface="Consolas"/>
                <a:ea typeface="Consolas"/>
                <a:cs typeface="Consolas"/>
                <a:sym typeface="Consolas"/>
              </a:rPr>
              <a:t>2</a:t>
            </a:r>
          </a:p>
          <a:p>
            <a:pPr indent="0" lvl="0" marL="0" rtl="0">
              <a:lnSpc>
                <a:spcPct val="100000"/>
              </a:lnSpc>
              <a:spcBef>
                <a:spcPts val="0"/>
              </a:spcBef>
              <a:spcAft>
                <a:spcPts val="1200"/>
              </a:spcAft>
              <a:buNone/>
            </a:pPr>
            <a:r>
              <a:rPr lang="en" sz="1200">
                <a:latin typeface="Consolas"/>
                <a:ea typeface="Consolas"/>
                <a:cs typeface="Consolas"/>
                <a:sym typeface="Consolas"/>
              </a:rPr>
              <a:t>Required Keys: 3</a:t>
            </a:r>
          </a:p>
          <a:p>
            <a:pPr indent="0" lvl="0" marL="0" rtl="0">
              <a:lnSpc>
                <a:spcPct val="100000"/>
              </a:lnSpc>
              <a:spcBef>
                <a:spcPts val="0"/>
              </a:spcBef>
              <a:spcAft>
                <a:spcPts val="1200"/>
              </a:spcAft>
              <a:buNone/>
            </a:pPr>
            <a:r>
              <a:rPr lang="en" sz="1200">
                <a:latin typeface="Consolas"/>
                <a:ea typeface="Consolas"/>
                <a:cs typeface="Consolas"/>
                <a:sym typeface="Consolas"/>
              </a:rPr>
              <a:t>Complete: false</a:t>
            </a:r>
          </a:p>
        </p:txBody>
      </p: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5" name="Shape 595"/>
        <p:cNvGrpSpPr/>
        <p:nvPr/>
      </p:nvGrpSpPr>
      <p:grpSpPr>
        <a:xfrm>
          <a:off x="0" y="0"/>
          <a:ext cx="0" cy="0"/>
          <a:chOff x="0" y="0"/>
          <a:chExt cx="0" cy="0"/>
        </a:xfrm>
      </p:grpSpPr>
      <p:sp>
        <p:nvSpPr>
          <p:cNvPr id="596" name="Shape 596"/>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rtl="0">
              <a:spcBef>
                <a:spcPts val="0"/>
              </a:spcBef>
              <a:buNone/>
            </a:pPr>
            <a:r>
              <a:rPr lang="en"/>
              <a:t>Generate a new root token</a:t>
            </a:r>
          </a:p>
        </p:txBody>
      </p:sp>
      <p:sp>
        <p:nvSpPr>
          <p:cNvPr id="597" name="Shape 597"/>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0" lvl="0" marL="0" rtl="0">
              <a:lnSpc>
                <a:spcPct val="100000"/>
              </a:lnSpc>
              <a:spcBef>
                <a:spcPts val="0"/>
              </a:spcBef>
              <a:spcAft>
                <a:spcPts val="1200"/>
              </a:spcAft>
              <a:buNone/>
            </a:pPr>
            <a:r>
              <a:rPr lang="en" sz="1200">
                <a:latin typeface="Consolas"/>
                <a:ea typeface="Consolas"/>
                <a:cs typeface="Consolas"/>
                <a:sym typeface="Consolas"/>
              </a:rPr>
              <a:t>$ vault generate-root -otp="</a:t>
            </a:r>
            <a:r>
              <a:rPr lang="en" sz="1200">
                <a:latin typeface="Consolas"/>
                <a:ea typeface="Consolas"/>
                <a:cs typeface="Consolas"/>
                <a:sym typeface="Consolas"/>
              </a:rPr>
              <a:t>&lt;otp&gt;</a:t>
            </a:r>
            <a:r>
              <a:rPr lang="en" sz="1200">
                <a:latin typeface="Consolas"/>
                <a:ea typeface="Consolas"/>
                <a:cs typeface="Consolas"/>
                <a:sym typeface="Consolas"/>
              </a:rPr>
              <a:t>" -nonce="</a:t>
            </a:r>
            <a:r>
              <a:rPr lang="en" sz="1200">
                <a:latin typeface="Consolas"/>
                <a:ea typeface="Consolas"/>
                <a:cs typeface="Consolas"/>
                <a:sym typeface="Consolas"/>
              </a:rPr>
              <a:t>&lt;nonce&gt;</a:t>
            </a:r>
            <a:r>
              <a:rPr lang="en" sz="1200">
                <a:latin typeface="Consolas"/>
                <a:ea typeface="Consolas"/>
                <a:cs typeface="Consolas"/>
                <a:sym typeface="Consolas"/>
              </a:rPr>
              <a:t>" \</a:t>
            </a:r>
          </a:p>
          <a:p>
            <a:pPr indent="0" lvl="0" marL="0" rtl="0">
              <a:lnSpc>
                <a:spcPct val="100000"/>
              </a:lnSpc>
              <a:spcBef>
                <a:spcPts val="0"/>
              </a:spcBef>
              <a:spcAft>
                <a:spcPts val="1200"/>
              </a:spcAft>
              <a:buNone/>
            </a:pPr>
            <a:r>
              <a:rPr lang="en" sz="1200">
                <a:latin typeface="Consolas"/>
                <a:ea typeface="Consolas"/>
                <a:cs typeface="Consolas"/>
                <a:sym typeface="Consolas"/>
              </a:rPr>
              <a:t>        "$(gcloud kms decrypt --plaintext-file - --ciphertext-file vault-init.kms \</a:t>
            </a:r>
          </a:p>
          <a:p>
            <a:pPr indent="0" lvl="0" marL="0" rtl="0">
              <a:lnSpc>
                <a:spcPct val="100000"/>
              </a:lnSpc>
              <a:spcBef>
                <a:spcPts val="0"/>
              </a:spcBef>
              <a:spcAft>
                <a:spcPts val="1200"/>
              </a:spcAft>
              <a:buNone/>
            </a:pPr>
            <a:r>
              <a:rPr lang="en" sz="1200">
                <a:latin typeface="Consolas"/>
                <a:ea typeface="Consolas"/>
                <a:cs typeface="Consolas"/>
                <a:sym typeface="Consolas"/>
              </a:rPr>
              <a:t>        --keyring vault --key init --location global \</a:t>
            </a:r>
          </a:p>
          <a:p>
            <a:pPr indent="0" lvl="0" marL="0" rtl="0">
              <a:lnSpc>
                <a:spcPct val="100000"/>
              </a:lnSpc>
              <a:spcBef>
                <a:spcPts val="0"/>
              </a:spcBef>
              <a:spcAft>
                <a:spcPts val="1200"/>
              </a:spcAft>
              <a:buNone/>
            </a:pPr>
            <a:r>
              <a:rPr lang="en" sz="1200">
                <a:latin typeface="Consolas"/>
                <a:ea typeface="Consolas"/>
                <a:cs typeface="Consolas"/>
                <a:sym typeface="Consolas"/>
              </a:rPr>
              <a:t>        | awk "NR==3" | awk -F ": " '{print $2}')"</a:t>
            </a:r>
          </a:p>
          <a:p>
            <a:pPr indent="0" lvl="0" marL="0" rtl="0">
              <a:lnSpc>
                <a:spcPct val="100000"/>
              </a:lnSpc>
              <a:spcBef>
                <a:spcPts val="0"/>
              </a:spcBef>
              <a:spcAft>
                <a:spcPts val="1200"/>
              </a:spcAft>
              <a:buNone/>
            </a:pPr>
            <a:r>
              <a:rPr lang="en" sz="1200">
                <a:latin typeface="Consolas"/>
                <a:ea typeface="Consolas"/>
                <a:cs typeface="Consolas"/>
                <a:sym typeface="Consolas"/>
              </a:rPr>
              <a:t>Nonce: </a:t>
            </a:r>
            <a:r>
              <a:rPr lang="en" sz="1200">
                <a:latin typeface="Consolas"/>
                <a:ea typeface="Consolas"/>
                <a:cs typeface="Consolas"/>
                <a:sym typeface="Consolas"/>
              </a:rPr>
              <a:t>&lt;nonce&gt;</a:t>
            </a:r>
          </a:p>
          <a:p>
            <a:pPr indent="0" lvl="0" marL="0" rtl="0">
              <a:lnSpc>
                <a:spcPct val="100000"/>
              </a:lnSpc>
              <a:spcBef>
                <a:spcPts val="0"/>
              </a:spcBef>
              <a:spcAft>
                <a:spcPts val="1200"/>
              </a:spcAft>
              <a:buNone/>
            </a:pPr>
            <a:r>
              <a:rPr lang="en" sz="1200">
                <a:latin typeface="Consolas"/>
                <a:ea typeface="Consolas"/>
                <a:cs typeface="Consolas"/>
                <a:sym typeface="Consolas"/>
              </a:rPr>
              <a:t>Started: true</a:t>
            </a:r>
          </a:p>
          <a:p>
            <a:pPr indent="0" lvl="0" marL="0" rtl="0">
              <a:lnSpc>
                <a:spcPct val="100000"/>
              </a:lnSpc>
              <a:spcBef>
                <a:spcPts val="0"/>
              </a:spcBef>
              <a:spcAft>
                <a:spcPts val="1200"/>
              </a:spcAft>
              <a:buNone/>
            </a:pPr>
            <a:r>
              <a:rPr lang="en" sz="1200">
                <a:latin typeface="Consolas"/>
                <a:ea typeface="Consolas"/>
                <a:cs typeface="Consolas"/>
                <a:sym typeface="Consolas"/>
              </a:rPr>
              <a:t>Generate Root Progress: </a:t>
            </a:r>
            <a:r>
              <a:rPr lang="en" sz="1200">
                <a:latin typeface="Consolas"/>
                <a:ea typeface="Consolas"/>
                <a:cs typeface="Consolas"/>
                <a:sym typeface="Consolas"/>
              </a:rPr>
              <a:t>3</a:t>
            </a:r>
          </a:p>
          <a:p>
            <a:pPr indent="0" lvl="0" marL="0" rtl="0">
              <a:lnSpc>
                <a:spcPct val="100000"/>
              </a:lnSpc>
              <a:spcBef>
                <a:spcPts val="0"/>
              </a:spcBef>
              <a:spcAft>
                <a:spcPts val="1200"/>
              </a:spcAft>
              <a:buNone/>
            </a:pPr>
            <a:r>
              <a:rPr lang="en" sz="1200">
                <a:latin typeface="Consolas"/>
                <a:ea typeface="Consolas"/>
                <a:cs typeface="Consolas"/>
                <a:sym typeface="Consolas"/>
              </a:rPr>
              <a:t>Required Keys: 3</a:t>
            </a:r>
          </a:p>
          <a:p>
            <a:pPr indent="0" lvl="0" marL="0" rtl="0">
              <a:lnSpc>
                <a:spcPct val="100000"/>
              </a:lnSpc>
              <a:spcBef>
                <a:spcPts val="0"/>
              </a:spcBef>
              <a:spcAft>
                <a:spcPts val="1200"/>
              </a:spcAft>
              <a:buNone/>
            </a:pPr>
            <a:r>
              <a:rPr lang="en" sz="1200">
                <a:latin typeface="Consolas"/>
                <a:ea typeface="Consolas"/>
                <a:cs typeface="Consolas"/>
                <a:sym typeface="Consolas"/>
              </a:rPr>
              <a:t>Complete: true</a:t>
            </a:r>
          </a:p>
          <a:p>
            <a:pPr indent="0" lvl="0" marL="0" rtl="0">
              <a:lnSpc>
                <a:spcPct val="100000"/>
              </a:lnSpc>
              <a:spcBef>
                <a:spcPts val="0"/>
              </a:spcBef>
              <a:spcAft>
                <a:spcPts val="1200"/>
              </a:spcAft>
              <a:buNone/>
            </a:pPr>
            <a:r>
              <a:rPr lang="en" sz="1200">
                <a:latin typeface="Consolas"/>
                <a:ea typeface="Consolas"/>
                <a:cs typeface="Consolas"/>
                <a:sym typeface="Consolas"/>
              </a:rPr>
              <a:t>Encoded root token: &lt;encoded-root-token&gt;</a:t>
            </a:r>
          </a:p>
        </p:txBody>
      </p: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1" name="Shape 601"/>
        <p:cNvGrpSpPr/>
        <p:nvPr/>
      </p:nvGrpSpPr>
      <p:grpSpPr>
        <a:xfrm>
          <a:off x="0" y="0"/>
          <a:ext cx="0" cy="0"/>
          <a:chOff x="0" y="0"/>
          <a:chExt cx="0" cy="0"/>
        </a:xfrm>
      </p:grpSpPr>
      <p:sp>
        <p:nvSpPr>
          <p:cNvPr id="602" name="Shape 602"/>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rtl="0">
              <a:spcBef>
                <a:spcPts val="0"/>
              </a:spcBef>
              <a:buNone/>
            </a:pPr>
            <a:r>
              <a:rPr lang="en"/>
              <a:t>Generate a new root token</a:t>
            </a:r>
          </a:p>
        </p:txBody>
      </p:sp>
      <p:sp>
        <p:nvSpPr>
          <p:cNvPr id="603" name="Shape 603"/>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0" lvl="0" marL="0" rtl="0">
              <a:lnSpc>
                <a:spcPct val="115000"/>
              </a:lnSpc>
              <a:spcBef>
                <a:spcPts val="0"/>
              </a:spcBef>
              <a:spcAft>
                <a:spcPts val="1600"/>
              </a:spcAft>
              <a:buNone/>
            </a:pPr>
            <a:r>
              <a:rPr lang="en">
                <a:latin typeface="Consolas"/>
                <a:ea typeface="Consolas"/>
                <a:cs typeface="Consolas"/>
                <a:sym typeface="Consolas"/>
              </a:rPr>
              <a:t>$ vault generate-root -otp="&lt;otp&gt;" -decode=</a:t>
            </a:r>
            <a:r>
              <a:rPr lang="en">
                <a:latin typeface="Consolas"/>
                <a:ea typeface="Consolas"/>
                <a:cs typeface="Consolas"/>
                <a:sym typeface="Consolas"/>
              </a:rPr>
              <a:t>"&lt;encoded-root-token&gt;"</a:t>
            </a:r>
          </a:p>
          <a:p>
            <a:pPr indent="0" lvl="0" marL="0" rtl="0">
              <a:lnSpc>
                <a:spcPct val="115000"/>
              </a:lnSpc>
              <a:spcBef>
                <a:spcPts val="0"/>
              </a:spcBef>
              <a:spcAft>
                <a:spcPts val="1600"/>
              </a:spcAft>
              <a:buNone/>
            </a:pPr>
            <a:r>
              <a:rPr lang="en">
                <a:latin typeface="Consolas"/>
                <a:ea typeface="Consolas"/>
                <a:cs typeface="Consolas"/>
                <a:sym typeface="Consolas"/>
              </a:rPr>
              <a:t>Root token: &lt;root-token&gt;</a:t>
            </a:r>
          </a:p>
        </p:txBody>
      </p: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7" name="Shape 607"/>
        <p:cNvGrpSpPr/>
        <p:nvPr/>
      </p:nvGrpSpPr>
      <p:grpSpPr>
        <a:xfrm>
          <a:off x="0" y="0"/>
          <a:ext cx="0" cy="0"/>
          <a:chOff x="0" y="0"/>
          <a:chExt cx="0" cy="0"/>
        </a:xfrm>
      </p:grpSpPr>
      <p:sp>
        <p:nvSpPr>
          <p:cNvPr id="608" name="Shape 608"/>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a:spcBef>
                <a:spcPts val="0"/>
              </a:spcBef>
              <a:buNone/>
            </a:pPr>
            <a:r>
              <a:rPr lang="en"/>
              <a:t>Authenticate with &amp; revoke the root token</a:t>
            </a:r>
          </a:p>
        </p:txBody>
      </p:sp>
      <p:sp>
        <p:nvSpPr>
          <p:cNvPr id="609" name="Shape 609"/>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0" lvl="0" marL="0">
              <a:spcBef>
                <a:spcPts val="0"/>
              </a:spcBef>
              <a:buNone/>
            </a:pPr>
            <a:r>
              <a:rPr lang="en"/>
              <a:t>In the previous step one has generated a root token with which to authenticate. After authenticating using </a:t>
            </a:r>
            <a:r>
              <a:rPr lang="en">
                <a:latin typeface="Consolas"/>
                <a:ea typeface="Consolas"/>
                <a:cs typeface="Consolas"/>
                <a:sym typeface="Consolas"/>
              </a:rPr>
              <a:t>vault auth</a:t>
            </a:r>
            <a:r>
              <a:rPr lang="en"/>
              <a:t> one may perform any operation.</a:t>
            </a:r>
          </a:p>
          <a:p>
            <a:pPr indent="0" lvl="0" marL="0">
              <a:spcBef>
                <a:spcPts val="0"/>
              </a:spcBef>
              <a:buNone/>
            </a:pPr>
            <a:r>
              <a:rPr lang="en"/>
              <a:t>It is </a:t>
            </a:r>
            <a:r>
              <a:rPr b="1" lang="en"/>
              <a:t>extremely important </a:t>
            </a:r>
            <a:r>
              <a:rPr lang="en"/>
              <a:t>to </a:t>
            </a:r>
            <a:r>
              <a:rPr b="1" lang="en"/>
              <a:t>revoke</a:t>
            </a:r>
            <a:r>
              <a:rPr lang="en"/>
              <a:t> this root token once </a:t>
            </a:r>
            <a:r>
              <a:rPr lang="en"/>
              <a:t>the</a:t>
            </a:r>
            <a:r>
              <a:rPr lang="en"/>
              <a:t> operation that required its generation is </a:t>
            </a:r>
            <a:r>
              <a:rPr b="1" lang="en"/>
              <a:t>finished</a:t>
            </a:r>
            <a:r>
              <a:rPr lang="en"/>
              <a:t>.</a:t>
            </a:r>
          </a:p>
        </p:txBody>
      </p:sp>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3" name="Shape 613"/>
        <p:cNvGrpSpPr/>
        <p:nvPr/>
      </p:nvGrpSpPr>
      <p:grpSpPr>
        <a:xfrm>
          <a:off x="0" y="0"/>
          <a:ext cx="0" cy="0"/>
          <a:chOff x="0" y="0"/>
          <a:chExt cx="0" cy="0"/>
        </a:xfrm>
      </p:grpSpPr>
      <p:sp>
        <p:nvSpPr>
          <p:cNvPr id="614" name="Shape 614"/>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a:spcBef>
                <a:spcPts val="0"/>
              </a:spcBef>
              <a:buNone/>
            </a:pPr>
            <a:r>
              <a:rPr lang="en"/>
              <a:t>Authenticate with &amp; revoke the root token</a:t>
            </a:r>
          </a:p>
        </p:txBody>
      </p:sp>
      <p:sp>
        <p:nvSpPr>
          <p:cNvPr id="615" name="Shape 615"/>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0" lvl="0" marL="0" rtl="0">
              <a:spcBef>
                <a:spcPts val="0"/>
              </a:spcBef>
              <a:buNone/>
            </a:pPr>
            <a:r>
              <a:rPr lang="en">
                <a:latin typeface="Consolas"/>
                <a:ea typeface="Consolas"/>
                <a:cs typeface="Consolas"/>
                <a:sym typeface="Consolas"/>
              </a:rPr>
              <a:t>$ vault auth</a:t>
            </a:r>
          </a:p>
          <a:p>
            <a:pPr indent="-69850" lvl="0" marL="0">
              <a:spcBef>
                <a:spcPts val="0"/>
              </a:spcBef>
              <a:buClr>
                <a:schemeClr val="dk1"/>
              </a:buClr>
              <a:buSzPts val="1100"/>
              <a:buFont typeface="Arial"/>
              <a:buNone/>
            </a:pPr>
            <a:r>
              <a:rPr lang="en">
                <a:latin typeface="Consolas"/>
                <a:ea typeface="Consolas"/>
                <a:cs typeface="Consolas"/>
                <a:sym typeface="Consolas"/>
              </a:rPr>
              <a:t>Successfully authenticated! You are now logged in.</a:t>
            </a:r>
          </a:p>
          <a:p>
            <a:pPr indent="-69850" lvl="0" marL="0">
              <a:spcBef>
                <a:spcPts val="0"/>
              </a:spcBef>
              <a:buClr>
                <a:schemeClr val="dk1"/>
              </a:buClr>
              <a:buSzPts val="1100"/>
              <a:buFont typeface="Arial"/>
              <a:buNone/>
            </a:pPr>
            <a:r>
              <a:rPr lang="en">
                <a:latin typeface="Consolas"/>
                <a:ea typeface="Consolas"/>
                <a:cs typeface="Consolas"/>
                <a:sym typeface="Consolas"/>
              </a:rPr>
              <a:t>token: &lt;root-token&gt;</a:t>
            </a:r>
          </a:p>
          <a:p>
            <a:pPr indent="-69850" lvl="0" marL="0">
              <a:spcBef>
                <a:spcPts val="0"/>
              </a:spcBef>
              <a:buClr>
                <a:schemeClr val="dk1"/>
              </a:buClr>
              <a:buSzPts val="1100"/>
              <a:buFont typeface="Arial"/>
              <a:buNone/>
            </a:pPr>
            <a:r>
              <a:rPr lang="en">
                <a:latin typeface="Consolas"/>
                <a:ea typeface="Consolas"/>
                <a:cs typeface="Consolas"/>
                <a:sym typeface="Consolas"/>
              </a:rPr>
              <a:t>token_duration: 0</a:t>
            </a:r>
          </a:p>
          <a:p>
            <a:pPr indent="0" lvl="0" marL="0" rtl="0">
              <a:spcBef>
                <a:spcPts val="0"/>
              </a:spcBef>
              <a:buNone/>
            </a:pPr>
            <a:r>
              <a:rPr lang="en">
                <a:latin typeface="Consolas"/>
                <a:ea typeface="Consolas"/>
                <a:cs typeface="Consolas"/>
                <a:sym typeface="Consolas"/>
              </a:rPr>
              <a:t>token_policies: [root]</a:t>
            </a:r>
          </a:p>
          <a:p>
            <a:pPr indent="0" lvl="0" marL="0" rtl="0">
              <a:spcBef>
                <a:spcPts val="0"/>
              </a:spcBef>
              <a:buNone/>
            </a:pPr>
            <a:r>
              <a:rPr lang="en">
                <a:latin typeface="Consolas"/>
                <a:ea typeface="Consolas"/>
                <a:cs typeface="Consolas"/>
                <a:sym typeface="Consolas"/>
              </a:rPr>
              <a:t>$ vault token-revoke -self</a:t>
            </a:r>
          </a:p>
          <a:p>
            <a:pPr indent="0" lvl="0" marL="0" rtl="0">
              <a:spcBef>
                <a:spcPts val="0"/>
              </a:spcBef>
              <a:buNone/>
            </a:pPr>
            <a:r>
              <a:rPr lang="en">
                <a:latin typeface="Consolas"/>
                <a:ea typeface="Consolas"/>
                <a:cs typeface="Consolas"/>
                <a:sym typeface="Consolas"/>
              </a:rPr>
              <a:t>Success! Token revoked if it existed.</a:t>
            </a:r>
          </a:p>
          <a:p>
            <a:pPr indent="0" lvl="0" marL="0">
              <a:spcBef>
                <a:spcPts val="0"/>
              </a:spcBef>
              <a:buNone/>
            </a:pPr>
            <a:r>
              <a:t/>
            </a:r>
            <a:endParaRPr/>
          </a:p>
        </p:txBody>
      </p:sp>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9" name="Shape 619"/>
        <p:cNvGrpSpPr/>
        <p:nvPr/>
      </p:nvGrpSpPr>
      <p:grpSpPr>
        <a:xfrm>
          <a:off x="0" y="0"/>
          <a:ext cx="0" cy="0"/>
          <a:chOff x="0" y="0"/>
          <a:chExt cx="0" cy="0"/>
        </a:xfrm>
      </p:grpSpPr>
      <p:sp>
        <p:nvSpPr>
          <p:cNvPr id="620" name="Shape 620"/>
          <p:cNvSpPr txBox="1"/>
          <p:nvPr>
            <p:ph type="title"/>
          </p:nvPr>
        </p:nvSpPr>
        <p:spPr>
          <a:xfrm>
            <a:off x="311700" y="2150850"/>
            <a:ext cx="8520600" cy="841800"/>
          </a:xfrm>
          <a:prstGeom prst="rect">
            <a:avLst/>
          </a:prstGeom>
        </p:spPr>
        <p:txBody>
          <a:bodyPr anchorCtr="0" anchor="ctr" bIns="91425" lIns="91425" rIns="91425" wrap="square" tIns="91425">
            <a:noAutofit/>
          </a:bodyPr>
          <a:lstStyle/>
          <a:p>
            <a:pPr indent="0" lvl="0" marL="0">
              <a:spcBef>
                <a:spcPts val="0"/>
              </a:spcBef>
              <a:buNone/>
            </a:pPr>
            <a:r>
              <a:rPr lang="en"/>
              <a:t>Setup a Public-Key Infrastructure</a:t>
            </a:r>
          </a:p>
        </p:txBody>
      </p:sp>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4" name="Shape 624"/>
        <p:cNvGrpSpPr/>
        <p:nvPr/>
      </p:nvGrpSpPr>
      <p:grpSpPr>
        <a:xfrm>
          <a:off x="0" y="0"/>
          <a:ext cx="0" cy="0"/>
          <a:chOff x="0" y="0"/>
          <a:chExt cx="0" cy="0"/>
        </a:xfrm>
      </p:grpSpPr>
      <p:sp>
        <p:nvSpPr>
          <p:cNvPr id="625" name="Shape 625"/>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69850" lvl="0" marL="0">
              <a:spcBef>
                <a:spcPts val="0"/>
              </a:spcBef>
              <a:buClr>
                <a:schemeClr val="dk1"/>
              </a:buClr>
              <a:buSzPts val="1100"/>
              <a:buFont typeface="Arial"/>
              <a:buNone/>
            </a:pPr>
            <a:r>
              <a:rPr lang="en"/>
              <a:t>Setup the Root CA</a:t>
            </a:r>
          </a:p>
        </p:txBody>
      </p:sp>
      <p:sp>
        <p:nvSpPr>
          <p:cNvPr id="626" name="Shape 626"/>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0" lvl="0" marL="0">
              <a:spcBef>
                <a:spcPts val="0"/>
              </a:spcBef>
              <a:buNone/>
            </a:pPr>
            <a:r>
              <a:rPr lang="en"/>
              <a:t>To align with Vault’s recommendations and with the industry’s best practices one will provision two certificate authorities: a </a:t>
            </a:r>
            <a:r>
              <a:rPr b="1" i="1" lang="en"/>
              <a:t>root certificate authority</a:t>
            </a:r>
            <a:r>
              <a:rPr lang="en"/>
              <a:t> and an </a:t>
            </a:r>
            <a:r>
              <a:rPr b="1" i="1" lang="en"/>
              <a:t>intermediate certificate authority</a:t>
            </a:r>
            <a:r>
              <a:rPr lang="en"/>
              <a:t>.</a:t>
            </a:r>
          </a:p>
          <a:p>
            <a:pPr indent="0" lvl="0" marL="0">
              <a:spcBef>
                <a:spcPts val="0"/>
              </a:spcBef>
              <a:buNone/>
            </a:pPr>
            <a:r>
              <a:rPr lang="en"/>
              <a:t>The root CA will have a lifespan of </a:t>
            </a:r>
            <a:r>
              <a:rPr lang="en"/>
              <a:t>approximately</a:t>
            </a:r>
            <a:r>
              <a:rPr lang="en"/>
              <a:t> </a:t>
            </a:r>
            <a:r>
              <a:rPr b="1" lang="en"/>
              <a:t>100 years</a:t>
            </a:r>
            <a:r>
              <a:rPr lang="en"/>
              <a:t>, being only used to sign the intermediate CA’s certificates. It is this shorter-lived intermediate CA that will sign the certificates required by applications.</a:t>
            </a:r>
          </a:p>
        </p:txBody>
      </p:sp>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0" name="Shape 630"/>
        <p:cNvGrpSpPr/>
        <p:nvPr/>
      </p:nvGrpSpPr>
      <p:grpSpPr>
        <a:xfrm>
          <a:off x="0" y="0"/>
          <a:ext cx="0" cy="0"/>
          <a:chOff x="0" y="0"/>
          <a:chExt cx="0" cy="0"/>
        </a:xfrm>
      </p:grpSpPr>
      <p:sp>
        <p:nvSpPr>
          <p:cNvPr id="631" name="Shape 631"/>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a:spcBef>
                <a:spcPts val="0"/>
              </a:spcBef>
              <a:buNone/>
            </a:pPr>
            <a:r>
              <a:rPr lang="en"/>
              <a:t>Setup the Root CA</a:t>
            </a:r>
          </a:p>
        </p:txBody>
      </p:sp>
      <p:sp>
        <p:nvSpPr>
          <p:cNvPr id="632" name="Shape 632"/>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69850" lvl="0" marL="0">
              <a:spcBef>
                <a:spcPts val="0"/>
              </a:spcBef>
              <a:buClr>
                <a:schemeClr val="dk1"/>
              </a:buClr>
              <a:buSzPts val="1100"/>
              <a:buFont typeface="Arial"/>
              <a:buNone/>
            </a:pPr>
            <a:r>
              <a:rPr lang="en" sz="1400">
                <a:latin typeface="Consolas"/>
                <a:ea typeface="Consolas"/>
                <a:cs typeface="Consolas"/>
                <a:sym typeface="Consolas"/>
              </a:rPr>
              <a:t>$ vault mount -path </a:t>
            </a:r>
            <a:r>
              <a:rPr b="1" lang="en" sz="1400">
                <a:latin typeface="Consolas"/>
                <a:ea typeface="Consolas"/>
                <a:cs typeface="Consolas"/>
                <a:sym typeface="Consolas"/>
              </a:rPr>
              <a:t>root-ca</a:t>
            </a:r>
            <a:r>
              <a:rPr lang="en" sz="1400">
                <a:latin typeface="Consolas"/>
                <a:ea typeface="Consolas"/>
                <a:cs typeface="Consolas"/>
                <a:sym typeface="Consolas"/>
              </a:rPr>
              <a:t> pki</a:t>
            </a:r>
          </a:p>
          <a:p>
            <a:pPr indent="-69850" lvl="0" marL="0">
              <a:spcBef>
                <a:spcPts val="0"/>
              </a:spcBef>
              <a:buClr>
                <a:schemeClr val="dk1"/>
              </a:buClr>
              <a:buSzPts val="1100"/>
              <a:buFont typeface="Arial"/>
              <a:buNone/>
            </a:pPr>
            <a:r>
              <a:rPr lang="en" sz="1400">
                <a:latin typeface="Consolas"/>
                <a:ea typeface="Consolas"/>
                <a:cs typeface="Consolas"/>
                <a:sym typeface="Consolas"/>
              </a:rPr>
              <a:t>Successfully mounted 'pki' at 'root-ca'!</a:t>
            </a:r>
          </a:p>
          <a:p>
            <a:pPr indent="-69850" lvl="0" marL="0">
              <a:spcBef>
                <a:spcPts val="0"/>
              </a:spcBef>
              <a:buClr>
                <a:schemeClr val="dk1"/>
              </a:buClr>
              <a:buSzPts val="1100"/>
              <a:buFont typeface="Arial"/>
              <a:buNone/>
            </a:pPr>
            <a:r>
              <a:rPr lang="en" sz="1400">
                <a:latin typeface="Consolas"/>
                <a:ea typeface="Consolas"/>
                <a:cs typeface="Consolas"/>
                <a:sym typeface="Consolas"/>
              </a:rPr>
              <a:t>$ vault mount-tune -max-lease-ttl 876000h root-ca</a:t>
            </a:r>
          </a:p>
          <a:p>
            <a:pPr indent="-69850" lvl="0" marL="0">
              <a:spcBef>
                <a:spcPts val="0"/>
              </a:spcBef>
              <a:buClr>
                <a:schemeClr val="dk1"/>
              </a:buClr>
              <a:buSzPts val="1100"/>
              <a:buFont typeface="Arial"/>
              <a:buNone/>
            </a:pPr>
            <a:r>
              <a:rPr lang="en" sz="1400">
                <a:latin typeface="Consolas"/>
                <a:ea typeface="Consolas"/>
                <a:cs typeface="Consolas"/>
                <a:sym typeface="Consolas"/>
              </a:rPr>
              <a:t>Successfully tuned mount 'root-ca'!</a:t>
            </a:r>
          </a:p>
          <a:p>
            <a:pPr indent="-69850" lvl="0" marL="0">
              <a:spcBef>
                <a:spcPts val="0"/>
              </a:spcBef>
              <a:buClr>
                <a:schemeClr val="dk1"/>
              </a:buClr>
              <a:buSzPts val="1100"/>
              <a:buFont typeface="Arial"/>
              <a:buNone/>
            </a:pPr>
            <a:r>
              <a:rPr lang="en" sz="1400">
                <a:latin typeface="Consolas"/>
                <a:ea typeface="Consolas"/>
                <a:cs typeface="Consolas"/>
                <a:sym typeface="Consolas"/>
              </a:rPr>
              <a:t>$ vault write -field=certificate root-ca/root/generate/internal \</a:t>
            </a:r>
          </a:p>
          <a:p>
            <a:pPr indent="-69850" lvl="0" marL="0">
              <a:spcBef>
                <a:spcPts val="0"/>
              </a:spcBef>
              <a:buClr>
                <a:schemeClr val="dk1"/>
              </a:buClr>
              <a:buSzPts val="1100"/>
              <a:buFont typeface="Arial"/>
              <a:buNone/>
            </a:pPr>
            <a:r>
              <a:rPr lang="en" sz="1400">
                <a:latin typeface="Consolas"/>
                <a:ea typeface="Consolas"/>
                <a:cs typeface="Consolas"/>
                <a:sym typeface="Consolas"/>
              </a:rPr>
              <a:t>     common_name="</a:t>
            </a:r>
            <a:r>
              <a:rPr b="1" lang="en" sz="1400">
                <a:solidFill>
                  <a:srgbClr val="FF0000"/>
                </a:solidFill>
                <a:latin typeface="Consolas"/>
                <a:ea typeface="Consolas"/>
                <a:cs typeface="Consolas"/>
                <a:sym typeface="Consolas"/>
              </a:rPr>
              <a:t>travelaudience GmbH Root CA</a:t>
            </a:r>
            <a:r>
              <a:rPr lang="en" sz="1400">
                <a:latin typeface="Consolas"/>
                <a:ea typeface="Consolas"/>
                <a:cs typeface="Consolas"/>
                <a:sym typeface="Consolas"/>
              </a:rPr>
              <a:t>" \</a:t>
            </a:r>
          </a:p>
          <a:p>
            <a:pPr indent="0" lvl="0" marL="0">
              <a:spcBef>
                <a:spcPts val="0"/>
              </a:spcBef>
              <a:buNone/>
            </a:pPr>
            <a:r>
              <a:rPr lang="en" sz="1400">
                <a:latin typeface="Consolas"/>
                <a:ea typeface="Consolas"/>
                <a:cs typeface="Consolas"/>
                <a:sym typeface="Consolas"/>
              </a:rPr>
              <a:t>     ttl="876000h" &gt; root-ca.crt</a:t>
            </a:r>
          </a:p>
        </p:txBody>
      </p:sp>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6" name="Shape 636"/>
        <p:cNvGrpSpPr/>
        <p:nvPr/>
      </p:nvGrpSpPr>
      <p:grpSpPr>
        <a:xfrm>
          <a:off x="0" y="0"/>
          <a:ext cx="0" cy="0"/>
          <a:chOff x="0" y="0"/>
          <a:chExt cx="0" cy="0"/>
        </a:xfrm>
      </p:grpSpPr>
      <p:sp>
        <p:nvSpPr>
          <p:cNvPr id="637" name="Shape 637"/>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rtl="0">
              <a:spcBef>
                <a:spcPts val="0"/>
              </a:spcBef>
              <a:buNone/>
            </a:pPr>
            <a:r>
              <a:rPr lang="en"/>
              <a:t>Configure</a:t>
            </a:r>
            <a:r>
              <a:rPr lang="en"/>
              <a:t> the Root CA</a:t>
            </a:r>
          </a:p>
        </p:txBody>
      </p:sp>
      <p:sp>
        <p:nvSpPr>
          <p:cNvPr id="638" name="Shape 638"/>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0" lvl="0" marL="0">
              <a:spcBef>
                <a:spcPts val="0"/>
              </a:spcBef>
              <a:buNone/>
            </a:pPr>
            <a:r>
              <a:rPr lang="en" sz="1400">
                <a:latin typeface="Consolas"/>
                <a:ea typeface="Consolas"/>
                <a:cs typeface="Consolas"/>
                <a:sym typeface="Consolas"/>
              </a:rPr>
              <a:t>$ </a:t>
            </a:r>
            <a:r>
              <a:rPr lang="en" sz="1400">
                <a:latin typeface="Consolas"/>
                <a:ea typeface="Consolas"/>
                <a:cs typeface="Consolas"/>
                <a:sym typeface="Consolas"/>
              </a:rPr>
              <a:t>vault write root-ca/config/urls \</a:t>
            </a:r>
          </a:p>
          <a:p>
            <a:pPr indent="0" lvl="0" marL="0">
              <a:spcBef>
                <a:spcPts val="0"/>
              </a:spcBef>
              <a:buNone/>
            </a:pPr>
            <a:r>
              <a:rPr lang="en" sz="1400">
                <a:latin typeface="Consolas"/>
                <a:ea typeface="Consolas"/>
                <a:cs typeface="Consolas"/>
                <a:sym typeface="Consolas"/>
              </a:rPr>
              <a:t>    issuing_certificates="https://</a:t>
            </a:r>
            <a:r>
              <a:rPr b="1" lang="en" sz="1400">
                <a:solidFill>
                  <a:srgbClr val="FF0000"/>
                </a:solidFill>
                <a:latin typeface="Consolas"/>
                <a:ea typeface="Consolas"/>
                <a:cs typeface="Consolas"/>
                <a:sym typeface="Consolas"/>
              </a:rPr>
              <a:t>vault.travelaudience.co</a:t>
            </a:r>
            <a:r>
              <a:rPr lang="en" sz="1400">
                <a:solidFill>
                  <a:srgbClr val="FF0000"/>
                </a:solidFill>
                <a:latin typeface="Consolas"/>
                <a:ea typeface="Consolas"/>
                <a:cs typeface="Consolas"/>
                <a:sym typeface="Consolas"/>
              </a:rPr>
              <a:t>m</a:t>
            </a:r>
            <a:r>
              <a:rPr lang="en" sz="1400">
                <a:latin typeface="Consolas"/>
                <a:ea typeface="Consolas"/>
                <a:cs typeface="Consolas"/>
                <a:sym typeface="Consolas"/>
              </a:rPr>
              <a:t>/v1/root-ca/ca" \</a:t>
            </a:r>
          </a:p>
          <a:p>
            <a:pPr indent="0" lvl="0" marL="0">
              <a:spcBef>
                <a:spcPts val="0"/>
              </a:spcBef>
              <a:buNone/>
            </a:pPr>
            <a:r>
              <a:rPr lang="en" sz="1400">
                <a:latin typeface="Consolas"/>
                <a:ea typeface="Consolas"/>
                <a:cs typeface="Consolas"/>
                <a:sym typeface="Consolas"/>
              </a:rPr>
              <a:t>    crl_distribution_points="https://</a:t>
            </a:r>
            <a:r>
              <a:rPr b="1" lang="en" sz="1400">
                <a:solidFill>
                  <a:srgbClr val="FF0000"/>
                </a:solidFill>
                <a:latin typeface="Consolas"/>
                <a:ea typeface="Consolas"/>
                <a:cs typeface="Consolas"/>
                <a:sym typeface="Consolas"/>
              </a:rPr>
              <a:t>vault.travelaudience.com</a:t>
            </a:r>
            <a:r>
              <a:rPr lang="en" sz="1400">
                <a:latin typeface="Consolas"/>
                <a:ea typeface="Consolas"/>
                <a:cs typeface="Consolas"/>
                <a:sym typeface="Consolas"/>
              </a:rPr>
              <a:t>/v1/root-ca/crl"</a:t>
            </a:r>
          </a:p>
          <a:p>
            <a:pPr indent="0" lvl="0" marL="0" rtl="0">
              <a:spcBef>
                <a:spcPts val="0"/>
              </a:spcBef>
              <a:buNone/>
            </a:pPr>
            <a:r>
              <a:rPr lang="en" sz="1400">
                <a:latin typeface="Consolas"/>
                <a:ea typeface="Consolas"/>
                <a:cs typeface="Consolas"/>
                <a:sym typeface="Consolas"/>
              </a:rPr>
              <a:t>Success! Data written to: root-ca/config/urls</a:t>
            </a:r>
          </a:p>
        </p:txBody>
      </p:sp>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2" name="Shape 642"/>
        <p:cNvGrpSpPr/>
        <p:nvPr/>
      </p:nvGrpSpPr>
      <p:grpSpPr>
        <a:xfrm>
          <a:off x="0" y="0"/>
          <a:ext cx="0" cy="0"/>
          <a:chOff x="0" y="0"/>
          <a:chExt cx="0" cy="0"/>
        </a:xfrm>
      </p:grpSpPr>
      <p:sp>
        <p:nvSpPr>
          <p:cNvPr id="643" name="Shape 643"/>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rtl="0">
              <a:spcBef>
                <a:spcPts val="0"/>
              </a:spcBef>
              <a:buNone/>
            </a:pPr>
            <a:r>
              <a:rPr lang="en"/>
              <a:t>Setup the Intermediate CA</a:t>
            </a:r>
          </a:p>
        </p:txBody>
      </p:sp>
      <p:sp>
        <p:nvSpPr>
          <p:cNvPr id="644" name="Shape 644"/>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0" lvl="0" marL="0">
              <a:spcBef>
                <a:spcPts val="0"/>
              </a:spcBef>
              <a:buNone/>
            </a:pPr>
            <a:r>
              <a:rPr lang="en"/>
              <a:t>Now one is ready to setup the Intermediate CA. This CA’s lifespan will be of approximately ten years and it will be responsible for signing the certificates requested by applications.</a:t>
            </a:r>
          </a:p>
          <a:p>
            <a:pPr indent="0" lvl="0" marL="0" rtl="0">
              <a:spcBef>
                <a:spcPts val="0"/>
              </a:spcBef>
              <a:buNone/>
            </a:pPr>
            <a:r>
              <a:rPr lang="en"/>
              <a:t>In order to setup this CA one first instructs Vault to generate a </a:t>
            </a:r>
            <a:r>
              <a:rPr b="1" i="1" lang="en"/>
              <a:t>c</a:t>
            </a:r>
            <a:r>
              <a:rPr b="1" i="1" lang="en"/>
              <a:t>ertificate signing request (CSR)</a:t>
            </a:r>
            <a:r>
              <a:rPr lang="en"/>
              <a:t> that will be signed by the root CA. Then, one uploads the signed certificate chained with the root CA’s certificate so that Vault can distribute it.</a:t>
            </a: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