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
      <p:font typeface="Maven Pro Medium"/>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22" Type="http://schemas.openxmlformats.org/officeDocument/2006/relationships/font" Target="fonts/MavenProMedium-bold.fntdata"/><Relationship Id="rId10" Type="http://schemas.openxmlformats.org/officeDocument/2006/relationships/slide" Target="slides/slide5.xml"/><Relationship Id="rId21" Type="http://schemas.openxmlformats.org/officeDocument/2006/relationships/font" Target="fonts/MavenProMedium-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90176ef5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90176ef5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90176ef5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90176ef5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90176ef54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90176ef54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90176ef54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90176ef54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90176ef54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90176ef54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90176ef54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90176ef54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90176ef54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90176ef54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9079d8da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9079d8da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36925" y="1635300"/>
            <a:ext cx="4612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Electric Vehicle EDA: </a:t>
            </a:r>
            <a:endParaRPr/>
          </a:p>
          <a:p>
            <a:pPr indent="0" lvl="0" marL="0" rtl="0" algn="l">
              <a:spcBef>
                <a:spcPts val="0"/>
              </a:spcBef>
              <a:spcAft>
                <a:spcPts val="0"/>
              </a:spcAft>
              <a:buNone/>
            </a:pPr>
            <a:r>
              <a:rPr lang="en-GB"/>
              <a:t>Market Insights with Feature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400"/>
              <a:t>Contents</a:t>
            </a:r>
            <a:endParaRPr sz="3400"/>
          </a:p>
        </p:txBody>
      </p:sp>
      <p:sp>
        <p:nvSpPr>
          <p:cNvPr id="283" name="Google Shape;283;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Maven Pro Medium"/>
              <a:buChar char="●"/>
            </a:pPr>
            <a:r>
              <a:rPr lang="en-GB" sz="2000">
                <a:latin typeface="Maven Pro Medium"/>
                <a:ea typeface="Maven Pro Medium"/>
                <a:cs typeface="Maven Pro Medium"/>
                <a:sym typeface="Maven Pro Medium"/>
              </a:rPr>
              <a:t>Meet the team</a:t>
            </a:r>
            <a:endParaRPr sz="2000">
              <a:latin typeface="Maven Pro Medium"/>
              <a:ea typeface="Maven Pro Medium"/>
              <a:cs typeface="Maven Pro Medium"/>
              <a:sym typeface="Maven Pro Medium"/>
            </a:endParaRPr>
          </a:p>
          <a:p>
            <a:pPr indent="-355600" lvl="0" marL="457200" rtl="0" algn="l">
              <a:spcBef>
                <a:spcPts val="0"/>
              </a:spcBef>
              <a:spcAft>
                <a:spcPts val="0"/>
              </a:spcAft>
              <a:buSzPts val="2000"/>
              <a:buFont typeface="Maven Pro Medium"/>
              <a:buChar char="●"/>
            </a:pPr>
            <a:r>
              <a:rPr lang="en-GB" sz="2000">
                <a:latin typeface="Maven Pro Medium"/>
                <a:ea typeface="Maven Pro Medium"/>
                <a:cs typeface="Maven Pro Medium"/>
                <a:sym typeface="Maven Pro Medium"/>
              </a:rPr>
              <a:t>Business understanding</a:t>
            </a:r>
            <a:endParaRPr sz="2000">
              <a:latin typeface="Maven Pro Medium"/>
              <a:ea typeface="Maven Pro Medium"/>
              <a:cs typeface="Maven Pro Medium"/>
              <a:sym typeface="Maven Pro Medium"/>
            </a:endParaRPr>
          </a:p>
          <a:p>
            <a:pPr indent="-355600" lvl="0" marL="457200" rtl="0" algn="l">
              <a:spcBef>
                <a:spcPts val="0"/>
              </a:spcBef>
              <a:spcAft>
                <a:spcPts val="0"/>
              </a:spcAft>
              <a:buSzPts val="2000"/>
              <a:buFont typeface="Maven Pro Medium"/>
              <a:buChar char="●"/>
            </a:pPr>
            <a:r>
              <a:rPr lang="en-GB" sz="2000">
                <a:latin typeface="Maven Pro Medium"/>
                <a:ea typeface="Maven Pro Medium"/>
                <a:cs typeface="Maven Pro Medium"/>
                <a:sym typeface="Maven Pro Medium"/>
              </a:rPr>
              <a:t>Data Understanding</a:t>
            </a:r>
            <a:endParaRPr sz="2000">
              <a:latin typeface="Maven Pro Medium"/>
              <a:ea typeface="Maven Pro Medium"/>
              <a:cs typeface="Maven Pro Medium"/>
              <a:sym typeface="Maven Pro Medium"/>
            </a:endParaRPr>
          </a:p>
          <a:p>
            <a:pPr indent="-355600" lvl="0" marL="457200" rtl="0" algn="l">
              <a:spcBef>
                <a:spcPts val="0"/>
              </a:spcBef>
              <a:spcAft>
                <a:spcPts val="0"/>
              </a:spcAft>
              <a:buSzPts val="2000"/>
              <a:buFont typeface="Maven Pro Medium"/>
              <a:buChar char="●"/>
            </a:pPr>
            <a:r>
              <a:rPr lang="en-GB" sz="2000">
                <a:latin typeface="Maven Pro Medium"/>
                <a:ea typeface="Maven Pro Medium"/>
                <a:cs typeface="Maven Pro Medium"/>
                <a:sym typeface="Maven Pro Medium"/>
              </a:rPr>
              <a:t>Data Preparation</a:t>
            </a:r>
            <a:endParaRPr sz="2000">
              <a:latin typeface="Maven Pro Medium"/>
              <a:ea typeface="Maven Pro Medium"/>
              <a:cs typeface="Maven Pro Medium"/>
              <a:sym typeface="Maven Pro Medium"/>
            </a:endParaRPr>
          </a:p>
          <a:p>
            <a:pPr indent="-355600" lvl="0" marL="457200" rtl="0" algn="l">
              <a:spcBef>
                <a:spcPts val="0"/>
              </a:spcBef>
              <a:spcAft>
                <a:spcPts val="0"/>
              </a:spcAft>
              <a:buSzPts val="2000"/>
              <a:buFont typeface="Maven Pro Medium"/>
              <a:buChar char="●"/>
            </a:pPr>
            <a:r>
              <a:rPr lang="en-GB" sz="2000">
                <a:latin typeface="Maven Pro Medium"/>
                <a:ea typeface="Maven Pro Medium"/>
                <a:cs typeface="Maven Pro Medium"/>
                <a:sym typeface="Maven Pro Medium"/>
              </a:rPr>
              <a:t>Problem Statement</a:t>
            </a:r>
            <a:endParaRPr sz="2000">
              <a:latin typeface="Maven Pro Medium"/>
              <a:ea typeface="Maven Pro Medium"/>
              <a:cs typeface="Maven Pro Medium"/>
              <a:sym typeface="Maven Pro Medium"/>
            </a:endParaRPr>
          </a:p>
          <a:p>
            <a:pPr indent="-355600" lvl="0" marL="457200" rtl="0" algn="l">
              <a:spcBef>
                <a:spcPts val="0"/>
              </a:spcBef>
              <a:spcAft>
                <a:spcPts val="0"/>
              </a:spcAft>
              <a:buSzPts val="2000"/>
              <a:buFont typeface="Maven Pro Medium"/>
              <a:buChar char="●"/>
            </a:pPr>
            <a:r>
              <a:rPr lang="en-GB" sz="2000">
                <a:latin typeface="Maven Pro Medium"/>
                <a:ea typeface="Maven Pro Medium"/>
                <a:cs typeface="Maven Pro Medium"/>
                <a:sym typeface="Maven Pro Medium"/>
              </a:rPr>
              <a:t>Proposed solution</a:t>
            </a:r>
            <a:endParaRPr sz="2000">
              <a:latin typeface="Maven Pro Medium"/>
              <a:ea typeface="Maven Pro Medium"/>
              <a:cs typeface="Maven Pro Medium"/>
              <a:sym typeface="Maven Pr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100"/>
              <a:t>THE TEAM</a:t>
            </a:r>
            <a:endParaRPr sz="4100"/>
          </a:p>
        </p:txBody>
      </p:sp>
      <p:sp>
        <p:nvSpPr>
          <p:cNvPr id="289" name="Google Shape;289;p15"/>
          <p:cNvSpPr txBox="1"/>
          <p:nvPr>
            <p:ph idx="1" type="body"/>
          </p:nvPr>
        </p:nvSpPr>
        <p:spPr>
          <a:xfrm>
            <a:off x="1015325" y="1860975"/>
            <a:ext cx="7493700" cy="36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b="1" lang="en-GB" sz="1207">
                <a:latin typeface="Maven Pro"/>
                <a:ea typeface="Maven Pro"/>
                <a:cs typeface="Maven Pro"/>
                <a:sym typeface="Maven Pro"/>
              </a:rPr>
              <a:t>Raju </a:t>
            </a:r>
            <a:r>
              <a:rPr b="1" lang="en-GB" sz="1207">
                <a:latin typeface="Maven Pro"/>
                <a:ea typeface="Maven Pro"/>
                <a:cs typeface="Maven Pro"/>
                <a:sym typeface="Maven Pro"/>
              </a:rPr>
              <a:t>Sivaji reddy		        Vineeth Paradesi		Komal Tankashala			</a:t>
            </a:r>
            <a:endParaRPr b="1" sz="1207">
              <a:latin typeface="Maven Pro"/>
              <a:ea typeface="Maven Pro"/>
              <a:cs typeface="Maven Pro"/>
              <a:sym typeface="Maven Pro"/>
            </a:endParaRPr>
          </a:p>
        </p:txBody>
      </p:sp>
      <p:pic>
        <p:nvPicPr>
          <p:cNvPr id="290" name="Google Shape;290;p15"/>
          <p:cNvPicPr preferRelativeResize="0"/>
          <p:nvPr/>
        </p:nvPicPr>
        <p:blipFill>
          <a:blip r:embed="rId3">
            <a:alphaModFix/>
          </a:blip>
          <a:stretch>
            <a:fillRect/>
          </a:stretch>
        </p:blipFill>
        <p:spPr>
          <a:xfrm>
            <a:off x="3024796" y="2350825"/>
            <a:ext cx="1711400" cy="2224225"/>
          </a:xfrm>
          <a:prstGeom prst="rect">
            <a:avLst/>
          </a:prstGeom>
          <a:noFill/>
          <a:ln>
            <a:noFill/>
          </a:ln>
        </p:spPr>
      </p:pic>
      <p:pic>
        <p:nvPicPr>
          <p:cNvPr id="291" name="Google Shape;291;p15"/>
          <p:cNvPicPr preferRelativeResize="0"/>
          <p:nvPr/>
        </p:nvPicPr>
        <p:blipFill>
          <a:blip r:embed="rId4">
            <a:alphaModFix/>
          </a:blip>
          <a:stretch>
            <a:fillRect/>
          </a:stretch>
        </p:blipFill>
        <p:spPr>
          <a:xfrm>
            <a:off x="4954053" y="2329525"/>
            <a:ext cx="1830196" cy="2224225"/>
          </a:xfrm>
          <a:prstGeom prst="rect">
            <a:avLst/>
          </a:prstGeom>
          <a:noFill/>
          <a:ln>
            <a:noFill/>
          </a:ln>
        </p:spPr>
      </p:pic>
      <p:sp>
        <p:nvSpPr>
          <p:cNvPr id="292" name="Google Shape;292;p15"/>
          <p:cNvSpPr txBox="1"/>
          <p:nvPr>
            <p:ph idx="1" type="body"/>
          </p:nvPr>
        </p:nvSpPr>
        <p:spPr>
          <a:xfrm>
            <a:off x="1015325" y="4704000"/>
            <a:ext cx="7493700" cy="360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b="1" lang="en-GB" sz="1207">
                <a:latin typeface="Maven Pro"/>
                <a:ea typeface="Maven Pro"/>
                <a:cs typeface="Maven Pro"/>
                <a:sym typeface="Maven Pro"/>
              </a:rPr>
              <a:t>         Team Lead</a:t>
            </a:r>
            <a:r>
              <a:rPr b="1" lang="en-GB" sz="1207">
                <a:latin typeface="Maven Pro"/>
                <a:ea typeface="Maven Pro"/>
                <a:cs typeface="Maven Pro"/>
                <a:sym typeface="Maven Pro"/>
              </a:rPr>
              <a:t>		          Data Scientist		 Data Engineer			</a:t>
            </a:r>
            <a:endParaRPr b="1" sz="1207">
              <a:latin typeface="Maven Pro"/>
              <a:ea typeface="Maven Pro"/>
              <a:cs typeface="Maven Pro"/>
              <a:sym typeface="Maven Pro"/>
            </a:endParaRPr>
          </a:p>
        </p:txBody>
      </p:sp>
      <p:pic>
        <p:nvPicPr>
          <p:cNvPr id="293" name="Google Shape;293;p15"/>
          <p:cNvPicPr preferRelativeResize="0"/>
          <p:nvPr/>
        </p:nvPicPr>
        <p:blipFill>
          <a:blip r:embed="rId5">
            <a:alphaModFix/>
          </a:blip>
          <a:stretch>
            <a:fillRect/>
          </a:stretch>
        </p:blipFill>
        <p:spPr>
          <a:xfrm>
            <a:off x="1015319" y="2329963"/>
            <a:ext cx="1692731" cy="2265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BUSINESS UNDERSTANDING</a:t>
            </a:r>
            <a:endParaRPr/>
          </a:p>
        </p:txBody>
      </p:sp>
      <p:sp>
        <p:nvSpPr>
          <p:cNvPr id="299" name="Google Shape;299;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As the Electric vehicles population is fast growing these years, there is a need to acknowledge that and make necessary preparations for the future.</a:t>
            </a:r>
            <a:endParaRPr sz="1500"/>
          </a:p>
          <a:p>
            <a:pPr indent="-323850" lvl="0" marL="457200" rtl="0" algn="l">
              <a:spcBef>
                <a:spcPts val="0"/>
              </a:spcBef>
              <a:spcAft>
                <a:spcPts val="0"/>
              </a:spcAft>
              <a:buSzPts val="1500"/>
              <a:buChar char="●"/>
            </a:pPr>
            <a:r>
              <a:rPr lang="en-GB" sz="1500"/>
              <a:t>This includes service stations, charging points, sale of automobile parts and customizations etc.,</a:t>
            </a:r>
            <a:endParaRPr sz="1500"/>
          </a:p>
          <a:p>
            <a:pPr indent="-323850" lvl="0" marL="457200" rtl="0" algn="l">
              <a:spcBef>
                <a:spcPts val="0"/>
              </a:spcBef>
              <a:spcAft>
                <a:spcPts val="0"/>
              </a:spcAft>
              <a:buSzPts val="1500"/>
              <a:buChar char="●"/>
            </a:pPr>
            <a:r>
              <a:rPr lang="en-GB" sz="1500"/>
              <a:t>Although the increase in population of electric vehicles is not the same in every state of the United States, we can prioritize making the above mentioned facilities in the states which have more electric vehicles accordingly.</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UNDERSTANDING</a:t>
            </a:r>
            <a:endParaRPr/>
          </a:p>
        </p:txBody>
      </p:sp>
      <p:sp>
        <p:nvSpPr>
          <p:cNvPr id="305" name="Google Shape;305;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In this study, we analyze a dataset containing information about electric cars to gain insights into the electric car market. </a:t>
            </a:r>
            <a:endParaRPr sz="1600"/>
          </a:p>
          <a:p>
            <a:pPr indent="-330200" lvl="0" marL="457200" rtl="0" algn="l">
              <a:spcBef>
                <a:spcPts val="0"/>
              </a:spcBef>
              <a:spcAft>
                <a:spcPts val="0"/>
              </a:spcAft>
              <a:buSzPts val="1600"/>
              <a:buChar char="●"/>
            </a:pPr>
            <a:r>
              <a:rPr lang="en-GB" sz="1600"/>
              <a:t>We explore various aspects of the electric car market, including the distribution of electric cars by location, make, and model, as well as the eligibility of electric cars for clean alternative fuel vehicle incentives. </a:t>
            </a:r>
            <a:endParaRPr sz="1600"/>
          </a:p>
          <a:p>
            <a:pPr indent="-330200" lvl="0" marL="457200" rtl="0" algn="l">
              <a:spcBef>
                <a:spcPts val="0"/>
              </a:spcBef>
              <a:spcAft>
                <a:spcPts val="0"/>
              </a:spcAft>
              <a:buSzPts val="1600"/>
              <a:buChar char="●"/>
            </a:pPr>
            <a:r>
              <a:rPr lang="en-GB" sz="1600"/>
              <a:t>We also analyze the electric utility companies that power the electric cars and examine the distribution of electric cars by price range.</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PREPARATION</a:t>
            </a:r>
            <a:endParaRPr/>
          </a:p>
        </p:txBody>
      </p:sp>
      <p:sp>
        <p:nvSpPr>
          <p:cNvPr id="311" name="Google Shape;311;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140000"/>
              </a:lnSpc>
              <a:spcBef>
                <a:spcPts val="0"/>
              </a:spcBef>
              <a:spcAft>
                <a:spcPts val="0"/>
              </a:spcAft>
              <a:buSzPts val="1300"/>
              <a:buChar char="●"/>
            </a:pPr>
            <a:r>
              <a:rPr lang="en-GB" sz="1800">
                <a:solidFill>
                  <a:srgbClr val="000000"/>
                </a:solidFill>
                <a:latin typeface="Arial"/>
                <a:ea typeface="Arial"/>
                <a:cs typeface="Arial"/>
                <a:sym typeface="Arial"/>
              </a:rPr>
              <a:t>Import Necessary Libraries</a:t>
            </a:r>
            <a:endParaRPr sz="1800">
              <a:solidFill>
                <a:srgbClr val="000000"/>
              </a:solidFill>
              <a:latin typeface="Arial"/>
              <a:ea typeface="Arial"/>
              <a:cs typeface="Arial"/>
              <a:sym typeface="Arial"/>
            </a:endParaRPr>
          </a:p>
          <a:p>
            <a:pPr indent="-311150" lvl="0" marL="457200" rtl="0" algn="l">
              <a:lnSpc>
                <a:spcPct val="140000"/>
              </a:lnSpc>
              <a:spcBef>
                <a:spcPts val="0"/>
              </a:spcBef>
              <a:spcAft>
                <a:spcPts val="0"/>
              </a:spcAft>
              <a:buSzPts val="1300"/>
              <a:buChar char="●"/>
            </a:pPr>
            <a:r>
              <a:rPr lang="en-GB" sz="1800">
                <a:solidFill>
                  <a:srgbClr val="000000"/>
                </a:solidFill>
                <a:latin typeface="Arial"/>
                <a:ea typeface="Arial"/>
                <a:cs typeface="Arial"/>
                <a:sym typeface="Arial"/>
              </a:rPr>
              <a:t>Data Preprocessing</a:t>
            </a:r>
            <a:endParaRPr sz="1800">
              <a:solidFill>
                <a:srgbClr val="000000"/>
              </a:solidFill>
              <a:latin typeface="Arial"/>
              <a:ea typeface="Arial"/>
              <a:cs typeface="Arial"/>
              <a:sym typeface="Arial"/>
            </a:endParaRPr>
          </a:p>
          <a:p>
            <a:pPr indent="-311150" lvl="0" marL="457200" rtl="0" algn="l">
              <a:lnSpc>
                <a:spcPct val="140000"/>
              </a:lnSpc>
              <a:spcBef>
                <a:spcPts val="0"/>
              </a:spcBef>
              <a:spcAft>
                <a:spcPts val="0"/>
              </a:spcAft>
              <a:buSzPts val="1300"/>
              <a:buChar char="●"/>
            </a:pPr>
            <a:r>
              <a:rPr lang="en-GB" sz="1800">
                <a:solidFill>
                  <a:srgbClr val="000000"/>
                </a:solidFill>
                <a:latin typeface="Arial"/>
                <a:ea typeface="Arial"/>
                <a:cs typeface="Arial"/>
                <a:sym typeface="Arial"/>
              </a:rPr>
              <a:t>Feature Engineering</a:t>
            </a:r>
            <a:endParaRPr sz="1800">
              <a:solidFill>
                <a:srgbClr val="000000"/>
              </a:solidFill>
              <a:latin typeface="Arial"/>
              <a:ea typeface="Arial"/>
              <a:cs typeface="Arial"/>
              <a:sym typeface="Arial"/>
            </a:endParaRPr>
          </a:p>
          <a:p>
            <a:pPr indent="-311150" lvl="0" marL="457200" rtl="0" algn="l">
              <a:lnSpc>
                <a:spcPct val="140000"/>
              </a:lnSpc>
              <a:spcBef>
                <a:spcPts val="0"/>
              </a:spcBef>
              <a:spcAft>
                <a:spcPts val="0"/>
              </a:spcAft>
              <a:buSzPts val="1300"/>
              <a:buChar char="●"/>
            </a:pPr>
            <a:r>
              <a:rPr lang="en-GB" sz="1800">
                <a:solidFill>
                  <a:srgbClr val="000000"/>
                </a:solidFill>
                <a:latin typeface="Arial"/>
                <a:ea typeface="Arial"/>
                <a:cs typeface="Arial"/>
                <a:sym typeface="Arial"/>
              </a:rPr>
              <a:t>Exploratory Data Analysis</a:t>
            </a:r>
            <a:endParaRPr sz="1800">
              <a:solidFill>
                <a:srgbClr val="000000"/>
              </a:solidFill>
              <a:latin typeface="Arial"/>
              <a:ea typeface="Arial"/>
              <a:cs typeface="Arial"/>
              <a:sym typeface="Arial"/>
            </a:endParaRPr>
          </a:p>
          <a:p>
            <a:pPr indent="0" lvl="0" marL="457200" rtl="0" algn="l">
              <a:spcBef>
                <a:spcPts val="6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317" name="Google Shape;317;p19"/>
          <p:cNvSpPr txBox="1"/>
          <p:nvPr>
            <p:ph idx="1" type="body"/>
          </p:nvPr>
        </p:nvSpPr>
        <p:spPr>
          <a:xfrm>
            <a:off x="1303800" y="1543050"/>
            <a:ext cx="7030500" cy="29886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lang="en-GB" sz="1700"/>
              <a:t>As the world becomes increasingly conscious of the environmental impact of transportation, electric cars have emerged as a potential solution to reduce carbon emissions and promote sustainability. </a:t>
            </a:r>
            <a:endParaRPr sz="1700"/>
          </a:p>
          <a:p>
            <a:pPr indent="-336550" lvl="0" marL="457200" rtl="0" algn="l">
              <a:spcBef>
                <a:spcPts val="0"/>
              </a:spcBef>
              <a:spcAft>
                <a:spcPts val="0"/>
              </a:spcAft>
              <a:buSzPts val="1700"/>
              <a:buChar char="●"/>
            </a:pPr>
            <a:r>
              <a:rPr lang="en-GB" sz="1700"/>
              <a:t>However, the adoption of electric cars is still limited due to various factors, including high prices, limited range, and lack of charging infrastructure. </a:t>
            </a:r>
            <a:endParaRPr sz="1700"/>
          </a:p>
          <a:p>
            <a:pPr indent="-336550" lvl="0" marL="457200" rtl="0" algn="l">
              <a:spcBef>
                <a:spcPts val="0"/>
              </a:spcBef>
              <a:spcAft>
                <a:spcPts val="0"/>
              </a:spcAft>
              <a:buSzPts val="1700"/>
              <a:buChar char="●"/>
            </a:pPr>
            <a:r>
              <a:rPr lang="en-GB" sz="1700"/>
              <a:t>To promote the widespread adoption of electric cars, it is essential to understand the current state of the electric car market and identify potential areas for improvement.</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PROPOSED PROBLEM SOLUTION</a:t>
            </a:r>
            <a:endParaRPr/>
          </a:p>
        </p:txBody>
      </p:sp>
      <p:sp>
        <p:nvSpPr>
          <p:cNvPr id="323" name="Google Shape;323;p20"/>
          <p:cNvSpPr txBox="1"/>
          <p:nvPr>
            <p:ph idx="1" type="body"/>
          </p:nvPr>
        </p:nvSpPr>
        <p:spPr>
          <a:xfrm>
            <a:off x="1175750" y="1422025"/>
            <a:ext cx="7030500" cy="2541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By analyzing the electric car dataset, we can identify potential areas for improvement and make recommendations for electric car advocacy groups to promote the adoption of electric cars. </a:t>
            </a:r>
            <a:endParaRPr sz="1700"/>
          </a:p>
          <a:p>
            <a:pPr indent="-336550" lvl="0" marL="457200" rtl="0" algn="l">
              <a:spcBef>
                <a:spcPts val="0"/>
              </a:spcBef>
              <a:spcAft>
                <a:spcPts val="0"/>
              </a:spcAft>
              <a:buSzPts val="1700"/>
              <a:buChar char="●"/>
            </a:pPr>
            <a:r>
              <a:rPr lang="en-GB" sz="1700"/>
              <a:t>We provide insights into the concentration of electric cars in urban areas and recommend that advocacy groups focus their efforts on promoting the use of electric cars in cities. </a:t>
            </a:r>
            <a:endParaRPr sz="1700"/>
          </a:p>
          <a:p>
            <a:pPr indent="0" lvl="0" marL="457200" rtl="0" algn="l">
              <a:spcBef>
                <a:spcPts val="1200"/>
              </a:spcBef>
              <a:spcAft>
                <a:spcPts val="1200"/>
              </a:spcAft>
              <a:buNone/>
            </a:pPr>
            <a:r>
              <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sp>
        <p:nvSpPr>
          <p:cNvPr id="328" name="Google Shape;328;p21"/>
          <p:cNvSpPr txBox="1"/>
          <p:nvPr>
            <p:ph idx="4294967295"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sz="3500"/>
          </a:p>
          <a:p>
            <a:pPr indent="0" lvl="0" marL="0" rtl="0" algn="l">
              <a:spcBef>
                <a:spcPts val="0"/>
              </a:spcBef>
              <a:spcAft>
                <a:spcPts val="0"/>
              </a:spcAft>
              <a:buNone/>
            </a:pPr>
            <a:r>
              <a:t/>
            </a:r>
            <a:endParaRPr sz="3500"/>
          </a:p>
          <a:p>
            <a:pPr indent="0" lvl="0" marL="0" rtl="0" algn="ctr">
              <a:spcBef>
                <a:spcPts val="0"/>
              </a:spcBef>
              <a:spcAft>
                <a:spcPts val="0"/>
              </a:spcAft>
              <a:buNone/>
            </a:pPr>
            <a:r>
              <a:rPr lang="en-GB" sz="5833"/>
              <a:t>THANK YOU</a:t>
            </a:r>
            <a:endParaRPr sz="5833"/>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