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8" r:id="rId3"/>
    <p:sldId id="257" r:id="rId4"/>
    <p:sldId id="262" r:id="rId5"/>
    <p:sldId id="263" r:id="rId6"/>
    <p:sldId id="277" r:id="rId7"/>
    <p:sldId id="282" r:id="rId8"/>
    <p:sldId id="259" r:id="rId9"/>
    <p:sldId id="260" r:id="rId10"/>
    <p:sldId id="261" r:id="rId11"/>
    <p:sldId id="265" r:id="rId12"/>
    <p:sldId id="266" r:id="rId13"/>
    <p:sldId id="278" r:id="rId14"/>
    <p:sldId id="271" r:id="rId15"/>
    <p:sldId id="269" r:id="rId16"/>
    <p:sldId id="272" r:id="rId17"/>
    <p:sldId id="273" r:id="rId18"/>
    <p:sldId id="274" r:id="rId19"/>
    <p:sldId id="275" r:id="rId20"/>
    <p:sldId id="276" r:id="rId21"/>
    <p:sldId id="268" r:id="rId22"/>
    <p:sldId id="279" r:id="rId23"/>
    <p:sldId id="284" r:id="rId24"/>
    <p:sldId id="283" r:id="rId25"/>
    <p:sldId id="281" r:id="rId26"/>
    <p:sldId id="285" r:id="rId27"/>
    <p:sldId id="264" r:id="rId28"/>
  </p:sldIdLst>
  <p:sldSz cx="9144000" cy="5143500" type="screen16x9"/>
  <p:notesSz cx="6858000" cy="9144000"/>
  <p:embeddedFontLst>
    <p:embeddedFont>
      <p:font typeface="Nunito" panose="020B0604020202020204" charset="0"/>
      <p:regular r:id="rId30"/>
      <p:bold r:id="rId31"/>
      <p:italic r:id="rId32"/>
      <p:boldItalic r:id="rId33"/>
    </p:embeddedFont>
    <p:embeddedFont>
      <p:font typeface="Maven Pro" panose="020B0604020202020204" charset="0"/>
      <p:regular r:id="rId34"/>
      <p:bold r:id="rId35"/>
    </p:embeddedFont>
    <p:embeddedFont>
      <p:font typeface="Maven Pro Medium"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90176ef5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90176ef5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0176ef5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0176ef5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90176ef54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90176ef54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0176ef54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0176ef54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0176ef54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90176ef54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90176ef54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90176ef54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90176ef54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90176ef54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9079d8da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9079d8da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Electric%20Vehicle%20Population.pptx"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36924" y="1635300"/>
            <a:ext cx="6034759"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Electric Vehicle </a:t>
            </a:r>
            <a:r>
              <a:rPr lang="en-GB" dirty="0" smtClean="0"/>
              <a:t>EDA </a:t>
            </a:r>
            <a:r>
              <a:rPr lang="en-GB" dirty="0"/>
              <a:t>with Feature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PREPARATION</a:t>
            </a:r>
            <a:endParaRPr/>
          </a:p>
        </p:txBody>
      </p:sp>
      <p:sp>
        <p:nvSpPr>
          <p:cNvPr id="311" name="Google Shape;311;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lnSpc>
                <a:spcPct val="140000"/>
              </a:lnSpc>
              <a:spcBef>
                <a:spcPts val="0"/>
              </a:spcBef>
              <a:spcAft>
                <a:spcPts val="0"/>
              </a:spcAft>
              <a:buSzPts val="1300"/>
              <a:buChar char="●"/>
            </a:pPr>
            <a:r>
              <a:rPr lang="en-GB" sz="1800" dirty="0">
                <a:solidFill>
                  <a:srgbClr val="000000"/>
                </a:solidFill>
                <a:latin typeface="Arial"/>
                <a:ea typeface="Arial"/>
                <a:cs typeface="Arial"/>
                <a:sym typeface="Arial"/>
              </a:rPr>
              <a:t>Import Necessary Libraries</a:t>
            </a:r>
            <a:endParaRPr sz="1800" dirty="0">
              <a:solidFill>
                <a:srgbClr val="000000"/>
              </a:solidFill>
              <a:latin typeface="Arial"/>
              <a:ea typeface="Arial"/>
              <a:cs typeface="Arial"/>
              <a:sym typeface="Arial"/>
            </a:endParaRPr>
          </a:p>
          <a:p>
            <a:pPr marL="457200" lvl="0" indent="-311150" algn="l" rtl="0">
              <a:lnSpc>
                <a:spcPct val="140000"/>
              </a:lnSpc>
              <a:spcBef>
                <a:spcPts val="0"/>
              </a:spcBef>
              <a:spcAft>
                <a:spcPts val="0"/>
              </a:spcAft>
              <a:buSzPts val="1300"/>
              <a:buChar char="●"/>
            </a:pPr>
            <a:r>
              <a:rPr lang="en-GB" sz="1800" dirty="0">
                <a:solidFill>
                  <a:srgbClr val="000000"/>
                </a:solidFill>
                <a:latin typeface="Arial"/>
                <a:ea typeface="Arial"/>
                <a:cs typeface="Arial"/>
                <a:sym typeface="Arial"/>
              </a:rPr>
              <a:t>Data </a:t>
            </a:r>
            <a:r>
              <a:rPr lang="en-GB" sz="1800" dirty="0" smtClean="0">
                <a:solidFill>
                  <a:srgbClr val="000000"/>
                </a:solidFill>
                <a:latin typeface="Arial"/>
                <a:ea typeface="Arial"/>
                <a:cs typeface="Arial"/>
                <a:sym typeface="Arial"/>
              </a:rPr>
              <a:t>Pre processing</a:t>
            </a:r>
            <a:endParaRPr sz="1800" dirty="0">
              <a:solidFill>
                <a:srgbClr val="000000"/>
              </a:solidFill>
              <a:latin typeface="Arial"/>
              <a:ea typeface="Arial"/>
              <a:cs typeface="Arial"/>
              <a:sym typeface="Arial"/>
            </a:endParaRPr>
          </a:p>
          <a:p>
            <a:pPr marL="457200" lvl="0" indent="-311150" algn="l" rtl="0">
              <a:lnSpc>
                <a:spcPct val="140000"/>
              </a:lnSpc>
              <a:spcBef>
                <a:spcPts val="0"/>
              </a:spcBef>
              <a:spcAft>
                <a:spcPts val="0"/>
              </a:spcAft>
              <a:buSzPts val="1300"/>
              <a:buChar char="●"/>
            </a:pPr>
            <a:r>
              <a:rPr lang="en-GB" sz="1800" dirty="0">
                <a:solidFill>
                  <a:srgbClr val="000000"/>
                </a:solidFill>
                <a:latin typeface="Arial"/>
                <a:ea typeface="Arial"/>
                <a:cs typeface="Arial"/>
                <a:sym typeface="Arial"/>
              </a:rPr>
              <a:t>Feature Engineering</a:t>
            </a:r>
            <a:endParaRPr sz="1800" dirty="0">
              <a:solidFill>
                <a:srgbClr val="000000"/>
              </a:solidFill>
              <a:latin typeface="Arial"/>
              <a:ea typeface="Arial"/>
              <a:cs typeface="Arial"/>
              <a:sym typeface="Arial"/>
            </a:endParaRPr>
          </a:p>
          <a:p>
            <a:pPr marL="457200" lvl="0" indent="-311150" algn="l" rtl="0">
              <a:lnSpc>
                <a:spcPct val="140000"/>
              </a:lnSpc>
              <a:spcBef>
                <a:spcPts val="0"/>
              </a:spcBef>
              <a:spcAft>
                <a:spcPts val="0"/>
              </a:spcAft>
              <a:buSzPts val="1300"/>
              <a:buChar char="●"/>
            </a:pPr>
            <a:r>
              <a:rPr lang="en-GB" sz="1800" dirty="0">
                <a:solidFill>
                  <a:srgbClr val="000000"/>
                </a:solidFill>
                <a:latin typeface="Arial"/>
                <a:ea typeface="Arial"/>
                <a:cs typeface="Arial"/>
                <a:sym typeface="Arial"/>
              </a:rPr>
              <a:t>Exploratory Data Analysis</a:t>
            </a:r>
            <a:endParaRPr sz="1800" dirty="0">
              <a:solidFill>
                <a:srgbClr val="000000"/>
              </a:solidFill>
              <a:latin typeface="Arial"/>
              <a:ea typeface="Arial"/>
              <a:cs typeface="Arial"/>
              <a:sym typeface="Arial"/>
            </a:endParaRPr>
          </a:p>
          <a:p>
            <a:pPr marL="457200" lvl="0" indent="0" algn="l" rtl="0">
              <a:spcBef>
                <a:spcPts val="6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Import Necessary Libraries</a:t>
            </a:r>
            <a:r>
              <a:rPr lang="en-GB" dirty="0">
                <a:solidFill>
                  <a:srgbClr val="000000"/>
                </a:solidFill>
                <a:latin typeface="Arial"/>
                <a:ea typeface="Arial"/>
                <a:cs typeface="Arial"/>
                <a:sym typeface="Arial"/>
              </a:rPr>
              <a:t/>
            </a:r>
            <a:br>
              <a:rPr lang="en-GB" dirty="0">
                <a:solidFill>
                  <a:srgbClr val="000000"/>
                </a:solidFill>
                <a:latin typeface="Arial"/>
                <a:ea typeface="Arial"/>
                <a:cs typeface="Arial"/>
                <a:sym typeface="Arial"/>
              </a:rPr>
            </a:br>
            <a:r>
              <a:rPr lang="en-IN" dirty="0" smtClean="0"/>
              <a:t> </a:t>
            </a:r>
            <a:endParaRPr lang="en-IN" dirty="0"/>
          </a:p>
        </p:txBody>
      </p:sp>
      <p:pic>
        <p:nvPicPr>
          <p:cNvPr id="3" name="Picture 2"/>
          <p:cNvPicPr>
            <a:picLocks noChangeAspect="1"/>
          </p:cNvPicPr>
          <p:nvPr/>
        </p:nvPicPr>
        <p:blipFill>
          <a:blip r:embed="rId2"/>
          <a:stretch>
            <a:fillRect/>
          </a:stretch>
        </p:blipFill>
        <p:spPr>
          <a:xfrm>
            <a:off x="255975" y="1488559"/>
            <a:ext cx="4281376" cy="3484258"/>
          </a:xfrm>
          <a:prstGeom prst="rect">
            <a:avLst/>
          </a:prstGeom>
        </p:spPr>
      </p:pic>
      <p:pic>
        <p:nvPicPr>
          <p:cNvPr id="4" name="Picture 3"/>
          <p:cNvPicPr>
            <a:picLocks noChangeAspect="1"/>
          </p:cNvPicPr>
          <p:nvPr/>
        </p:nvPicPr>
        <p:blipFill>
          <a:blip r:embed="rId3"/>
          <a:stretch>
            <a:fillRect/>
          </a:stretch>
        </p:blipFill>
        <p:spPr>
          <a:xfrm>
            <a:off x="4607442" y="1488558"/>
            <a:ext cx="4179451" cy="3154325"/>
          </a:xfrm>
          <a:prstGeom prst="rect">
            <a:avLst/>
          </a:prstGeom>
        </p:spPr>
      </p:pic>
    </p:spTree>
    <p:extLst>
      <p:ext uri="{BB962C8B-B14F-4D97-AF65-F5344CB8AC3E}">
        <p14:creationId xmlns:p14="http://schemas.microsoft.com/office/powerpoint/2010/main" val="146598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311150">
              <a:lnSpc>
                <a:spcPct val="140000"/>
              </a:lnSpc>
            </a:pPr>
            <a:r>
              <a:rPr lang="en-GB" dirty="0" smtClean="0">
                <a:solidFill>
                  <a:srgbClr val="000000"/>
                </a:solidFill>
                <a:latin typeface="Arial"/>
                <a:ea typeface="Arial"/>
                <a:cs typeface="Arial"/>
                <a:sym typeface="Arial"/>
              </a:rPr>
              <a:t>Data </a:t>
            </a:r>
            <a:r>
              <a:rPr lang="en-GB" dirty="0" smtClean="0">
                <a:solidFill>
                  <a:srgbClr val="000000"/>
                </a:solidFill>
                <a:latin typeface="Arial"/>
                <a:ea typeface="Arial"/>
                <a:cs typeface="Arial"/>
                <a:sym typeface="Arial"/>
              </a:rPr>
              <a:t>Pre processing</a:t>
            </a:r>
            <a:endParaRPr lang="en-GB" dirty="0">
              <a:solidFill>
                <a:srgbClr val="000000"/>
              </a:solidFill>
              <a:latin typeface="Arial"/>
              <a:ea typeface="Arial"/>
              <a:cs typeface="Arial"/>
              <a:sym typeface="Arial"/>
            </a:endParaRPr>
          </a:p>
        </p:txBody>
      </p:sp>
      <p:sp>
        <p:nvSpPr>
          <p:cNvPr id="11" name="Text Placeholder 10"/>
          <p:cNvSpPr>
            <a:spLocks noGrp="1"/>
          </p:cNvSpPr>
          <p:nvPr>
            <p:ph type="body" idx="1"/>
          </p:nvPr>
        </p:nvSpPr>
        <p:spPr>
          <a:xfrm>
            <a:off x="1303800" y="1389321"/>
            <a:ext cx="7030500" cy="3650512"/>
          </a:xfrm>
        </p:spPr>
        <p:txBody>
          <a:bodyPr>
            <a:normAutofit/>
          </a:bodyPr>
          <a:lstStyle/>
          <a:p>
            <a:r>
              <a:rPr lang="en-IN" b="1" dirty="0"/>
              <a:t>Dataset Overview:</a:t>
            </a:r>
            <a:endParaRPr lang="en-IN" dirty="0"/>
          </a:p>
          <a:p>
            <a:pPr lvl="1"/>
            <a:r>
              <a:rPr lang="en-IN" dirty="0"/>
              <a:t>Dimensions: 5898 rows, 27 columns</a:t>
            </a:r>
          </a:p>
          <a:p>
            <a:pPr lvl="1"/>
            <a:r>
              <a:rPr lang="en-IN" dirty="0"/>
              <a:t>No duplicate entries (duplicates: 0</a:t>
            </a:r>
            <a:r>
              <a:rPr lang="en-IN" dirty="0" smtClean="0"/>
              <a:t>)</a:t>
            </a:r>
          </a:p>
          <a:p>
            <a:pPr marL="615950" lvl="1" indent="0">
              <a:buNone/>
            </a:pPr>
            <a:endParaRPr lang="en-IN" dirty="0"/>
          </a:p>
          <a:p>
            <a:r>
              <a:rPr lang="en-IN" b="1" dirty="0"/>
              <a:t>Missing Values:</a:t>
            </a:r>
            <a:endParaRPr lang="en-IN" dirty="0"/>
          </a:p>
          <a:p>
            <a:pPr lvl="1"/>
            <a:r>
              <a:rPr lang="en-IN" dirty="0"/>
              <a:t>No missing values observed in any column</a:t>
            </a:r>
            <a:r>
              <a:rPr lang="en-IN" dirty="0" smtClean="0"/>
              <a:t>.</a:t>
            </a:r>
          </a:p>
          <a:p>
            <a:pPr marL="615950" lvl="1" indent="0">
              <a:buNone/>
            </a:pPr>
            <a:endParaRPr lang="en-IN" dirty="0"/>
          </a:p>
          <a:p>
            <a:r>
              <a:rPr lang="en-IN" b="1" dirty="0"/>
              <a:t>Data Types:</a:t>
            </a:r>
            <a:endParaRPr lang="en-IN" dirty="0"/>
          </a:p>
          <a:p>
            <a:pPr lvl="1"/>
            <a:r>
              <a:rPr lang="en-IN" dirty="0"/>
              <a:t>Majority of columns are of type 'int64.'</a:t>
            </a:r>
          </a:p>
          <a:p>
            <a:pPr lvl="1"/>
            <a:r>
              <a:rPr lang="en-IN" dirty="0"/>
              <a:t>Two categorical columns: 'gender' and 'state</a:t>
            </a:r>
            <a:r>
              <a:rPr lang="en-IN" dirty="0" smtClean="0"/>
              <a:t>.‘</a:t>
            </a:r>
          </a:p>
          <a:p>
            <a:pPr marL="615950" lvl="1" indent="0">
              <a:buNone/>
            </a:pPr>
            <a:endParaRPr lang="en-IN" dirty="0"/>
          </a:p>
          <a:p>
            <a:r>
              <a:rPr lang="en-IN" b="1" dirty="0"/>
              <a:t>Descriptive Statistics:</a:t>
            </a:r>
            <a:endParaRPr lang="en-IN" dirty="0"/>
          </a:p>
          <a:p>
            <a:pPr lvl="1"/>
            <a:r>
              <a:rPr lang="en-IN" dirty="0"/>
              <a:t>Descriptive statistics provided for all numerical columns.</a:t>
            </a:r>
          </a:p>
          <a:p>
            <a:pPr marL="146050" indent="0">
              <a:buNone/>
            </a:pPr>
            <a:endParaRPr lang="en-US" b="1" dirty="0"/>
          </a:p>
        </p:txBody>
      </p:sp>
    </p:spTree>
    <p:extLst>
      <p:ext uri="{BB962C8B-B14F-4D97-AF65-F5344CB8AC3E}">
        <p14:creationId xmlns:p14="http://schemas.microsoft.com/office/powerpoint/2010/main" val="108904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a:xfrm>
            <a:off x="1271716" y="779721"/>
            <a:ext cx="7030500" cy="3650512"/>
          </a:xfrm>
        </p:spPr>
        <p:txBody>
          <a:bodyPr>
            <a:normAutofit/>
          </a:bodyPr>
          <a:lstStyle/>
          <a:p>
            <a:pPr marL="285750" indent="-285750">
              <a:buFont typeface="Arial" panose="020B0604020202020204" pitchFamily="34" charset="0"/>
              <a:buChar char="•"/>
            </a:pPr>
            <a:r>
              <a:rPr lang="en-IN" sz="1200" b="1" dirty="0">
                <a:latin typeface="Nunito" panose="020B0604020202020204" charset="0"/>
              </a:rPr>
              <a:t>Categorical Variable Transformation:</a:t>
            </a:r>
            <a:endParaRPr lang="en-IN" sz="1200" dirty="0">
              <a:latin typeface="Nunito" panose="020B0604020202020204" charset="0"/>
            </a:endParaRPr>
          </a:p>
          <a:p>
            <a:pPr lvl="1"/>
            <a:r>
              <a:rPr lang="en-IN" sz="1200" dirty="0">
                <a:latin typeface="Nunito" panose="020B0604020202020204" charset="0"/>
              </a:rPr>
              <a:t>Categorical columns converted to 'category' type.</a:t>
            </a:r>
          </a:p>
          <a:p>
            <a:pPr lvl="1"/>
            <a:r>
              <a:rPr lang="en-IN" sz="1200" dirty="0">
                <a:latin typeface="Nunito" panose="020B0604020202020204" charset="0"/>
              </a:rPr>
              <a:t>Columns converted: 'gender,' 'state,' 'employment,' '</a:t>
            </a:r>
            <a:r>
              <a:rPr lang="en-IN" sz="1200" dirty="0" err="1">
                <a:latin typeface="Nunito" panose="020B0604020202020204" charset="0"/>
              </a:rPr>
              <a:t>hsize</a:t>
            </a:r>
            <a:r>
              <a:rPr lang="en-IN" sz="1200" dirty="0">
                <a:latin typeface="Nunito" panose="020B0604020202020204" charset="0"/>
              </a:rPr>
              <a:t>,' '</a:t>
            </a:r>
            <a:r>
              <a:rPr lang="en-IN" sz="1200" dirty="0" err="1">
                <a:latin typeface="Nunito" panose="020B0604020202020204" charset="0"/>
              </a:rPr>
              <a:t>housit</a:t>
            </a:r>
            <a:r>
              <a:rPr lang="en-IN" sz="1200" dirty="0">
                <a:latin typeface="Nunito" panose="020B0604020202020204" charset="0"/>
              </a:rPr>
              <a:t>,' 'residence,' '</a:t>
            </a:r>
            <a:r>
              <a:rPr lang="en-IN" sz="1200" dirty="0" err="1">
                <a:latin typeface="Nunito" panose="020B0604020202020204" charset="0"/>
              </a:rPr>
              <a:t>bichoice</a:t>
            </a:r>
            <a:r>
              <a:rPr lang="en-IN" sz="1200" dirty="0">
                <a:latin typeface="Nunito" panose="020B0604020202020204" charset="0"/>
              </a:rPr>
              <a:t>,' '</a:t>
            </a:r>
            <a:r>
              <a:rPr lang="en-IN" sz="1200" dirty="0" err="1">
                <a:latin typeface="Nunito" panose="020B0604020202020204" charset="0"/>
              </a:rPr>
              <a:t>buycar</a:t>
            </a:r>
            <a:r>
              <a:rPr lang="en-IN" sz="1200" dirty="0">
                <a:latin typeface="Nunito" panose="020B0604020202020204" charset="0"/>
              </a:rPr>
              <a:t>,' '</a:t>
            </a:r>
            <a:r>
              <a:rPr lang="en-IN" sz="1200" dirty="0" err="1">
                <a:latin typeface="Nunito" panose="020B0604020202020204" charset="0"/>
              </a:rPr>
              <a:t>home_evse</a:t>
            </a:r>
            <a:r>
              <a:rPr lang="en-IN" sz="1200" dirty="0">
                <a:latin typeface="Nunito" panose="020B0604020202020204" charset="0"/>
              </a:rPr>
              <a:t>,' '</a:t>
            </a:r>
            <a:r>
              <a:rPr lang="en-IN" sz="1200" dirty="0" err="1">
                <a:latin typeface="Nunito" panose="020B0604020202020204" charset="0"/>
              </a:rPr>
              <a:t>work_evse</a:t>
            </a:r>
            <a:r>
              <a:rPr lang="en-IN" sz="1200" dirty="0">
                <a:latin typeface="Nunito" panose="020B0604020202020204" charset="0"/>
              </a:rPr>
              <a:t>,' 'town,' 'highway,' '</a:t>
            </a:r>
            <a:r>
              <a:rPr lang="en-IN" sz="1200" dirty="0" err="1">
                <a:latin typeface="Nunito" panose="020B0604020202020204" charset="0"/>
              </a:rPr>
              <a:t>home_parking</a:t>
            </a:r>
            <a:r>
              <a:rPr lang="en-IN" sz="1200" dirty="0">
                <a:latin typeface="Nunito" panose="020B0604020202020204" charset="0"/>
              </a:rPr>
              <a:t>,' '</a:t>
            </a:r>
            <a:r>
              <a:rPr lang="en-IN" sz="1200" dirty="0" err="1">
                <a:latin typeface="Nunito" panose="020B0604020202020204" charset="0"/>
              </a:rPr>
              <a:t>work_parking</a:t>
            </a:r>
            <a:r>
              <a:rPr lang="en-IN" sz="1200" dirty="0">
                <a:latin typeface="Nunito" panose="020B0604020202020204" charset="0"/>
              </a:rPr>
              <a:t>,' 'RUCA,' 'Region,' '</a:t>
            </a:r>
            <a:r>
              <a:rPr lang="en-IN" sz="1200" dirty="0" err="1">
                <a:latin typeface="Nunito" panose="020B0604020202020204" charset="0"/>
              </a:rPr>
              <a:t>Age_category</a:t>
            </a:r>
            <a:r>
              <a:rPr lang="en-IN" sz="1200" dirty="0">
                <a:latin typeface="Nunito" panose="020B0604020202020204" charset="0"/>
              </a:rPr>
              <a:t>,' 'education,' '</a:t>
            </a:r>
            <a:r>
              <a:rPr lang="en-IN" sz="1200" dirty="0" err="1">
                <a:latin typeface="Nunito" panose="020B0604020202020204" charset="0"/>
              </a:rPr>
              <a:t>hsincome</a:t>
            </a:r>
            <a:r>
              <a:rPr lang="en-IN" sz="1200" dirty="0">
                <a:latin typeface="Nunito" panose="020B0604020202020204" charset="0"/>
              </a:rPr>
              <a:t>,' 'range</a:t>
            </a:r>
            <a:r>
              <a:rPr lang="en-IN" sz="1200" dirty="0" smtClean="0">
                <a:latin typeface="Nunito" panose="020B0604020202020204" charset="0"/>
              </a:rPr>
              <a:t>.‘</a:t>
            </a:r>
          </a:p>
          <a:p>
            <a:pPr lvl="1"/>
            <a:endParaRPr lang="en-IN" sz="1200" dirty="0">
              <a:latin typeface="Nunito" panose="020B0604020202020204" charset="0"/>
            </a:endParaRPr>
          </a:p>
          <a:p>
            <a:pPr marL="285750" indent="-285750">
              <a:buFont typeface="Arial" panose="020B0604020202020204" pitchFamily="34" charset="0"/>
              <a:buChar char="•"/>
            </a:pPr>
            <a:r>
              <a:rPr lang="en-IN" sz="1200" b="1" dirty="0">
                <a:latin typeface="Nunito" panose="020B0604020202020204" charset="0"/>
              </a:rPr>
              <a:t>Ordinal Encoding:</a:t>
            </a:r>
            <a:endParaRPr lang="en-IN" sz="1200" dirty="0">
              <a:latin typeface="Nunito" panose="020B0604020202020204" charset="0"/>
            </a:endParaRPr>
          </a:p>
          <a:p>
            <a:pPr lvl="1"/>
            <a:r>
              <a:rPr lang="en-IN" sz="1200" dirty="0">
                <a:latin typeface="Nunito" panose="020B0604020202020204" charset="0"/>
              </a:rPr>
              <a:t>'State' column encoded using ordinal encoding for numerical representation</a:t>
            </a:r>
            <a:r>
              <a:rPr lang="en-IN" sz="1200" dirty="0" smtClean="0">
                <a:latin typeface="Nunito" panose="020B0604020202020204" charset="0"/>
              </a:rPr>
              <a:t>.</a:t>
            </a:r>
          </a:p>
          <a:p>
            <a:pPr lvl="1"/>
            <a:endParaRPr lang="en-IN" sz="1200" dirty="0">
              <a:latin typeface="Nunito" panose="020B0604020202020204" charset="0"/>
            </a:endParaRPr>
          </a:p>
          <a:p>
            <a:pPr marL="285750" indent="-285750">
              <a:buFont typeface="Arial" panose="020B0604020202020204" pitchFamily="34" charset="0"/>
              <a:buChar char="•"/>
            </a:pPr>
            <a:r>
              <a:rPr lang="en-IN" sz="1200" b="1" dirty="0">
                <a:latin typeface="Nunito" panose="020B0604020202020204" charset="0"/>
              </a:rPr>
              <a:t>Final Dataset:</a:t>
            </a:r>
            <a:endParaRPr lang="en-IN" sz="1200" dirty="0">
              <a:latin typeface="Nunito" panose="020B0604020202020204" charset="0"/>
            </a:endParaRPr>
          </a:p>
          <a:p>
            <a:pPr lvl="1"/>
            <a:r>
              <a:rPr lang="en-IN" sz="1200" dirty="0">
                <a:latin typeface="Nunito" panose="020B0604020202020204" charset="0"/>
              </a:rPr>
              <a:t>Dataset modified with updated data types.</a:t>
            </a:r>
          </a:p>
          <a:p>
            <a:pPr lvl="1"/>
            <a:r>
              <a:rPr lang="en-IN" sz="1200" dirty="0">
                <a:latin typeface="Nunito" panose="020B0604020202020204" charset="0"/>
              </a:rPr>
              <a:t>Total columns: 27, Rows: </a:t>
            </a:r>
            <a:r>
              <a:rPr lang="en-IN" sz="1200" dirty="0" smtClean="0">
                <a:latin typeface="Nunito" panose="020B0604020202020204" charset="0"/>
              </a:rPr>
              <a:t>5898</a:t>
            </a:r>
          </a:p>
          <a:p>
            <a:pPr lvl="1"/>
            <a:endParaRPr lang="en-IN" sz="1200" dirty="0">
              <a:latin typeface="Nunito" panose="020B0604020202020204" charset="0"/>
            </a:endParaRPr>
          </a:p>
          <a:p>
            <a:pPr marL="285750" indent="-285750">
              <a:buFont typeface="Arial" panose="020B0604020202020204" pitchFamily="34" charset="0"/>
              <a:buChar char="•"/>
            </a:pPr>
            <a:r>
              <a:rPr lang="en-IN" sz="1200" b="1" dirty="0">
                <a:latin typeface="Nunito" panose="020B0604020202020204" charset="0"/>
              </a:rPr>
              <a:t>Conclusion:</a:t>
            </a:r>
            <a:endParaRPr lang="en-IN" sz="1200" dirty="0">
              <a:latin typeface="Nunito" panose="020B0604020202020204" charset="0"/>
            </a:endParaRPr>
          </a:p>
          <a:p>
            <a:pPr lvl="1"/>
            <a:r>
              <a:rPr lang="en-IN" sz="1200" dirty="0">
                <a:latin typeface="Nunito" panose="020B0604020202020204" charset="0"/>
              </a:rPr>
              <a:t>The dataset is well-prepared for further analysis with appropriate data types and encoding, ensuring compatibility for </a:t>
            </a:r>
            <a:r>
              <a:rPr lang="en-IN" sz="1200" dirty="0" err="1">
                <a:latin typeface="Nunito" panose="020B0604020202020204" charset="0"/>
              </a:rPr>
              <a:t>modeling</a:t>
            </a:r>
            <a:r>
              <a:rPr lang="en-IN" sz="1200" dirty="0">
                <a:latin typeface="Nunito" panose="020B0604020202020204" charset="0"/>
              </a:rPr>
              <a:t> and insights extraction.</a:t>
            </a:r>
          </a:p>
          <a:p>
            <a:pPr marL="146050" indent="0">
              <a:buNone/>
            </a:pPr>
            <a:endParaRPr lang="en-US" sz="1200" b="1" dirty="0"/>
          </a:p>
        </p:txBody>
      </p:sp>
    </p:spTree>
    <p:extLst>
      <p:ext uri="{BB962C8B-B14F-4D97-AF65-F5344CB8AC3E}">
        <p14:creationId xmlns:p14="http://schemas.microsoft.com/office/powerpoint/2010/main" val="109613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311150">
              <a:lnSpc>
                <a:spcPct val="140000"/>
              </a:lnSpc>
            </a:pPr>
            <a:r>
              <a:rPr lang="en-GB" dirty="0">
                <a:solidFill>
                  <a:srgbClr val="000000"/>
                </a:solidFill>
                <a:latin typeface="Arial"/>
                <a:ea typeface="Arial"/>
                <a:cs typeface="Arial"/>
                <a:sym typeface="Arial"/>
              </a:rPr>
              <a:t>Exploratory Data Analysis</a:t>
            </a:r>
          </a:p>
        </p:txBody>
      </p:sp>
      <p:sp>
        <p:nvSpPr>
          <p:cNvPr id="3" name="Text Placeholder 2"/>
          <p:cNvSpPr>
            <a:spLocks noGrp="1"/>
          </p:cNvSpPr>
          <p:nvPr>
            <p:ph type="body" idx="1"/>
          </p:nvPr>
        </p:nvSpPr>
        <p:spPr>
          <a:xfrm>
            <a:off x="1303800" y="1275907"/>
            <a:ext cx="7030500" cy="3255743"/>
          </a:xfrm>
        </p:spPr>
        <p:txBody>
          <a:bodyPr>
            <a:normAutofit/>
          </a:bodyPr>
          <a:lstStyle/>
          <a:p>
            <a:r>
              <a:rPr lang="en-US" b="1" dirty="0" smtClean="0"/>
              <a:t>Choropleth </a:t>
            </a:r>
            <a:r>
              <a:rPr lang="en-US" b="1" dirty="0" smtClean="0"/>
              <a:t>Map</a:t>
            </a:r>
            <a:endParaRPr lang="en-US" dirty="0"/>
          </a:p>
          <a:p>
            <a:r>
              <a:rPr lang="en-US" b="1" dirty="0" smtClean="0"/>
              <a:t>EV </a:t>
            </a:r>
            <a:r>
              <a:rPr lang="en-US" b="1" dirty="0"/>
              <a:t>Buying </a:t>
            </a:r>
            <a:r>
              <a:rPr lang="en-US" b="1" dirty="0" smtClean="0"/>
              <a:t>Intention</a:t>
            </a:r>
            <a:endParaRPr lang="en-US" dirty="0"/>
          </a:p>
          <a:p>
            <a:r>
              <a:rPr lang="en-US" b="1" dirty="0" smtClean="0"/>
              <a:t>Gender-based </a:t>
            </a:r>
            <a:r>
              <a:rPr lang="en-US" b="1" dirty="0"/>
              <a:t>EV Buying </a:t>
            </a:r>
            <a:r>
              <a:rPr lang="en-US" b="1" dirty="0" smtClean="0"/>
              <a:t>Intention</a:t>
            </a:r>
            <a:endParaRPr lang="en-US" dirty="0"/>
          </a:p>
          <a:p>
            <a:r>
              <a:rPr lang="en-US" b="1" dirty="0" smtClean="0"/>
              <a:t>Bar </a:t>
            </a:r>
            <a:r>
              <a:rPr lang="en-US" b="1" dirty="0"/>
              <a:t>Plots for Various </a:t>
            </a:r>
            <a:r>
              <a:rPr lang="en-US" b="1" dirty="0" smtClean="0"/>
              <a:t>Features</a:t>
            </a:r>
            <a:endParaRPr lang="en-US" dirty="0"/>
          </a:p>
          <a:p>
            <a:r>
              <a:rPr lang="en-US" b="1" dirty="0" smtClean="0"/>
              <a:t>Correlation </a:t>
            </a:r>
            <a:r>
              <a:rPr lang="en-US" b="1" dirty="0" err="1" smtClean="0"/>
              <a:t>Heatmap</a:t>
            </a:r>
            <a:endParaRPr lang="en-US" dirty="0"/>
          </a:p>
          <a:p>
            <a:pPr marL="146050" indent="0">
              <a:buNone/>
            </a:pPr>
            <a:endParaRPr lang="en-US" dirty="0"/>
          </a:p>
          <a:p>
            <a:pPr marL="146050" indent="0">
              <a:buNone/>
            </a:pPr>
            <a:r>
              <a:rPr lang="en-US" dirty="0" smtClean="0"/>
              <a:t> </a:t>
            </a:r>
            <a:r>
              <a:rPr lang="en-US" dirty="0"/>
              <a:t>The visualizations provide valuable insights into the geographical distribution of EV interest, overall buying intentions, gender-based patterns, and correlations between various features in the dataset.</a:t>
            </a:r>
          </a:p>
        </p:txBody>
      </p:sp>
    </p:spTree>
    <p:extLst>
      <p:ext uri="{BB962C8B-B14F-4D97-AF65-F5344CB8AC3E}">
        <p14:creationId xmlns:p14="http://schemas.microsoft.com/office/powerpoint/2010/main" val="23783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73" y="326065"/>
            <a:ext cx="3771014" cy="954107"/>
          </a:xfrm>
          <a:prstGeom prst="rect">
            <a:avLst/>
          </a:prstGeom>
          <a:noFill/>
        </p:spPr>
        <p:txBody>
          <a:bodyPr wrap="square" rtlCol="0">
            <a:spAutoFit/>
          </a:bodyPr>
          <a:lstStyle/>
          <a:p>
            <a:r>
              <a:rPr lang="en-US" b="1" dirty="0"/>
              <a:t>How does householders’ residence area classification (city/suburb/rural) influence their electric vehicle purchase decision? </a:t>
            </a:r>
          </a:p>
          <a:p>
            <a:endParaRPr lang="en-IN" dirty="0"/>
          </a:p>
        </p:txBody>
      </p:sp>
      <p:pic>
        <p:nvPicPr>
          <p:cNvPr id="3" name="Picture 2"/>
          <p:cNvPicPr>
            <a:picLocks noChangeAspect="1"/>
          </p:cNvPicPr>
          <p:nvPr/>
        </p:nvPicPr>
        <p:blipFill>
          <a:blip r:embed="rId2"/>
          <a:stretch>
            <a:fillRect/>
          </a:stretch>
        </p:blipFill>
        <p:spPr>
          <a:xfrm>
            <a:off x="467832" y="1280172"/>
            <a:ext cx="3452038" cy="3124767"/>
          </a:xfrm>
          <a:prstGeom prst="rect">
            <a:avLst/>
          </a:prstGeom>
        </p:spPr>
      </p:pic>
      <p:sp>
        <p:nvSpPr>
          <p:cNvPr id="4" name="TextBox 3"/>
          <p:cNvSpPr txBox="1"/>
          <p:nvPr/>
        </p:nvSpPr>
        <p:spPr>
          <a:xfrm>
            <a:off x="4738578" y="326065"/>
            <a:ext cx="3771014" cy="1169551"/>
          </a:xfrm>
          <a:prstGeom prst="rect">
            <a:avLst/>
          </a:prstGeom>
          <a:noFill/>
        </p:spPr>
        <p:txBody>
          <a:bodyPr wrap="square" rtlCol="0">
            <a:spAutoFit/>
          </a:bodyPr>
          <a:lstStyle/>
          <a:p>
            <a:r>
              <a:rPr lang="en-US" b="1" dirty="0"/>
              <a:t>Does having a charging point at work option influence a household’s decision to purchase EV?</a:t>
            </a:r>
          </a:p>
          <a:p>
            <a:r>
              <a:rPr lang="en-US" b="1" dirty="0"/>
              <a:t> </a:t>
            </a:r>
          </a:p>
          <a:p>
            <a:endParaRPr lang="en-IN" dirty="0"/>
          </a:p>
        </p:txBody>
      </p:sp>
      <p:pic>
        <p:nvPicPr>
          <p:cNvPr id="5" name="Picture 4"/>
          <p:cNvPicPr>
            <a:picLocks noChangeAspect="1"/>
          </p:cNvPicPr>
          <p:nvPr/>
        </p:nvPicPr>
        <p:blipFill>
          <a:blip r:embed="rId3"/>
          <a:stretch>
            <a:fillRect/>
          </a:stretch>
        </p:blipFill>
        <p:spPr>
          <a:xfrm>
            <a:off x="4414591" y="1280172"/>
            <a:ext cx="4271695" cy="2944498"/>
          </a:xfrm>
          <a:prstGeom prst="rect">
            <a:avLst/>
          </a:prstGeom>
        </p:spPr>
      </p:pic>
    </p:spTree>
    <p:extLst>
      <p:ext uri="{BB962C8B-B14F-4D97-AF65-F5344CB8AC3E}">
        <p14:creationId xmlns:p14="http://schemas.microsoft.com/office/powerpoint/2010/main" val="223901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73" y="326065"/>
            <a:ext cx="3771014" cy="1169551"/>
          </a:xfrm>
          <a:prstGeom prst="rect">
            <a:avLst/>
          </a:prstGeom>
          <a:noFill/>
        </p:spPr>
        <p:txBody>
          <a:bodyPr wrap="square" rtlCol="0">
            <a:spAutoFit/>
          </a:bodyPr>
          <a:lstStyle/>
          <a:p>
            <a:r>
              <a:rPr lang="en-US" b="1" dirty="0"/>
              <a:t>Do individuals who have an electric outlet facility at their home parking space show more interest to buy an electric vehicle?</a:t>
            </a:r>
          </a:p>
          <a:p>
            <a:r>
              <a:rPr lang="en-US" b="1" dirty="0"/>
              <a:t> </a:t>
            </a:r>
          </a:p>
          <a:p>
            <a:endParaRPr lang="en-IN" dirty="0"/>
          </a:p>
        </p:txBody>
      </p:sp>
      <p:sp>
        <p:nvSpPr>
          <p:cNvPr id="4" name="TextBox 3"/>
          <p:cNvSpPr txBox="1"/>
          <p:nvPr/>
        </p:nvSpPr>
        <p:spPr>
          <a:xfrm>
            <a:off x="4738578" y="326065"/>
            <a:ext cx="3771014" cy="1384995"/>
          </a:xfrm>
          <a:prstGeom prst="rect">
            <a:avLst/>
          </a:prstGeom>
          <a:noFill/>
        </p:spPr>
        <p:txBody>
          <a:bodyPr wrap="square" rtlCol="0">
            <a:spAutoFit/>
          </a:bodyPr>
          <a:lstStyle/>
          <a:p>
            <a:r>
              <a:rPr lang="en-US" b="1" dirty="0"/>
              <a:t>Which states in the U.S. have the highest number of households expressing interest to purchase an electric car in the next three years?</a:t>
            </a:r>
          </a:p>
          <a:p>
            <a:r>
              <a:rPr lang="en-US" b="1" dirty="0"/>
              <a:t> </a:t>
            </a:r>
          </a:p>
          <a:p>
            <a:endParaRPr lang="en-IN" dirty="0"/>
          </a:p>
        </p:txBody>
      </p:sp>
      <p:pic>
        <p:nvPicPr>
          <p:cNvPr id="7" name="Picture 6"/>
          <p:cNvPicPr>
            <a:picLocks noChangeAspect="1"/>
          </p:cNvPicPr>
          <p:nvPr/>
        </p:nvPicPr>
        <p:blipFill>
          <a:blip r:embed="rId2"/>
          <a:stretch>
            <a:fillRect/>
          </a:stretch>
        </p:blipFill>
        <p:spPr>
          <a:xfrm>
            <a:off x="231042" y="1627502"/>
            <a:ext cx="4183549" cy="2675138"/>
          </a:xfrm>
          <a:prstGeom prst="rect">
            <a:avLst/>
          </a:prstGeom>
        </p:spPr>
      </p:pic>
      <p:pic>
        <p:nvPicPr>
          <p:cNvPr id="8" name="Picture 7"/>
          <p:cNvPicPr>
            <a:picLocks noChangeAspect="1"/>
          </p:cNvPicPr>
          <p:nvPr/>
        </p:nvPicPr>
        <p:blipFill>
          <a:blip r:embed="rId3"/>
          <a:stretch>
            <a:fillRect/>
          </a:stretch>
        </p:blipFill>
        <p:spPr>
          <a:xfrm>
            <a:off x="4579089" y="1464059"/>
            <a:ext cx="4423144" cy="3197765"/>
          </a:xfrm>
          <a:prstGeom prst="rect">
            <a:avLst/>
          </a:prstGeom>
        </p:spPr>
      </p:pic>
    </p:spTree>
    <p:extLst>
      <p:ext uri="{BB962C8B-B14F-4D97-AF65-F5344CB8AC3E}">
        <p14:creationId xmlns:p14="http://schemas.microsoft.com/office/powerpoint/2010/main" val="307526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73" y="326065"/>
            <a:ext cx="3771014" cy="954107"/>
          </a:xfrm>
          <a:prstGeom prst="rect">
            <a:avLst/>
          </a:prstGeom>
          <a:noFill/>
        </p:spPr>
        <p:txBody>
          <a:bodyPr wrap="square" rtlCol="0">
            <a:spAutoFit/>
          </a:bodyPr>
          <a:lstStyle/>
          <a:p>
            <a:r>
              <a:rPr lang="en-US" b="1" dirty="0"/>
              <a:t>Does annual income impact a household’s choice of purchasing an electric vehicle?</a:t>
            </a:r>
          </a:p>
          <a:p>
            <a:r>
              <a:rPr lang="en-US" b="1" dirty="0"/>
              <a:t> </a:t>
            </a:r>
          </a:p>
          <a:p>
            <a:endParaRPr lang="en-IN" dirty="0"/>
          </a:p>
        </p:txBody>
      </p:sp>
      <p:sp>
        <p:nvSpPr>
          <p:cNvPr id="4" name="TextBox 3"/>
          <p:cNvSpPr txBox="1"/>
          <p:nvPr/>
        </p:nvSpPr>
        <p:spPr>
          <a:xfrm>
            <a:off x="4738578" y="326065"/>
            <a:ext cx="3771014" cy="954107"/>
          </a:xfrm>
          <a:prstGeom prst="rect">
            <a:avLst/>
          </a:prstGeom>
          <a:noFill/>
        </p:spPr>
        <p:txBody>
          <a:bodyPr wrap="square" rtlCol="0">
            <a:spAutoFit/>
          </a:bodyPr>
          <a:lstStyle/>
          <a:p>
            <a:r>
              <a:rPr lang="en-US" b="1" dirty="0"/>
              <a:t>Do students prefer to buy electric vehicles when compared to others?</a:t>
            </a:r>
          </a:p>
          <a:p>
            <a:r>
              <a:rPr lang="en-US" b="1" dirty="0"/>
              <a:t> </a:t>
            </a:r>
          </a:p>
          <a:p>
            <a:endParaRPr lang="en-IN" dirty="0"/>
          </a:p>
        </p:txBody>
      </p:sp>
      <p:pic>
        <p:nvPicPr>
          <p:cNvPr id="3" name="Picture 2"/>
          <p:cNvPicPr>
            <a:picLocks noChangeAspect="1"/>
          </p:cNvPicPr>
          <p:nvPr/>
        </p:nvPicPr>
        <p:blipFill>
          <a:blip r:embed="rId2"/>
          <a:stretch>
            <a:fillRect/>
          </a:stretch>
        </p:blipFill>
        <p:spPr>
          <a:xfrm>
            <a:off x="358925" y="1711060"/>
            <a:ext cx="3794862" cy="2457301"/>
          </a:xfrm>
          <a:prstGeom prst="rect">
            <a:avLst/>
          </a:prstGeom>
        </p:spPr>
      </p:pic>
      <p:pic>
        <p:nvPicPr>
          <p:cNvPr id="5" name="Picture 4"/>
          <p:cNvPicPr>
            <a:picLocks noChangeAspect="1"/>
          </p:cNvPicPr>
          <p:nvPr/>
        </p:nvPicPr>
        <p:blipFill>
          <a:blip r:embed="rId3"/>
          <a:stretch>
            <a:fillRect/>
          </a:stretch>
        </p:blipFill>
        <p:spPr>
          <a:xfrm>
            <a:off x="4639339" y="1624723"/>
            <a:ext cx="4139095" cy="2629974"/>
          </a:xfrm>
          <a:prstGeom prst="rect">
            <a:avLst/>
          </a:prstGeom>
        </p:spPr>
      </p:pic>
    </p:spTree>
    <p:extLst>
      <p:ext uri="{BB962C8B-B14F-4D97-AF65-F5344CB8AC3E}">
        <p14:creationId xmlns:p14="http://schemas.microsoft.com/office/powerpoint/2010/main" val="137845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73" y="326065"/>
            <a:ext cx="3771014" cy="1384995"/>
          </a:xfrm>
          <a:prstGeom prst="rect">
            <a:avLst/>
          </a:prstGeom>
          <a:noFill/>
        </p:spPr>
        <p:txBody>
          <a:bodyPr wrap="square" rtlCol="0">
            <a:spAutoFit/>
          </a:bodyPr>
          <a:lstStyle/>
          <a:p>
            <a:r>
              <a:rPr lang="en-US" b="1" dirty="0" smtClean="0"/>
              <a:t>How </a:t>
            </a:r>
            <a:r>
              <a:rPr lang="en-US" b="1" dirty="0"/>
              <a:t>does having an off-street/at home parking option influence a householder’s EV purchasing decision ?</a:t>
            </a:r>
          </a:p>
          <a:p>
            <a:endParaRPr lang="en-US" b="1" dirty="0"/>
          </a:p>
          <a:p>
            <a:r>
              <a:rPr lang="en-US" b="1" dirty="0"/>
              <a:t> </a:t>
            </a:r>
          </a:p>
          <a:p>
            <a:endParaRPr lang="en-IN" dirty="0"/>
          </a:p>
        </p:txBody>
      </p:sp>
      <p:sp>
        <p:nvSpPr>
          <p:cNvPr id="4" name="TextBox 3"/>
          <p:cNvSpPr txBox="1"/>
          <p:nvPr/>
        </p:nvSpPr>
        <p:spPr>
          <a:xfrm>
            <a:off x="4738578" y="326065"/>
            <a:ext cx="3771014" cy="1169551"/>
          </a:xfrm>
          <a:prstGeom prst="rect">
            <a:avLst/>
          </a:prstGeom>
          <a:noFill/>
        </p:spPr>
        <p:txBody>
          <a:bodyPr wrap="square" rtlCol="0">
            <a:spAutoFit/>
          </a:bodyPr>
          <a:lstStyle/>
          <a:p>
            <a:r>
              <a:rPr lang="en-US" b="1" dirty="0"/>
              <a:t>How does the extent of long distance trips taken affect a householder’s decision to purchase an electric vehicle?</a:t>
            </a:r>
          </a:p>
          <a:p>
            <a:r>
              <a:rPr lang="en-US" b="1" dirty="0"/>
              <a:t> </a:t>
            </a:r>
          </a:p>
          <a:p>
            <a:endParaRPr lang="en-IN" dirty="0"/>
          </a:p>
        </p:txBody>
      </p:sp>
      <p:pic>
        <p:nvPicPr>
          <p:cNvPr id="6" name="Picture 5"/>
          <p:cNvPicPr>
            <a:picLocks noChangeAspect="1"/>
          </p:cNvPicPr>
          <p:nvPr/>
        </p:nvPicPr>
        <p:blipFill>
          <a:blip r:embed="rId2"/>
          <a:stretch>
            <a:fillRect/>
          </a:stretch>
        </p:blipFill>
        <p:spPr>
          <a:xfrm>
            <a:off x="382773" y="1624706"/>
            <a:ext cx="3538400" cy="2482744"/>
          </a:xfrm>
          <a:prstGeom prst="rect">
            <a:avLst/>
          </a:prstGeom>
        </p:spPr>
      </p:pic>
      <p:pic>
        <p:nvPicPr>
          <p:cNvPr id="7" name="Picture 6"/>
          <p:cNvPicPr>
            <a:picLocks noChangeAspect="1"/>
          </p:cNvPicPr>
          <p:nvPr/>
        </p:nvPicPr>
        <p:blipFill>
          <a:blip r:embed="rId3"/>
          <a:stretch>
            <a:fillRect/>
          </a:stretch>
        </p:blipFill>
        <p:spPr>
          <a:xfrm>
            <a:off x="4914150" y="1544446"/>
            <a:ext cx="3847078" cy="2643264"/>
          </a:xfrm>
          <a:prstGeom prst="rect">
            <a:avLst/>
          </a:prstGeom>
        </p:spPr>
      </p:pic>
    </p:spTree>
    <p:extLst>
      <p:ext uri="{BB962C8B-B14F-4D97-AF65-F5344CB8AC3E}">
        <p14:creationId xmlns:p14="http://schemas.microsoft.com/office/powerpoint/2010/main" val="369442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73" y="326065"/>
            <a:ext cx="3771014" cy="1384995"/>
          </a:xfrm>
          <a:prstGeom prst="rect">
            <a:avLst/>
          </a:prstGeom>
          <a:noFill/>
        </p:spPr>
        <p:txBody>
          <a:bodyPr wrap="square" rtlCol="0">
            <a:spAutoFit/>
          </a:bodyPr>
          <a:lstStyle/>
          <a:p>
            <a:r>
              <a:rPr lang="en-US" b="1" dirty="0"/>
              <a:t>Does a household’s daily average driving distance impact their choice of buying an EV?</a:t>
            </a:r>
          </a:p>
          <a:p>
            <a:endParaRPr lang="en-US" b="1" dirty="0"/>
          </a:p>
          <a:p>
            <a:r>
              <a:rPr lang="en-US" b="1" dirty="0"/>
              <a:t> </a:t>
            </a:r>
          </a:p>
          <a:p>
            <a:endParaRPr lang="en-IN" dirty="0"/>
          </a:p>
        </p:txBody>
      </p:sp>
      <p:sp>
        <p:nvSpPr>
          <p:cNvPr id="4" name="TextBox 3"/>
          <p:cNvSpPr txBox="1"/>
          <p:nvPr/>
        </p:nvSpPr>
        <p:spPr>
          <a:xfrm>
            <a:off x="4738578" y="326065"/>
            <a:ext cx="3771014" cy="738664"/>
          </a:xfrm>
          <a:prstGeom prst="rect">
            <a:avLst/>
          </a:prstGeom>
          <a:noFill/>
        </p:spPr>
        <p:txBody>
          <a:bodyPr wrap="square" rtlCol="0">
            <a:spAutoFit/>
          </a:bodyPr>
          <a:lstStyle/>
          <a:p>
            <a:r>
              <a:rPr lang="en-US" b="1" dirty="0"/>
              <a:t>Does a household already owning an electric vehicle prefer to buy another EV?</a:t>
            </a:r>
          </a:p>
          <a:p>
            <a:endParaRPr lang="en-IN" dirty="0"/>
          </a:p>
        </p:txBody>
      </p:sp>
      <p:pic>
        <p:nvPicPr>
          <p:cNvPr id="3" name="Picture 2"/>
          <p:cNvPicPr>
            <a:picLocks noChangeAspect="1"/>
          </p:cNvPicPr>
          <p:nvPr/>
        </p:nvPicPr>
        <p:blipFill>
          <a:blip r:embed="rId2"/>
          <a:stretch>
            <a:fillRect/>
          </a:stretch>
        </p:blipFill>
        <p:spPr>
          <a:xfrm>
            <a:off x="338793" y="1495616"/>
            <a:ext cx="3858974" cy="2907446"/>
          </a:xfrm>
          <a:prstGeom prst="rect">
            <a:avLst/>
          </a:prstGeom>
        </p:spPr>
      </p:pic>
      <p:pic>
        <p:nvPicPr>
          <p:cNvPr id="5" name="Picture 4"/>
          <p:cNvPicPr>
            <a:picLocks noChangeAspect="1"/>
          </p:cNvPicPr>
          <p:nvPr/>
        </p:nvPicPr>
        <p:blipFill>
          <a:blip r:embed="rId3"/>
          <a:stretch>
            <a:fillRect/>
          </a:stretch>
        </p:blipFill>
        <p:spPr>
          <a:xfrm>
            <a:off x="4486939" y="1224363"/>
            <a:ext cx="4380488" cy="3449951"/>
          </a:xfrm>
          <a:prstGeom prst="rect">
            <a:avLst/>
          </a:prstGeom>
        </p:spPr>
      </p:pic>
    </p:spTree>
    <p:extLst>
      <p:ext uri="{BB962C8B-B14F-4D97-AF65-F5344CB8AC3E}">
        <p14:creationId xmlns:p14="http://schemas.microsoft.com/office/powerpoint/2010/main" val="135376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100" dirty="0"/>
              <a:t>THE TEAM</a:t>
            </a:r>
            <a:endParaRPr sz="4100" dirty="0"/>
          </a:p>
        </p:txBody>
      </p:sp>
      <p:sp>
        <p:nvSpPr>
          <p:cNvPr id="289" name="Google Shape;289;p15"/>
          <p:cNvSpPr txBox="1">
            <a:spLocks noGrp="1"/>
          </p:cNvSpPr>
          <p:nvPr>
            <p:ph type="body" idx="1"/>
          </p:nvPr>
        </p:nvSpPr>
        <p:spPr>
          <a:xfrm>
            <a:off x="1015325" y="1860975"/>
            <a:ext cx="7493700" cy="360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en-GB" sz="1207" b="1" dirty="0" smtClean="0">
                <a:latin typeface="Maven Pro"/>
                <a:ea typeface="Maven Pro"/>
                <a:cs typeface="Maven Pro"/>
                <a:sym typeface="Maven Pro"/>
              </a:rPr>
              <a:t>  Raju </a:t>
            </a:r>
            <a:r>
              <a:rPr lang="en-GB" sz="1207" b="1" dirty="0">
                <a:latin typeface="Maven Pro"/>
                <a:ea typeface="Maven Pro"/>
                <a:cs typeface="Maven Pro"/>
                <a:sym typeface="Maven Pro"/>
              </a:rPr>
              <a:t>Sivaji </a:t>
            </a:r>
            <a:r>
              <a:rPr lang="en-GB" sz="1207" b="1" dirty="0">
                <a:latin typeface="Maven Pro"/>
                <a:ea typeface="Maven Pro"/>
                <a:cs typeface="Maven Pro"/>
                <a:sym typeface="Maven Pro"/>
              </a:rPr>
              <a:t>R</a:t>
            </a:r>
            <a:r>
              <a:rPr lang="en-GB" sz="1207" b="1" dirty="0" smtClean="0">
                <a:latin typeface="Maven Pro"/>
                <a:ea typeface="Maven Pro"/>
                <a:cs typeface="Maven Pro"/>
                <a:sym typeface="Maven Pro"/>
              </a:rPr>
              <a:t>eddy</a:t>
            </a:r>
            <a:r>
              <a:rPr lang="en-GB" sz="1207" b="1" dirty="0">
                <a:latin typeface="Maven Pro"/>
                <a:ea typeface="Maven Pro"/>
                <a:cs typeface="Maven Pro"/>
                <a:sym typeface="Maven Pro"/>
              </a:rPr>
              <a:t>	</a:t>
            </a:r>
            <a:r>
              <a:rPr lang="en-GB" sz="1207" b="1" dirty="0" smtClean="0">
                <a:latin typeface="Maven Pro"/>
                <a:ea typeface="Maven Pro"/>
                <a:cs typeface="Maven Pro"/>
                <a:sym typeface="Maven Pro"/>
              </a:rPr>
              <a:t>             </a:t>
            </a:r>
            <a:r>
              <a:rPr lang="en-GB" sz="1207" b="1" dirty="0" err="1">
                <a:latin typeface="Maven Pro"/>
                <a:ea typeface="Maven Pro"/>
                <a:cs typeface="Maven Pro"/>
                <a:sym typeface="Maven Pro"/>
              </a:rPr>
              <a:t>Vineeth</a:t>
            </a:r>
            <a:r>
              <a:rPr lang="en-GB" sz="1207" b="1" dirty="0">
                <a:latin typeface="Maven Pro"/>
                <a:ea typeface="Maven Pro"/>
                <a:cs typeface="Maven Pro"/>
                <a:sym typeface="Maven Pro"/>
              </a:rPr>
              <a:t> </a:t>
            </a:r>
            <a:r>
              <a:rPr lang="en-GB" sz="1207" b="1" dirty="0" err="1">
                <a:latin typeface="Maven Pro"/>
                <a:ea typeface="Maven Pro"/>
                <a:cs typeface="Maven Pro"/>
                <a:sym typeface="Maven Pro"/>
              </a:rPr>
              <a:t>Paradesi</a:t>
            </a:r>
            <a:r>
              <a:rPr lang="en-GB" sz="1207" b="1" dirty="0">
                <a:latin typeface="Maven Pro"/>
                <a:ea typeface="Maven Pro"/>
                <a:cs typeface="Maven Pro"/>
                <a:sym typeface="Maven Pro"/>
              </a:rPr>
              <a:t>		</a:t>
            </a:r>
            <a:r>
              <a:rPr lang="en-GB" sz="1207" b="1" dirty="0" smtClean="0">
                <a:latin typeface="Maven Pro"/>
                <a:ea typeface="Maven Pro"/>
                <a:cs typeface="Maven Pro"/>
                <a:sym typeface="Maven Pro"/>
              </a:rPr>
              <a:t> </a:t>
            </a:r>
            <a:r>
              <a:rPr lang="en-GB" sz="1207" b="1" dirty="0" err="1" smtClean="0">
                <a:latin typeface="Maven Pro"/>
                <a:ea typeface="Maven Pro"/>
                <a:cs typeface="Maven Pro"/>
                <a:sym typeface="Maven Pro"/>
              </a:rPr>
              <a:t>Komal</a:t>
            </a:r>
            <a:r>
              <a:rPr lang="en-GB" sz="1207" b="1" dirty="0" smtClean="0">
                <a:latin typeface="Maven Pro"/>
                <a:ea typeface="Maven Pro"/>
                <a:cs typeface="Maven Pro"/>
                <a:sym typeface="Maven Pro"/>
              </a:rPr>
              <a:t> </a:t>
            </a:r>
            <a:r>
              <a:rPr lang="en-GB" sz="1207" b="1" dirty="0" err="1">
                <a:latin typeface="Maven Pro"/>
                <a:ea typeface="Maven Pro"/>
                <a:cs typeface="Maven Pro"/>
                <a:sym typeface="Maven Pro"/>
              </a:rPr>
              <a:t>Tankashala</a:t>
            </a:r>
            <a:r>
              <a:rPr lang="en-GB" sz="1207" b="1" dirty="0">
                <a:latin typeface="Maven Pro"/>
                <a:ea typeface="Maven Pro"/>
                <a:cs typeface="Maven Pro"/>
                <a:sym typeface="Maven Pro"/>
              </a:rPr>
              <a:t>			</a:t>
            </a:r>
            <a:endParaRPr sz="1207" b="1" dirty="0">
              <a:latin typeface="Maven Pro"/>
              <a:ea typeface="Maven Pro"/>
              <a:cs typeface="Maven Pro"/>
              <a:sym typeface="Maven Pro"/>
            </a:endParaRPr>
          </a:p>
        </p:txBody>
      </p:sp>
      <p:pic>
        <p:nvPicPr>
          <p:cNvPr id="290" name="Google Shape;290;p15"/>
          <p:cNvPicPr preferRelativeResize="0"/>
          <p:nvPr/>
        </p:nvPicPr>
        <p:blipFill>
          <a:blip r:embed="rId3">
            <a:alphaModFix/>
          </a:blip>
          <a:stretch>
            <a:fillRect/>
          </a:stretch>
        </p:blipFill>
        <p:spPr>
          <a:xfrm>
            <a:off x="3264109" y="2308177"/>
            <a:ext cx="1711400" cy="2224225"/>
          </a:xfrm>
          <a:prstGeom prst="rect">
            <a:avLst/>
          </a:prstGeom>
          <a:noFill/>
          <a:ln>
            <a:noFill/>
          </a:ln>
        </p:spPr>
      </p:pic>
      <p:pic>
        <p:nvPicPr>
          <p:cNvPr id="291" name="Google Shape;291;p15"/>
          <p:cNvPicPr preferRelativeResize="0"/>
          <p:nvPr/>
        </p:nvPicPr>
        <p:blipFill>
          <a:blip r:embed="rId4">
            <a:alphaModFix/>
          </a:blip>
          <a:stretch>
            <a:fillRect/>
          </a:stretch>
        </p:blipFill>
        <p:spPr>
          <a:xfrm>
            <a:off x="5531569" y="2329961"/>
            <a:ext cx="1830196" cy="2224225"/>
          </a:xfrm>
          <a:prstGeom prst="rect">
            <a:avLst/>
          </a:prstGeom>
          <a:noFill/>
          <a:ln>
            <a:noFill/>
          </a:ln>
        </p:spPr>
      </p:pic>
      <p:sp>
        <p:nvSpPr>
          <p:cNvPr id="292" name="Google Shape;292;p15"/>
          <p:cNvSpPr txBox="1">
            <a:spLocks noGrp="1"/>
          </p:cNvSpPr>
          <p:nvPr>
            <p:ph type="body" idx="1"/>
          </p:nvPr>
        </p:nvSpPr>
        <p:spPr>
          <a:xfrm>
            <a:off x="1015325" y="4704000"/>
            <a:ext cx="7493700" cy="360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en-GB" sz="1207" b="1" dirty="0">
                <a:latin typeface="Maven Pro"/>
                <a:ea typeface="Maven Pro"/>
                <a:cs typeface="Maven Pro"/>
                <a:sym typeface="Maven Pro"/>
              </a:rPr>
              <a:t>         Team Lead	</a:t>
            </a:r>
            <a:r>
              <a:rPr lang="en-GB" sz="1207" b="1" dirty="0" smtClean="0">
                <a:latin typeface="Maven Pro"/>
                <a:ea typeface="Maven Pro"/>
                <a:cs typeface="Maven Pro"/>
                <a:sym typeface="Maven Pro"/>
              </a:rPr>
              <a:t>                 Data </a:t>
            </a:r>
            <a:r>
              <a:rPr lang="en-GB" sz="1207" b="1" dirty="0">
                <a:latin typeface="Maven Pro"/>
                <a:ea typeface="Maven Pro"/>
                <a:cs typeface="Maven Pro"/>
                <a:sym typeface="Maven Pro"/>
              </a:rPr>
              <a:t>Scientist		</a:t>
            </a:r>
            <a:r>
              <a:rPr lang="en-GB" sz="1207" b="1" dirty="0" smtClean="0">
                <a:latin typeface="Maven Pro"/>
                <a:ea typeface="Maven Pro"/>
                <a:cs typeface="Maven Pro"/>
                <a:sym typeface="Maven Pro"/>
              </a:rPr>
              <a:t>       </a:t>
            </a:r>
            <a:r>
              <a:rPr lang="en-GB" sz="1207" b="1" dirty="0">
                <a:latin typeface="Maven Pro"/>
                <a:ea typeface="Maven Pro"/>
                <a:cs typeface="Maven Pro"/>
                <a:sym typeface="Maven Pro"/>
              </a:rPr>
              <a:t>Data Engineer			</a:t>
            </a:r>
            <a:endParaRPr sz="1207" b="1" dirty="0">
              <a:latin typeface="Maven Pro"/>
              <a:ea typeface="Maven Pro"/>
              <a:cs typeface="Maven Pro"/>
              <a:sym typeface="Maven Pro"/>
            </a:endParaRPr>
          </a:p>
        </p:txBody>
      </p:sp>
      <p:pic>
        <p:nvPicPr>
          <p:cNvPr id="293" name="Google Shape;293;p15"/>
          <p:cNvPicPr preferRelativeResize="0"/>
          <p:nvPr/>
        </p:nvPicPr>
        <p:blipFill>
          <a:blip r:embed="rId5">
            <a:alphaModFix/>
          </a:blip>
          <a:stretch>
            <a:fillRect/>
          </a:stretch>
        </p:blipFill>
        <p:spPr>
          <a:xfrm>
            <a:off x="1015319" y="2329963"/>
            <a:ext cx="1692731" cy="22659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773" y="326065"/>
            <a:ext cx="3771014" cy="1384995"/>
          </a:xfrm>
          <a:prstGeom prst="rect">
            <a:avLst/>
          </a:prstGeom>
          <a:noFill/>
        </p:spPr>
        <p:txBody>
          <a:bodyPr wrap="square" rtlCol="0">
            <a:spAutoFit/>
          </a:bodyPr>
          <a:lstStyle/>
          <a:p>
            <a:r>
              <a:rPr lang="en-US" b="1" dirty="0"/>
              <a:t>Do households currently owning a fuel vehicle show higher interest in purchasing an EV as a next car?</a:t>
            </a:r>
          </a:p>
          <a:p>
            <a:endParaRPr lang="en-US" b="1" dirty="0"/>
          </a:p>
          <a:p>
            <a:r>
              <a:rPr lang="en-US" b="1" dirty="0"/>
              <a:t> </a:t>
            </a:r>
          </a:p>
          <a:p>
            <a:endParaRPr lang="en-IN" dirty="0"/>
          </a:p>
        </p:txBody>
      </p:sp>
      <p:pic>
        <p:nvPicPr>
          <p:cNvPr id="6" name="Picture 5"/>
          <p:cNvPicPr>
            <a:picLocks noChangeAspect="1"/>
          </p:cNvPicPr>
          <p:nvPr/>
        </p:nvPicPr>
        <p:blipFill>
          <a:blip r:embed="rId2"/>
          <a:stretch>
            <a:fillRect/>
          </a:stretch>
        </p:blipFill>
        <p:spPr>
          <a:xfrm>
            <a:off x="314610" y="1356582"/>
            <a:ext cx="4271567" cy="3185511"/>
          </a:xfrm>
          <a:prstGeom prst="rect">
            <a:avLst/>
          </a:prstGeom>
        </p:spPr>
      </p:pic>
    </p:spTree>
    <p:extLst>
      <p:ext uri="{BB962C8B-B14F-4D97-AF65-F5344CB8AC3E}">
        <p14:creationId xmlns:p14="http://schemas.microsoft.com/office/powerpoint/2010/main" val="3039984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0" indent="-311150">
              <a:lnSpc>
                <a:spcPct val="140000"/>
              </a:lnSpc>
            </a:pPr>
            <a:r>
              <a:rPr lang="en-GB" dirty="0">
                <a:solidFill>
                  <a:srgbClr val="000000"/>
                </a:solidFill>
                <a:latin typeface="Arial"/>
                <a:ea typeface="Arial"/>
                <a:cs typeface="Arial"/>
                <a:sym typeface="Arial"/>
              </a:rPr>
              <a:t>Feature Engineering</a:t>
            </a:r>
          </a:p>
        </p:txBody>
      </p:sp>
      <p:sp>
        <p:nvSpPr>
          <p:cNvPr id="3" name="Text Placeholder 2"/>
          <p:cNvSpPr>
            <a:spLocks noGrp="1"/>
          </p:cNvSpPr>
          <p:nvPr>
            <p:ph type="body" idx="1"/>
          </p:nvPr>
        </p:nvSpPr>
        <p:spPr>
          <a:xfrm>
            <a:off x="1303800" y="1483895"/>
            <a:ext cx="7030500" cy="3441031"/>
          </a:xfrm>
        </p:spPr>
        <p:txBody>
          <a:bodyPr>
            <a:normAutofit/>
          </a:bodyPr>
          <a:lstStyle/>
          <a:p>
            <a:r>
              <a:rPr lang="en-US" b="1" dirty="0"/>
              <a:t>Creation of Combined Features:</a:t>
            </a:r>
            <a:endParaRPr lang="en-US" dirty="0"/>
          </a:p>
          <a:p>
            <a:pPr lvl="1"/>
            <a:r>
              <a:rPr lang="en-US" dirty="0"/>
              <a:t>Combined features were created by averaging '</a:t>
            </a:r>
            <a:r>
              <a:rPr lang="en-US" dirty="0" err="1"/>
              <a:t>home_parking</a:t>
            </a:r>
            <a:r>
              <a:rPr lang="en-US" dirty="0"/>
              <a:t>' and '</a:t>
            </a:r>
            <a:r>
              <a:rPr lang="en-US" dirty="0" err="1"/>
              <a:t>home_evse</a:t>
            </a:r>
            <a:r>
              <a:rPr lang="en-US" dirty="0"/>
              <a:t>' to form '</a:t>
            </a:r>
            <a:r>
              <a:rPr lang="en-US" dirty="0" err="1"/>
              <a:t>home_charging_facility</a:t>
            </a:r>
            <a:r>
              <a:rPr lang="en-US" dirty="0"/>
              <a:t>.'</a:t>
            </a:r>
          </a:p>
          <a:p>
            <a:pPr lvl="1"/>
            <a:r>
              <a:rPr lang="en-US" dirty="0"/>
              <a:t>Similarly, '</a:t>
            </a:r>
            <a:r>
              <a:rPr lang="en-US" dirty="0" err="1"/>
              <a:t>work_parking</a:t>
            </a:r>
            <a:r>
              <a:rPr lang="en-US" dirty="0"/>
              <a:t>' and '</a:t>
            </a:r>
            <a:r>
              <a:rPr lang="en-US" dirty="0" err="1"/>
              <a:t>work_evse</a:t>
            </a:r>
            <a:r>
              <a:rPr lang="en-US" dirty="0"/>
              <a:t>' were averaged to create '</a:t>
            </a:r>
            <a:r>
              <a:rPr lang="en-US" dirty="0" err="1"/>
              <a:t>work_charging_facility</a:t>
            </a:r>
            <a:r>
              <a:rPr lang="en-US" dirty="0" smtClean="0"/>
              <a:t>.‘</a:t>
            </a:r>
          </a:p>
          <a:p>
            <a:pPr lvl="1"/>
            <a:endParaRPr lang="en-US" dirty="0"/>
          </a:p>
          <a:p>
            <a:r>
              <a:rPr lang="en-US" b="1" dirty="0"/>
              <a:t>Distribution Analysis:</a:t>
            </a:r>
            <a:endParaRPr lang="en-US" dirty="0"/>
          </a:p>
          <a:p>
            <a:pPr lvl="1"/>
            <a:r>
              <a:rPr lang="en-US" dirty="0"/>
              <a:t>The distribution of '</a:t>
            </a:r>
            <a:r>
              <a:rPr lang="en-US" dirty="0" err="1"/>
              <a:t>home_charging_facility</a:t>
            </a:r>
            <a:r>
              <a:rPr lang="en-US" dirty="0"/>
              <a:t>' was visualized through a histogram, providing insights into the score frequency.</a:t>
            </a:r>
          </a:p>
          <a:p>
            <a:pPr lvl="1"/>
            <a:r>
              <a:rPr lang="en-US" dirty="0"/>
              <a:t>A similar distribution analysis was performed for '</a:t>
            </a:r>
            <a:r>
              <a:rPr lang="en-US" dirty="0" err="1"/>
              <a:t>work_charging_facility</a:t>
            </a:r>
            <a:r>
              <a:rPr lang="en-US" dirty="0" smtClean="0"/>
              <a:t>.‘</a:t>
            </a:r>
          </a:p>
          <a:p>
            <a:pPr lvl="1"/>
            <a:endParaRPr lang="en-US" dirty="0"/>
          </a:p>
          <a:p>
            <a:r>
              <a:rPr lang="en-US" b="1" dirty="0"/>
              <a:t>Comparison Plot:</a:t>
            </a:r>
            <a:endParaRPr lang="en-US" dirty="0"/>
          </a:p>
          <a:p>
            <a:pPr lvl="1"/>
            <a:r>
              <a:rPr lang="en-US" dirty="0"/>
              <a:t>A comparison plot was generated to visualize and compare the distributions of '</a:t>
            </a:r>
            <a:r>
              <a:rPr lang="en-US" dirty="0" err="1"/>
              <a:t>home_charging_facility</a:t>
            </a:r>
            <a:r>
              <a:rPr lang="en-US" dirty="0"/>
              <a:t>' and '</a:t>
            </a:r>
            <a:r>
              <a:rPr lang="en-US" dirty="0" err="1"/>
              <a:t>work_charging_facility</a:t>
            </a:r>
            <a:r>
              <a:rPr lang="en-US" dirty="0"/>
              <a:t>.'</a:t>
            </a:r>
          </a:p>
          <a:p>
            <a:pPr lvl="1"/>
            <a:r>
              <a:rPr lang="en-US" dirty="0"/>
              <a:t>The plot aids in understanding the relative frequencies and patterns of home and work charging facility scores</a:t>
            </a:r>
            <a:r>
              <a:rPr lang="en-US" dirty="0" smtClean="0"/>
              <a:t>.</a:t>
            </a:r>
            <a:endParaRPr lang="en-US" dirty="0"/>
          </a:p>
        </p:txBody>
      </p:sp>
    </p:spTree>
    <p:extLst>
      <p:ext uri="{BB962C8B-B14F-4D97-AF65-F5344CB8AC3E}">
        <p14:creationId xmlns:p14="http://schemas.microsoft.com/office/powerpoint/2010/main" val="11517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758" y="834189"/>
            <a:ext cx="7030500" cy="3441031"/>
          </a:xfrm>
        </p:spPr>
        <p:txBody>
          <a:bodyPr>
            <a:normAutofit/>
          </a:bodyPr>
          <a:lstStyle/>
          <a:p>
            <a:r>
              <a:rPr lang="en-US" sz="1200" b="1" dirty="0"/>
              <a:t>Visualizations:</a:t>
            </a:r>
            <a:endParaRPr lang="en-US" sz="1200" dirty="0"/>
          </a:p>
          <a:p>
            <a:pPr lvl="1"/>
            <a:r>
              <a:rPr lang="en-US" sz="1200" dirty="0"/>
              <a:t>Individual distribution plots were created for '</a:t>
            </a:r>
            <a:r>
              <a:rPr lang="en-US" sz="1200" dirty="0" err="1"/>
              <a:t>home_charging_facility</a:t>
            </a:r>
            <a:r>
              <a:rPr lang="en-US" sz="1200" dirty="0"/>
              <a:t>' and '</a:t>
            </a:r>
            <a:r>
              <a:rPr lang="en-US" sz="1200" dirty="0" err="1"/>
              <a:t>work_charging_facility</a:t>
            </a:r>
            <a:r>
              <a:rPr lang="en-US" sz="1200" dirty="0"/>
              <a:t>.'</a:t>
            </a:r>
          </a:p>
          <a:p>
            <a:pPr lvl="1"/>
            <a:r>
              <a:rPr lang="en-US" sz="1200" dirty="0"/>
              <a:t>A combined comparison plot was generated to enhance the understanding of the charging facility scores at home and work</a:t>
            </a:r>
            <a:r>
              <a:rPr lang="en-US" sz="1200" dirty="0" smtClean="0"/>
              <a:t>.</a:t>
            </a:r>
          </a:p>
          <a:p>
            <a:pPr lvl="1"/>
            <a:endParaRPr lang="en-US" sz="1200" dirty="0"/>
          </a:p>
          <a:p>
            <a:r>
              <a:rPr lang="en-US" sz="1200" b="1" dirty="0"/>
              <a:t>Insights:</a:t>
            </a:r>
            <a:endParaRPr lang="en-US" sz="1200" dirty="0"/>
          </a:p>
          <a:p>
            <a:pPr lvl="1"/>
            <a:r>
              <a:rPr lang="en-US" sz="1200" dirty="0"/>
              <a:t>These visualizations offer a clear perspective on the distribution and relative frequencies of charging facility scores, facilitating further analysis and decision-making</a:t>
            </a:r>
            <a:r>
              <a:rPr lang="en-US" sz="1200" dirty="0" smtClean="0"/>
              <a:t>.</a:t>
            </a:r>
          </a:p>
          <a:p>
            <a:pPr lvl="1"/>
            <a:endParaRPr lang="en-US" sz="1200" dirty="0"/>
          </a:p>
          <a:p>
            <a:r>
              <a:rPr lang="en-US" sz="1200" b="1" dirty="0"/>
              <a:t>Next Steps:</a:t>
            </a:r>
            <a:endParaRPr lang="en-US" sz="1200" dirty="0"/>
          </a:p>
          <a:p>
            <a:pPr lvl="1"/>
            <a:r>
              <a:rPr lang="en-US" sz="1200" dirty="0"/>
              <a:t>Further analysis and modeling can leverage these engineered features to explore relationships and make predictions based on charging facility scores.</a:t>
            </a:r>
          </a:p>
          <a:p>
            <a:pPr marL="146050" indent="0">
              <a:buNone/>
            </a:pPr>
            <a:endParaRPr lang="en-IN" sz="1200" dirty="0"/>
          </a:p>
        </p:txBody>
      </p:sp>
    </p:spTree>
    <p:extLst>
      <p:ext uri="{BB962C8B-B14F-4D97-AF65-F5344CB8AC3E}">
        <p14:creationId xmlns:p14="http://schemas.microsoft.com/office/powerpoint/2010/main" val="415965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559" y="114340"/>
            <a:ext cx="4050242" cy="2451651"/>
          </a:xfrm>
          <a:prstGeom prst="rect">
            <a:avLst/>
          </a:prstGeom>
        </p:spPr>
      </p:pic>
      <p:pic>
        <p:nvPicPr>
          <p:cNvPr id="5" name="Picture 4"/>
          <p:cNvPicPr>
            <a:picLocks noChangeAspect="1"/>
          </p:cNvPicPr>
          <p:nvPr/>
        </p:nvPicPr>
        <p:blipFill>
          <a:blip r:embed="rId3"/>
          <a:stretch>
            <a:fillRect/>
          </a:stretch>
        </p:blipFill>
        <p:spPr>
          <a:xfrm>
            <a:off x="4581427" y="-17145"/>
            <a:ext cx="4181936" cy="2554783"/>
          </a:xfrm>
          <a:prstGeom prst="rect">
            <a:avLst/>
          </a:prstGeom>
        </p:spPr>
      </p:pic>
      <p:pic>
        <p:nvPicPr>
          <p:cNvPr id="6" name="Picture 5"/>
          <p:cNvPicPr>
            <a:picLocks noChangeAspect="1"/>
          </p:cNvPicPr>
          <p:nvPr/>
        </p:nvPicPr>
        <p:blipFill>
          <a:blip r:embed="rId4"/>
          <a:stretch>
            <a:fillRect/>
          </a:stretch>
        </p:blipFill>
        <p:spPr>
          <a:xfrm>
            <a:off x="1902220" y="2565991"/>
            <a:ext cx="4819863" cy="2577509"/>
          </a:xfrm>
          <a:prstGeom prst="rect">
            <a:avLst/>
          </a:prstGeom>
        </p:spPr>
      </p:pic>
    </p:spTree>
    <p:extLst>
      <p:ext uri="{BB962C8B-B14F-4D97-AF65-F5344CB8AC3E}">
        <p14:creationId xmlns:p14="http://schemas.microsoft.com/office/powerpoint/2010/main" val="3989047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and Deployment</a:t>
            </a:r>
            <a:endParaRPr lang="en-IN" dirty="0"/>
          </a:p>
        </p:txBody>
      </p:sp>
      <p:sp>
        <p:nvSpPr>
          <p:cNvPr id="3" name="TextBox 2"/>
          <p:cNvSpPr txBox="1"/>
          <p:nvPr/>
        </p:nvSpPr>
        <p:spPr>
          <a:xfrm>
            <a:off x="1681676" y="1443986"/>
            <a:ext cx="6737684" cy="30777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We used a Flask application to deploy the results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628" y="1973771"/>
            <a:ext cx="3907655" cy="3169729"/>
          </a:xfrm>
          <a:prstGeom prst="rect">
            <a:avLst/>
          </a:prstGeom>
        </p:spPr>
      </p:pic>
    </p:spTree>
    <p:extLst>
      <p:ext uri="{BB962C8B-B14F-4D97-AF65-F5344CB8AC3E}">
        <p14:creationId xmlns:p14="http://schemas.microsoft.com/office/powerpoint/2010/main" val="132679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a:xfrm>
            <a:off x="1303800" y="1268819"/>
            <a:ext cx="7030500" cy="3262831"/>
          </a:xfrm>
        </p:spPr>
        <p:txBody>
          <a:bodyPr>
            <a:normAutofit/>
          </a:bodyPr>
          <a:lstStyle/>
          <a:p>
            <a:pPr marL="146050" indent="0">
              <a:buNone/>
            </a:pPr>
            <a:r>
              <a:rPr lang="en-US" dirty="0"/>
              <a:t>In conclusion, by using EDA and Feature engineering, We </a:t>
            </a:r>
            <a:r>
              <a:rPr lang="en-US" dirty="0" smtClean="0"/>
              <a:t>found </a:t>
            </a:r>
            <a:r>
              <a:rPr lang="en-IN" dirty="0"/>
              <a:t>t</a:t>
            </a:r>
            <a:r>
              <a:rPr lang="en-IN" dirty="0" smtClean="0"/>
              <a:t>he necessary insights that are required for the electric car advocacies to focus businesses on the areas with high demand.</a:t>
            </a:r>
          </a:p>
          <a:p>
            <a:pPr marL="146050" indent="0">
              <a:buNone/>
            </a:pPr>
            <a:endParaRPr lang="en-IN" dirty="0"/>
          </a:p>
          <a:p>
            <a:pPr marL="146050" indent="0">
              <a:buNone/>
            </a:pPr>
            <a:r>
              <a:rPr lang="en-IN" dirty="0" smtClean="0"/>
              <a:t>And we can derive the following from the feature engineering</a:t>
            </a:r>
          </a:p>
          <a:p>
            <a:r>
              <a:rPr lang="en-IN" dirty="0" smtClean="0"/>
              <a:t>The use of home charging facilities</a:t>
            </a:r>
          </a:p>
          <a:p>
            <a:r>
              <a:rPr lang="en-IN" dirty="0" smtClean="0"/>
              <a:t>The use of work charging facilities</a:t>
            </a:r>
          </a:p>
          <a:p>
            <a:r>
              <a:rPr lang="en-IN" dirty="0" smtClean="0"/>
              <a:t>And comparing which facilities people would use better</a:t>
            </a:r>
          </a:p>
          <a:p>
            <a:pPr marL="146050" indent="0">
              <a:buNone/>
            </a:pPr>
            <a:r>
              <a:rPr lang="en-IN" dirty="0" smtClean="0"/>
              <a:t>This provides an opportunity for the charging station companies to better understand the market and supply the equipment according to th</a:t>
            </a:r>
            <a:r>
              <a:rPr lang="en-IN" dirty="0" smtClean="0"/>
              <a:t>e demand.</a:t>
            </a:r>
          </a:p>
          <a:p>
            <a:pPr marL="146050" indent="0">
              <a:buNone/>
            </a:pPr>
            <a:endParaRPr lang="en-IN" dirty="0" smtClean="0"/>
          </a:p>
          <a:p>
            <a:pPr marL="146050" indent="0">
              <a:buNone/>
            </a:pPr>
            <a:endParaRPr lang="en-IN" dirty="0" smtClean="0"/>
          </a:p>
          <a:p>
            <a:pPr marL="146050" indent="0">
              <a:buNone/>
            </a:pPr>
            <a:endParaRPr lang="en-IN" dirty="0"/>
          </a:p>
          <a:p>
            <a:pPr marL="146050" indent="0">
              <a:buNone/>
            </a:pPr>
            <a:endParaRPr lang="en-IN" dirty="0"/>
          </a:p>
        </p:txBody>
      </p:sp>
    </p:spTree>
    <p:extLst>
      <p:ext uri="{BB962C8B-B14F-4D97-AF65-F5344CB8AC3E}">
        <p14:creationId xmlns:p14="http://schemas.microsoft.com/office/powerpoint/2010/main" val="136985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p:txBody>
          <a:bodyPr/>
          <a:lstStyle/>
          <a:p>
            <a:r>
              <a:rPr lang="en-IN" dirty="0" err="1"/>
              <a:t>Github</a:t>
            </a:r>
            <a:r>
              <a:rPr lang="en-IN" dirty="0"/>
              <a:t> - </a:t>
            </a:r>
            <a:r>
              <a:rPr lang="en-IN" dirty="0">
                <a:hlinkClick r:id="rId2" action="ppaction://hlinkpres?slideindex=1&amp;slidetitle="/>
              </a:rPr>
              <a:t>https://</a:t>
            </a:r>
            <a:r>
              <a:rPr lang="en-IN" dirty="0" smtClean="0">
                <a:hlinkClick r:id="rId2" action="ppaction://hlinkpres?slideindex=1&amp;slidetitle="/>
              </a:rPr>
              <a:t>github.com/SivajiR45/DSCI6007_Team11</a:t>
            </a:r>
            <a:endParaRPr lang="en-IN" dirty="0"/>
          </a:p>
        </p:txBody>
      </p:sp>
    </p:spTree>
    <p:extLst>
      <p:ext uri="{BB962C8B-B14F-4D97-AF65-F5344CB8AC3E}">
        <p14:creationId xmlns:p14="http://schemas.microsoft.com/office/powerpoint/2010/main" val="252169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7"/>
        <p:cNvGrpSpPr/>
        <p:nvPr/>
      </p:nvGrpSpPr>
      <p:grpSpPr>
        <a:xfrm>
          <a:off x="0" y="0"/>
          <a:ext cx="0" cy="0"/>
          <a:chOff x="0" y="0"/>
          <a:chExt cx="0" cy="0"/>
        </a:xfrm>
      </p:grpSpPr>
      <p:sp>
        <p:nvSpPr>
          <p:cNvPr id="328" name="Google Shape;328;p21"/>
          <p:cNvSpPr txBox="1">
            <a:spLocks noGrp="1"/>
          </p:cNvSpPr>
          <p:nvPr>
            <p:ph type="title" idx="4294967295"/>
          </p:nvPr>
        </p:nvSpPr>
        <p:spPr>
          <a:xfrm>
            <a:off x="1027354" y="740343"/>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endParaRPr sz="3500" dirty="0"/>
          </a:p>
          <a:p>
            <a:pPr marL="0" lvl="0" indent="0" algn="l" rtl="0">
              <a:spcBef>
                <a:spcPts val="0"/>
              </a:spcBef>
              <a:spcAft>
                <a:spcPts val="0"/>
              </a:spcAft>
              <a:buNone/>
            </a:pPr>
            <a:endParaRPr sz="3500" dirty="0" smtClean="0"/>
          </a:p>
          <a:p>
            <a:pPr marL="0" lvl="0" indent="0" algn="ctr" rtl="0">
              <a:spcBef>
                <a:spcPts val="0"/>
              </a:spcBef>
              <a:spcAft>
                <a:spcPts val="0"/>
              </a:spcAft>
              <a:buNone/>
            </a:pPr>
            <a:r>
              <a:rPr lang="en-GB" sz="5833" dirty="0" smtClean="0"/>
              <a:t>THANK </a:t>
            </a:r>
            <a:r>
              <a:rPr lang="en-GB" sz="5833" dirty="0"/>
              <a:t>YOU</a:t>
            </a:r>
            <a:endParaRPr sz="583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400"/>
              <a:t>Contents</a:t>
            </a:r>
            <a:endParaRPr sz="3400"/>
          </a:p>
        </p:txBody>
      </p:sp>
      <p:sp>
        <p:nvSpPr>
          <p:cNvPr id="283" name="Google Shape;283;p14"/>
          <p:cNvSpPr txBox="1">
            <a:spLocks noGrp="1"/>
          </p:cNvSpPr>
          <p:nvPr>
            <p:ph type="body" idx="1"/>
          </p:nvPr>
        </p:nvSpPr>
        <p:spPr>
          <a:xfrm>
            <a:off x="1303800" y="1492745"/>
            <a:ext cx="7030500" cy="2541600"/>
          </a:xfrm>
          <a:prstGeom prst="rect">
            <a:avLst/>
          </a:prstGeom>
        </p:spPr>
        <p:txBody>
          <a:bodyPr spcFirstLastPara="1" wrap="square" lIns="91425" tIns="91425" rIns="91425" bIns="91425" anchor="t" anchorCtr="0">
            <a:normAutofit fontScale="85000" lnSpcReduction="20000"/>
          </a:bodyPr>
          <a:lstStyle/>
          <a:p>
            <a:pPr indent="-355600">
              <a:buSzPts val="2000"/>
              <a:buFont typeface="Maven Pro Medium"/>
              <a:buChar char="●"/>
            </a:pPr>
            <a:r>
              <a:rPr lang="en-GB" sz="2000" dirty="0" smtClean="0">
                <a:latin typeface="Maven Pro Medium"/>
                <a:ea typeface="Maven Pro Medium"/>
                <a:cs typeface="Maven Pro Medium"/>
                <a:sym typeface="Maven Pro Medium"/>
              </a:rPr>
              <a:t>Problem Statement</a:t>
            </a:r>
          </a:p>
          <a:p>
            <a:pPr indent="-355600">
              <a:buSzPts val="2000"/>
              <a:buFont typeface="Maven Pro Medium"/>
              <a:buChar char="●"/>
            </a:pPr>
            <a:r>
              <a:rPr lang="en-GB" sz="2000" dirty="0">
                <a:latin typeface="Maven Pro Medium"/>
                <a:ea typeface="Maven Pro Medium"/>
                <a:cs typeface="Maven Pro Medium"/>
                <a:sym typeface="Maven Pro Medium"/>
              </a:rPr>
              <a:t>Proposed </a:t>
            </a:r>
            <a:r>
              <a:rPr lang="en-GB" sz="2000" dirty="0" smtClean="0">
                <a:latin typeface="Maven Pro Medium"/>
                <a:ea typeface="Maven Pro Medium"/>
                <a:cs typeface="Maven Pro Medium"/>
                <a:sym typeface="Maven Pro Medium"/>
              </a:rPr>
              <a:t>solution</a:t>
            </a:r>
          </a:p>
          <a:p>
            <a:pPr indent="-355600">
              <a:buSzPts val="2000"/>
              <a:buFont typeface="Maven Pro Medium"/>
              <a:buChar char="●"/>
            </a:pPr>
            <a:r>
              <a:rPr lang="en-GB" sz="2000" dirty="0" smtClean="0">
                <a:latin typeface="Maven Pro Medium"/>
                <a:ea typeface="Maven Pro Medium"/>
                <a:cs typeface="Maven Pro Medium"/>
                <a:sym typeface="Maven Pro Medium"/>
              </a:rPr>
              <a:t>Data pipeline</a:t>
            </a:r>
            <a:endParaRPr lang="en-GB" sz="2000" dirty="0">
              <a:latin typeface="Maven Pro Medium"/>
              <a:ea typeface="Maven Pro Medium"/>
              <a:cs typeface="Maven Pro Medium"/>
              <a:sym typeface="Maven Pro Medium"/>
            </a:endParaRPr>
          </a:p>
          <a:p>
            <a:pPr marL="457200" lvl="0" indent="-355600" algn="l" rtl="0">
              <a:spcBef>
                <a:spcPts val="0"/>
              </a:spcBef>
              <a:spcAft>
                <a:spcPts val="0"/>
              </a:spcAft>
              <a:buSzPts val="2000"/>
              <a:buFont typeface="Maven Pro Medium"/>
              <a:buChar char="●"/>
            </a:pPr>
            <a:r>
              <a:rPr lang="en-GB" sz="2000" dirty="0" smtClean="0">
                <a:latin typeface="Maven Pro Medium"/>
                <a:ea typeface="Maven Pro Medium"/>
                <a:cs typeface="Maven Pro Medium"/>
                <a:sym typeface="Maven Pro Medium"/>
              </a:rPr>
              <a:t>Business </a:t>
            </a:r>
            <a:r>
              <a:rPr lang="en-GB" sz="2000" dirty="0">
                <a:latin typeface="Maven Pro Medium"/>
                <a:ea typeface="Maven Pro Medium"/>
                <a:cs typeface="Maven Pro Medium"/>
                <a:sym typeface="Maven Pro Medium"/>
              </a:rPr>
              <a:t>understanding</a:t>
            </a:r>
            <a:endParaRPr sz="2000" dirty="0">
              <a:latin typeface="Maven Pro Medium"/>
              <a:ea typeface="Maven Pro Medium"/>
              <a:cs typeface="Maven Pro Medium"/>
              <a:sym typeface="Maven Pro Medium"/>
            </a:endParaRPr>
          </a:p>
          <a:p>
            <a:pPr marL="457200" lvl="0" indent="-355600" algn="l" rtl="0">
              <a:spcBef>
                <a:spcPts val="0"/>
              </a:spcBef>
              <a:spcAft>
                <a:spcPts val="0"/>
              </a:spcAft>
              <a:buSzPts val="2000"/>
              <a:buFont typeface="Maven Pro Medium"/>
              <a:buChar char="●"/>
            </a:pPr>
            <a:r>
              <a:rPr lang="en-GB" sz="2000" dirty="0">
                <a:latin typeface="Maven Pro Medium"/>
                <a:ea typeface="Maven Pro Medium"/>
                <a:cs typeface="Maven Pro Medium"/>
                <a:sym typeface="Maven Pro Medium"/>
              </a:rPr>
              <a:t>Data Understanding</a:t>
            </a:r>
            <a:endParaRPr sz="2000" dirty="0">
              <a:latin typeface="Maven Pro Medium"/>
              <a:ea typeface="Maven Pro Medium"/>
              <a:cs typeface="Maven Pro Medium"/>
              <a:sym typeface="Maven Pro Medium"/>
            </a:endParaRPr>
          </a:p>
          <a:p>
            <a:pPr marL="457200" lvl="0" indent="-355600" algn="l" rtl="0">
              <a:spcBef>
                <a:spcPts val="0"/>
              </a:spcBef>
              <a:spcAft>
                <a:spcPts val="0"/>
              </a:spcAft>
              <a:buSzPts val="2000"/>
              <a:buFont typeface="Maven Pro Medium"/>
              <a:buChar char="●"/>
            </a:pPr>
            <a:r>
              <a:rPr lang="en-GB" sz="2000" dirty="0">
                <a:latin typeface="Maven Pro Medium"/>
                <a:ea typeface="Maven Pro Medium"/>
                <a:cs typeface="Maven Pro Medium"/>
                <a:sym typeface="Maven Pro Medium"/>
              </a:rPr>
              <a:t>Data </a:t>
            </a:r>
            <a:r>
              <a:rPr lang="en-GB" sz="2000" dirty="0" smtClean="0">
                <a:latin typeface="Maven Pro Medium"/>
                <a:ea typeface="Maven Pro Medium"/>
                <a:cs typeface="Maven Pro Medium"/>
                <a:sym typeface="Maven Pro Medium"/>
              </a:rPr>
              <a:t>Preparation</a:t>
            </a:r>
          </a:p>
          <a:p>
            <a:pPr lvl="0" indent="-355600">
              <a:buSzPts val="2000"/>
              <a:buFont typeface="Maven Pro Medium"/>
              <a:buChar char="●"/>
            </a:pPr>
            <a:r>
              <a:rPr lang="en-IN" sz="2000" dirty="0"/>
              <a:t>Evaluation and </a:t>
            </a:r>
            <a:r>
              <a:rPr lang="en-IN" sz="2000" dirty="0" smtClean="0"/>
              <a:t>Deployment</a:t>
            </a:r>
          </a:p>
          <a:p>
            <a:pPr lvl="0" indent="-355600">
              <a:buSzPts val="2000"/>
              <a:buFont typeface="Maven Pro Medium"/>
              <a:buChar char="●"/>
            </a:pPr>
            <a:r>
              <a:rPr lang="en-IN" sz="2000" dirty="0" smtClean="0">
                <a:latin typeface="Maven Pro Medium"/>
                <a:ea typeface="Maven Pro Medium"/>
                <a:cs typeface="Maven Pro Medium"/>
                <a:sym typeface="Maven Pro Medium"/>
              </a:rPr>
              <a:t>Conclusion</a:t>
            </a:r>
          </a:p>
          <a:p>
            <a:pPr lvl="0" indent="-355600">
              <a:buSzPts val="2000"/>
              <a:buFont typeface="Maven Pro Medium"/>
              <a:buChar char="●"/>
            </a:pPr>
            <a:r>
              <a:rPr lang="en-IN" sz="2000" dirty="0">
                <a:latin typeface="Maven Pro Medium"/>
                <a:ea typeface="Maven Pro Medium"/>
                <a:cs typeface="Maven Pro Medium"/>
                <a:sym typeface="Maven Pro Medium"/>
              </a:rPr>
              <a:t>R</a:t>
            </a:r>
            <a:r>
              <a:rPr lang="en-IN" sz="2000" dirty="0" smtClean="0">
                <a:latin typeface="Maven Pro Medium"/>
                <a:ea typeface="Maven Pro Medium"/>
                <a:cs typeface="Maven Pro Medium"/>
                <a:sym typeface="Maven Pro Medium"/>
              </a:rPr>
              <a:t>eferences</a:t>
            </a:r>
            <a:endParaRPr lang="en-GB" sz="2000" dirty="0" smtClean="0">
              <a:latin typeface="Maven Pro Medium"/>
              <a:ea typeface="Maven Pro Medium"/>
              <a:cs typeface="Maven Pro Medium"/>
              <a:sym typeface="Maven Pro Medium"/>
            </a:endParaRPr>
          </a:p>
          <a:p>
            <a:pPr marL="457200" lvl="0" indent="-355600" algn="l" rtl="0">
              <a:spcBef>
                <a:spcPts val="0"/>
              </a:spcBef>
              <a:spcAft>
                <a:spcPts val="0"/>
              </a:spcAft>
              <a:buSzPts val="2000"/>
              <a:buFont typeface="Maven Pro Medium"/>
              <a:buChar char="●"/>
            </a:pPr>
            <a:endParaRPr sz="2000" dirty="0">
              <a:latin typeface="Maven Pro Medium"/>
              <a:ea typeface="Maven Pro Medium"/>
              <a:cs typeface="Maven Pro Medium"/>
              <a:sym typeface="Maven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317" name="Google Shape;317;p19"/>
          <p:cNvSpPr txBox="1">
            <a:spLocks noGrp="1"/>
          </p:cNvSpPr>
          <p:nvPr>
            <p:ph type="body" idx="1"/>
          </p:nvPr>
        </p:nvSpPr>
        <p:spPr>
          <a:xfrm>
            <a:off x="1303800" y="1543050"/>
            <a:ext cx="7030500" cy="29886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GB" sz="1700"/>
              <a:t>As the world becomes increasingly conscious of the environmental impact of transportation, electric cars have emerged as a potential solution to reduce carbon emissions and promote sustainability. </a:t>
            </a:r>
            <a:endParaRPr sz="1700"/>
          </a:p>
          <a:p>
            <a:pPr marL="457200" lvl="0" indent="-336550" algn="l" rtl="0">
              <a:spcBef>
                <a:spcPts val="0"/>
              </a:spcBef>
              <a:spcAft>
                <a:spcPts val="0"/>
              </a:spcAft>
              <a:buSzPts val="1700"/>
              <a:buChar char="●"/>
            </a:pPr>
            <a:r>
              <a:rPr lang="en-GB" sz="1700"/>
              <a:t>However, the adoption of electric cars is still limited due to various factors, including high prices, limited range, and lack of charging infrastructure. </a:t>
            </a:r>
            <a:endParaRPr sz="1700"/>
          </a:p>
          <a:p>
            <a:pPr marL="457200" lvl="0" indent="-336550" algn="l" rtl="0">
              <a:spcBef>
                <a:spcPts val="0"/>
              </a:spcBef>
              <a:spcAft>
                <a:spcPts val="0"/>
              </a:spcAft>
              <a:buSzPts val="1700"/>
              <a:buChar char="●"/>
            </a:pPr>
            <a:r>
              <a:rPr lang="en-GB" sz="1700"/>
              <a:t>To promote the widespread adoption of electric cars, it is essential to understand the current state of the electric car market and identify potential areas for improvement.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PROBLEM SOLUTION</a:t>
            </a:r>
            <a:endParaRPr/>
          </a:p>
        </p:txBody>
      </p:sp>
      <p:sp>
        <p:nvSpPr>
          <p:cNvPr id="323" name="Google Shape;323;p20"/>
          <p:cNvSpPr txBox="1">
            <a:spLocks noGrp="1"/>
          </p:cNvSpPr>
          <p:nvPr>
            <p:ph type="body" idx="1"/>
          </p:nvPr>
        </p:nvSpPr>
        <p:spPr>
          <a:xfrm>
            <a:off x="1175750" y="1422025"/>
            <a:ext cx="7030500" cy="2541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GB" sz="1700"/>
              <a:t>By analyzing the electric car dataset, we can identify potential areas for improvement and make recommendations for electric car advocacy groups to promote the adoption of electric cars. </a:t>
            </a:r>
            <a:endParaRPr sz="1700"/>
          </a:p>
          <a:p>
            <a:pPr marL="457200" lvl="0" indent="-336550" algn="l" rtl="0">
              <a:spcBef>
                <a:spcPts val="0"/>
              </a:spcBef>
              <a:spcAft>
                <a:spcPts val="0"/>
              </a:spcAft>
              <a:buSzPts val="1700"/>
              <a:buChar char="●"/>
            </a:pPr>
            <a:r>
              <a:rPr lang="en-GB" sz="1700"/>
              <a:t>We provide insights into the concentration of electric cars in urban areas and recommend that advocacy groups focus their efforts on promoting the use of electric cars in cities. </a:t>
            </a:r>
            <a:endParaRPr sz="1700"/>
          </a:p>
          <a:p>
            <a:pPr marL="457200" lvl="0" indent="0" algn="l" rtl="0">
              <a:spcBef>
                <a:spcPts val="1200"/>
              </a:spcBef>
              <a:spcAft>
                <a:spcPts val="1200"/>
              </a:spcAft>
              <a:buNone/>
            </a:pP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Pipeline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374" y="1230514"/>
            <a:ext cx="6363251" cy="2682472"/>
          </a:xfrm>
          <a:prstGeom prst="rect">
            <a:avLst/>
          </a:prstGeom>
        </p:spPr>
      </p:pic>
    </p:spTree>
    <p:extLst>
      <p:ext uri="{BB962C8B-B14F-4D97-AF65-F5344CB8AC3E}">
        <p14:creationId xmlns:p14="http://schemas.microsoft.com/office/powerpoint/2010/main" val="279668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CRISP DM </a:t>
            </a:r>
            <a:endParaRPr lang="en-IN" dirty="0"/>
          </a:p>
        </p:txBody>
      </p:sp>
      <p:pic>
        <p:nvPicPr>
          <p:cNvPr id="2050" name="Picture 2" descr="https://www.sv-europe.com/wp-content/uploads/2016/04/Screenshot-2016-04-20-11.58.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011" y="1321218"/>
            <a:ext cx="3514390" cy="326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92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UNDERSTANDING</a:t>
            </a:r>
            <a:endParaRPr/>
          </a:p>
        </p:txBody>
      </p:sp>
      <p:sp>
        <p:nvSpPr>
          <p:cNvPr id="299" name="Google Shape;299;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dirty="0"/>
              <a:t>As the Electric vehicles population is fast growing these years, there is a need to acknowledge that and make necessary preparations for the future.</a:t>
            </a:r>
            <a:endParaRPr sz="1500" dirty="0"/>
          </a:p>
          <a:p>
            <a:pPr marL="457200" lvl="0" indent="-323850" algn="l" rtl="0">
              <a:spcBef>
                <a:spcPts val="0"/>
              </a:spcBef>
              <a:spcAft>
                <a:spcPts val="0"/>
              </a:spcAft>
              <a:buSzPts val="1500"/>
              <a:buChar char="●"/>
            </a:pPr>
            <a:r>
              <a:rPr lang="en-GB" sz="1500" dirty="0"/>
              <a:t>This includes service stations, charging points, sale of automobile parts and customizations etc.,</a:t>
            </a:r>
            <a:endParaRPr sz="1500" dirty="0"/>
          </a:p>
          <a:p>
            <a:pPr marL="457200" lvl="0" indent="-323850" algn="l" rtl="0">
              <a:spcBef>
                <a:spcPts val="0"/>
              </a:spcBef>
              <a:spcAft>
                <a:spcPts val="0"/>
              </a:spcAft>
              <a:buSzPts val="1500"/>
              <a:buChar char="●"/>
            </a:pPr>
            <a:r>
              <a:rPr lang="en-GB" sz="1500" dirty="0"/>
              <a:t>Although the increase in population of electric vehicles is not the same in every state of the United States, we can prioritize making the above mentioned facilities in the states which have more electric vehicles accordingly.</a:t>
            </a: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UNDERSTANDING</a:t>
            </a:r>
            <a:endParaRPr/>
          </a:p>
        </p:txBody>
      </p:sp>
      <p:sp>
        <p:nvSpPr>
          <p:cNvPr id="305" name="Google Shape;305;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dirty="0"/>
              <a:t>In this study, we </a:t>
            </a:r>
            <a:r>
              <a:rPr lang="en-GB" sz="1600" dirty="0" err="1"/>
              <a:t>analyze</a:t>
            </a:r>
            <a:r>
              <a:rPr lang="en-GB" sz="1600" dirty="0"/>
              <a:t> a dataset containing information about electric cars to gain insights into the electric car market. </a:t>
            </a:r>
            <a:endParaRPr sz="1600" dirty="0"/>
          </a:p>
          <a:p>
            <a:pPr indent="-330200">
              <a:buSzPts val="1600"/>
            </a:pPr>
            <a:r>
              <a:rPr lang="en-GB" sz="1600" dirty="0" smtClean="0"/>
              <a:t>The dataset is basically a survey which has </a:t>
            </a:r>
            <a:r>
              <a:rPr lang="en-IN" sz="1600" dirty="0">
                <a:latin typeface="Nunito" panose="020B0604020202020204" charset="0"/>
              </a:rPr>
              <a:t>'gender,' 'state,' 'employment,' '</a:t>
            </a:r>
            <a:r>
              <a:rPr lang="en-IN" sz="1600" dirty="0" err="1">
                <a:latin typeface="Nunito" panose="020B0604020202020204" charset="0"/>
              </a:rPr>
              <a:t>hsize</a:t>
            </a:r>
            <a:r>
              <a:rPr lang="en-IN" sz="1600" dirty="0">
                <a:latin typeface="Nunito" panose="020B0604020202020204" charset="0"/>
              </a:rPr>
              <a:t>,' '</a:t>
            </a:r>
            <a:r>
              <a:rPr lang="en-IN" sz="1600" dirty="0" err="1">
                <a:latin typeface="Nunito" panose="020B0604020202020204" charset="0"/>
              </a:rPr>
              <a:t>housit</a:t>
            </a:r>
            <a:r>
              <a:rPr lang="en-IN" sz="1600" dirty="0">
                <a:latin typeface="Nunito" panose="020B0604020202020204" charset="0"/>
              </a:rPr>
              <a:t>,' 'residence,' '</a:t>
            </a:r>
            <a:r>
              <a:rPr lang="en-IN" sz="1600" dirty="0" err="1">
                <a:latin typeface="Nunito" panose="020B0604020202020204" charset="0"/>
              </a:rPr>
              <a:t>bichoice</a:t>
            </a:r>
            <a:r>
              <a:rPr lang="en-IN" sz="1600" dirty="0">
                <a:latin typeface="Nunito" panose="020B0604020202020204" charset="0"/>
              </a:rPr>
              <a:t>,' '</a:t>
            </a:r>
            <a:r>
              <a:rPr lang="en-IN" sz="1600" dirty="0" err="1">
                <a:latin typeface="Nunito" panose="020B0604020202020204" charset="0"/>
              </a:rPr>
              <a:t>buycar</a:t>
            </a:r>
            <a:r>
              <a:rPr lang="en-IN" sz="1600" dirty="0">
                <a:latin typeface="Nunito" panose="020B0604020202020204" charset="0"/>
              </a:rPr>
              <a:t>,' '</a:t>
            </a:r>
            <a:r>
              <a:rPr lang="en-IN" sz="1600" dirty="0" err="1">
                <a:latin typeface="Nunito" panose="020B0604020202020204" charset="0"/>
              </a:rPr>
              <a:t>home_evse</a:t>
            </a:r>
            <a:r>
              <a:rPr lang="en-IN" sz="1600" dirty="0">
                <a:latin typeface="Nunito" panose="020B0604020202020204" charset="0"/>
              </a:rPr>
              <a:t>,' '</a:t>
            </a:r>
            <a:r>
              <a:rPr lang="en-IN" sz="1600" dirty="0" err="1">
                <a:latin typeface="Nunito" panose="020B0604020202020204" charset="0"/>
              </a:rPr>
              <a:t>work_evse</a:t>
            </a:r>
            <a:r>
              <a:rPr lang="en-IN" sz="1600" dirty="0">
                <a:latin typeface="Nunito" panose="020B0604020202020204" charset="0"/>
              </a:rPr>
              <a:t>,' 'town,' 'highway,' '</a:t>
            </a:r>
            <a:r>
              <a:rPr lang="en-IN" sz="1600" dirty="0" err="1">
                <a:latin typeface="Nunito" panose="020B0604020202020204" charset="0"/>
              </a:rPr>
              <a:t>home_parking</a:t>
            </a:r>
            <a:r>
              <a:rPr lang="en-IN" sz="1600" dirty="0">
                <a:latin typeface="Nunito" panose="020B0604020202020204" charset="0"/>
              </a:rPr>
              <a:t>,' '</a:t>
            </a:r>
            <a:r>
              <a:rPr lang="en-IN" sz="1600" dirty="0" err="1">
                <a:latin typeface="Nunito" panose="020B0604020202020204" charset="0"/>
              </a:rPr>
              <a:t>work_parking</a:t>
            </a:r>
            <a:r>
              <a:rPr lang="en-IN" sz="1600" dirty="0">
                <a:latin typeface="Nunito" panose="020B0604020202020204" charset="0"/>
              </a:rPr>
              <a:t>,' 'RUCA,' 'Region,' '</a:t>
            </a:r>
            <a:r>
              <a:rPr lang="en-IN" sz="1600" dirty="0" err="1">
                <a:latin typeface="Nunito" panose="020B0604020202020204" charset="0"/>
              </a:rPr>
              <a:t>Age_category</a:t>
            </a:r>
            <a:r>
              <a:rPr lang="en-IN" sz="1600" dirty="0">
                <a:latin typeface="Nunito" panose="020B0604020202020204" charset="0"/>
              </a:rPr>
              <a:t>,' 'education,' '</a:t>
            </a:r>
            <a:r>
              <a:rPr lang="en-IN" sz="1600" dirty="0" err="1">
                <a:latin typeface="Nunito" panose="020B0604020202020204" charset="0"/>
              </a:rPr>
              <a:t>hsincome</a:t>
            </a:r>
            <a:r>
              <a:rPr lang="en-IN" sz="1600" dirty="0">
                <a:latin typeface="Nunito" panose="020B0604020202020204" charset="0"/>
              </a:rPr>
              <a:t>,' </a:t>
            </a:r>
            <a:r>
              <a:rPr lang="en-IN" sz="1600" dirty="0" smtClean="0">
                <a:latin typeface="Nunito" panose="020B0604020202020204" charset="0"/>
              </a:rPr>
              <a:t>'range</a:t>
            </a:r>
            <a:r>
              <a:rPr lang="en-IN" sz="1600" dirty="0">
                <a:latin typeface="Nunito" panose="020B0604020202020204" charset="0"/>
              </a:rPr>
              <a:t>.</a:t>
            </a:r>
            <a:endParaRPr sz="1600"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1096</Words>
  <Application>Microsoft Office PowerPoint</Application>
  <PresentationFormat>On-screen Show (16:9)</PresentationFormat>
  <Paragraphs>132</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Nunito</vt:lpstr>
      <vt:lpstr>Arial</vt:lpstr>
      <vt:lpstr>Maven Pro</vt:lpstr>
      <vt:lpstr>Maven Pro Medium</vt:lpstr>
      <vt:lpstr>Momentum</vt:lpstr>
      <vt:lpstr>Electric Vehicle EDA with Feature Engineering</vt:lpstr>
      <vt:lpstr>THE TEAM</vt:lpstr>
      <vt:lpstr>Contents</vt:lpstr>
      <vt:lpstr>PROBLEM STATEMENT</vt:lpstr>
      <vt:lpstr>PROPOSED PROBLEM SOLUTION</vt:lpstr>
      <vt:lpstr>Data Pipeline</vt:lpstr>
      <vt:lpstr>CRISP DM </vt:lpstr>
      <vt:lpstr>BUSINESS UNDERSTANDING</vt:lpstr>
      <vt:lpstr>DATA UNDERSTANDING</vt:lpstr>
      <vt:lpstr>DATA PREPARATION</vt:lpstr>
      <vt:lpstr>Import Necessary Libraries  </vt:lpstr>
      <vt:lpstr>Data Pre processing</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Feature Engineering</vt:lpstr>
      <vt:lpstr>PowerPoint Presentation</vt:lpstr>
      <vt:lpstr>PowerPoint Presentation</vt:lpstr>
      <vt:lpstr>Evaluation and Deployment</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EDA:  Market Insights with Feature Engineering</dc:title>
  <dc:creator>mintk</dc:creator>
  <cp:lastModifiedBy>mintkomal@gmail.com</cp:lastModifiedBy>
  <cp:revision>19</cp:revision>
  <dcterms:modified xsi:type="dcterms:W3CDTF">2023-12-06T03:31:37Z</dcterms:modified>
</cp:coreProperties>
</file>