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33551" y="3181350"/>
            <a:ext cx="9249862" cy="3477875"/>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p>
          <a:p>
            <a:r>
              <a:rPr lang="en-US" sz="2000" b="1" dirty="0" err="1" smtClean="0">
                <a:solidFill>
                  <a:schemeClr val="bg1"/>
                </a:solidFill>
                <a:latin typeface="Arial"/>
                <a:cs typeface="Arial"/>
              </a:rPr>
              <a:t>S.Sivajothika</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Sri Bharathi Engineering College for Women, Pudukkottai</a:t>
            </a:r>
          </a:p>
          <a:p>
            <a:r>
              <a:rPr lang="en-US" sz="2000" b="1" dirty="0" smtClean="0">
                <a:solidFill>
                  <a:schemeClr val="bg1"/>
                </a:solidFill>
                <a:latin typeface="Arial"/>
                <a:cs typeface="Arial"/>
              </a:rPr>
              <a:t> </a:t>
            </a:r>
            <a:r>
              <a:rPr lang="en-US" sz="2000" b="1" dirty="0" smtClean="0">
                <a:solidFill>
                  <a:schemeClr val="bg1"/>
                </a:solidFill>
                <a:latin typeface="Arial"/>
                <a:cs typeface="Arial"/>
              </a:rPr>
              <a:t>BE-CSE</a:t>
            </a:r>
          </a:p>
          <a:p>
            <a:r>
              <a:rPr lang="en-US" sz="2000" b="1" smtClean="0">
                <a:solidFill>
                  <a:schemeClr val="bg1"/>
                </a:solidFill>
                <a:latin typeface="Arial"/>
                <a:cs typeface="Arial"/>
              </a:rPr>
              <a:t>Username:au912621104025</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NMID:625A386E896082C8E854BC01F54A1FC8</a:t>
            </a:r>
          </a:p>
          <a:p>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92500"/>
          </a:bodyPr>
          <a:lstStyle/>
          <a:p>
            <a:endParaRPr lang="en-US" dirty="0" smtClean="0"/>
          </a:p>
          <a:p>
            <a:pPr lvl="1"/>
            <a:r>
              <a:rPr lang="en-US" sz="2200" b="1" dirty="0" err="1" smtClean="0">
                <a:latin typeface="Calibri" pitchFamily="34" charset="0"/>
                <a:cs typeface="Calibri" pitchFamily="34" charset="0"/>
              </a:rPr>
              <a:t>Keylogger</a:t>
            </a:r>
            <a:r>
              <a:rPr lang="en-US" sz="2200" b="1" dirty="0" smtClean="0">
                <a:latin typeface="Calibri" pitchFamily="34" charset="0"/>
                <a:cs typeface="Calibri" pitchFamily="34" charset="0"/>
              </a:rPr>
              <a:t> systems deployed for regulatory compliance or auditing purposes generate reports and logs that document user activity, adherence to policies, and compliance with data protection regulations.</a:t>
            </a:r>
          </a:p>
          <a:p>
            <a:r>
              <a:rPr lang="en-US" sz="2200" b="1" dirty="0" smtClean="0">
                <a:latin typeface="Calibri" pitchFamily="34" charset="0"/>
                <a:cs typeface="Calibri" pitchFamily="34" charset="0"/>
              </a:rPr>
              <a:t>The result of deploying a </a:t>
            </a:r>
            <a:r>
              <a:rPr lang="en-US" sz="2200" b="1" dirty="0" err="1" smtClean="0">
                <a:latin typeface="Calibri" pitchFamily="34" charset="0"/>
                <a:cs typeface="Calibri" pitchFamily="34" charset="0"/>
              </a:rPr>
              <a:t>keylogger</a:t>
            </a:r>
            <a:r>
              <a:rPr lang="en-US" sz="2200" b="1" dirty="0" smtClean="0">
                <a:latin typeface="Calibri" pitchFamily="34" charset="0"/>
                <a:cs typeface="Calibri" pitchFamily="34" charset="0"/>
              </a:rPr>
              <a:t> should align with its intended purpose and adhere to ethical and legal considerations, including obtaining consent, protecting privacy rights, and ensuring data security and confidentiality. Additionally, responsible usage and transparency are essential to foster trust and maintain ethical standards when employing </a:t>
            </a:r>
            <a:r>
              <a:rPr lang="en-US" sz="2200" b="1" dirty="0" err="1" smtClean="0">
                <a:latin typeface="Calibri" pitchFamily="34" charset="0"/>
                <a:cs typeface="Calibri" pitchFamily="34" charset="0"/>
              </a:rPr>
              <a:t>keylogger</a:t>
            </a:r>
            <a:r>
              <a:rPr lang="en-US" sz="2200" b="1" dirty="0" smtClean="0">
                <a:latin typeface="Calibri" pitchFamily="34" charset="0"/>
                <a:cs typeface="Calibri" pitchFamily="34" charset="0"/>
              </a:rPr>
              <a:t> technology</a:t>
            </a:r>
            <a:r>
              <a:rPr lang="en-US" sz="2200" dirty="0" smtClean="0">
                <a:latin typeface="Calibri" pitchFamily="34" charset="0"/>
                <a:cs typeface="Calibri" pitchFamily="34" charset="0"/>
              </a:rPr>
              <a:t>.</a:t>
            </a:r>
          </a:p>
          <a:p>
            <a:pPr marL="0" indent="0">
              <a:buNone/>
            </a:pP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323850" y="1352550"/>
            <a:ext cx="10534650" cy="5016758"/>
          </a:xfrm>
          <a:prstGeom prst="rect">
            <a:avLst/>
          </a:prstGeom>
          <a:noFill/>
        </p:spPr>
        <p:txBody>
          <a:bodyPr wrap="square" rtlCol="0">
            <a:spAutoFit/>
          </a:bodyPr>
          <a:lstStyle/>
          <a:p>
            <a:r>
              <a:rPr lang="en-US" sz="2000" dirty="0" smtClean="0">
                <a:latin typeface="Calibri" pitchFamily="34" charset="0"/>
                <a:cs typeface="Calibri" pitchFamily="34" charset="0"/>
              </a:rPr>
              <a:t>A </a:t>
            </a:r>
            <a:r>
              <a:rPr lang="en-US" sz="2000" dirty="0" err="1" smtClean="0">
                <a:latin typeface="Calibri" pitchFamily="34" charset="0"/>
                <a:cs typeface="Calibri" pitchFamily="34" charset="0"/>
              </a:rPr>
              <a:t>keylogger</a:t>
            </a:r>
            <a:r>
              <a:rPr lang="en-US" sz="2000" dirty="0" smtClean="0">
                <a:latin typeface="Calibri" pitchFamily="34" charset="0"/>
                <a:cs typeface="Calibri" pitchFamily="34" charset="0"/>
              </a:rPr>
              <a:t> is a type of software or hardware device that records keystrokes on a computer or device without the user's knowledge. </a:t>
            </a:r>
            <a:r>
              <a:rPr lang="en-US" sz="2000" dirty="0" err="1" smtClean="0">
                <a:latin typeface="Calibri" pitchFamily="34" charset="0"/>
                <a:cs typeface="Calibri" pitchFamily="34" charset="0"/>
              </a:rPr>
              <a:t>Keyloggers</a:t>
            </a:r>
            <a:r>
              <a:rPr lang="en-US" sz="2000" dirty="0" smtClean="0">
                <a:latin typeface="Calibri" pitchFamily="34" charset="0"/>
                <a:cs typeface="Calibri" pitchFamily="34" charset="0"/>
              </a:rPr>
              <a:t> can be used for various purposes, including monitoring employee activities, parental control, or even malicious intentions such as stealing sensitive information like passwords or credit card numbers.</a:t>
            </a:r>
          </a:p>
          <a:p>
            <a:r>
              <a:rPr lang="en-US" sz="2000" dirty="0" smtClean="0">
                <a:latin typeface="Calibri" pitchFamily="34" charset="0"/>
                <a:cs typeface="Calibri" pitchFamily="34" charset="0"/>
              </a:rPr>
              <a:t>To propose a solution for implementing a </a:t>
            </a:r>
            <a:r>
              <a:rPr lang="en-US" sz="2000" dirty="0" err="1" smtClean="0">
                <a:latin typeface="Calibri" pitchFamily="34" charset="0"/>
                <a:cs typeface="Calibri" pitchFamily="34" charset="0"/>
              </a:rPr>
              <a:t>keylogger</a:t>
            </a:r>
            <a:r>
              <a:rPr lang="en-US" sz="2000" dirty="0" smtClean="0">
                <a:latin typeface="Calibri" pitchFamily="34" charset="0"/>
                <a:cs typeface="Calibri" pitchFamily="34" charset="0"/>
              </a:rPr>
              <a:t>, it's crucial to consider ethical and legal implications. In most jurisdictions, using </a:t>
            </a:r>
            <a:r>
              <a:rPr lang="en-US" sz="2000" dirty="0" err="1" smtClean="0">
                <a:latin typeface="Calibri" pitchFamily="34" charset="0"/>
                <a:cs typeface="Calibri" pitchFamily="34" charset="0"/>
              </a:rPr>
              <a:t>keyloggers</a:t>
            </a:r>
            <a:r>
              <a:rPr lang="en-US" sz="2000" dirty="0" smtClean="0">
                <a:latin typeface="Calibri" pitchFamily="34" charset="0"/>
                <a:cs typeface="Calibri" pitchFamily="34" charset="0"/>
              </a:rPr>
              <a:t> without consent is illegal and unethical. However, there are legitimate use cases, such as parental control or employee monitoring, where </a:t>
            </a:r>
            <a:r>
              <a:rPr lang="en-US" sz="2000" dirty="0" err="1" smtClean="0">
                <a:latin typeface="Calibri" pitchFamily="34" charset="0"/>
                <a:cs typeface="Calibri" pitchFamily="34" charset="0"/>
              </a:rPr>
              <a:t>keyloggers</a:t>
            </a:r>
            <a:r>
              <a:rPr lang="en-US" sz="2000" dirty="0" smtClean="0">
                <a:latin typeface="Calibri" pitchFamily="34" charset="0"/>
                <a:cs typeface="Calibri" pitchFamily="34" charset="0"/>
              </a:rPr>
              <a:t> can be deployed with proper consent and within legal boundaries.</a:t>
            </a:r>
          </a:p>
          <a:p>
            <a:r>
              <a:rPr lang="en-US" sz="2000" dirty="0" smtClean="0">
                <a:latin typeface="Calibri" pitchFamily="34" charset="0"/>
                <a:cs typeface="Calibri" pitchFamily="34" charset="0"/>
              </a:rPr>
              <a:t>Here's a proposed solution for implementing a </a:t>
            </a:r>
            <a:r>
              <a:rPr lang="en-US" sz="2000" dirty="0" err="1" smtClean="0">
                <a:latin typeface="Calibri" pitchFamily="34" charset="0"/>
                <a:cs typeface="Calibri" pitchFamily="34" charset="0"/>
              </a:rPr>
              <a:t>keylogger</a:t>
            </a:r>
            <a:r>
              <a:rPr lang="en-US" sz="2000" dirty="0" smtClean="0">
                <a:latin typeface="Calibri" pitchFamily="34" charset="0"/>
                <a:cs typeface="Calibri" pitchFamily="34" charset="0"/>
              </a:rPr>
              <a:t> for legitimate purposes:</a:t>
            </a:r>
            <a:endParaRPr lang="en-US" sz="2000"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50" y="772448"/>
            <a:ext cx="9867900" cy="5078313"/>
          </a:xfrm>
          <a:prstGeom prst="rect">
            <a:avLst/>
          </a:prstGeom>
        </p:spPr>
        <p:txBody>
          <a:bodyPr wrap="square">
            <a:spAutoFit/>
          </a:bodyPr>
          <a:lstStyle/>
          <a:p>
            <a:r>
              <a:rPr lang="en-US" b="1" dirty="0" smtClean="0"/>
              <a:t>Determine the Purpose</a:t>
            </a:r>
            <a:r>
              <a:rPr lang="en-US" dirty="0" smtClean="0"/>
              <a:t>: Clearly define the purpose of deploying the </a:t>
            </a:r>
            <a:r>
              <a:rPr lang="en-US" dirty="0" err="1" smtClean="0"/>
              <a:t>keylogger</a:t>
            </a:r>
            <a:r>
              <a:rPr lang="en-US" dirty="0" smtClean="0"/>
              <a:t>. Are you using it for parental control, employee monitoring, or another legitimate reason? Understanding the purpose will help in ensuring ethical and legal compliance.</a:t>
            </a:r>
          </a:p>
          <a:p>
            <a:endParaRPr lang="en-US" b="1" dirty="0" smtClean="0"/>
          </a:p>
          <a:p>
            <a:r>
              <a:rPr lang="en-US" b="1" dirty="0" smtClean="0"/>
              <a:t>Obtain Consent</a:t>
            </a:r>
            <a:r>
              <a:rPr lang="en-US" dirty="0" smtClean="0"/>
              <a:t>: Before deploying a </a:t>
            </a:r>
            <a:r>
              <a:rPr lang="en-US" dirty="0" err="1" smtClean="0"/>
              <a:t>keylogger</a:t>
            </a:r>
            <a:r>
              <a:rPr lang="en-US" dirty="0" smtClean="0"/>
              <a:t>, obtain explicit consent from the individuals whose activities will be monitored. This is especially crucial in workplace environments or when monitoring minors. Inform users about the purpose of the </a:t>
            </a:r>
            <a:r>
              <a:rPr lang="en-US" dirty="0" err="1" smtClean="0"/>
              <a:t>keylogger</a:t>
            </a:r>
            <a:r>
              <a:rPr lang="en-US" dirty="0" smtClean="0"/>
              <a:t>, what data will be collected, and how it will be used.</a:t>
            </a:r>
          </a:p>
          <a:p>
            <a:endParaRPr lang="en-US" b="1" dirty="0" smtClean="0"/>
          </a:p>
          <a:p>
            <a:r>
              <a:rPr lang="en-US" b="1" dirty="0" smtClean="0"/>
              <a:t>Select the Right Type</a:t>
            </a:r>
            <a:r>
              <a:rPr lang="en-US" dirty="0" smtClean="0"/>
              <a:t>: Decide whether you need a software-based </a:t>
            </a:r>
            <a:r>
              <a:rPr lang="en-US" dirty="0" err="1" smtClean="0"/>
              <a:t>keylogger</a:t>
            </a:r>
            <a:r>
              <a:rPr lang="en-US" dirty="0" smtClean="0"/>
              <a:t> or a hardware </a:t>
            </a:r>
            <a:r>
              <a:rPr lang="en-US" dirty="0" err="1" smtClean="0"/>
              <a:t>keylogger</a:t>
            </a:r>
            <a:r>
              <a:rPr lang="en-US" dirty="0" smtClean="0"/>
              <a:t>. Software </a:t>
            </a:r>
            <a:r>
              <a:rPr lang="en-US" dirty="0" err="1" smtClean="0"/>
              <a:t>keyloggers</a:t>
            </a:r>
            <a:r>
              <a:rPr lang="en-US" dirty="0" smtClean="0"/>
              <a:t> are easier to deploy but may be detected by antivirus programs. Hardware </a:t>
            </a:r>
            <a:r>
              <a:rPr lang="en-US" dirty="0" err="1" smtClean="0"/>
              <a:t>keyloggers</a:t>
            </a:r>
            <a:r>
              <a:rPr lang="en-US" dirty="0" smtClean="0"/>
              <a:t> are more discreet but require physical access to the device.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830997"/>
          </a:xfrm>
          <a:prstGeom prst="rect">
            <a:avLst/>
          </a:prstGeom>
          <a:noFill/>
        </p:spPr>
        <p:txBody>
          <a:bodyPr wrap="square" rtlCol="0">
            <a:spAutoFit/>
          </a:bodyPr>
          <a:lstStyle/>
          <a:p>
            <a:r>
              <a:rPr lang="en-US" sz="2400" dirty="0" smtClean="0"/>
              <a:t>.</a:t>
            </a:r>
          </a:p>
          <a:p>
            <a:endParaRPr lang="en-US" sz="2400" dirty="0" smtClean="0"/>
          </a:p>
        </p:txBody>
      </p:sp>
      <p:sp>
        <p:nvSpPr>
          <p:cNvPr id="3" name="Rectangle 2"/>
          <p:cNvSpPr/>
          <p:nvPr/>
        </p:nvSpPr>
        <p:spPr>
          <a:xfrm>
            <a:off x="514350" y="1085850"/>
            <a:ext cx="8801100" cy="4801314"/>
          </a:xfrm>
          <a:prstGeom prst="rect">
            <a:avLst/>
          </a:prstGeom>
        </p:spPr>
        <p:txBody>
          <a:bodyPr wrap="square">
            <a:spAutoFit/>
          </a:bodyPr>
          <a:lstStyle/>
          <a:p>
            <a:r>
              <a:rPr lang="en-US" b="1" dirty="0" smtClean="0"/>
              <a:t>Develop or Select Software</a:t>
            </a:r>
            <a:r>
              <a:rPr lang="en-US" dirty="0" smtClean="0"/>
              <a:t>: If you opt for a software </a:t>
            </a:r>
            <a:r>
              <a:rPr lang="en-US" dirty="0" err="1" smtClean="0"/>
              <a:t>keylogger</a:t>
            </a:r>
            <a:r>
              <a:rPr lang="en-US" dirty="0" smtClean="0"/>
              <a:t>, develop or select a reputable </a:t>
            </a:r>
            <a:r>
              <a:rPr lang="en-US" dirty="0" err="1" smtClean="0"/>
              <a:t>keylogging</a:t>
            </a:r>
            <a:r>
              <a:rPr lang="en-US" dirty="0" smtClean="0"/>
              <a:t> software that suits your requirements. Ensure that the software is capable of recording keystrokes accurately and securely stores the collected data.</a:t>
            </a:r>
          </a:p>
          <a:p>
            <a:endParaRPr lang="en-US" b="1" dirty="0" smtClean="0"/>
          </a:p>
          <a:p>
            <a:r>
              <a:rPr lang="en-US" b="1" dirty="0" smtClean="0"/>
              <a:t>Implement Security Measures</a:t>
            </a:r>
            <a:r>
              <a:rPr lang="en-US" dirty="0" smtClean="0"/>
              <a:t>: Implement strong security measures to protect the collected data from unauthorized access. Encrypt the data to prevent it from being intercepted or accessed by malicious actors.</a:t>
            </a:r>
          </a:p>
          <a:p>
            <a:endParaRPr lang="en-US" b="1" dirty="0" smtClean="0"/>
          </a:p>
          <a:p>
            <a:r>
              <a:rPr lang="en-US" b="1" dirty="0" smtClean="0"/>
              <a:t>Compliance with Privacy Regulations</a:t>
            </a:r>
            <a:r>
              <a:rPr lang="en-US" dirty="0" smtClean="0"/>
              <a:t>: Ensure compliance with relevant privacy regulations, such as GDPR in the European Union or CCPA in California. Respect individuals' privacy rights and handle the collected data responsibly.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028342"/>
            <a:ext cx="9029700" cy="3693319"/>
          </a:xfrm>
          <a:prstGeom prst="rect">
            <a:avLst/>
          </a:prstGeom>
        </p:spPr>
        <p:txBody>
          <a:bodyPr wrap="square">
            <a:spAutoFit/>
          </a:bodyPr>
          <a:lstStyle/>
          <a:p>
            <a:r>
              <a:rPr lang="en-US" b="1" dirty="0" smtClean="0"/>
              <a:t>Monitor Ethical Usage</a:t>
            </a:r>
            <a:r>
              <a:rPr lang="en-US" dirty="0" smtClean="0"/>
              <a:t>: Regularly review the usage of the </a:t>
            </a:r>
            <a:r>
              <a:rPr lang="en-US" dirty="0" err="1" smtClean="0"/>
              <a:t>keylogger</a:t>
            </a:r>
            <a:r>
              <a:rPr lang="en-US" dirty="0" smtClean="0"/>
              <a:t> to ensure it's being used for its intended purpose and in accordance with the consent obtained from users.</a:t>
            </a:r>
          </a:p>
          <a:p>
            <a:endParaRPr lang="en-US" b="1" dirty="0" smtClean="0"/>
          </a:p>
          <a:p>
            <a:r>
              <a:rPr lang="en-US" b="1" dirty="0" smtClean="0"/>
              <a:t>Provide Transparency</a:t>
            </a:r>
            <a:r>
              <a:rPr lang="en-US" dirty="0" smtClean="0"/>
              <a:t>: Be transparent about the use of </a:t>
            </a:r>
            <a:r>
              <a:rPr lang="en-US" dirty="0" err="1" smtClean="0"/>
              <a:t>keyloggers</a:t>
            </a:r>
            <a:r>
              <a:rPr lang="en-US" dirty="0" smtClean="0"/>
              <a:t> within your organization or household. Inform users about the presence of </a:t>
            </a:r>
            <a:r>
              <a:rPr lang="en-US" dirty="0" err="1" smtClean="0"/>
              <a:t>keyloggers</a:t>
            </a:r>
            <a:r>
              <a:rPr lang="en-US" dirty="0" smtClean="0"/>
              <a:t> and how their activities are being monitored.</a:t>
            </a:r>
          </a:p>
          <a:p>
            <a:endParaRPr lang="en-US" b="1" dirty="0" smtClean="0"/>
          </a:p>
          <a:p>
            <a:r>
              <a:rPr lang="en-US" b="1" dirty="0" smtClean="0"/>
              <a:t>Periodic Review and Update</a:t>
            </a:r>
            <a:r>
              <a:rPr lang="en-US" dirty="0" smtClean="0"/>
              <a:t>: Periodically review and update your </a:t>
            </a:r>
            <a:r>
              <a:rPr lang="en-US" dirty="0" err="1" smtClean="0"/>
              <a:t>keylogger</a:t>
            </a:r>
            <a:r>
              <a:rPr lang="en-US" dirty="0" smtClean="0"/>
              <a:t> implementation to address any security vulnerabilities or changes in regulations.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r>
              <a:rPr lang="en-US" sz="2100" b="1" dirty="0" smtClean="0">
                <a:latin typeface="Calibri" pitchFamily="34" charset="0"/>
                <a:cs typeface="Calibri" pitchFamily="34" charset="0"/>
              </a:rPr>
              <a:t>Identify Use Case and Requirements:</a:t>
            </a:r>
            <a:endParaRPr lang="en-US" sz="2100" dirty="0" smtClean="0">
              <a:latin typeface="Calibri" pitchFamily="34" charset="0"/>
              <a:cs typeface="Calibri" pitchFamily="34" charset="0"/>
            </a:endParaRPr>
          </a:p>
          <a:p>
            <a:pPr lvl="1"/>
            <a:r>
              <a:rPr lang="en-US" sz="2100" dirty="0" smtClean="0">
                <a:latin typeface="Calibri" pitchFamily="34" charset="0"/>
                <a:cs typeface="Calibri" pitchFamily="34" charset="0"/>
              </a:rPr>
              <a:t>Determine the purpose of the </a:t>
            </a:r>
            <a:r>
              <a:rPr lang="en-US" sz="2100" dirty="0" err="1" smtClean="0">
                <a:latin typeface="Calibri" pitchFamily="34" charset="0"/>
                <a:cs typeface="Calibri" pitchFamily="34" charset="0"/>
              </a:rPr>
              <a:t>keylogger</a:t>
            </a:r>
            <a:r>
              <a:rPr lang="en-US" sz="2100" dirty="0" smtClean="0">
                <a:latin typeface="Calibri" pitchFamily="34" charset="0"/>
                <a:cs typeface="Calibri" pitchFamily="34" charset="0"/>
              </a:rPr>
              <a:t> system (e.g., employee monitoring, parental control).</a:t>
            </a:r>
          </a:p>
          <a:p>
            <a:pPr lvl="1"/>
            <a:r>
              <a:rPr lang="en-US" sz="2100" dirty="0" smtClean="0">
                <a:latin typeface="Calibri" pitchFamily="34" charset="0"/>
                <a:cs typeface="Calibri" pitchFamily="34" charset="0"/>
              </a:rPr>
              <a:t>Define specific requirements such as the types of data to be logged (keystrokes, screenshots, application usage), supported platforms (Windows, </a:t>
            </a:r>
            <a:r>
              <a:rPr lang="en-US" sz="2100" dirty="0" err="1" smtClean="0">
                <a:latin typeface="Calibri" pitchFamily="34" charset="0"/>
                <a:cs typeface="Calibri" pitchFamily="34" charset="0"/>
              </a:rPr>
              <a:t>macOS</a:t>
            </a:r>
            <a:r>
              <a:rPr lang="en-US" sz="2100" dirty="0" smtClean="0">
                <a:latin typeface="Calibri" pitchFamily="34" charset="0"/>
                <a:cs typeface="Calibri" pitchFamily="34" charset="0"/>
              </a:rPr>
              <a:t>, Linux), and deployment method (software, hardware).</a:t>
            </a:r>
          </a:p>
          <a:p>
            <a:r>
              <a:rPr lang="en-US" sz="2100" b="1" dirty="0" smtClean="0">
                <a:latin typeface="Calibri" pitchFamily="34" charset="0"/>
                <a:cs typeface="Calibri" pitchFamily="34" charset="0"/>
              </a:rPr>
              <a:t>Select </a:t>
            </a:r>
            <a:r>
              <a:rPr lang="en-US" sz="2100" b="1" dirty="0" err="1" smtClean="0">
                <a:latin typeface="Calibri" pitchFamily="34" charset="0"/>
                <a:cs typeface="Calibri" pitchFamily="34" charset="0"/>
              </a:rPr>
              <a:t>Keylogger</a:t>
            </a:r>
            <a:r>
              <a:rPr lang="en-US" sz="2100" b="1" dirty="0" smtClean="0">
                <a:latin typeface="Calibri" pitchFamily="34" charset="0"/>
                <a:cs typeface="Calibri" pitchFamily="34" charset="0"/>
              </a:rPr>
              <a:t> Type:</a:t>
            </a:r>
            <a:endParaRPr lang="en-US" sz="2100" dirty="0" smtClean="0">
              <a:latin typeface="Calibri" pitchFamily="34" charset="0"/>
              <a:cs typeface="Calibri" pitchFamily="34" charset="0"/>
            </a:endParaRPr>
          </a:p>
          <a:p>
            <a:pPr lvl="1"/>
            <a:r>
              <a:rPr lang="en-US" sz="2100" dirty="0" smtClean="0">
                <a:latin typeface="Calibri" pitchFamily="34" charset="0"/>
                <a:cs typeface="Calibri" pitchFamily="34" charset="0"/>
              </a:rPr>
              <a:t>Choose between software-based or hardware-based </a:t>
            </a:r>
            <a:r>
              <a:rPr lang="en-US" sz="2100" dirty="0" err="1" smtClean="0">
                <a:latin typeface="Calibri" pitchFamily="34" charset="0"/>
                <a:cs typeface="Calibri" pitchFamily="34" charset="0"/>
              </a:rPr>
              <a:t>keyloggers</a:t>
            </a:r>
            <a:r>
              <a:rPr lang="en-US" sz="2100" dirty="0" smtClean="0">
                <a:latin typeface="Calibri" pitchFamily="34" charset="0"/>
                <a:cs typeface="Calibri" pitchFamily="34" charset="0"/>
              </a:rPr>
              <a:t> based on factors like </a:t>
            </a:r>
            <a:r>
              <a:rPr lang="en-US" sz="2100" dirty="0" err="1" smtClean="0">
                <a:latin typeface="Calibri" pitchFamily="34" charset="0"/>
                <a:cs typeface="Calibri" pitchFamily="34" charset="0"/>
              </a:rPr>
              <a:t>stealthiness</a:t>
            </a:r>
            <a:r>
              <a:rPr lang="en-US" sz="2100" dirty="0" smtClean="0">
                <a:latin typeface="Calibri" pitchFamily="34" charset="0"/>
                <a:cs typeface="Calibri" pitchFamily="34" charset="0"/>
              </a:rPr>
              <a:t>, ease of deployment, and accessibility.</a:t>
            </a:r>
          </a:p>
          <a:p>
            <a:pPr lvl="1"/>
            <a:r>
              <a:rPr lang="en-US" sz="2100" dirty="0" smtClean="0">
                <a:latin typeface="Calibri" pitchFamily="34" charset="0"/>
                <a:cs typeface="Calibri" pitchFamily="34" charset="0"/>
              </a:rPr>
              <a:t>For software-based </a:t>
            </a:r>
            <a:r>
              <a:rPr lang="en-US" sz="2100" dirty="0" err="1" smtClean="0">
                <a:latin typeface="Calibri" pitchFamily="34" charset="0"/>
                <a:cs typeface="Calibri" pitchFamily="34" charset="0"/>
              </a:rPr>
              <a:t>keyloggers</a:t>
            </a:r>
            <a:r>
              <a:rPr lang="en-US" sz="2100" dirty="0" smtClean="0">
                <a:latin typeface="Calibri" pitchFamily="34" charset="0"/>
                <a:cs typeface="Calibri" pitchFamily="34" charset="0"/>
              </a:rPr>
              <a:t>, decide whether to develop custom software or use existing solutions</a:t>
            </a:r>
            <a:r>
              <a:rPr lang="en-US" sz="2400" dirty="0" smtClean="0">
                <a:latin typeface="Calibri" pitchFamily="34" charset="0"/>
                <a:cs typeface="Calibri" pitchFamily="34" charset="0"/>
              </a:rPr>
              <a:t>.</a:t>
            </a:r>
          </a:p>
          <a:p>
            <a:pPr marL="0" indent="0">
              <a:lnSpc>
                <a:spcPct val="100000"/>
              </a:lnSpc>
              <a:buNone/>
            </a:pP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fontScale="47500" lnSpcReduction="20000"/>
          </a:bodyPr>
          <a:lstStyle/>
          <a:p>
            <a:r>
              <a:rPr lang="en-US" sz="3800" b="1" dirty="0" smtClean="0">
                <a:latin typeface="Calibri" pitchFamily="34" charset="0"/>
                <a:cs typeface="Calibri" pitchFamily="34" charset="0"/>
              </a:rPr>
              <a:t>Algorithm Selection:</a:t>
            </a:r>
            <a:endParaRPr lang="en-US" sz="3800" dirty="0" smtClean="0">
              <a:latin typeface="Calibri" pitchFamily="34" charset="0"/>
              <a:cs typeface="Calibri" pitchFamily="34" charset="0"/>
            </a:endParaRPr>
          </a:p>
          <a:p>
            <a:r>
              <a:rPr lang="en-US" sz="3800" dirty="0" smtClean="0">
                <a:latin typeface="Calibri" pitchFamily="34" charset="0"/>
                <a:cs typeface="Calibri" pitchFamily="34" charset="0"/>
              </a:rPr>
              <a:t>Identify the specific functionality or task that the algorithm will perform within the </a:t>
            </a:r>
            <a:r>
              <a:rPr lang="en-US" sz="3800" dirty="0" err="1" smtClean="0">
                <a:latin typeface="Calibri" pitchFamily="34" charset="0"/>
                <a:cs typeface="Calibri" pitchFamily="34" charset="0"/>
              </a:rPr>
              <a:t>keylogger</a:t>
            </a:r>
            <a:r>
              <a:rPr lang="en-US" sz="3800" dirty="0" smtClean="0">
                <a:latin typeface="Calibri" pitchFamily="34" charset="0"/>
                <a:cs typeface="Calibri" pitchFamily="34" charset="0"/>
              </a:rPr>
              <a:t> system. This could include data processing, anomaly detection, encryption, or pattern recognition, among others.</a:t>
            </a:r>
          </a:p>
          <a:p>
            <a:r>
              <a:rPr lang="en-US" sz="3800" dirty="0" smtClean="0">
                <a:latin typeface="Calibri" pitchFamily="34" charset="0"/>
                <a:cs typeface="Calibri" pitchFamily="34" charset="0"/>
              </a:rPr>
              <a:t>Choose or develop an algorithm suitable for the identified task. Consider factors such as efficiency, accuracy, and compatibility with the </a:t>
            </a:r>
            <a:r>
              <a:rPr lang="en-US" sz="3800" dirty="0" err="1" smtClean="0">
                <a:latin typeface="Calibri" pitchFamily="34" charset="0"/>
                <a:cs typeface="Calibri" pitchFamily="34" charset="0"/>
              </a:rPr>
              <a:t>keylogger</a:t>
            </a:r>
            <a:r>
              <a:rPr lang="en-US" sz="3800" dirty="0" smtClean="0">
                <a:latin typeface="Calibri" pitchFamily="34" charset="0"/>
                <a:cs typeface="Calibri" pitchFamily="34" charset="0"/>
              </a:rPr>
              <a:t> environment.</a:t>
            </a:r>
          </a:p>
          <a:p>
            <a:pPr>
              <a:buNone/>
            </a:pPr>
            <a:r>
              <a:rPr lang="en-IN" sz="3800" dirty="0" smtClean="0">
                <a:solidFill>
                  <a:schemeClr val="tx1"/>
                </a:solidFill>
                <a:latin typeface="Calibri" pitchFamily="34" charset="0"/>
                <a:cs typeface="Calibri" pitchFamily="34" charset="0"/>
              </a:rPr>
              <a:t>.</a:t>
            </a:r>
          </a:p>
          <a:p>
            <a:pPr>
              <a:buNone/>
            </a:pPr>
            <a:r>
              <a:rPr lang="en-US" sz="3800" b="1" dirty="0" smtClean="0">
                <a:solidFill>
                  <a:schemeClr val="tx1"/>
                </a:solidFill>
                <a:latin typeface="Calibri" pitchFamily="34" charset="0"/>
                <a:cs typeface="Calibri" pitchFamily="34" charset="0"/>
              </a:rPr>
              <a:t>Data Input:</a:t>
            </a:r>
          </a:p>
          <a:p>
            <a:pPr>
              <a:buNone/>
            </a:pPr>
            <a:r>
              <a:rPr lang="en-US" sz="3800" dirty="0" smtClean="0">
                <a:latin typeface="Calibri" pitchFamily="34" charset="0"/>
                <a:cs typeface="Calibri" pitchFamily="34" charset="0"/>
              </a:rPr>
              <a:t>    </a:t>
            </a:r>
            <a:r>
              <a:rPr lang="en-US" sz="38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1185</Words>
  <Application>Microsoft Office PowerPoint</Application>
  <PresentationFormat>Custom</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35</cp:revision>
  <dcterms:created xsi:type="dcterms:W3CDTF">2021-05-26T16:50:10Z</dcterms:created>
  <dcterms:modified xsi:type="dcterms:W3CDTF">2024-04-04T10:06:13Z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