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0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6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54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4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0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9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0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6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5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7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arynthomas@gmail.com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opeyesview.blogspot.com/2013/03/thank-yo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813" y="1036446"/>
            <a:ext cx="90817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9095" marR="5080" indent="-2907030" algn="just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Identifying </a:t>
            </a:r>
            <a:r>
              <a:rPr sz="3600" b="1" spc="-240" dirty="0">
                <a:latin typeface="Times New Roman"/>
                <a:cs typeface="Times New Roman"/>
              </a:rPr>
              <a:t>A </a:t>
            </a:r>
            <a:r>
              <a:rPr sz="3600" b="1" spc="-55" dirty="0">
                <a:latin typeface="Times New Roman"/>
                <a:cs typeface="Times New Roman"/>
              </a:rPr>
              <a:t>Suitable </a:t>
            </a:r>
            <a:r>
              <a:rPr sz="3600" b="1" spc="-5" dirty="0">
                <a:latin typeface="Times New Roman"/>
                <a:cs typeface="Times New Roman"/>
              </a:rPr>
              <a:t>Location </a:t>
            </a:r>
            <a:r>
              <a:rPr sz="3600" b="1" spc="-125" dirty="0">
                <a:latin typeface="Times New Roman"/>
                <a:cs typeface="Times New Roman"/>
              </a:rPr>
              <a:t>for </a:t>
            </a:r>
            <a:r>
              <a:rPr sz="3600" b="1" spc="45" dirty="0">
                <a:latin typeface="Times New Roman"/>
                <a:cs typeface="Times New Roman"/>
              </a:rPr>
              <a:t>Business </a:t>
            </a:r>
            <a:r>
              <a:rPr sz="3600" b="1" spc="-10" dirty="0">
                <a:latin typeface="Times New Roman"/>
                <a:cs typeface="Times New Roman"/>
              </a:rPr>
              <a:t>in</a:t>
            </a:r>
            <a:r>
              <a:rPr lang="en-IN" sz="3600" b="1" spc="-10" dirty="0">
                <a:latin typeface="Times New Roman"/>
                <a:cs typeface="Times New Roman"/>
              </a:rPr>
              <a:t> </a:t>
            </a:r>
            <a:r>
              <a:rPr sz="3600" b="1" spc="-55" dirty="0">
                <a:latin typeface="Times New Roman"/>
                <a:cs typeface="Times New Roman"/>
              </a:rPr>
              <a:t>Toronto,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75" dirty="0">
                <a:latin typeface="Times New Roman"/>
                <a:cs typeface="Times New Roman"/>
              </a:rPr>
              <a:t>Canada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441" y="2548254"/>
            <a:ext cx="4251325" cy="275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Applied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Science</a:t>
            </a:r>
            <a:r>
              <a:rPr sz="19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Capstone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3992A"/>
              </a:buClr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IBM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Science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sz="19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Certificate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3992A"/>
              </a:buClr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June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2019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3992A"/>
              </a:buClr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Karthikeyan Ramachandran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7441" y="5698947"/>
            <a:ext cx="13296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solidFill>
                  <a:srgbClr val="252525"/>
                </a:solidFill>
                <a:latin typeface="Times New Roman"/>
                <a:cs typeface="Times New Roman"/>
              </a:rPr>
              <a:t>Image </a:t>
            </a:r>
            <a:r>
              <a:rPr sz="7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source:</a:t>
            </a:r>
            <a:r>
              <a:rPr sz="7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7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google.com/images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1344" y="2935223"/>
            <a:ext cx="4718304" cy="256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716" y="1240358"/>
            <a:ext cx="360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imes New Roman"/>
                <a:cs typeface="Times New Roman"/>
              </a:rPr>
              <a:t>Problem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40" dirty="0">
                <a:latin typeface="Times New Roman"/>
                <a:cs typeface="Times New Roman"/>
              </a:rPr>
              <a:t>Focus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6428" y="2566161"/>
            <a:ext cx="4885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Applying </a:t>
            </a:r>
            <a:r>
              <a:rPr sz="24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Machine 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Learning 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Techniques 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(K-Means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Clustering)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8211" y="2456688"/>
            <a:ext cx="4756403" cy="331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0802" y="1607312"/>
            <a:ext cx="228060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5"/>
              </a:spcBef>
            </a:pPr>
            <a:r>
              <a:rPr b="1" spc="75" dirty="0">
                <a:latin typeface="Times New Roman"/>
                <a:cs typeface="Times New Roman"/>
              </a:rPr>
              <a:t>Decision  </a:t>
            </a:r>
            <a:r>
              <a:rPr b="1" spc="-25" dirty="0">
                <a:latin typeface="Times New Roman"/>
                <a:cs typeface="Times New Roman"/>
              </a:rPr>
              <a:t>Making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40802" y="2680856"/>
            <a:ext cx="242887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510" marR="5080" indent="-131445">
              <a:spcBef>
                <a:spcPts val="105"/>
              </a:spcBef>
            </a:pPr>
            <a:r>
              <a:rPr lang="en-IN" sz="3600" b="1" spc="75" dirty="0">
                <a:solidFill>
                  <a:schemeClr val="accent1"/>
                </a:solidFill>
                <a:latin typeface="Times New Roman"/>
                <a:ea typeface="+mj-ea"/>
                <a:cs typeface="Times New Roman"/>
              </a:rPr>
              <a:t>   </a:t>
            </a:r>
            <a:r>
              <a:rPr sz="3600" b="1" spc="75" dirty="0">
                <a:solidFill>
                  <a:schemeClr val="accent1"/>
                </a:solidFill>
                <a:latin typeface="Times New Roman"/>
                <a:ea typeface="+mj-ea"/>
                <a:cs typeface="Times New Roman"/>
              </a:rPr>
              <a:t>and  Reporting  Results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33721" y="1047749"/>
            <a:ext cx="6389370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6385" algn="just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720" algn="l"/>
              </a:tabLst>
            </a:pP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report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helpful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someone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planning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on 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opening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restaurant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Toronto,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similar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such 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type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3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business.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3721" y="2407411"/>
            <a:ext cx="6391275" cy="14338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6385" algn="just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720" algn="l"/>
              </a:tabLst>
            </a:pP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confident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comparing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current 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offers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neighborhoods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profiles, however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cover </a:t>
            </a:r>
            <a:r>
              <a:rPr sz="2200" spc="-105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variables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such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public 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transportation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even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restaurants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profiles,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so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 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used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single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decision-making</a:t>
            </a:r>
            <a:r>
              <a:rPr sz="2200" spc="4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tool.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3721" y="4303522"/>
            <a:ext cx="6390640" cy="11652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085" marR="5080" indent="-286385" algn="just">
              <a:lnSpc>
                <a:spcPct val="80000"/>
              </a:lnSpc>
              <a:spcBef>
                <a:spcPts val="62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720" algn="l"/>
              </a:tabLst>
            </a:pP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Reports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nature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shelf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life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 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always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appreciate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contextualize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process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going 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forward.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However,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doubt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businesses 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 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aware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105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factors.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1550" y="757554"/>
            <a:ext cx="327850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95"/>
              </a:spcBef>
            </a:pPr>
            <a:r>
              <a:rPr sz="2800" b="1" spc="45" dirty="0">
                <a:latin typeface="Times New Roman"/>
                <a:cs typeface="Times New Roman"/>
              </a:rPr>
              <a:t>Decision </a:t>
            </a:r>
            <a:r>
              <a:rPr sz="2800" b="1" spc="-20" dirty="0">
                <a:latin typeface="Times New Roman"/>
                <a:cs typeface="Times New Roman"/>
              </a:rPr>
              <a:t>Making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and  </a:t>
            </a:r>
            <a:r>
              <a:rPr sz="2800" b="1" spc="-15" dirty="0">
                <a:latin typeface="Times New Roman"/>
                <a:cs typeface="Times New Roman"/>
              </a:rPr>
              <a:t>Reporting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Results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5" y="2538730"/>
            <a:ext cx="1771340" cy="2526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marR="5080" indent="-286385">
              <a:lnSpc>
                <a:spcPct val="90000"/>
              </a:lnSpc>
              <a:spcBef>
                <a:spcPts val="34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  <a:tab pos="984885" algn="l"/>
                <a:tab pos="1065530" algn="l"/>
                <a:tab pos="124523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illustration 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bel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000" spc="-11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sh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ws 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IN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final 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neighborhoo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IN"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cl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, 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East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Toronto, 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red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best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location.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2135" y="1757172"/>
            <a:ext cx="8442960" cy="427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4223" y="6068059"/>
            <a:ext cx="8559165" cy="0"/>
          </a:xfrm>
          <a:custGeom>
            <a:avLst/>
            <a:gdLst/>
            <a:ahLst/>
            <a:cxnLst/>
            <a:rect l="l" t="t" r="r" b="b"/>
            <a:pathLst>
              <a:path w="8559165">
                <a:moveTo>
                  <a:pt x="0" y="0"/>
                </a:moveTo>
                <a:lnTo>
                  <a:pt x="8558784" y="0"/>
                </a:lnTo>
              </a:path>
            </a:pathLst>
          </a:custGeom>
          <a:ln w="355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1623" y="1733550"/>
            <a:ext cx="0" cy="4316730"/>
          </a:xfrm>
          <a:custGeom>
            <a:avLst/>
            <a:gdLst/>
            <a:ahLst/>
            <a:cxnLst/>
            <a:rect l="l" t="t" r="r" b="b"/>
            <a:pathLst>
              <a:path h="4316730">
                <a:moveTo>
                  <a:pt x="0" y="0"/>
                </a:moveTo>
                <a:lnTo>
                  <a:pt x="0" y="4316730"/>
                </a:lnTo>
              </a:path>
            </a:pathLst>
          </a:custGeom>
          <a:ln w="3479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4223" y="1716404"/>
            <a:ext cx="8559165" cy="0"/>
          </a:xfrm>
          <a:custGeom>
            <a:avLst/>
            <a:gdLst/>
            <a:ahLst/>
            <a:cxnLst/>
            <a:rect l="l" t="t" r="r" b="b"/>
            <a:pathLst>
              <a:path w="8559165">
                <a:moveTo>
                  <a:pt x="0" y="0"/>
                </a:moveTo>
                <a:lnTo>
                  <a:pt x="8558784" y="0"/>
                </a:lnTo>
              </a:path>
            </a:pathLst>
          </a:custGeom>
          <a:ln w="3429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95608" y="1734057"/>
            <a:ext cx="0" cy="4316730"/>
          </a:xfrm>
          <a:custGeom>
            <a:avLst/>
            <a:gdLst/>
            <a:ahLst/>
            <a:cxnLst/>
            <a:rect l="l" t="t" r="r" b="b"/>
            <a:pathLst>
              <a:path h="4316730">
                <a:moveTo>
                  <a:pt x="0" y="0"/>
                </a:moveTo>
                <a:lnTo>
                  <a:pt x="0" y="4316526"/>
                </a:lnTo>
              </a:path>
            </a:pathLst>
          </a:custGeom>
          <a:ln w="3479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0579" y="6033134"/>
            <a:ext cx="8466455" cy="0"/>
          </a:xfrm>
          <a:custGeom>
            <a:avLst/>
            <a:gdLst/>
            <a:ahLst/>
            <a:cxnLst/>
            <a:rect l="l" t="t" r="r" b="b"/>
            <a:pathLst>
              <a:path w="8466455">
                <a:moveTo>
                  <a:pt x="0" y="0"/>
                </a:moveTo>
                <a:lnTo>
                  <a:pt x="8466074" y="0"/>
                </a:lnTo>
              </a:path>
            </a:pathLst>
          </a:custGeom>
          <a:ln w="1143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6357" y="1757679"/>
            <a:ext cx="0" cy="4269740"/>
          </a:xfrm>
          <a:custGeom>
            <a:avLst/>
            <a:gdLst/>
            <a:ahLst/>
            <a:cxnLst/>
            <a:rect l="l" t="t" r="r" b="b"/>
            <a:pathLst>
              <a:path h="4269740">
                <a:moveTo>
                  <a:pt x="0" y="0"/>
                </a:moveTo>
                <a:lnTo>
                  <a:pt x="0" y="4269740"/>
                </a:lnTo>
              </a:path>
            </a:pathLst>
          </a:custGeom>
          <a:ln w="115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0579" y="1751964"/>
            <a:ext cx="8466455" cy="0"/>
          </a:xfrm>
          <a:custGeom>
            <a:avLst/>
            <a:gdLst/>
            <a:ahLst/>
            <a:cxnLst/>
            <a:rect l="l" t="t" r="r" b="b"/>
            <a:pathLst>
              <a:path w="8466455">
                <a:moveTo>
                  <a:pt x="0" y="0"/>
                </a:moveTo>
                <a:lnTo>
                  <a:pt x="8466074" y="0"/>
                </a:lnTo>
              </a:path>
            </a:pathLst>
          </a:custGeom>
          <a:ln w="1142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60874" y="1757172"/>
            <a:ext cx="0" cy="4270375"/>
          </a:xfrm>
          <a:custGeom>
            <a:avLst/>
            <a:gdLst/>
            <a:ahLst/>
            <a:cxnLst/>
            <a:rect l="l" t="t" r="r" b="b"/>
            <a:pathLst>
              <a:path h="4270375">
                <a:moveTo>
                  <a:pt x="0" y="0"/>
                </a:moveTo>
                <a:lnTo>
                  <a:pt x="0" y="4270248"/>
                </a:lnTo>
              </a:path>
            </a:pathLst>
          </a:custGeom>
          <a:ln w="115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716" y="1240358"/>
            <a:ext cx="360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imes New Roman"/>
                <a:cs typeface="Times New Roman"/>
              </a:rPr>
              <a:t>Problem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40" dirty="0">
                <a:latin typeface="Times New Roman"/>
                <a:cs typeface="Times New Roman"/>
              </a:rPr>
              <a:t>Focus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6428" y="2436012"/>
            <a:ext cx="9025890" cy="32816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8935" indent="-356235">
              <a:lnSpc>
                <a:spcPct val="100000"/>
              </a:lnSpc>
              <a:spcBef>
                <a:spcPts val="7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368935" algn="l"/>
                <a:tab pos="369570" algn="l"/>
              </a:tabLst>
            </a:pPr>
            <a:r>
              <a:rPr sz="2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Conclusion </a:t>
            </a:r>
            <a:r>
              <a:rPr sz="22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Relevance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1125"/>
              </a:spcBef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examining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above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5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clusters,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believe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recommend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cluster 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label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(8),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East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Toronto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Neighborhood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set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up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shop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business  venture.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While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great locations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like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downtown,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Lawrence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Park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Riverdale,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East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Toronto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presents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best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opportunity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mover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well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an 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early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entrant into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community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poised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experience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phenomenal</a:t>
            </a:r>
            <a:r>
              <a:rPr sz="22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growth.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15875">
              <a:lnSpc>
                <a:spcPct val="80000"/>
              </a:lnSpc>
              <a:spcBef>
                <a:spcPts val="1610"/>
              </a:spcBef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East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Toronto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most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suitable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locale as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expanding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population,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colleges, 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dependable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public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transport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system,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supporting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entities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productive 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population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business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need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3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attract.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48600" y="1371600"/>
            <a:ext cx="1969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</a:t>
            </a:r>
            <a:r>
              <a:rPr spc="-95" dirty="0"/>
              <a:t> </a:t>
            </a:r>
            <a:r>
              <a:rPr spc="80" dirty="0"/>
              <a:t>End</a:t>
            </a:r>
          </a:p>
        </p:txBody>
      </p:sp>
      <p:sp>
        <p:nvSpPr>
          <p:cNvPr id="8" name="object 8"/>
          <p:cNvSpPr/>
          <p:nvPr/>
        </p:nvSpPr>
        <p:spPr>
          <a:xfrm>
            <a:off x="1092453" y="1098550"/>
            <a:ext cx="5942330" cy="4514215"/>
          </a:xfrm>
          <a:custGeom>
            <a:avLst/>
            <a:gdLst/>
            <a:ahLst/>
            <a:cxnLst/>
            <a:rect l="l" t="t" r="r" b="b"/>
            <a:pathLst>
              <a:path w="5942330" h="4514215">
                <a:moveTo>
                  <a:pt x="0" y="4514088"/>
                </a:moveTo>
                <a:lnTo>
                  <a:pt x="5942075" y="4514088"/>
                </a:lnTo>
                <a:lnTo>
                  <a:pt x="5942075" y="0"/>
                </a:lnTo>
                <a:lnTo>
                  <a:pt x="0" y="0"/>
                </a:lnTo>
                <a:lnTo>
                  <a:pt x="0" y="4514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3752" y="5618479"/>
            <a:ext cx="6000115" cy="0"/>
          </a:xfrm>
          <a:custGeom>
            <a:avLst/>
            <a:gdLst/>
            <a:ahLst/>
            <a:cxnLst/>
            <a:rect l="l" t="t" r="r" b="b"/>
            <a:pathLst>
              <a:path w="6000115">
                <a:moveTo>
                  <a:pt x="0" y="0"/>
                </a:moveTo>
                <a:lnTo>
                  <a:pt x="5999988" y="0"/>
                </a:lnTo>
              </a:path>
            </a:pathLst>
          </a:custGeom>
          <a:ln w="355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1125" y="1098550"/>
            <a:ext cx="0" cy="4502150"/>
          </a:xfrm>
          <a:custGeom>
            <a:avLst/>
            <a:gdLst/>
            <a:ahLst/>
            <a:cxnLst/>
            <a:rect l="l" t="t" r="r" b="b"/>
            <a:pathLst>
              <a:path h="4502150">
                <a:moveTo>
                  <a:pt x="0" y="0"/>
                </a:moveTo>
                <a:lnTo>
                  <a:pt x="0" y="4502150"/>
                </a:lnTo>
              </a:path>
            </a:pathLst>
          </a:custGeom>
          <a:ln w="3474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752" y="1081405"/>
            <a:ext cx="6000115" cy="0"/>
          </a:xfrm>
          <a:custGeom>
            <a:avLst/>
            <a:gdLst/>
            <a:ahLst/>
            <a:cxnLst/>
            <a:rect l="l" t="t" r="r" b="b"/>
            <a:pathLst>
              <a:path w="6000115">
                <a:moveTo>
                  <a:pt x="0" y="0"/>
                </a:moveTo>
                <a:lnTo>
                  <a:pt x="5999988" y="0"/>
                </a:lnTo>
              </a:path>
            </a:pathLst>
          </a:custGeom>
          <a:ln w="3429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6341" y="1098550"/>
            <a:ext cx="0" cy="4502785"/>
          </a:xfrm>
          <a:custGeom>
            <a:avLst/>
            <a:gdLst/>
            <a:ahLst/>
            <a:cxnLst/>
            <a:rect l="l" t="t" r="r" b="b"/>
            <a:pathLst>
              <a:path h="4502785">
                <a:moveTo>
                  <a:pt x="0" y="0"/>
                </a:moveTo>
                <a:lnTo>
                  <a:pt x="0" y="4502454"/>
                </a:lnTo>
              </a:path>
            </a:pathLst>
          </a:custGeom>
          <a:ln w="3479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0081" y="5583554"/>
            <a:ext cx="5907405" cy="0"/>
          </a:xfrm>
          <a:custGeom>
            <a:avLst/>
            <a:gdLst/>
            <a:ahLst/>
            <a:cxnLst/>
            <a:rect l="l" t="t" r="r" b="b"/>
            <a:pathLst>
              <a:path w="5907405">
                <a:moveTo>
                  <a:pt x="0" y="0"/>
                </a:moveTo>
                <a:lnTo>
                  <a:pt x="5907303" y="0"/>
                </a:lnTo>
              </a:path>
            </a:pathLst>
          </a:custGeom>
          <a:ln w="1143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5872" y="1121410"/>
            <a:ext cx="0" cy="4456430"/>
          </a:xfrm>
          <a:custGeom>
            <a:avLst/>
            <a:gdLst/>
            <a:ahLst/>
            <a:cxnLst/>
            <a:rect l="l" t="t" r="r" b="b"/>
            <a:pathLst>
              <a:path h="4456430">
                <a:moveTo>
                  <a:pt x="0" y="0"/>
                </a:moveTo>
                <a:lnTo>
                  <a:pt x="0" y="4456430"/>
                </a:lnTo>
              </a:path>
            </a:pathLst>
          </a:custGeom>
          <a:ln w="1158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0081" y="1115694"/>
            <a:ext cx="5907405" cy="0"/>
          </a:xfrm>
          <a:custGeom>
            <a:avLst/>
            <a:gdLst/>
            <a:ahLst/>
            <a:cxnLst/>
            <a:rect l="l" t="t" r="r" b="b"/>
            <a:pathLst>
              <a:path w="5907405">
                <a:moveTo>
                  <a:pt x="0" y="0"/>
                </a:moveTo>
                <a:lnTo>
                  <a:pt x="5907303" y="0"/>
                </a:lnTo>
              </a:path>
            </a:pathLst>
          </a:custGeom>
          <a:ln w="1142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1606" y="1121663"/>
            <a:ext cx="0" cy="4456430"/>
          </a:xfrm>
          <a:custGeom>
            <a:avLst/>
            <a:gdLst/>
            <a:ahLst/>
            <a:cxnLst/>
            <a:rect l="l" t="t" r="r" b="b"/>
            <a:pathLst>
              <a:path h="4456430">
                <a:moveTo>
                  <a:pt x="0" y="0"/>
                </a:moveTo>
                <a:lnTo>
                  <a:pt x="0" y="4456176"/>
                </a:lnTo>
              </a:path>
            </a:pathLst>
          </a:custGeom>
          <a:ln w="115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2747" y="1409700"/>
            <a:ext cx="5279135" cy="3858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79334" y="2541777"/>
            <a:ext cx="3420110" cy="12992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33020" indent="-286385">
              <a:lnSpc>
                <a:spcPts val="2160"/>
              </a:lnSpc>
              <a:spcBef>
                <a:spcPts val="37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Grateful and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appreciative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all 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comments,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suggestions,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sited 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errors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  <a:hlinkClick r:id="rId3"/>
              </a:rPr>
              <a:t>email:</a:t>
            </a:r>
            <a:r>
              <a:rPr lang="en-IN" sz="2000" spc="-50" dirty="0" err="1">
                <a:solidFill>
                  <a:srgbClr val="252525"/>
                </a:solidFill>
                <a:latin typeface="Times New Roman"/>
                <a:cs typeface="Times New Roman"/>
                <a:hlinkClick r:id="rId3"/>
              </a:rPr>
              <a:t>karthramach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  <a:hlinkClick r:id="rId3"/>
              </a:rPr>
              <a:t>@gmail.com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5091" y="5068823"/>
            <a:ext cx="2527300" cy="2000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15"/>
              </a:spcBef>
            </a:pPr>
            <a:r>
              <a:rPr sz="7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This </a:t>
            </a:r>
            <a:r>
              <a:rPr sz="7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Photo</a:t>
            </a:r>
            <a:r>
              <a:rPr sz="700" spc="5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700" spc="-10" dirty="0">
                <a:solidFill>
                  <a:srgbClr val="FFFFFF"/>
                </a:solidFill>
                <a:latin typeface="Times New Roman"/>
                <a:cs typeface="Times New Roman"/>
              </a:rPr>
              <a:t>Unknown Author </a:t>
            </a:r>
            <a:r>
              <a:rPr sz="700" spc="-3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licensed </a:t>
            </a:r>
            <a:r>
              <a:rPr sz="700" spc="-10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7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CC </a:t>
            </a:r>
            <a:r>
              <a:rPr sz="7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BY-NC-ND</a:t>
            </a:r>
            <a:endParaRPr sz="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257" y="1100455"/>
            <a:ext cx="80752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5880" marR="5080" indent="-2583815" algn="just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/>
                <a:cs typeface="Times New Roman"/>
              </a:rPr>
              <a:t>Identifying </a:t>
            </a:r>
            <a:r>
              <a:rPr sz="3200" b="1" spc="-210" dirty="0">
                <a:latin typeface="Times New Roman"/>
                <a:cs typeface="Times New Roman"/>
              </a:rPr>
              <a:t>A </a:t>
            </a:r>
            <a:r>
              <a:rPr sz="3200" b="1" spc="-50" dirty="0">
                <a:latin typeface="Times New Roman"/>
                <a:cs typeface="Times New Roman"/>
              </a:rPr>
              <a:t>Suitable </a:t>
            </a:r>
            <a:r>
              <a:rPr sz="3200" b="1" spc="-10" dirty="0">
                <a:latin typeface="Times New Roman"/>
                <a:cs typeface="Times New Roman"/>
              </a:rPr>
              <a:t>Location </a:t>
            </a:r>
            <a:r>
              <a:rPr sz="3200" b="1" spc="-105" dirty="0">
                <a:latin typeface="Times New Roman"/>
                <a:cs typeface="Times New Roman"/>
              </a:rPr>
              <a:t>for </a:t>
            </a:r>
            <a:r>
              <a:rPr sz="3200" b="1" spc="40" dirty="0">
                <a:latin typeface="Times New Roman"/>
                <a:cs typeface="Times New Roman"/>
              </a:rPr>
              <a:t>Business </a:t>
            </a:r>
            <a:r>
              <a:rPr sz="3200" b="1" spc="-5" dirty="0">
                <a:latin typeface="Times New Roman"/>
                <a:cs typeface="Times New Roman"/>
              </a:rPr>
              <a:t>in  </a:t>
            </a:r>
            <a:r>
              <a:rPr sz="3200" b="1" spc="-50" dirty="0">
                <a:latin typeface="Times New Roman"/>
                <a:cs typeface="Times New Roman"/>
              </a:rPr>
              <a:t>Toronto,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65" dirty="0">
                <a:latin typeface="Times New Roman"/>
                <a:cs typeface="Times New Roman"/>
              </a:rPr>
              <a:t>Canada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003" y="2414016"/>
            <a:ext cx="4681728" cy="331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219" y="5757164"/>
            <a:ext cx="15309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0" dirty="0">
                <a:latin typeface="Times New Roman"/>
                <a:cs typeface="Times New Roman"/>
              </a:rPr>
              <a:t>Image </a:t>
            </a:r>
            <a:r>
              <a:rPr sz="800" b="1" spc="-10" dirty="0">
                <a:latin typeface="Times New Roman"/>
                <a:cs typeface="Times New Roman"/>
              </a:rPr>
              <a:t>source:</a:t>
            </a:r>
            <a:r>
              <a:rPr sz="800" b="1" spc="-80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latin typeface="Times New Roman"/>
                <a:cs typeface="Times New Roman"/>
              </a:rPr>
              <a:t>google.com/images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7771" y="2526792"/>
            <a:ext cx="4681728" cy="320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DADE569-9F6A-465E-96D9-AA58404FC315}"/>
              </a:ext>
            </a:extLst>
          </p:cNvPr>
          <p:cNvSpPr/>
          <p:nvPr/>
        </p:nvSpPr>
        <p:spPr>
          <a:xfrm>
            <a:off x="1066800" y="228600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541" y="213360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1321" y="675259"/>
            <a:ext cx="3227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Research</a:t>
            </a:r>
            <a:r>
              <a:rPr sz="3600" spc="-65" dirty="0"/>
              <a:t> </a:t>
            </a:r>
            <a:r>
              <a:rPr sz="3600" spc="-90" dirty="0"/>
              <a:t>Scenario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95400" y="2590800"/>
            <a:ext cx="9749155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Introduction-Problem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Description: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premise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research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paper 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center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investigating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determining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ideal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locale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Toronto,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Canada,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establishment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business-dining experience,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restaurant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targeting 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people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whose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taste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palette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unconventional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outside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box. 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study, 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endeavor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identify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right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finding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right cluster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people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amenities,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whose income,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age, 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education,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household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size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combined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right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competitive mixture create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enabling 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environment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support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business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those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who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depend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1295400"/>
            <a:ext cx="36059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 algn="just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Research</a:t>
            </a:r>
            <a:r>
              <a:rPr spc="-45" dirty="0"/>
              <a:t> </a:t>
            </a:r>
            <a:r>
              <a:rPr spc="-110" dirty="0"/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2425344"/>
            <a:ext cx="6099810" cy="328167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Requirements: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130"/>
              </a:spcBef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research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top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require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household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data,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cross- 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sectional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time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dimensional.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rely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geo- 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locational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areas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interests,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i.e. 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boroughs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neighborhoods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50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focus.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23495" algn="just">
              <a:lnSpc>
                <a:spcPct val="100000"/>
              </a:lnSpc>
              <a:spcBef>
                <a:spcPts val="2140"/>
              </a:spcBef>
            </a:pP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assume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“the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environs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Toronto.” Most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 the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publicly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available,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online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3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elsewhere.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18249" y="3118790"/>
            <a:ext cx="1552778" cy="201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6907" y="5537834"/>
            <a:ext cx="2856230" cy="0"/>
          </a:xfrm>
          <a:custGeom>
            <a:avLst/>
            <a:gdLst/>
            <a:ahLst/>
            <a:cxnLst/>
            <a:rect l="l" t="t" r="r" b="b"/>
            <a:pathLst>
              <a:path w="2856229">
                <a:moveTo>
                  <a:pt x="0" y="0"/>
                </a:moveTo>
                <a:lnTo>
                  <a:pt x="2855976" y="0"/>
                </a:lnTo>
              </a:path>
            </a:pathLst>
          </a:custGeom>
          <a:ln w="3429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4306" y="2734310"/>
            <a:ext cx="0" cy="2786380"/>
          </a:xfrm>
          <a:custGeom>
            <a:avLst/>
            <a:gdLst/>
            <a:ahLst/>
            <a:cxnLst/>
            <a:rect l="l" t="t" r="r" b="b"/>
            <a:pathLst>
              <a:path h="2786379">
                <a:moveTo>
                  <a:pt x="0" y="0"/>
                </a:moveTo>
                <a:lnTo>
                  <a:pt x="0" y="2786380"/>
                </a:lnTo>
              </a:path>
            </a:pathLst>
          </a:custGeom>
          <a:ln w="3479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26907" y="2716529"/>
            <a:ext cx="2856230" cy="0"/>
          </a:xfrm>
          <a:custGeom>
            <a:avLst/>
            <a:gdLst/>
            <a:ahLst/>
            <a:cxnLst/>
            <a:rect l="l" t="t" r="r" b="b"/>
            <a:pathLst>
              <a:path w="2856229">
                <a:moveTo>
                  <a:pt x="0" y="0"/>
                </a:moveTo>
                <a:lnTo>
                  <a:pt x="2855976" y="0"/>
                </a:lnTo>
              </a:path>
            </a:pathLst>
          </a:custGeom>
          <a:ln w="355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65484" y="2733801"/>
            <a:ext cx="0" cy="2786380"/>
          </a:xfrm>
          <a:custGeom>
            <a:avLst/>
            <a:gdLst/>
            <a:ahLst/>
            <a:cxnLst/>
            <a:rect l="l" t="t" r="r" b="b"/>
            <a:pathLst>
              <a:path h="2786379">
                <a:moveTo>
                  <a:pt x="0" y="0"/>
                </a:moveTo>
                <a:lnTo>
                  <a:pt x="0" y="2786380"/>
                </a:lnTo>
              </a:path>
            </a:pathLst>
          </a:custGeom>
          <a:ln w="3479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3263" y="550290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265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9041" y="2757170"/>
            <a:ext cx="0" cy="2739390"/>
          </a:xfrm>
          <a:custGeom>
            <a:avLst/>
            <a:gdLst/>
            <a:ahLst/>
            <a:cxnLst/>
            <a:rect l="l" t="t" r="r" b="b"/>
            <a:pathLst>
              <a:path h="2739390">
                <a:moveTo>
                  <a:pt x="0" y="0"/>
                </a:moveTo>
                <a:lnTo>
                  <a:pt x="0" y="2739390"/>
                </a:lnTo>
              </a:path>
            </a:pathLst>
          </a:custGeom>
          <a:ln w="115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3263" y="2751454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265" y="0"/>
                </a:lnTo>
              </a:path>
            </a:pathLst>
          </a:custGeom>
          <a:ln w="1142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30750" y="2756916"/>
            <a:ext cx="0" cy="2740660"/>
          </a:xfrm>
          <a:custGeom>
            <a:avLst/>
            <a:gdLst/>
            <a:ahLst/>
            <a:cxnLst/>
            <a:rect l="l" t="t" r="r" b="b"/>
            <a:pathLst>
              <a:path h="2740660">
                <a:moveTo>
                  <a:pt x="0" y="0"/>
                </a:moveTo>
                <a:lnTo>
                  <a:pt x="0" y="2740152"/>
                </a:lnTo>
              </a:path>
            </a:pathLst>
          </a:custGeom>
          <a:ln w="115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0025" y="1184999"/>
            <a:ext cx="35136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 algn="just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Research</a:t>
            </a:r>
            <a:r>
              <a:rPr spc="-45" dirty="0"/>
              <a:t> </a:t>
            </a:r>
            <a:r>
              <a:rPr spc="-110" dirty="0"/>
              <a:t>Scenario</a:t>
            </a:r>
          </a:p>
        </p:txBody>
      </p:sp>
      <p:sp>
        <p:nvSpPr>
          <p:cNvPr id="4" name="object 4"/>
          <p:cNvSpPr/>
          <p:nvPr/>
        </p:nvSpPr>
        <p:spPr>
          <a:xfrm>
            <a:off x="3508025" y="4167850"/>
            <a:ext cx="1028065" cy="99060"/>
          </a:xfrm>
          <a:custGeom>
            <a:avLst/>
            <a:gdLst/>
            <a:ahLst/>
            <a:cxnLst/>
            <a:rect l="l" t="t" r="r" b="b"/>
            <a:pathLst>
              <a:path w="1028064" h="99060">
                <a:moveTo>
                  <a:pt x="0" y="98967"/>
                </a:moveTo>
                <a:lnTo>
                  <a:pt x="1027440" y="98967"/>
                </a:lnTo>
                <a:lnTo>
                  <a:pt x="1027440" y="0"/>
                </a:lnTo>
                <a:lnTo>
                  <a:pt x="0" y="0"/>
                </a:lnTo>
                <a:lnTo>
                  <a:pt x="0" y="98967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8025" y="3043683"/>
            <a:ext cx="99695" cy="1124585"/>
          </a:xfrm>
          <a:custGeom>
            <a:avLst/>
            <a:gdLst/>
            <a:ahLst/>
            <a:cxnLst/>
            <a:rect l="l" t="t" r="r" b="b"/>
            <a:pathLst>
              <a:path w="99695" h="1124585">
                <a:moveTo>
                  <a:pt x="0" y="1124166"/>
                </a:moveTo>
                <a:lnTo>
                  <a:pt x="99429" y="1124166"/>
                </a:lnTo>
                <a:lnTo>
                  <a:pt x="99429" y="0"/>
                </a:lnTo>
                <a:lnTo>
                  <a:pt x="0" y="0"/>
                </a:lnTo>
                <a:lnTo>
                  <a:pt x="0" y="1124166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8025" y="2944716"/>
            <a:ext cx="1028065" cy="99060"/>
          </a:xfrm>
          <a:custGeom>
            <a:avLst/>
            <a:gdLst/>
            <a:ahLst/>
            <a:cxnLst/>
            <a:rect l="l" t="t" r="r" b="b"/>
            <a:pathLst>
              <a:path w="1028064" h="99060">
                <a:moveTo>
                  <a:pt x="0" y="98967"/>
                </a:moveTo>
                <a:lnTo>
                  <a:pt x="1027440" y="98967"/>
                </a:lnTo>
                <a:lnTo>
                  <a:pt x="1027440" y="0"/>
                </a:lnTo>
                <a:lnTo>
                  <a:pt x="0" y="0"/>
                </a:lnTo>
                <a:lnTo>
                  <a:pt x="0" y="98967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6035" y="3043382"/>
            <a:ext cx="99695" cy="1125220"/>
          </a:xfrm>
          <a:custGeom>
            <a:avLst/>
            <a:gdLst/>
            <a:ahLst/>
            <a:cxnLst/>
            <a:rect l="l" t="t" r="r" b="b"/>
            <a:pathLst>
              <a:path w="99695" h="1125220">
                <a:moveTo>
                  <a:pt x="99429" y="0"/>
                </a:moveTo>
                <a:lnTo>
                  <a:pt x="0" y="0"/>
                </a:lnTo>
                <a:lnTo>
                  <a:pt x="0" y="1124762"/>
                </a:lnTo>
                <a:lnTo>
                  <a:pt x="99429" y="1124762"/>
                </a:lnTo>
                <a:lnTo>
                  <a:pt x="99429" y="0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3456" y="314262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324"/>
                </a:moveTo>
                <a:lnTo>
                  <a:pt x="132572" y="132324"/>
                </a:lnTo>
                <a:lnTo>
                  <a:pt x="132572" y="0"/>
                </a:lnTo>
                <a:lnTo>
                  <a:pt x="0" y="0"/>
                </a:lnTo>
                <a:lnTo>
                  <a:pt x="0" y="132324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8602" y="3208788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32" y="0"/>
                </a:lnTo>
              </a:path>
            </a:pathLst>
          </a:custGeom>
          <a:ln w="66162">
            <a:solidFill>
              <a:srgbClr val="3B9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3456" y="340727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324"/>
                </a:moveTo>
                <a:lnTo>
                  <a:pt x="132572" y="132324"/>
                </a:lnTo>
                <a:lnTo>
                  <a:pt x="132572" y="0"/>
                </a:lnTo>
                <a:lnTo>
                  <a:pt x="0" y="0"/>
                </a:lnTo>
                <a:lnTo>
                  <a:pt x="0" y="132324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8602" y="3473438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32" y="0"/>
                </a:lnTo>
              </a:path>
            </a:pathLst>
          </a:custGeom>
          <a:ln w="66162">
            <a:solidFill>
              <a:srgbClr val="3B9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3456" y="367192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324"/>
                </a:moveTo>
                <a:lnTo>
                  <a:pt x="132572" y="132324"/>
                </a:lnTo>
                <a:lnTo>
                  <a:pt x="132572" y="0"/>
                </a:lnTo>
                <a:lnTo>
                  <a:pt x="0" y="0"/>
                </a:lnTo>
                <a:lnTo>
                  <a:pt x="0" y="132324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8602" y="3738088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32" y="0"/>
                </a:lnTo>
              </a:path>
            </a:pathLst>
          </a:custGeom>
          <a:ln w="66162">
            <a:solidFill>
              <a:srgbClr val="3B9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3456" y="393657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324"/>
                </a:moveTo>
                <a:lnTo>
                  <a:pt x="132572" y="132324"/>
                </a:lnTo>
                <a:lnTo>
                  <a:pt x="132572" y="0"/>
                </a:lnTo>
                <a:lnTo>
                  <a:pt x="0" y="0"/>
                </a:lnTo>
                <a:lnTo>
                  <a:pt x="0" y="132324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8602" y="4002738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32" y="0"/>
                </a:lnTo>
              </a:path>
            </a:pathLst>
          </a:custGeom>
          <a:ln w="66162">
            <a:solidFill>
              <a:srgbClr val="3B9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83204" y="4789170"/>
            <a:ext cx="24765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Research </a:t>
            </a:r>
            <a:r>
              <a:rPr sz="1100" spc="-35" dirty="0">
                <a:latin typeface="Times New Roman"/>
                <a:cs typeface="Times New Roman"/>
              </a:rPr>
              <a:t>Scenario: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Requirements(cot’d)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07592" y="2977164"/>
            <a:ext cx="928369" cy="264795"/>
          </a:xfrm>
          <a:custGeom>
            <a:avLst/>
            <a:gdLst/>
            <a:ahLst/>
            <a:cxnLst/>
            <a:rect l="l" t="t" r="r" b="b"/>
            <a:pathLst>
              <a:path w="928370" h="264794">
                <a:moveTo>
                  <a:pt x="464005" y="0"/>
                </a:moveTo>
                <a:lnTo>
                  <a:pt x="395437" y="1436"/>
                </a:lnTo>
                <a:lnTo>
                  <a:pt x="329993" y="5607"/>
                </a:lnTo>
                <a:lnTo>
                  <a:pt x="268390" y="12308"/>
                </a:lnTo>
                <a:lnTo>
                  <a:pt x="211348" y="21334"/>
                </a:lnTo>
                <a:lnTo>
                  <a:pt x="159582" y="32480"/>
                </a:lnTo>
                <a:lnTo>
                  <a:pt x="113811" y="45541"/>
                </a:lnTo>
                <a:lnTo>
                  <a:pt x="74753" y="60310"/>
                </a:lnTo>
                <a:lnTo>
                  <a:pt x="19645" y="94157"/>
                </a:lnTo>
                <a:lnTo>
                  <a:pt x="0" y="132380"/>
                </a:lnTo>
                <a:lnTo>
                  <a:pt x="5030" y="151934"/>
                </a:lnTo>
                <a:lnTo>
                  <a:pt x="43125" y="188165"/>
                </a:lnTo>
                <a:lnTo>
                  <a:pt x="113811" y="219195"/>
                </a:lnTo>
                <a:lnTo>
                  <a:pt x="159582" y="232248"/>
                </a:lnTo>
                <a:lnTo>
                  <a:pt x="211348" y="243386"/>
                </a:lnTo>
                <a:lnTo>
                  <a:pt x="268390" y="252406"/>
                </a:lnTo>
                <a:lnTo>
                  <a:pt x="329993" y="259102"/>
                </a:lnTo>
                <a:lnTo>
                  <a:pt x="395437" y="263270"/>
                </a:lnTo>
                <a:lnTo>
                  <a:pt x="464005" y="264705"/>
                </a:lnTo>
                <a:lnTo>
                  <a:pt x="532573" y="263270"/>
                </a:lnTo>
                <a:lnTo>
                  <a:pt x="598017" y="259102"/>
                </a:lnTo>
                <a:lnTo>
                  <a:pt x="659619" y="252406"/>
                </a:lnTo>
                <a:lnTo>
                  <a:pt x="716662" y="243386"/>
                </a:lnTo>
                <a:lnTo>
                  <a:pt x="768427" y="232248"/>
                </a:lnTo>
                <a:lnTo>
                  <a:pt x="814198" y="219195"/>
                </a:lnTo>
                <a:lnTo>
                  <a:pt x="853257" y="204432"/>
                </a:lnTo>
                <a:lnTo>
                  <a:pt x="908365" y="170597"/>
                </a:lnTo>
                <a:lnTo>
                  <a:pt x="928010" y="132380"/>
                </a:lnTo>
                <a:lnTo>
                  <a:pt x="922979" y="112824"/>
                </a:lnTo>
                <a:lnTo>
                  <a:pt x="884885" y="76584"/>
                </a:lnTo>
                <a:lnTo>
                  <a:pt x="814198" y="45541"/>
                </a:lnTo>
                <a:lnTo>
                  <a:pt x="768427" y="32480"/>
                </a:lnTo>
                <a:lnTo>
                  <a:pt x="716662" y="21334"/>
                </a:lnTo>
                <a:lnTo>
                  <a:pt x="659619" y="12308"/>
                </a:lnTo>
                <a:lnTo>
                  <a:pt x="598017" y="5607"/>
                </a:lnTo>
                <a:lnTo>
                  <a:pt x="532573" y="1436"/>
                </a:lnTo>
                <a:lnTo>
                  <a:pt x="464005" y="0"/>
                </a:lnTo>
                <a:close/>
              </a:path>
            </a:pathLst>
          </a:custGeom>
          <a:solidFill>
            <a:srgbClr val="446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7592" y="3175707"/>
            <a:ext cx="928369" cy="397510"/>
          </a:xfrm>
          <a:custGeom>
            <a:avLst/>
            <a:gdLst/>
            <a:ahLst/>
            <a:cxnLst/>
            <a:rect l="l" t="t" r="r" b="b"/>
            <a:pathLst>
              <a:path w="928370" h="397510">
                <a:moveTo>
                  <a:pt x="0" y="0"/>
                </a:moveTo>
                <a:lnTo>
                  <a:pt x="0" y="264649"/>
                </a:lnTo>
                <a:lnTo>
                  <a:pt x="5054" y="284135"/>
                </a:lnTo>
                <a:lnTo>
                  <a:pt x="43297" y="320303"/>
                </a:lnTo>
                <a:lnTo>
                  <a:pt x="114171" y="351342"/>
                </a:lnTo>
                <a:lnTo>
                  <a:pt x="160013" y="364415"/>
                </a:lnTo>
                <a:lnTo>
                  <a:pt x="211817" y="375580"/>
                </a:lnTo>
                <a:lnTo>
                  <a:pt x="268851" y="384627"/>
                </a:lnTo>
                <a:lnTo>
                  <a:pt x="330381" y="391347"/>
                </a:lnTo>
                <a:lnTo>
                  <a:pt x="395676" y="395533"/>
                </a:lnTo>
                <a:lnTo>
                  <a:pt x="464005" y="396974"/>
                </a:lnTo>
                <a:lnTo>
                  <a:pt x="532333" y="395533"/>
                </a:lnTo>
                <a:lnTo>
                  <a:pt x="597628" y="391347"/>
                </a:lnTo>
                <a:lnTo>
                  <a:pt x="659159" y="384627"/>
                </a:lnTo>
                <a:lnTo>
                  <a:pt x="716192" y="375580"/>
                </a:lnTo>
                <a:lnTo>
                  <a:pt x="767996" y="364415"/>
                </a:lnTo>
                <a:lnTo>
                  <a:pt x="813839" y="351342"/>
                </a:lnTo>
                <a:lnTo>
                  <a:pt x="852988" y="336568"/>
                </a:lnTo>
                <a:lnTo>
                  <a:pt x="908278" y="302756"/>
                </a:lnTo>
                <a:lnTo>
                  <a:pt x="928010" y="264649"/>
                </a:lnTo>
                <a:lnTo>
                  <a:pt x="795437" y="264649"/>
                </a:lnTo>
                <a:lnTo>
                  <a:pt x="781869" y="262272"/>
                </a:lnTo>
                <a:lnTo>
                  <a:pt x="771408" y="255552"/>
                </a:lnTo>
                <a:lnTo>
                  <a:pt x="764676" y="245111"/>
                </a:lnTo>
                <a:lnTo>
                  <a:pt x="762294" y="231568"/>
                </a:lnTo>
                <a:lnTo>
                  <a:pt x="764676" y="218026"/>
                </a:lnTo>
                <a:lnTo>
                  <a:pt x="771408" y="207584"/>
                </a:lnTo>
                <a:lnTo>
                  <a:pt x="781869" y="200865"/>
                </a:lnTo>
                <a:lnTo>
                  <a:pt x="795437" y="198487"/>
                </a:lnTo>
                <a:lnTo>
                  <a:pt x="928010" y="198487"/>
                </a:lnTo>
                <a:lnTo>
                  <a:pt x="928010" y="132324"/>
                </a:lnTo>
                <a:lnTo>
                  <a:pt x="464005" y="132324"/>
                </a:lnTo>
                <a:lnTo>
                  <a:pt x="395676" y="130883"/>
                </a:lnTo>
                <a:lnTo>
                  <a:pt x="330381" y="126697"/>
                </a:lnTo>
                <a:lnTo>
                  <a:pt x="268851" y="119977"/>
                </a:lnTo>
                <a:lnTo>
                  <a:pt x="211817" y="110930"/>
                </a:lnTo>
                <a:lnTo>
                  <a:pt x="160013" y="99765"/>
                </a:lnTo>
                <a:lnTo>
                  <a:pt x="114171" y="86692"/>
                </a:lnTo>
                <a:lnTo>
                  <a:pt x="75021" y="71918"/>
                </a:lnTo>
                <a:lnTo>
                  <a:pt x="19731" y="38106"/>
                </a:lnTo>
                <a:lnTo>
                  <a:pt x="5054" y="19485"/>
                </a:lnTo>
                <a:lnTo>
                  <a:pt x="0" y="0"/>
                </a:lnTo>
                <a:close/>
              </a:path>
              <a:path w="928370" h="397510">
                <a:moveTo>
                  <a:pt x="928010" y="198487"/>
                </a:moveTo>
                <a:lnTo>
                  <a:pt x="795437" y="198487"/>
                </a:lnTo>
                <a:lnTo>
                  <a:pt x="809005" y="200865"/>
                </a:lnTo>
                <a:lnTo>
                  <a:pt x="819466" y="207584"/>
                </a:lnTo>
                <a:lnTo>
                  <a:pt x="826198" y="218026"/>
                </a:lnTo>
                <a:lnTo>
                  <a:pt x="828580" y="231568"/>
                </a:lnTo>
                <a:lnTo>
                  <a:pt x="826198" y="245111"/>
                </a:lnTo>
                <a:lnTo>
                  <a:pt x="819466" y="255552"/>
                </a:lnTo>
                <a:lnTo>
                  <a:pt x="809005" y="262272"/>
                </a:lnTo>
                <a:lnTo>
                  <a:pt x="795437" y="264649"/>
                </a:lnTo>
                <a:lnTo>
                  <a:pt x="928010" y="264649"/>
                </a:lnTo>
                <a:lnTo>
                  <a:pt x="928010" y="198487"/>
                </a:lnTo>
                <a:close/>
              </a:path>
              <a:path w="928370" h="397510">
                <a:moveTo>
                  <a:pt x="928010" y="0"/>
                </a:moveTo>
                <a:lnTo>
                  <a:pt x="908278" y="38106"/>
                </a:lnTo>
                <a:lnTo>
                  <a:pt x="852988" y="71918"/>
                </a:lnTo>
                <a:lnTo>
                  <a:pt x="813839" y="86692"/>
                </a:lnTo>
                <a:lnTo>
                  <a:pt x="767996" y="99765"/>
                </a:lnTo>
                <a:lnTo>
                  <a:pt x="716192" y="110930"/>
                </a:lnTo>
                <a:lnTo>
                  <a:pt x="659159" y="119977"/>
                </a:lnTo>
                <a:lnTo>
                  <a:pt x="597628" y="126697"/>
                </a:lnTo>
                <a:lnTo>
                  <a:pt x="532333" y="130883"/>
                </a:lnTo>
                <a:lnTo>
                  <a:pt x="464005" y="132324"/>
                </a:lnTo>
                <a:lnTo>
                  <a:pt x="928010" y="132324"/>
                </a:lnTo>
                <a:lnTo>
                  <a:pt x="928010" y="0"/>
                </a:lnTo>
                <a:close/>
              </a:path>
            </a:pathLst>
          </a:custGeom>
          <a:solidFill>
            <a:srgbClr val="446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7592" y="3506519"/>
            <a:ext cx="928369" cy="397510"/>
          </a:xfrm>
          <a:custGeom>
            <a:avLst/>
            <a:gdLst/>
            <a:ahLst/>
            <a:cxnLst/>
            <a:rect l="l" t="t" r="r" b="b"/>
            <a:pathLst>
              <a:path w="928370" h="397510">
                <a:moveTo>
                  <a:pt x="0" y="0"/>
                </a:moveTo>
                <a:lnTo>
                  <a:pt x="0" y="264649"/>
                </a:lnTo>
                <a:lnTo>
                  <a:pt x="5054" y="284135"/>
                </a:lnTo>
                <a:lnTo>
                  <a:pt x="43297" y="320303"/>
                </a:lnTo>
                <a:lnTo>
                  <a:pt x="114171" y="351342"/>
                </a:lnTo>
                <a:lnTo>
                  <a:pt x="160013" y="364415"/>
                </a:lnTo>
                <a:lnTo>
                  <a:pt x="211817" y="375580"/>
                </a:lnTo>
                <a:lnTo>
                  <a:pt x="268851" y="384627"/>
                </a:lnTo>
                <a:lnTo>
                  <a:pt x="330381" y="391347"/>
                </a:lnTo>
                <a:lnTo>
                  <a:pt x="395676" y="395533"/>
                </a:lnTo>
                <a:lnTo>
                  <a:pt x="464005" y="396974"/>
                </a:lnTo>
                <a:lnTo>
                  <a:pt x="532333" y="395533"/>
                </a:lnTo>
                <a:lnTo>
                  <a:pt x="597628" y="391347"/>
                </a:lnTo>
                <a:lnTo>
                  <a:pt x="659159" y="384627"/>
                </a:lnTo>
                <a:lnTo>
                  <a:pt x="716192" y="375580"/>
                </a:lnTo>
                <a:lnTo>
                  <a:pt x="767996" y="364415"/>
                </a:lnTo>
                <a:lnTo>
                  <a:pt x="813839" y="351342"/>
                </a:lnTo>
                <a:lnTo>
                  <a:pt x="852988" y="336568"/>
                </a:lnTo>
                <a:lnTo>
                  <a:pt x="908278" y="302756"/>
                </a:lnTo>
                <a:lnTo>
                  <a:pt x="928010" y="264649"/>
                </a:lnTo>
                <a:lnTo>
                  <a:pt x="795437" y="264649"/>
                </a:lnTo>
                <a:lnTo>
                  <a:pt x="781869" y="262272"/>
                </a:lnTo>
                <a:lnTo>
                  <a:pt x="771408" y="255552"/>
                </a:lnTo>
                <a:lnTo>
                  <a:pt x="764676" y="245111"/>
                </a:lnTo>
                <a:lnTo>
                  <a:pt x="762294" y="231568"/>
                </a:lnTo>
                <a:lnTo>
                  <a:pt x="764676" y="218026"/>
                </a:lnTo>
                <a:lnTo>
                  <a:pt x="771408" y="207584"/>
                </a:lnTo>
                <a:lnTo>
                  <a:pt x="781869" y="200865"/>
                </a:lnTo>
                <a:lnTo>
                  <a:pt x="795437" y="198487"/>
                </a:lnTo>
                <a:lnTo>
                  <a:pt x="928010" y="198487"/>
                </a:lnTo>
                <a:lnTo>
                  <a:pt x="928010" y="132324"/>
                </a:lnTo>
                <a:lnTo>
                  <a:pt x="464005" y="132324"/>
                </a:lnTo>
                <a:lnTo>
                  <a:pt x="395676" y="130883"/>
                </a:lnTo>
                <a:lnTo>
                  <a:pt x="330381" y="126697"/>
                </a:lnTo>
                <a:lnTo>
                  <a:pt x="268851" y="119977"/>
                </a:lnTo>
                <a:lnTo>
                  <a:pt x="211817" y="110930"/>
                </a:lnTo>
                <a:lnTo>
                  <a:pt x="160013" y="99765"/>
                </a:lnTo>
                <a:lnTo>
                  <a:pt x="114171" y="86692"/>
                </a:lnTo>
                <a:lnTo>
                  <a:pt x="75021" y="71918"/>
                </a:lnTo>
                <a:lnTo>
                  <a:pt x="19731" y="38106"/>
                </a:lnTo>
                <a:lnTo>
                  <a:pt x="5054" y="19485"/>
                </a:lnTo>
                <a:lnTo>
                  <a:pt x="0" y="0"/>
                </a:lnTo>
                <a:close/>
              </a:path>
              <a:path w="928370" h="397510">
                <a:moveTo>
                  <a:pt x="928010" y="198487"/>
                </a:moveTo>
                <a:lnTo>
                  <a:pt x="795437" y="198487"/>
                </a:lnTo>
                <a:lnTo>
                  <a:pt x="809005" y="200865"/>
                </a:lnTo>
                <a:lnTo>
                  <a:pt x="819466" y="207584"/>
                </a:lnTo>
                <a:lnTo>
                  <a:pt x="826198" y="218026"/>
                </a:lnTo>
                <a:lnTo>
                  <a:pt x="828580" y="231568"/>
                </a:lnTo>
                <a:lnTo>
                  <a:pt x="826198" y="245111"/>
                </a:lnTo>
                <a:lnTo>
                  <a:pt x="819466" y="255552"/>
                </a:lnTo>
                <a:lnTo>
                  <a:pt x="809005" y="262272"/>
                </a:lnTo>
                <a:lnTo>
                  <a:pt x="795437" y="264649"/>
                </a:lnTo>
                <a:lnTo>
                  <a:pt x="928010" y="264649"/>
                </a:lnTo>
                <a:lnTo>
                  <a:pt x="928010" y="198487"/>
                </a:lnTo>
                <a:close/>
              </a:path>
              <a:path w="928370" h="397510">
                <a:moveTo>
                  <a:pt x="928010" y="0"/>
                </a:moveTo>
                <a:lnTo>
                  <a:pt x="908278" y="38106"/>
                </a:lnTo>
                <a:lnTo>
                  <a:pt x="852988" y="71918"/>
                </a:lnTo>
                <a:lnTo>
                  <a:pt x="813839" y="86692"/>
                </a:lnTo>
                <a:lnTo>
                  <a:pt x="767996" y="99765"/>
                </a:lnTo>
                <a:lnTo>
                  <a:pt x="716192" y="110930"/>
                </a:lnTo>
                <a:lnTo>
                  <a:pt x="659159" y="119977"/>
                </a:lnTo>
                <a:lnTo>
                  <a:pt x="597628" y="126697"/>
                </a:lnTo>
                <a:lnTo>
                  <a:pt x="532333" y="130883"/>
                </a:lnTo>
                <a:lnTo>
                  <a:pt x="464005" y="132324"/>
                </a:lnTo>
                <a:lnTo>
                  <a:pt x="928010" y="132324"/>
                </a:lnTo>
                <a:lnTo>
                  <a:pt x="928010" y="0"/>
                </a:lnTo>
                <a:close/>
              </a:path>
            </a:pathLst>
          </a:custGeom>
          <a:solidFill>
            <a:srgbClr val="446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7592" y="3837332"/>
            <a:ext cx="928369" cy="397510"/>
          </a:xfrm>
          <a:custGeom>
            <a:avLst/>
            <a:gdLst/>
            <a:ahLst/>
            <a:cxnLst/>
            <a:rect l="l" t="t" r="r" b="b"/>
            <a:pathLst>
              <a:path w="928370" h="397510">
                <a:moveTo>
                  <a:pt x="0" y="0"/>
                </a:moveTo>
                <a:lnTo>
                  <a:pt x="0" y="264649"/>
                </a:lnTo>
                <a:lnTo>
                  <a:pt x="5054" y="284135"/>
                </a:lnTo>
                <a:lnTo>
                  <a:pt x="43297" y="320303"/>
                </a:lnTo>
                <a:lnTo>
                  <a:pt x="114171" y="351342"/>
                </a:lnTo>
                <a:lnTo>
                  <a:pt x="160013" y="364415"/>
                </a:lnTo>
                <a:lnTo>
                  <a:pt x="211817" y="375580"/>
                </a:lnTo>
                <a:lnTo>
                  <a:pt x="268851" y="384627"/>
                </a:lnTo>
                <a:lnTo>
                  <a:pt x="330381" y="391347"/>
                </a:lnTo>
                <a:lnTo>
                  <a:pt x="395676" y="395533"/>
                </a:lnTo>
                <a:lnTo>
                  <a:pt x="464005" y="396974"/>
                </a:lnTo>
                <a:lnTo>
                  <a:pt x="532333" y="395533"/>
                </a:lnTo>
                <a:lnTo>
                  <a:pt x="597628" y="391347"/>
                </a:lnTo>
                <a:lnTo>
                  <a:pt x="659159" y="384627"/>
                </a:lnTo>
                <a:lnTo>
                  <a:pt x="716192" y="375580"/>
                </a:lnTo>
                <a:lnTo>
                  <a:pt x="767996" y="364415"/>
                </a:lnTo>
                <a:lnTo>
                  <a:pt x="813839" y="351342"/>
                </a:lnTo>
                <a:lnTo>
                  <a:pt x="852988" y="336568"/>
                </a:lnTo>
                <a:lnTo>
                  <a:pt x="908278" y="302756"/>
                </a:lnTo>
                <a:lnTo>
                  <a:pt x="928010" y="264649"/>
                </a:lnTo>
                <a:lnTo>
                  <a:pt x="795437" y="264649"/>
                </a:lnTo>
                <a:lnTo>
                  <a:pt x="781869" y="262272"/>
                </a:lnTo>
                <a:lnTo>
                  <a:pt x="771408" y="255552"/>
                </a:lnTo>
                <a:lnTo>
                  <a:pt x="764676" y="245111"/>
                </a:lnTo>
                <a:lnTo>
                  <a:pt x="762294" y="231568"/>
                </a:lnTo>
                <a:lnTo>
                  <a:pt x="764676" y="218026"/>
                </a:lnTo>
                <a:lnTo>
                  <a:pt x="771408" y="207584"/>
                </a:lnTo>
                <a:lnTo>
                  <a:pt x="781869" y="200865"/>
                </a:lnTo>
                <a:lnTo>
                  <a:pt x="795437" y="198487"/>
                </a:lnTo>
                <a:lnTo>
                  <a:pt x="928010" y="198487"/>
                </a:lnTo>
                <a:lnTo>
                  <a:pt x="928010" y="132324"/>
                </a:lnTo>
                <a:lnTo>
                  <a:pt x="464005" y="132324"/>
                </a:lnTo>
                <a:lnTo>
                  <a:pt x="395676" y="130883"/>
                </a:lnTo>
                <a:lnTo>
                  <a:pt x="330381" y="126697"/>
                </a:lnTo>
                <a:lnTo>
                  <a:pt x="268851" y="119977"/>
                </a:lnTo>
                <a:lnTo>
                  <a:pt x="211817" y="110930"/>
                </a:lnTo>
                <a:lnTo>
                  <a:pt x="160013" y="99765"/>
                </a:lnTo>
                <a:lnTo>
                  <a:pt x="114171" y="86692"/>
                </a:lnTo>
                <a:lnTo>
                  <a:pt x="75021" y="71918"/>
                </a:lnTo>
                <a:lnTo>
                  <a:pt x="19731" y="38106"/>
                </a:lnTo>
                <a:lnTo>
                  <a:pt x="5054" y="19485"/>
                </a:lnTo>
                <a:lnTo>
                  <a:pt x="0" y="0"/>
                </a:lnTo>
                <a:close/>
              </a:path>
              <a:path w="928370" h="397510">
                <a:moveTo>
                  <a:pt x="928010" y="198487"/>
                </a:moveTo>
                <a:lnTo>
                  <a:pt x="795437" y="198487"/>
                </a:lnTo>
                <a:lnTo>
                  <a:pt x="809005" y="200865"/>
                </a:lnTo>
                <a:lnTo>
                  <a:pt x="819466" y="207584"/>
                </a:lnTo>
                <a:lnTo>
                  <a:pt x="826198" y="218026"/>
                </a:lnTo>
                <a:lnTo>
                  <a:pt x="828580" y="231568"/>
                </a:lnTo>
                <a:lnTo>
                  <a:pt x="826198" y="245111"/>
                </a:lnTo>
                <a:lnTo>
                  <a:pt x="819466" y="255552"/>
                </a:lnTo>
                <a:lnTo>
                  <a:pt x="809005" y="262272"/>
                </a:lnTo>
                <a:lnTo>
                  <a:pt x="795437" y="264649"/>
                </a:lnTo>
                <a:lnTo>
                  <a:pt x="928010" y="264649"/>
                </a:lnTo>
                <a:lnTo>
                  <a:pt x="928010" y="198487"/>
                </a:lnTo>
                <a:close/>
              </a:path>
              <a:path w="928370" h="397510">
                <a:moveTo>
                  <a:pt x="928010" y="0"/>
                </a:moveTo>
                <a:lnTo>
                  <a:pt x="908278" y="38106"/>
                </a:lnTo>
                <a:lnTo>
                  <a:pt x="852988" y="71918"/>
                </a:lnTo>
                <a:lnTo>
                  <a:pt x="813839" y="86692"/>
                </a:lnTo>
                <a:lnTo>
                  <a:pt x="767996" y="99765"/>
                </a:lnTo>
                <a:lnTo>
                  <a:pt x="716192" y="110930"/>
                </a:lnTo>
                <a:lnTo>
                  <a:pt x="659159" y="119977"/>
                </a:lnTo>
                <a:lnTo>
                  <a:pt x="597628" y="126697"/>
                </a:lnTo>
                <a:lnTo>
                  <a:pt x="532333" y="130883"/>
                </a:lnTo>
                <a:lnTo>
                  <a:pt x="464005" y="132324"/>
                </a:lnTo>
                <a:lnTo>
                  <a:pt x="928010" y="132324"/>
                </a:lnTo>
                <a:lnTo>
                  <a:pt x="928010" y="0"/>
                </a:lnTo>
                <a:close/>
              </a:path>
            </a:pathLst>
          </a:custGeom>
          <a:solidFill>
            <a:srgbClr val="446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93307" y="4789170"/>
            <a:ext cx="3559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We </a:t>
            </a:r>
            <a:r>
              <a:rPr sz="1100" spc="-60" dirty="0">
                <a:latin typeface="Times New Roman"/>
                <a:cs typeface="Times New Roman"/>
              </a:rPr>
              <a:t>will </a:t>
            </a:r>
            <a:r>
              <a:rPr sz="1100" spc="-15" dirty="0">
                <a:latin typeface="Times New Roman"/>
                <a:cs typeface="Times New Roman"/>
              </a:rPr>
              <a:t>need </a:t>
            </a:r>
            <a:r>
              <a:rPr sz="1100" spc="-20" dirty="0">
                <a:latin typeface="Times New Roman"/>
                <a:cs typeface="Times New Roman"/>
              </a:rPr>
              <a:t>data </a:t>
            </a:r>
            <a:r>
              <a:rPr sz="1100" spc="-10" dirty="0">
                <a:latin typeface="Times New Roman"/>
                <a:cs typeface="Times New Roman"/>
              </a:rPr>
              <a:t>about </a:t>
            </a:r>
            <a:r>
              <a:rPr sz="1100" spc="-15" dirty="0">
                <a:latin typeface="Times New Roman"/>
                <a:cs typeface="Times New Roman"/>
              </a:rPr>
              <a:t>different </a:t>
            </a:r>
            <a:r>
              <a:rPr sz="1100" spc="-30" dirty="0">
                <a:latin typeface="Times New Roman"/>
                <a:cs typeface="Times New Roman"/>
              </a:rPr>
              <a:t>venues </a:t>
            </a:r>
            <a:r>
              <a:rPr sz="1100" spc="-25" dirty="0">
                <a:latin typeface="Times New Roman"/>
                <a:cs typeface="Times New Roman"/>
              </a:rPr>
              <a:t>in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different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3307" y="4946141"/>
            <a:ext cx="3561079" cy="66611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ct val="93900"/>
              </a:lnSpc>
              <a:spcBef>
                <a:spcPts val="185"/>
              </a:spcBef>
            </a:pPr>
            <a:r>
              <a:rPr sz="1100" spc="-10" dirty="0">
                <a:latin typeface="Times New Roman"/>
                <a:cs typeface="Times New Roman"/>
              </a:rPr>
              <a:t>neighborhoods </a:t>
            </a:r>
            <a:r>
              <a:rPr sz="1100" dirty="0">
                <a:latin typeface="Times New Roman"/>
                <a:cs typeface="Times New Roman"/>
              </a:rPr>
              <a:t>of that </a:t>
            </a:r>
            <a:r>
              <a:rPr sz="1100" spc="-35" dirty="0">
                <a:latin typeface="Times New Roman"/>
                <a:cs typeface="Times New Roman"/>
              </a:rPr>
              <a:t>specific </a:t>
            </a:r>
            <a:r>
              <a:rPr sz="1100" spc="-10" dirty="0">
                <a:latin typeface="Times New Roman"/>
                <a:cs typeface="Times New Roman"/>
              </a:rPr>
              <a:t>borough. </a:t>
            </a:r>
            <a:r>
              <a:rPr sz="1100" spc="2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order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40" dirty="0">
                <a:latin typeface="Times New Roman"/>
                <a:cs typeface="Times New Roman"/>
              </a:rPr>
              <a:t>gain </a:t>
            </a:r>
            <a:r>
              <a:rPr sz="1100" dirty="0">
                <a:latin typeface="Times New Roman"/>
                <a:cs typeface="Times New Roman"/>
              </a:rPr>
              <a:t>that  </a:t>
            </a:r>
            <a:r>
              <a:rPr sz="1100" spc="-10" dirty="0">
                <a:latin typeface="Times New Roman"/>
                <a:cs typeface="Times New Roman"/>
              </a:rPr>
              <a:t>information </a:t>
            </a:r>
            <a:r>
              <a:rPr sz="1100" spc="-50" dirty="0">
                <a:latin typeface="Times New Roman"/>
                <a:cs typeface="Times New Roman"/>
              </a:rPr>
              <a:t>we </a:t>
            </a:r>
            <a:r>
              <a:rPr sz="1100" spc="-60" dirty="0">
                <a:latin typeface="Times New Roman"/>
                <a:cs typeface="Times New Roman"/>
              </a:rPr>
              <a:t>will </a:t>
            </a:r>
            <a:r>
              <a:rPr sz="1100" spc="-30" dirty="0">
                <a:latin typeface="Times New Roman"/>
                <a:cs typeface="Times New Roman"/>
              </a:rPr>
              <a:t>use </a:t>
            </a:r>
            <a:r>
              <a:rPr sz="1100" spc="-15" dirty="0">
                <a:latin typeface="Times New Roman"/>
                <a:cs typeface="Times New Roman"/>
              </a:rPr>
              <a:t>"Foursquare" </a:t>
            </a:r>
            <a:r>
              <a:rPr sz="1100" spc="-25" dirty="0">
                <a:latin typeface="Times New Roman"/>
                <a:cs typeface="Times New Roman"/>
              </a:rPr>
              <a:t>locational </a:t>
            </a:r>
            <a:r>
              <a:rPr sz="1100" spc="-15" dirty="0">
                <a:latin typeface="Times New Roman"/>
                <a:cs typeface="Times New Roman"/>
              </a:rPr>
              <a:t>information. </a:t>
            </a:r>
            <a:r>
              <a:rPr sz="1100" spc="-50" dirty="0">
                <a:latin typeface="Times New Roman"/>
                <a:cs typeface="Times New Roman"/>
              </a:rPr>
              <a:t>A  </a:t>
            </a:r>
            <a:r>
              <a:rPr sz="1100" spc="-40" dirty="0">
                <a:latin typeface="Times New Roman"/>
                <a:cs typeface="Times New Roman"/>
              </a:rPr>
              <a:t>typical </a:t>
            </a:r>
            <a:r>
              <a:rPr sz="1100" spc="-15" dirty="0">
                <a:latin typeface="Times New Roman"/>
                <a:cs typeface="Times New Roman"/>
              </a:rPr>
              <a:t>request </a:t>
            </a:r>
            <a:r>
              <a:rPr sz="1100" spc="-5" dirty="0">
                <a:latin typeface="Times New Roman"/>
                <a:cs typeface="Times New Roman"/>
              </a:rPr>
              <a:t>from </a:t>
            </a:r>
            <a:r>
              <a:rPr sz="1100" spc="-15" dirty="0">
                <a:latin typeface="Times New Roman"/>
                <a:cs typeface="Times New Roman"/>
              </a:rPr>
              <a:t>Foursquare </a:t>
            </a:r>
            <a:r>
              <a:rPr sz="1100" spc="-60" dirty="0">
                <a:latin typeface="Times New Roman"/>
                <a:cs typeface="Times New Roman"/>
              </a:rPr>
              <a:t>will </a:t>
            </a:r>
            <a:r>
              <a:rPr sz="1100" spc="-20" dirty="0">
                <a:latin typeface="Times New Roman"/>
                <a:cs typeface="Times New Roman"/>
              </a:rPr>
              <a:t>provide </a:t>
            </a:r>
            <a:r>
              <a:rPr sz="1100" spc="-25" dirty="0">
                <a:latin typeface="Times New Roman"/>
                <a:cs typeface="Times New Roman"/>
              </a:rPr>
              <a:t>us with </a:t>
            </a:r>
            <a:r>
              <a:rPr sz="1100" dirty="0">
                <a:latin typeface="Times New Roman"/>
                <a:cs typeface="Times New Roman"/>
              </a:rPr>
              <a:t>the  </a:t>
            </a:r>
            <a:r>
              <a:rPr sz="1100" spc="-30" dirty="0">
                <a:latin typeface="Times New Roman"/>
                <a:cs typeface="Times New Roman"/>
              </a:rPr>
              <a:t>following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information: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1307972"/>
            <a:ext cx="360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imes New Roman"/>
                <a:cs typeface="Times New Roman"/>
              </a:rPr>
              <a:t>Problem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40" dirty="0">
                <a:latin typeface="Times New Roman"/>
                <a:cs typeface="Times New Roman"/>
              </a:rPr>
              <a:t>Focus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15555" y="2566161"/>
            <a:ext cx="31115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Identifying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Best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New 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Business,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data,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via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Postal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Codes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[Neighborhoods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Toronto]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8844" y="2557272"/>
            <a:ext cx="5475732" cy="3494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7004" y="970915"/>
            <a:ext cx="18586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95"/>
              </a:spcBef>
            </a:pPr>
            <a:r>
              <a:rPr sz="4000" b="1" spc="-229" dirty="0">
                <a:latin typeface="Times New Roman"/>
                <a:cs typeface="Times New Roman"/>
              </a:rPr>
              <a:t>P</a:t>
            </a:r>
            <a:r>
              <a:rPr sz="4000" b="1" spc="-140" dirty="0">
                <a:latin typeface="Times New Roman"/>
                <a:cs typeface="Times New Roman"/>
              </a:rPr>
              <a:t>r</a:t>
            </a:r>
            <a:r>
              <a:rPr sz="4000" b="1" spc="20" dirty="0">
                <a:latin typeface="Times New Roman"/>
                <a:cs typeface="Times New Roman"/>
              </a:rPr>
              <a:t>oblem  </a:t>
            </a:r>
            <a:r>
              <a:rPr sz="4000" b="1" spc="35" dirty="0">
                <a:latin typeface="Times New Roman"/>
                <a:cs typeface="Times New Roman"/>
              </a:rPr>
              <a:t>Focus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5555" y="2566161"/>
            <a:ext cx="3180715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view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economic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financial capital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Canada,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Toronto.</a:t>
            </a:r>
            <a:endParaRPr sz="2400">
              <a:latin typeface="Times New Roman"/>
              <a:cs typeface="Times New Roman"/>
            </a:endParaRPr>
          </a:p>
          <a:p>
            <a:pPr marL="299085" marR="50990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area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colored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based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household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income.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848" y="516636"/>
            <a:ext cx="6469380" cy="5824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2346" y="1240358"/>
            <a:ext cx="360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imes New Roman"/>
                <a:cs typeface="Times New Roman"/>
              </a:rPr>
              <a:t>Problem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40" dirty="0">
                <a:latin typeface="Times New Roman"/>
                <a:cs typeface="Times New Roman"/>
              </a:rPr>
              <a:t>Focus</a:t>
            </a:r>
          </a:p>
        </p:txBody>
      </p:sp>
      <p:sp>
        <p:nvSpPr>
          <p:cNvPr id="4" name="object 4"/>
          <p:cNvSpPr/>
          <p:nvPr/>
        </p:nvSpPr>
        <p:spPr>
          <a:xfrm>
            <a:off x="1295400" y="2845307"/>
            <a:ext cx="9601200" cy="862965"/>
          </a:xfrm>
          <a:custGeom>
            <a:avLst/>
            <a:gdLst/>
            <a:ahLst/>
            <a:cxnLst/>
            <a:rect l="l" t="t" r="r" b="b"/>
            <a:pathLst>
              <a:path w="9601200" h="862964">
                <a:moveTo>
                  <a:pt x="9514967" y="0"/>
                </a:moveTo>
                <a:lnTo>
                  <a:pt x="86233" y="0"/>
                </a:lnTo>
                <a:lnTo>
                  <a:pt x="52667" y="6776"/>
                </a:lnTo>
                <a:lnTo>
                  <a:pt x="25257" y="25257"/>
                </a:lnTo>
                <a:lnTo>
                  <a:pt x="6776" y="52667"/>
                </a:lnTo>
                <a:lnTo>
                  <a:pt x="0" y="86232"/>
                </a:lnTo>
                <a:lnTo>
                  <a:pt x="0" y="776350"/>
                </a:lnTo>
                <a:lnTo>
                  <a:pt x="6776" y="809916"/>
                </a:lnTo>
                <a:lnTo>
                  <a:pt x="25257" y="837326"/>
                </a:lnTo>
                <a:lnTo>
                  <a:pt x="52667" y="855807"/>
                </a:lnTo>
                <a:lnTo>
                  <a:pt x="86233" y="862583"/>
                </a:lnTo>
                <a:lnTo>
                  <a:pt x="9514967" y="862583"/>
                </a:lnTo>
                <a:lnTo>
                  <a:pt x="9548532" y="855807"/>
                </a:lnTo>
                <a:lnTo>
                  <a:pt x="9575942" y="837326"/>
                </a:lnTo>
                <a:lnTo>
                  <a:pt x="9594423" y="809916"/>
                </a:lnTo>
                <a:lnTo>
                  <a:pt x="9601200" y="776350"/>
                </a:lnTo>
                <a:lnTo>
                  <a:pt x="9601200" y="86232"/>
                </a:lnTo>
                <a:lnTo>
                  <a:pt x="9594423" y="52667"/>
                </a:lnTo>
                <a:lnTo>
                  <a:pt x="9575942" y="25257"/>
                </a:lnTo>
                <a:lnTo>
                  <a:pt x="9548532" y="6776"/>
                </a:lnTo>
                <a:lnTo>
                  <a:pt x="95149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0409" y="3109433"/>
            <a:ext cx="205740" cy="335915"/>
          </a:xfrm>
          <a:custGeom>
            <a:avLst/>
            <a:gdLst/>
            <a:ahLst/>
            <a:cxnLst/>
            <a:rect l="l" t="t" r="r" b="b"/>
            <a:pathLst>
              <a:path w="205739" h="335914">
                <a:moveTo>
                  <a:pt x="102780" y="0"/>
                </a:moveTo>
                <a:lnTo>
                  <a:pt x="54478" y="11960"/>
                </a:lnTo>
                <a:lnTo>
                  <a:pt x="17294" y="45375"/>
                </a:lnTo>
                <a:lnTo>
                  <a:pt x="0" y="91983"/>
                </a:lnTo>
                <a:lnTo>
                  <a:pt x="200" y="116952"/>
                </a:lnTo>
                <a:lnTo>
                  <a:pt x="6423" y="141551"/>
                </a:lnTo>
                <a:lnTo>
                  <a:pt x="53366" y="245126"/>
                </a:lnTo>
                <a:lnTo>
                  <a:pt x="93885" y="329958"/>
                </a:lnTo>
                <a:lnTo>
                  <a:pt x="95368" y="333411"/>
                </a:lnTo>
                <a:lnTo>
                  <a:pt x="98827" y="335383"/>
                </a:lnTo>
                <a:lnTo>
                  <a:pt x="106733" y="335383"/>
                </a:lnTo>
                <a:lnTo>
                  <a:pt x="110192" y="333411"/>
                </a:lnTo>
                <a:lnTo>
                  <a:pt x="111674" y="329958"/>
                </a:lnTo>
                <a:lnTo>
                  <a:pt x="152193" y="245126"/>
                </a:lnTo>
                <a:lnTo>
                  <a:pt x="196230" y="147963"/>
                </a:lnTo>
                <a:lnTo>
                  <a:pt x="102780" y="147963"/>
                </a:lnTo>
                <a:lnTo>
                  <a:pt x="85408" y="144495"/>
                </a:lnTo>
                <a:lnTo>
                  <a:pt x="71279" y="135016"/>
                </a:lnTo>
                <a:lnTo>
                  <a:pt x="61782" y="120913"/>
                </a:lnTo>
                <a:lnTo>
                  <a:pt x="58308" y="103574"/>
                </a:lnTo>
                <a:lnTo>
                  <a:pt x="61782" y="86234"/>
                </a:lnTo>
                <a:lnTo>
                  <a:pt x="71279" y="72132"/>
                </a:lnTo>
                <a:lnTo>
                  <a:pt x="85408" y="62653"/>
                </a:lnTo>
                <a:lnTo>
                  <a:pt x="102780" y="59185"/>
                </a:lnTo>
                <a:lnTo>
                  <a:pt x="195402" y="59185"/>
                </a:lnTo>
                <a:lnTo>
                  <a:pt x="188265" y="45375"/>
                </a:lnTo>
                <a:lnTo>
                  <a:pt x="171573" y="26217"/>
                </a:lnTo>
                <a:lnTo>
                  <a:pt x="151082" y="11960"/>
                </a:lnTo>
                <a:lnTo>
                  <a:pt x="127811" y="3067"/>
                </a:lnTo>
                <a:lnTo>
                  <a:pt x="102780" y="0"/>
                </a:lnTo>
                <a:close/>
              </a:path>
              <a:path w="205739" h="335914">
                <a:moveTo>
                  <a:pt x="195402" y="59185"/>
                </a:moveTo>
                <a:lnTo>
                  <a:pt x="102780" y="59185"/>
                </a:lnTo>
                <a:lnTo>
                  <a:pt x="120152" y="62653"/>
                </a:lnTo>
                <a:lnTo>
                  <a:pt x="134281" y="72132"/>
                </a:lnTo>
                <a:lnTo>
                  <a:pt x="143778" y="86234"/>
                </a:lnTo>
                <a:lnTo>
                  <a:pt x="147252" y="103574"/>
                </a:lnTo>
                <a:lnTo>
                  <a:pt x="143778" y="120913"/>
                </a:lnTo>
                <a:lnTo>
                  <a:pt x="134281" y="135016"/>
                </a:lnTo>
                <a:lnTo>
                  <a:pt x="120152" y="144495"/>
                </a:lnTo>
                <a:lnTo>
                  <a:pt x="102780" y="147963"/>
                </a:lnTo>
                <a:lnTo>
                  <a:pt x="196230" y="147963"/>
                </a:lnTo>
                <a:lnTo>
                  <a:pt x="199136" y="141551"/>
                </a:lnTo>
                <a:lnTo>
                  <a:pt x="205359" y="116952"/>
                </a:lnTo>
                <a:lnTo>
                  <a:pt x="205560" y="91983"/>
                </a:lnTo>
                <a:lnTo>
                  <a:pt x="199831" y="67754"/>
                </a:lnTo>
                <a:lnTo>
                  <a:pt x="195402" y="59185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317491"/>
            <a:ext cx="9601200" cy="862965"/>
          </a:xfrm>
          <a:custGeom>
            <a:avLst/>
            <a:gdLst/>
            <a:ahLst/>
            <a:cxnLst/>
            <a:rect l="l" t="t" r="r" b="b"/>
            <a:pathLst>
              <a:path w="9601200" h="862964">
                <a:moveTo>
                  <a:pt x="9514967" y="0"/>
                </a:moveTo>
                <a:lnTo>
                  <a:pt x="86233" y="0"/>
                </a:lnTo>
                <a:lnTo>
                  <a:pt x="52667" y="6776"/>
                </a:lnTo>
                <a:lnTo>
                  <a:pt x="25257" y="25257"/>
                </a:lnTo>
                <a:lnTo>
                  <a:pt x="6776" y="52667"/>
                </a:lnTo>
                <a:lnTo>
                  <a:pt x="0" y="86232"/>
                </a:lnTo>
                <a:lnTo>
                  <a:pt x="0" y="776350"/>
                </a:lnTo>
                <a:lnTo>
                  <a:pt x="6776" y="809916"/>
                </a:lnTo>
                <a:lnTo>
                  <a:pt x="25257" y="837326"/>
                </a:lnTo>
                <a:lnTo>
                  <a:pt x="52667" y="855807"/>
                </a:lnTo>
                <a:lnTo>
                  <a:pt x="86233" y="862583"/>
                </a:lnTo>
                <a:lnTo>
                  <a:pt x="9514967" y="862583"/>
                </a:lnTo>
                <a:lnTo>
                  <a:pt x="9548532" y="855807"/>
                </a:lnTo>
                <a:lnTo>
                  <a:pt x="9575942" y="837326"/>
                </a:lnTo>
                <a:lnTo>
                  <a:pt x="9594423" y="809916"/>
                </a:lnTo>
                <a:lnTo>
                  <a:pt x="9601200" y="776350"/>
                </a:lnTo>
                <a:lnTo>
                  <a:pt x="9601200" y="86232"/>
                </a:lnTo>
                <a:lnTo>
                  <a:pt x="9594423" y="52667"/>
                </a:lnTo>
                <a:lnTo>
                  <a:pt x="9575942" y="25257"/>
                </a:lnTo>
                <a:lnTo>
                  <a:pt x="9548532" y="6776"/>
                </a:lnTo>
                <a:lnTo>
                  <a:pt x="95149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534" y="4723805"/>
            <a:ext cx="118592" cy="17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893" y="4763389"/>
            <a:ext cx="118592" cy="138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2251" y="4605053"/>
            <a:ext cx="118745" cy="297180"/>
          </a:xfrm>
          <a:custGeom>
            <a:avLst/>
            <a:gdLst/>
            <a:ahLst/>
            <a:cxnLst/>
            <a:rect l="l" t="t" r="r" b="b"/>
            <a:pathLst>
              <a:path w="118744" h="297179">
                <a:moveTo>
                  <a:pt x="0" y="0"/>
                </a:moveTo>
                <a:lnTo>
                  <a:pt x="0" y="296880"/>
                </a:lnTo>
                <a:lnTo>
                  <a:pt x="49413" y="296880"/>
                </a:lnTo>
                <a:lnTo>
                  <a:pt x="49413" y="267192"/>
                </a:lnTo>
                <a:lnTo>
                  <a:pt x="118592" y="267192"/>
                </a:lnTo>
                <a:lnTo>
                  <a:pt x="118592" y="247400"/>
                </a:lnTo>
                <a:lnTo>
                  <a:pt x="29648" y="247400"/>
                </a:lnTo>
                <a:lnTo>
                  <a:pt x="29648" y="227608"/>
                </a:lnTo>
                <a:lnTo>
                  <a:pt x="118592" y="227608"/>
                </a:lnTo>
                <a:lnTo>
                  <a:pt x="118592" y="207816"/>
                </a:lnTo>
                <a:lnTo>
                  <a:pt x="29648" y="207816"/>
                </a:lnTo>
                <a:lnTo>
                  <a:pt x="29648" y="188024"/>
                </a:lnTo>
                <a:lnTo>
                  <a:pt x="118592" y="188024"/>
                </a:lnTo>
                <a:lnTo>
                  <a:pt x="118592" y="168232"/>
                </a:lnTo>
                <a:lnTo>
                  <a:pt x="29648" y="168232"/>
                </a:lnTo>
                <a:lnTo>
                  <a:pt x="29648" y="148440"/>
                </a:lnTo>
                <a:lnTo>
                  <a:pt x="118592" y="148440"/>
                </a:lnTo>
                <a:lnTo>
                  <a:pt x="118592" y="128648"/>
                </a:lnTo>
                <a:lnTo>
                  <a:pt x="29648" y="128648"/>
                </a:lnTo>
                <a:lnTo>
                  <a:pt x="29648" y="108856"/>
                </a:lnTo>
                <a:lnTo>
                  <a:pt x="118592" y="108856"/>
                </a:lnTo>
                <a:lnTo>
                  <a:pt x="118592" y="89064"/>
                </a:lnTo>
                <a:lnTo>
                  <a:pt x="29648" y="89064"/>
                </a:lnTo>
                <a:lnTo>
                  <a:pt x="29648" y="69272"/>
                </a:lnTo>
                <a:lnTo>
                  <a:pt x="118592" y="69272"/>
                </a:lnTo>
                <a:lnTo>
                  <a:pt x="118592" y="54428"/>
                </a:lnTo>
                <a:lnTo>
                  <a:pt x="29648" y="54428"/>
                </a:lnTo>
                <a:lnTo>
                  <a:pt x="29648" y="34636"/>
                </a:lnTo>
                <a:lnTo>
                  <a:pt x="118592" y="34636"/>
                </a:lnTo>
                <a:lnTo>
                  <a:pt x="118592" y="14844"/>
                </a:lnTo>
                <a:lnTo>
                  <a:pt x="0" y="0"/>
                </a:lnTo>
                <a:close/>
              </a:path>
              <a:path w="118744" h="297179">
                <a:moveTo>
                  <a:pt x="118592" y="267192"/>
                </a:moveTo>
                <a:lnTo>
                  <a:pt x="69179" y="267192"/>
                </a:lnTo>
                <a:lnTo>
                  <a:pt x="69179" y="296880"/>
                </a:lnTo>
                <a:lnTo>
                  <a:pt x="118592" y="296880"/>
                </a:lnTo>
                <a:lnTo>
                  <a:pt x="118592" y="267192"/>
                </a:lnTo>
                <a:close/>
              </a:path>
              <a:path w="118744" h="297179">
                <a:moveTo>
                  <a:pt x="69179" y="227608"/>
                </a:moveTo>
                <a:lnTo>
                  <a:pt x="49413" y="227608"/>
                </a:lnTo>
                <a:lnTo>
                  <a:pt x="49413" y="247400"/>
                </a:lnTo>
                <a:lnTo>
                  <a:pt x="69179" y="247400"/>
                </a:lnTo>
                <a:lnTo>
                  <a:pt x="69179" y="227608"/>
                </a:lnTo>
                <a:close/>
              </a:path>
              <a:path w="118744" h="297179">
                <a:moveTo>
                  <a:pt x="118592" y="227608"/>
                </a:moveTo>
                <a:lnTo>
                  <a:pt x="88944" y="227608"/>
                </a:lnTo>
                <a:lnTo>
                  <a:pt x="88944" y="247400"/>
                </a:lnTo>
                <a:lnTo>
                  <a:pt x="118592" y="247400"/>
                </a:lnTo>
                <a:lnTo>
                  <a:pt x="118592" y="227608"/>
                </a:lnTo>
                <a:close/>
              </a:path>
              <a:path w="118744" h="297179">
                <a:moveTo>
                  <a:pt x="69179" y="188024"/>
                </a:moveTo>
                <a:lnTo>
                  <a:pt x="49413" y="188024"/>
                </a:lnTo>
                <a:lnTo>
                  <a:pt x="49413" y="207816"/>
                </a:lnTo>
                <a:lnTo>
                  <a:pt x="69179" y="207816"/>
                </a:lnTo>
                <a:lnTo>
                  <a:pt x="69179" y="188024"/>
                </a:lnTo>
                <a:close/>
              </a:path>
              <a:path w="118744" h="297179">
                <a:moveTo>
                  <a:pt x="118592" y="188024"/>
                </a:moveTo>
                <a:lnTo>
                  <a:pt x="88944" y="188024"/>
                </a:lnTo>
                <a:lnTo>
                  <a:pt x="88944" y="207816"/>
                </a:lnTo>
                <a:lnTo>
                  <a:pt x="118592" y="207816"/>
                </a:lnTo>
                <a:lnTo>
                  <a:pt x="118592" y="188024"/>
                </a:lnTo>
                <a:close/>
              </a:path>
              <a:path w="118744" h="297179">
                <a:moveTo>
                  <a:pt x="69179" y="148440"/>
                </a:moveTo>
                <a:lnTo>
                  <a:pt x="49413" y="148440"/>
                </a:lnTo>
                <a:lnTo>
                  <a:pt x="49413" y="168232"/>
                </a:lnTo>
                <a:lnTo>
                  <a:pt x="69179" y="168232"/>
                </a:lnTo>
                <a:lnTo>
                  <a:pt x="69179" y="148440"/>
                </a:lnTo>
                <a:close/>
              </a:path>
              <a:path w="118744" h="297179">
                <a:moveTo>
                  <a:pt x="118592" y="148440"/>
                </a:moveTo>
                <a:lnTo>
                  <a:pt x="88944" y="148440"/>
                </a:lnTo>
                <a:lnTo>
                  <a:pt x="88944" y="168232"/>
                </a:lnTo>
                <a:lnTo>
                  <a:pt x="118592" y="168232"/>
                </a:lnTo>
                <a:lnTo>
                  <a:pt x="118592" y="148440"/>
                </a:lnTo>
                <a:close/>
              </a:path>
              <a:path w="118744" h="297179">
                <a:moveTo>
                  <a:pt x="69179" y="108856"/>
                </a:moveTo>
                <a:lnTo>
                  <a:pt x="49413" y="108856"/>
                </a:lnTo>
                <a:lnTo>
                  <a:pt x="49413" y="128648"/>
                </a:lnTo>
                <a:lnTo>
                  <a:pt x="69179" y="128648"/>
                </a:lnTo>
                <a:lnTo>
                  <a:pt x="69179" y="108856"/>
                </a:lnTo>
                <a:close/>
              </a:path>
              <a:path w="118744" h="297179">
                <a:moveTo>
                  <a:pt x="118592" y="108856"/>
                </a:moveTo>
                <a:lnTo>
                  <a:pt x="88944" y="108856"/>
                </a:lnTo>
                <a:lnTo>
                  <a:pt x="88944" y="128648"/>
                </a:lnTo>
                <a:lnTo>
                  <a:pt x="118592" y="128648"/>
                </a:lnTo>
                <a:lnTo>
                  <a:pt x="118592" y="108856"/>
                </a:lnTo>
                <a:close/>
              </a:path>
              <a:path w="118744" h="297179">
                <a:moveTo>
                  <a:pt x="69179" y="69272"/>
                </a:moveTo>
                <a:lnTo>
                  <a:pt x="49413" y="69272"/>
                </a:lnTo>
                <a:lnTo>
                  <a:pt x="49413" y="89064"/>
                </a:lnTo>
                <a:lnTo>
                  <a:pt x="69179" y="89064"/>
                </a:lnTo>
                <a:lnTo>
                  <a:pt x="69179" y="69272"/>
                </a:lnTo>
                <a:close/>
              </a:path>
              <a:path w="118744" h="297179">
                <a:moveTo>
                  <a:pt x="118592" y="69272"/>
                </a:moveTo>
                <a:lnTo>
                  <a:pt x="88944" y="69272"/>
                </a:lnTo>
                <a:lnTo>
                  <a:pt x="88944" y="89064"/>
                </a:lnTo>
                <a:lnTo>
                  <a:pt x="118592" y="89064"/>
                </a:lnTo>
                <a:lnTo>
                  <a:pt x="118592" y="69272"/>
                </a:lnTo>
                <a:close/>
              </a:path>
              <a:path w="118744" h="297179">
                <a:moveTo>
                  <a:pt x="69179" y="34636"/>
                </a:moveTo>
                <a:lnTo>
                  <a:pt x="49413" y="34636"/>
                </a:lnTo>
                <a:lnTo>
                  <a:pt x="49413" y="54428"/>
                </a:lnTo>
                <a:lnTo>
                  <a:pt x="69179" y="54428"/>
                </a:lnTo>
                <a:lnTo>
                  <a:pt x="69179" y="34636"/>
                </a:lnTo>
                <a:close/>
              </a:path>
              <a:path w="118744" h="297179">
                <a:moveTo>
                  <a:pt x="118592" y="34636"/>
                </a:moveTo>
                <a:lnTo>
                  <a:pt x="88944" y="34636"/>
                </a:lnTo>
                <a:lnTo>
                  <a:pt x="88944" y="54428"/>
                </a:lnTo>
                <a:lnTo>
                  <a:pt x="118592" y="54428"/>
                </a:lnTo>
                <a:lnTo>
                  <a:pt x="118592" y="34636"/>
                </a:lnTo>
                <a:close/>
              </a:path>
            </a:pathLst>
          </a:custGeom>
          <a:solidFill>
            <a:srgbClr val="446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4713" y="4595157"/>
            <a:ext cx="118592" cy="148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0582" y="2959988"/>
            <a:ext cx="8449310" cy="23304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93090">
              <a:lnSpc>
                <a:spcPts val="2150"/>
              </a:lnSpc>
              <a:spcBef>
                <a:spcPts val="275"/>
              </a:spcBef>
            </a:pPr>
            <a:r>
              <a:rPr sz="1900" b="1" spc="-5" dirty="0">
                <a:latin typeface="Times New Roman"/>
                <a:cs typeface="Times New Roman"/>
              </a:rPr>
              <a:t>Connecting to </a:t>
            </a:r>
            <a:r>
              <a:rPr sz="1900" b="1" spc="-35" dirty="0">
                <a:latin typeface="Times New Roman"/>
                <a:cs typeface="Times New Roman"/>
              </a:rPr>
              <a:t>Foursquare </a:t>
            </a:r>
            <a:r>
              <a:rPr sz="1900" b="1" spc="-25" dirty="0">
                <a:latin typeface="Times New Roman"/>
                <a:cs typeface="Times New Roman"/>
              </a:rPr>
              <a:t>and </a:t>
            </a:r>
            <a:r>
              <a:rPr sz="1900" b="1" spc="-30" dirty="0">
                <a:latin typeface="Times New Roman"/>
                <a:cs typeface="Times New Roman"/>
              </a:rPr>
              <a:t>Retrieving </a:t>
            </a:r>
            <a:r>
              <a:rPr sz="1900" b="1" spc="-15" dirty="0">
                <a:latin typeface="Times New Roman"/>
                <a:cs typeface="Times New Roman"/>
              </a:rPr>
              <a:t>Locational </a:t>
            </a:r>
            <a:r>
              <a:rPr sz="1900" b="1" spc="-10" dirty="0">
                <a:latin typeface="Times New Roman"/>
                <a:cs typeface="Times New Roman"/>
              </a:rPr>
              <a:t>Data </a:t>
            </a:r>
            <a:r>
              <a:rPr sz="1900" b="1" spc="-65" dirty="0">
                <a:latin typeface="Times New Roman"/>
                <a:cs typeface="Times New Roman"/>
              </a:rPr>
              <a:t>for </a:t>
            </a:r>
            <a:r>
              <a:rPr sz="1900" b="1" spc="10" dirty="0">
                <a:latin typeface="Times New Roman"/>
                <a:cs typeface="Times New Roman"/>
              </a:rPr>
              <a:t>Each </a:t>
            </a:r>
            <a:r>
              <a:rPr sz="1900" b="1" spc="-50" dirty="0">
                <a:latin typeface="Times New Roman"/>
                <a:cs typeface="Times New Roman"/>
              </a:rPr>
              <a:t>Venue </a:t>
            </a:r>
            <a:r>
              <a:rPr sz="1900" b="1" spc="-10" dirty="0">
                <a:latin typeface="Times New Roman"/>
                <a:cs typeface="Times New Roman"/>
              </a:rPr>
              <a:t>in  </a:t>
            </a:r>
            <a:r>
              <a:rPr sz="1900" b="1" spc="-40" dirty="0">
                <a:latin typeface="Times New Roman"/>
                <a:cs typeface="Times New Roman"/>
              </a:rPr>
              <a:t>Every</a:t>
            </a:r>
            <a:r>
              <a:rPr sz="1900" b="1" spc="10" dirty="0">
                <a:latin typeface="Times New Roman"/>
                <a:cs typeface="Times New Roman"/>
              </a:rPr>
              <a:t> </a:t>
            </a:r>
            <a:r>
              <a:rPr sz="1900" b="1" spc="15" dirty="0">
                <a:latin typeface="Times New Roman"/>
                <a:cs typeface="Times New Roman"/>
              </a:rPr>
              <a:t>Neighborhood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3900"/>
              </a:lnSpc>
              <a:spcBef>
                <a:spcPts val="5"/>
              </a:spcBef>
            </a:pPr>
            <a:r>
              <a:rPr sz="1900" spc="-35" dirty="0">
                <a:latin typeface="Times New Roman"/>
                <a:cs typeface="Times New Roman"/>
              </a:rPr>
              <a:t>After </a:t>
            </a:r>
            <a:r>
              <a:rPr sz="1900" spc="-40" dirty="0">
                <a:latin typeface="Times New Roman"/>
                <a:cs typeface="Times New Roman"/>
              </a:rPr>
              <a:t>finding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spc="-55" dirty="0">
                <a:latin typeface="Times New Roman"/>
                <a:cs typeface="Times New Roman"/>
              </a:rPr>
              <a:t>list </a:t>
            </a:r>
            <a:r>
              <a:rPr sz="1900" spc="-5" dirty="0">
                <a:latin typeface="Times New Roman"/>
                <a:cs typeface="Times New Roman"/>
              </a:rPr>
              <a:t>of </a:t>
            </a:r>
            <a:r>
              <a:rPr sz="1900" spc="-25" dirty="0">
                <a:latin typeface="Times New Roman"/>
                <a:cs typeface="Times New Roman"/>
              </a:rPr>
              <a:t>neighborhoods, </a:t>
            </a:r>
            <a:r>
              <a:rPr sz="1900" spc="-100" dirty="0">
                <a:latin typeface="Times New Roman"/>
                <a:cs typeface="Times New Roman"/>
              </a:rPr>
              <a:t>we </a:t>
            </a:r>
            <a:r>
              <a:rPr sz="1900" dirty="0">
                <a:latin typeface="Times New Roman"/>
                <a:cs typeface="Times New Roman"/>
              </a:rPr>
              <a:t>then </a:t>
            </a:r>
            <a:r>
              <a:rPr sz="1900" spc="-15" dirty="0">
                <a:latin typeface="Times New Roman"/>
                <a:cs typeface="Times New Roman"/>
              </a:rPr>
              <a:t>connect </a:t>
            </a:r>
            <a:r>
              <a:rPr sz="1900" spc="15" dirty="0">
                <a:latin typeface="Times New Roman"/>
                <a:cs typeface="Times New Roman"/>
              </a:rPr>
              <a:t>to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spc="-35" dirty="0">
                <a:latin typeface="Times New Roman"/>
                <a:cs typeface="Times New Roman"/>
              </a:rPr>
              <a:t>Foursquare </a:t>
            </a:r>
            <a:r>
              <a:rPr sz="1900" spc="-20" dirty="0">
                <a:latin typeface="Times New Roman"/>
                <a:cs typeface="Times New Roman"/>
              </a:rPr>
              <a:t>API </a:t>
            </a:r>
            <a:r>
              <a:rPr sz="1900" spc="15" dirty="0">
                <a:latin typeface="Times New Roman"/>
                <a:cs typeface="Times New Roman"/>
              </a:rPr>
              <a:t>to </a:t>
            </a:r>
            <a:r>
              <a:rPr sz="1900" spc="-30" dirty="0">
                <a:latin typeface="Times New Roman"/>
                <a:cs typeface="Times New Roman"/>
              </a:rPr>
              <a:t>gather  </a:t>
            </a:r>
            <a:r>
              <a:rPr sz="1900" spc="-15" dirty="0">
                <a:latin typeface="Times New Roman"/>
                <a:cs typeface="Times New Roman"/>
              </a:rPr>
              <a:t>information </a:t>
            </a:r>
            <a:r>
              <a:rPr sz="1900" spc="-10" dirty="0">
                <a:latin typeface="Times New Roman"/>
                <a:cs typeface="Times New Roman"/>
              </a:rPr>
              <a:t>about </a:t>
            </a:r>
            <a:r>
              <a:rPr sz="1900" spc="-50" dirty="0">
                <a:latin typeface="Times New Roman"/>
                <a:cs typeface="Times New Roman"/>
              </a:rPr>
              <a:t>venues </a:t>
            </a:r>
            <a:r>
              <a:rPr sz="1900" spc="-45" dirty="0">
                <a:latin typeface="Times New Roman"/>
                <a:cs typeface="Times New Roman"/>
              </a:rPr>
              <a:t>inside </a:t>
            </a:r>
            <a:r>
              <a:rPr sz="1900" spc="-50" dirty="0">
                <a:latin typeface="Times New Roman"/>
                <a:cs typeface="Times New Roman"/>
              </a:rPr>
              <a:t>each </a:t>
            </a:r>
            <a:r>
              <a:rPr sz="1900" spc="-25" dirty="0">
                <a:latin typeface="Times New Roman"/>
                <a:cs typeface="Times New Roman"/>
              </a:rPr>
              <a:t>and </a:t>
            </a:r>
            <a:r>
              <a:rPr sz="1900" spc="-65" dirty="0">
                <a:latin typeface="Times New Roman"/>
                <a:cs typeface="Times New Roman"/>
              </a:rPr>
              <a:t>every </a:t>
            </a:r>
            <a:r>
              <a:rPr sz="1900" spc="-15" dirty="0">
                <a:latin typeface="Times New Roman"/>
                <a:cs typeface="Times New Roman"/>
              </a:rPr>
              <a:t>neighborhood. </a:t>
            </a:r>
            <a:r>
              <a:rPr sz="1900" spc="-20" dirty="0">
                <a:latin typeface="Times New Roman"/>
                <a:cs typeface="Times New Roman"/>
              </a:rPr>
              <a:t>For </a:t>
            </a:r>
            <a:r>
              <a:rPr sz="1900" spc="-50" dirty="0">
                <a:latin typeface="Times New Roman"/>
                <a:cs typeface="Times New Roman"/>
              </a:rPr>
              <a:t>each </a:t>
            </a:r>
            <a:r>
              <a:rPr sz="1900" spc="-20" dirty="0">
                <a:latin typeface="Times New Roman"/>
                <a:cs typeface="Times New Roman"/>
              </a:rPr>
              <a:t>neighborhood,  </a:t>
            </a:r>
            <a:r>
              <a:rPr sz="1900" spc="-100" dirty="0">
                <a:latin typeface="Times New Roman"/>
                <a:cs typeface="Times New Roman"/>
              </a:rPr>
              <a:t>we </a:t>
            </a:r>
            <a:r>
              <a:rPr sz="1900" spc="-65" dirty="0">
                <a:latin typeface="Times New Roman"/>
                <a:cs typeface="Times New Roman"/>
              </a:rPr>
              <a:t>have </a:t>
            </a:r>
            <a:r>
              <a:rPr sz="1900" spc="-25" dirty="0">
                <a:latin typeface="Times New Roman"/>
                <a:cs typeface="Times New Roman"/>
              </a:rPr>
              <a:t>chosen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spc="-45" dirty="0">
                <a:latin typeface="Times New Roman"/>
                <a:cs typeface="Times New Roman"/>
              </a:rPr>
              <a:t>radius </a:t>
            </a:r>
            <a:r>
              <a:rPr sz="1900" spc="15" dirty="0">
                <a:latin typeface="Times New Roman"/>
                <a:cs typeface="Times New Roman"/>
              </a:rPr>
              <a:t>to </a:t>
            </a:r>
            <a:r>
              <a:rPr sz="1900" spc="-20" dirty="0">
                <a:latin typeface="Times New Roman"/>
                <a:cs typeface="Times New Roman"/>
              </a:rPr>
              <a:t>be </a:t>
            </a:r>
            <a:r>
              <a:rPr sz="1900" spc="-65" dirty="0">
                <a:latin typeface="Times New Roman"/>
                <a:cs typeface="Times New Roman"/>
              </a:rPr>
              <a:t>1000 </a:t>
            </a:r>
            <a:r>
              <a:rPr sz="1900" spc="-40" dirty="0">
                <a:latin typeface="Times New Roman"/>
                <a:cs typeface="Times New Roman"/>
              </a:rPr>
              <a:t>meter. </a:t>
            </a:r>
            <a:r>
              <a:rPr sz="1900" spc="30" dirty="0">
                <a:latin typeface="Times New Roman"/>
                <a:cs typeface="Times New Roman"/>
              </a:rPr>
              <a:t>It </a:t>
            </a:r>
            <a:r>
              <a:rPr sz="1900" spc="-35" dirty="0">
                <a:latin typeface="Times New Roman"/>
                <a:cs typeface="Times New Roman"/>
              </a:rPr>
              <a:t>means </a:t>
            </a:r>
            <a:r>
              <a:rPr sz="1900" spc="-5" dirty="0">
                <a:latin typeface="Times New Roman"/>
                <a:cs typeface="Times New Roman"/>
              </a:rPr>
              <a:t>that </a:t>
            </a:r>
            <a:r>
              <a:rPr sz="1900" spc="-100" dirty="0">
                <a:latin typeface="Times New Roman"/>
                <a:cs typeface="Times New Roman"/>
              </a:rPr>
              <a:t>we </a:t>
            </a:r>
            <a:r>
              <a:rPr sz="1900" spc="-65" dirty="0">
                <a:latin typeface="Times New Roman"/>
                <a:cs typeface="Times New Roman"/>
              </a:rPr>
              <a:t>have </a:t>
            </a:r>
            <a:r>
              <a:rPr sz="1900" spc="-55" dirty="0">
                <a:latin typeface="Times New Roman"/>
                <a:cs typeface="Times New Roman"/>
              </a:rPr>
              <a:t>asked </a:t>
            </a:r>
            <a:r>
              <a:rPr sz="1900" spc="-35" dirty="0">
                <a:latin typeface="Times New Roman"/>
                <a:cs typeface="Times New Roman"/>
              </a:rPr>
              <a:t>Foursquare </a:t>
            </a:r>
            <a:r>
              <a:rPr sz="1900" spc="30" dirty="0">
                <a:latin typeface="Times New Roman"/>
                <a:cs typeface="Times New Roman"/>
              </a:rPr>
              <a:t>to  </a:t>
            </a:r>
            <a:r>
              <a:rPr sz="1900" spc="-25" dirty="0">
                <a:latin typeface="Times New Roman"/>
                <a:cs typeface="Times New Roman"/>
              </a:rPr>
              <a:t>find </a:t>
            </a:r>
            <a:r>
              <a:rPr sz="1900" spc="-50" dirty="0">
                <a:latin typeface="Times New Roman"/>
                <a:cs typeface="Times New Roman"/>
              </a:rPr>
              <a:t>venues </a:t>
            </a:r>
            <a:r>
              <a:rPr sz="1900" spc="-5" dirty="0">
                <a:latin typeface="Times New Roman"/>
                <a:cs typeface="Times New Roman"/>
              </a:rPr>
              <a:t>that </a:t>
            </a:r>
            <a:r>
              <a:rPr sz="1900" spc="-45" dirty="0">
                <a:latin typeface="Times New Roman"/>
                <a:cs typeface="Times New Roman"/>
              </a:rPr>
              <a:t>are </a:t>
            </a:r>
            <a:r>
              <a:rPr sz="1900" spc="-30" dirty="0">
                <a:latin typeface="Times New Roman"/>
                <a:cs typeface="Times New Roman"/>
              </a:rPr>
              <a:t>at </a:t>
            </a:r>
            <a:r>
              <a:rPr sz="1900" spc="-5" dirty="0">
                <a:latin typeface="Times New Roman"/>
                <a:cs typeface="Times New Roman"/>
              </a:rPr>
              <a:t>most </a:t>
            </a:r>
            <a:r>
              <a:rPr sz="1900" spc="-65" dirty="0">
                <a:latin typeface="Times New Roman"/>
                <a:cs typeface="Times New Roman"/>
              </a:rPr>
              <a:t>1000 </a:t>
            </a:r>
            <a:r>
              <a:rPr sz="1900" spc="-20" dirty="0">
                <a:latin typeface="Times New Roman"/>
                <a:cs typeface="Times New Roman"/>
              </a:rPr>
              <a:t>meter </a:t>
            </a:r>
            <a:r>
              <a:rPr sz="1900" spc="-35" dirty="0">
                <a:latin typeface="Times New Roman"/>
                <a:cs typeface="Times New Roman"/>
              </a:rPr>
              <a:t>far </a:t>
            </a:r>
            <a:r>
              <a:rPr sz="1900" spc="-5" dirty="0">
                <a:latin typeface="Times New Roman"/>
                <a:cs typeface="Times New Roman"/>
              </a:rPr>
              <a:t>from the </a:t>
            </a:r>
            <a:r>
              <a:rPr sz="1900" spc="-20" dirty="0">
                <a:latin typeface="Times New Roman"/>
                <a:cs typeface="Times New Roman"/>
              </a:rPr>
              <a:t>center </a:t>
            </a:r>
            <a:r>
              <a:rPr sz="1900" spc="-5" dirty="0">
                <a:latin typeface="Times New Roman"/>
                <a:cs typeface="Times New Roman"/>
              </a:rPr>
              <a:t>of the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neighborhood.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88952" cy="685799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3123" y="1213231"/>
            <a:ext cx="3608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imes New Roman"/>
                <a:cs typeface="Times New Roman"/>
              </a:rPr>
              <a:t>Problem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40" dirty="0">
                <a:latin typeface="Times New Roman"/>
                <a:cs typeface="Times New Roman"/>
              </a:rPr>
              <a:t>Focus</a:t>
            </a:r>
          </a:p>
        </p:txBody>
      </p:sp>
      <p:sp>
        <p:nvSpPr>
          <p:cNvPr id="8" name="object 8"/>
          <p:cNvSpPr/>
          <p:nvPr/>
        </p:nvSpPr>
        <p:spPr>
          <a:xfrm>
            <a:off x="1345691" y="2839211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7474" y="3377479"/>
            <a:ext cx="1595436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3695" y="2057400"/>
            <a:ext cx="5241036" cy="393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97218" y="1299794"/>
            <a:ext cx="3415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216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Sourcing, 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Cleaning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160"/>
              </a:lnSpc>
            </a:pP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Wrangling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7218" y="1919836"/>
            <a:ext cx="4371975" cy="2915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715" algn="just">
              <a:lnSpc>
                <a:spcPct val="80000"/>
              </a:lnSpc>
              <a:spcBef>
                <a:spcPts val="480"/>
              </a:spcBef>
            </a:pP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When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completely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gathered, </a:t>
            </a:r>
            <a:r>
              <a:rPr sz="1600" spc="-8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600" spc="-8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perform 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processing 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raw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6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find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our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desirable 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features 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16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venue. </a:t>
            </a:r>
            <a:r>
              <a:rPr sz="1600" spc="25" dirty="0">
                <a:solidFill>
                  <a:srgbClr val="252525"/>
                </a:solidFill>
                <a:latin typeface="Times New Roman"/>
                <a:cs typeface="Times New Roman"/>
              </a:rPr>
              <a:t>Our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main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feature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category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that</a:t>
            </a:r>
            <a:r>
              <a:rPr sz="1600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venue.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1540"/>
              </a:lnSpc>
              <a:spcBef>
                <a:spcPts val="1420"/>
              </a:spcBef>
            </a:pP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stage,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"Venue's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Category" </a:t>
            </a:r>
            <a:r>
              <a:rPr sz="1600" spc="-8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be  </a:t>
            </a:r>
            <a:r>
              <a:rPr sz="1600" spc="10" dirty="0">
                <a:solidFill>
                  <a:srgbClr val="252525"/>
                </a:solidFill>
                <a:latin typeface="Times New Roman"/>
                <a:cs typeface="Times New Roman"/>
              </a:rPr>
              <a:t>One-hot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encoded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600" spc="3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venues</a:t>
            </a:r>
            <a:r>
              <a:rPr sz="16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have 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feature-columns.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100"/>
              </a:lnSpc>
              <a:spcBef>
                <a:spcPts val="1435"/>
              </a:spcBef>
            </a:pP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1600" spc="20" dirty="0">
                <a:solidFill>
                  <a:srgbClr val="252525"/>
                </a:solidFill>
                <a:latin typeface="Times New Roman"/>
                <a:cs typeface="Times New Roman"/>
              </a:rPr>
              <a:t>On-hot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encoding </a:t>
            </a:r>
            <a:r>
              <a:rPr sz="1600" spc="-8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600" spc="-85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integrate </a:t>
            </a:r>
            <a:r>
              <a:rPr sz="1600" spc="-80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restaurant 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columns </a:t>
            </a:r>
            <a:r>
              <a:rPr sz="16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"Total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Restaurants"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600" spc="-80" dirty="0">
                <a:solidFill>
                  <a:srgbClr val="252525"/>
                </a:solidFill>
                <a:latin typeface="Times New Roman"/>
                <a:cs typeface="Times New Roman"/>
              </a:rPr>
              <a:t>all  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food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joint columns </a:t>
            </a:r>
            <a:r>
              <a:rPr sz="16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"Total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Joints"</a:t>
            </a:r>
            <a:r>
              <a:rPr sz="16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column.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759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Identifying A Suitable Location for Business in Toronto, Canada</vt:lpstr>
      <vt:lpstr>Identifying A Suitable Location for Business in  Toronto, Canada</vt:lpstr>
      <vt:lpstr>Research Scenario</vt:lpstr>
      <vt:lpstr>Research Scenario</vt:lpstr>
      <vt:lpstr>Research Scenario</vt:lpstr>
      <vt:lpstr>Problem Focus</vt:lpstr>
      <vt:lpstr>Problem  Focus</vt:lpstr>
      <vt:lpstr>Problem Focus</vt:lpstr>
      <vt:lpstr>Problem Focus</vt:lpstr>
      <vt:lpstr>Problem Focus</vt:lpstr>
      <vt:lpstr>Decision  Making</vt:lpstr>
      <vt:lpstr>Decision Making and  Reporting Results</vt:lpstr>
      <vt:lpstr>Problem Focus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 Suitable Location for Business in Toronto, Canada</dc:title>
  <dc:creator>Gary N. Thomas</dc:creator>
  <cp:lastModifiedBy>KARTHIKEYAN R</cp:lastModifiedBy>
  <cp:revision>2</cp:revision>
  <dcterms:created xsi:type="dcterms:W3CDTF">2019-06-19T18:09:36Z</dcterms:created>
  <dcterms:modified xsi:type="dcterms:W3CDTF">2019-06-19T18:26:47Z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2019-06-19T00:00:00Z</vt:filetime>
  </property>
</Properties>
</file>