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767C0836-4C45-33AA-C881-C8E138398745}"/>
              </a:ext>
            </a:extLst>
          </p:cNvPr>
          <p:cNvSpPr txBox="1"/>
          <p:nvPr/>
        </p:nvSpPr>
        <p:spPr>
          <a:xfrm>
            <a:off x="5419727" y="2872781"/>
            <a:ext cx="4115460" cy="1200329"/>
          </a:xfrm>
          <a:prstGeom prst="rect">
            <a:avLst/>
          </a:prstGeom>
          <a:noFill/>
        </p:spPr>
        <p:txBody>
          <a:bodyPr wrap="square">
            <a:spAutoFit/>
          </a:bodyPr>
          <a:lstStyle/>
          <a:p>
            <a:pPr marL="342900" indent="-342900">
              <a:buAutoNum type="alphaUcPeriod"/>
            </a:pPr>
            <a:r>
              <a:rPr lang="en-US" b="1" dirty="0"/>
              <a:t>SIVAKARTHIKEYAN </a:t>
            </a:r>
            <a:endParaRPr lang="en-IN" b="1" dirty="0"/>
          </a:p>
          <a:p>
            <a:r>
              <a:rPr lang="en-US" b="1" dirty="0"/>
              <a:t>BTECH CHEMICAL</a:t>
            </a:r>
            <a:r>
              <a:rPr lang="en-IN" b="1" dirty="0"/>
              <a:t> </a:t>
            </a:r>
            <a:r>
              <a:rPr lang="en-US" b="1" dirty="0"/>
              <a:t>ENGG</a:t>
            </a:r>
            <a:endParaRPr lang="en-IN" b="1" dirty="0"/>
          </a:p>
          <a:p>
            <a:r>
              <a:rPr lang="en-US" b="1" dirty="0"/>
              <a:t>112721203010 </a:t>
            </a:r>
            <a:endParaRPr lang="en-IN" b="1" dirty="0"/>
          </a:p>
          <a:p>
            <a:r>
              <a:rPr lang="en-US" b="1" dirty="0"/>
              <a:t>SWIGGY DATA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8" name="TextBox 27">
            <a:extLst>
              <a:ext uri="{FF2B5EF4-FFF2-40B4-BE49-F238E27FC236}">
                <a16:creationId xmlns:a16="http://schemas.microsoft.com/office/drawing/2014/main" id="{1883CD13-E607-31D1-4AB7-6C25A9D27D56}"/>
              </a:ext>
            </a:extLst>
          </p:cNvPr>
          <p:cNvSpPr txBox="1"/>
          <p:nvPr/>
        </p:nvSpPr>
        <p:spPr>
          <a:xfrm>
            <a:off x="1320257" y="2666196"/>
            <a:ext cx="6528343" cy="369332"/>
          </a:xfrm>
          <a:prstGeom prst="rect">
            <a:avLst/>
          </a:prstGeom>
          <a:noFill/>
        </p:spPr>
        <p:txBody>
          <a:bodyPr wrap="square">
            <a:spAutoFit/>
          </a:bodyPr>
          <a:lstStyle/>
          <a:p>
            <a:r>
              <a:rPr lang="en-US" b="1" dirty="0"/>
              <a:t>A Comprehensive Analysis of swiggy Restaurant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78812" y="2200764"/>
            <a:ext cx="2873729" cy="418098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AutoNum type="arabicPeriod"/>
            </a:pPr>
            <a:r>
              <a:rPr lang="en-IN" dirty="0"/>
              <a:t>Introduction &amp; Objectives</a:t>
            </a:r>
          </a:p>
          <a:p>
            <a:pPr marL="342900" indent="-342900">
              <a:buAutoNum type="arabicPeriod"/>
            </a:pPr>
            <a:r>
              <a:rPr lang="en-IN" dirty="0"/>
              <a:t> Data Collection &amp; Preparation</a:t>
            </a:r>
          </a:p>
          <a:p>
            <a:pPr marL="342900" indent="-342900">
              <a:buAutoNum type="arabicPeriod"/>
            </a:pPr>
            <a:r>
              <a:rPr lang="en-IN" dirty="0"/>
              <a:t> Exploratory Data Analysis</a:t>
            </a:r>
          </a:p>
          <a:p>
            <a:pPr marL="342900" indent="-342900">
              <a:buAutoNum type="arabicPeriod"/>
            </a:pPr>
            <a:r>
              <a:rPr lang="en-IN" dirty="0"/>
              <a:t>Restaurant Insights</a:t>
            </a:r>
          </a:p>
          <a:p>
            <a:pPr marL="342900" indent="-342900">
              <a:buAutoNum type="arabicPeriod"/>
            </a:pPr>
            <a:r>
              <a:rPr lang="en-IN" dirty="0"/>
              <a:t> Consumer Behaviour Analysis</a:t>
            </a:r>
          </a:p>
          <a:p>
            <a:pPr marL="342900" indent="-342900">
              <a:buAutoNum type="arabicPeriod"/>
            </a:pPr>
            <a:r>
              <a:rPr lang="en-IN" dirty="0"/>
              <a:t> Regional &amp; Cuisine Trends</a:t>
            </a:r>
          </a:p>
          <a:p>
            <a:pPr marL="342900" indent="-342900">
              <a:buAutoNum type="arabicPeriod"/>
            </a:pPr>
            <a:r>
              <a:rPr lang="en-IN" dirty="0"/>
              <a:t>Geospatial Analysis</a:t>
            </a:r>
          </a:p>
          <a:p>
            <a:pPr marL="342900" indent="-342900">
              <a:buAutoNum type="arabicPeriod"/>
            </a:pPr>
            <a:r>
              <a:rPr lang="en-IN" dirty="0"/>
              <a:t>Business Recommendation</a:t>
            </a:r>
          </a:p>
          <a:p>
            <a:pPr marL="342900" indent="-342900">
              <a:buAutoNum type="arabicPeriod"/>
            </a:pPr>
            <a:r>
              <a:rPr lang="en-IN" dirty="0"/>
              <a:t>Conclusion &amp; Discussion</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2E39B4E-5BAF-A6F9-F793-469C21FAD7AE}"/>
              </a:ext>
            </a:extLst>
          </p:cNvPr>
          <p:cNvSpPr txBox="1"/>
          <p:nvPr/>
        </p:nvSpPr>
        <p:spPr>
          <a:xfrm>
            <a:off x="1397078" y="2372821"/>
            <a:ext cx="5536588" cy="2862322"/>
          </a:xfrm>
          <a:prstGeom prst="rect">
            <a:avLst/>
          </a:prstGeom>
          <a:noFill/>
        </p:spPr>
        <p:txBody>
          <a:bodyPr wrap="square">
            <a:spAutoFit/>
          </a:bodyPr>
          <a:lstStyle/>
          <a:p>
            <a:r>
              <a:rPr lang="en-US" dirty="0"/>
              <a:t>Swiggy, one of the leading food delivery platforms, has witnessed significant growth in recent years. As the market becomes increasingly competitive and dynamic, it is crucial for Swiggy to gain deep insights into customer behavior and market trends to maintain its competitive edge. The problem statement revolves around conducting an exploratory analysis of Swiggy's operations, focusing on understanding customer preferences, identifying key market trends, and uncovering opportunities for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0037BCA-B178-D2DF-6765-7E15BDC96347}"/>
              </a:ext>
            </a:extLst>
          </p:cNvPr>
          <p:cNvSpPr txBox="1"/>
          <p:nvPr/>
        </p:nvSpPr>
        <p:spPr>
          <a:xfrm>
            <a:off x="941294" y="2557948"/>
            <a:ext cx="6980246" cy="1477328"/>
          </a:xfrm>
          <a:prstGeom prst="rect">
            <a:avLst/>
          </a:prstGeom>
          <a:noFill/>
        </p:spPr>
        <p:txBody>
          <a:bodyPr wrap="square">
            <a:spAutoFit/>
          </a:bodyPr>
          <a:lstStyle/>
          <a:p>
            <a:r>
              <a:rPr lang="en-US" dirty="0"/>
              <a:t>Project swiggy The project uses data from Swiggy 's food delivery platform to analyze key metrics such as order volume, delivery time, customer ratings, and restaurantratings. The analysis is performed using Python programming language and various data analysis libraries such as Pandas, NumPy, and Matplotlib, Seaborn.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387020" y="60759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088E0F50-DCEF-DF10-41BC-A5480246DF16}"/>
              </a:ext>
            </a:extLst>
          </p:cNvPr>
          <p:cNvSpPr txBox="1"/>
          <p:nvPr/>
        </p:nvSpPr>
        <p:spPr>
          <a:xfrm rot="10800000" flipV="1">
            <a:off x="1836277" y="2188098"/>
            <a:ext cx="3045962" cy="646331"/>
          </a:xfrm>
          <a:prstGeom prst="rect">
            <a:avLst/>
          </a:prstGeom>
          <a:noFill/>
        </p:spPr>
        <p:txBody>
          <a:bodyPr wrap="square">
            <a:spAutoFit/>
          </a:bodyPr>
          <a:lstStyle/>
          <a:p>
            <a:r>
              <a:rPr lang="en-US" dirty="0"/>
              <a:t>End users of the analysis include:</a:t>
            </a:r>
          </a:p>
        </p:txBody>
      </p:sp>
      <p:sp>
        <p:nvSpPr>
          <p:cNvPr id="14" name="TextBox 13">
            <a:extLst>
              <a:ext uri="{FF2B5EF4-FFF2-40B4-BE49-F238E27FC236}">
                <a16:creationId xmlns:a16="http://schemas.microsoft.com/office/drawing/2014/main" id="{84215FB0-7EB8-259E-4128-D0D40B420AA9}"/>
              </a:ext>
            </a:extLst>
          </p:cNvPr>
          <p:cNvSpPr txBox="1"/>
          <p:nvPr/>
        </p:nvSpPr>
        <p:spPr>
          <a:xfrm rot="10800000" flipV="1">
            <a:off x="3050038" y="3758277"/>
            <a:ext cx="4345844" cy="1754326"/>
          </a:xfrm>
          <a:prstGeom prst="rect">
            <a:avLst/>
          </a:prstGeom>
          <a:noFill/>
        </p:spPr>
        <p:txBody>
          <a:bodyPr wrap="square">
            <a:spAutoFit/>
          </a:bodyPr>
          <a:lstStyle/>
          <a:p>
            <a:pPr marL="342900" indent="-342900">
              <a:buAutoNum type="arabicPeriod"/>
            </a:pPr>
            <a:r>
              <a:rPr lang="en-US" dirty="0"/>
              <a:t>Restaurant owners/</a:t>
            </a:r>
            <a:r>
              <a:rPr lang="en-IN" dirty="0"/>
              <a:t>managers</a:t>
            </a:r>
          </a:p>
          <a:p>
            <a:pPr marL="342900" indent="-342900">
              <a:buAutoNum type="arabicPeriod"/>
            </a:pPr>
            <a:r>
              <a:rPr lang="en-IN" dirty="0"/>
              <a:t>Chain</a:t>
            </a:r>
            <a:r>
              <a:rPr lang="en-US" dirty="0"/>
              <a:t> restaurant executives</a:t>
            </a:r>
            <a:endParaRPr lang="en-IN" dirty="0"/>
          </a:p>
          <a:p>
            <a:pPr marL="342900" indent="-342900">
              <a:buAutoNum type="arabicPeriod"/>
            </a:pPr>
            <a:r>
              <a:rPr lang="en-US" dirty="0"/>
              <a:t>Independent </a:t>
            </a:r>
            <a:r>
              <a:rPr lang="en-IN" dirty="0"/>
              <a:t>restaurateurs</a:t>
            </a:r>
          </a:p>
          <a:p>
            <a:pPr marL="342900" indent="-342900">
              <a:buAutoNum type="arabicPeriod"/>
            </a:pPr>
            <a:r>
              <a:rPr lang="en-US" dirty="0"/>
              <a:t> Swiggy and food service platforms</a:t>
            </a:r>
            <a:endParaRPr lang="en-IN" dirty="0"/>
          </a:p>
          <a:p>
            <a:pPr marL="342900" indent="-342900">
              <a:buAutoNum type="arabicPeriod"/>
            </a:pPr>
            <a:r>
              <a:rPr lang="en-US" dirty="0"/>
              <a:t>investors and analysts</a:t>
            </a:r>
            <a:endParaRPr lang="en-IN" dirty="0"/>
          </a:p>
          <a:p>
            <a:pPr marL="342900" indent="-342900">
              <a:buAutoNum type="arabicPeriod"/>
            </a:pPr>
            <a:r>
              <a:rPr lang="en-US" dirty="0"/>
              <a:t>Food industry consultants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661D809C-997E-5C62-23F8-65EE77C3B27E}"/>
              </a:ext>
            </a:extLst>
          </p:cNvPr>
          <p:cNvSpPr txBox="1"/>
          <p:nvPr/>
        </p:nvSpPr>
        <p:spPr>
          <a:xfrm>
            <a:off x="3050038" y="2696448"/>
            <a:ext cx="6100074" cy="2308324"/>
          </a:xfrm>
          <a:prstGeom prst="rect">
            <a:avLst/>
          </a:prstGeom>
          <a:noFill/>
        </p:spPr>
        <p:txBody>
          <a:bodyPr wrap="square">
            <a:spAutoFit/>
          </a:bodyPr>
          <a:lstStyle/>
          <a:p>
            <a:r>
              <a:rPr lang="en-US" dirty="0"/>
              <a:t>Solutions and Proportions:</a:t>
            </a:r>
            <a:endParaRPr lang="en-IN" dirty="0"/>
          </a:p>
          <a:p>
            <a:endParaRPr lang="en-IN" dirty="0"/>
          </a:p>
          <a:p>
            <a:pPr marL="342900" indent="-342900">
              <a:buAutoNum type="arabicPeriod"/>
            </a:pPr>
            <a:r>
              <a:rPr lang="en-US" dirty="0"/>
              <a:t>Menu Optimization &amp; Pricing: 30%</a:t>
            </a:r>
            <a:endParaRPr lang="en-IN" dirty="0"/>
          </a:p>
          <a:p>
            <a:pPr marL="342900" indent="-342900">
              <a:buAutoNum type="arabicPeriod"/>
            </a:pPr>
            <a:r>
              <a:rPr lang="en-US" dirty="0"/>
              <a:t> Marketing Enhancement: 20%</a:t>
            </a:r>
            <a:endParaRPr lang="en-IN" dirty="0"/>
          </a:p>
          <a:p>
            <a:pPr marL="342900" indent="-342900">
              <a:buAutoNum type="arabicPeriod"/>
            </a:pPr>
            <a:r>
              <a:rPr lang="en-US" dirty="0"/>
              <a:t>Operational Efficiency: 15%</a:t>
            </a:r>
            <a:endParaRPr lang="en-IN" dirty="0"/>
          </a:p>
          <a:p>
            <a:pPr marL="342900" indent="-342900">
              <a:buAutoNum type="arabicPeriod"/>
            </a:pPr>
            <a:r>
              <a:rPr lang="en-US" dirty="0"/>
              <a:t> Customer Experience Improvement: 20%</a:t>
            </a:r>
            <a:endParaRPr lang="en-IN" dirty="0"/>
          </a:p>
          <a:p>
            <a:pPr marL="342900" indent="-342900">
              <a:buAutoNum type="arabicPeriod"/>
            </a:pPr>
            <a:r>
              <a:rPr lang="en-US" dirty="0"/>
              <a:t>  Platform Optimization (swiggy): 10%</a:t>
            </a:r>
            <a:endParaRPr lang="en-IN" dirty="0"/>
          </a:p>
          <a:p>
            <a:pPr marL="342900" indent="-342900">
              <a:buAutoNum type="arabicPeriod"/>
            </a:pPr>
            <a:r>
              <a:rPr lang="en-US" dirty="0"/>
              <a:t> Strategic Planning &amp; Investment: 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16A2B322-E630-CABD-B803-18A33A8B9C9C}"/>
              </a:ext>
            </a:extLst>
          </p:cNvPr>
          <p:cNvSpPr txBox="1"/>
          <p:nvPr/>
        </p:nvSpPr>
        <p:spPr>
          <a:xfrm>
            <a:off x="3050038" y="2280950"/>
            <a:ext cx="6100074" cy="3139321"/>
          </a:xfrm>
          <a:prstGeom prst="rect">
            <a:avLst/>
          </a:prstGeom>
          <a:noFill/>
        </p:spPr>
        <p:txBody>
          <a:bodyPr wrap="square">
            <a:spAutoFit/>
          </a:bodyPr>
          <a:lstStyle/>
          <a:p>
            <a:r>
              <a:rPr lang="en-US" dirty="0"/>
              <a:t>The "wow" factor in the solutions derived from the swiggy restaurant data. analysis lies in their ability to provide actionable insights that drive tangible improvements across various aspects of the restaurant industry. Here's where the "wow" factor lies in each solution: </a:t>
            </a:r>
            <a:endParaRPr lang="en-IN" dirty="0"/>
          </a:p>
          <a:p>
            <a:endParaRPr lang="en-IN" dirty="0"/>
          </a:p>
          <a:p>
            <a:r>
              <a:rPr lang="en-US" dirty="0"/>
              <a:t>1.Menu Optimization &amp; Pricing:</a:t>
            </a:r>
            <a:endParaRPr lang="en-IN" dirty="0"/>
          </a:p>
          <a:p>
            <a:r>
              <a:rPr lang="en-US" dirty="0"/>
              <a:t>2. Marketing Enhancement:</a:t>
            </a:r>
            <a:endParaRPr lang="en-IN" dirty="0"/>
          </a:p>
          <a:p>
            <a:r>
              <a:rPr lang="en-US" dirty="0"/>
              <a:t>3.Operational Efficiency:</a:t>
            </a:r>
            <a:endParaRPr lang="en-IN" dirty="0"/>
          </a:p>
          <a:p>
            <a:r>
              <a:rPr lang="en-US" dirty="0"/>
              <a:t>4.Customer Experience Improvement:</a:t>
            </a:r>
            <a:endParaRPr lang="en-IN" dirty="0"/>
          </a:p>
          <a:p>
            <a:r>
              <a:rPr lang="en-US" dirty="0"/>
              <a:t>5.Strategic Planning &amp; Investment: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0" name="Picture 9">
            <a:extLst>
              <a:ext uri="{FF2B5EF4-FFF2-40B4-BE49-F238E27FC236}">
                <a16:creationId xmlns:a16="http://schemas.microsoft.com/office/drawing/2014/main" id="{EE6796EB-50AE-5414-1160-34DA834B5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929" y="1734451"/>
            <a:ext cx="3892333" cy="3786606"/>
          </a:xfrm>
          <a:prstGeom prst="rect">
            <a:avLst/>
          </a:prstGeom>
        </p:spPr>
      </p:pic>
      <p:pic>
        <p:nvPicPr>
          <p:cNvPr id="12" name="Picture 11">
            <a:extLst>
              <a:ext uri="{FF2B5EF4-FFF2-40B4-BE49-F238E27FC236}">
                <a16:creationId xmlns:a16="http://schemas.microsoft.com/office/drawing/2014/main" id="{3133B9A6-A169-A195-6361-68FF2315F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059" y="2266806"/>
            <a:ext cx="5125012" cy="36261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sivakar thikeyan</cp:lastModifiedBy>
  <cp:revision>2</cp:revision>
  <dcterms:created xsi:type="dcterms:W3CDTF">2024-04-01T07:58:34Z</dcterms:created>
  <dcterms:modified xsi:type="dcterms:W3CDTF">2024-04-05T01:35:41Z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