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embeddedFontLst>
    <p:embeddedFont>
      <p:font typeface="Lato Black" panose="020F0502020204030203" pitchFamily="34" charset="0"/>
      <p:bold r:id="rId29"/>
      <p:boldItalic r:id="rId30"/>
    </p:embeddedFont>
    <p:embeddedFont>
      <p:font typeface="Libre Baskerville" panose="02000000000000000000" pitchFamily="2" charset="0"/>
      <p:regular r:id="rId31"/>
      <p:bold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WtuRvTI6d513t5VmxPV97X1jv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69e61dffb2_1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69e61dffb2_1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269e61dffb2_1_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69e61dffb2_1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69e61dffb2_1_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269e61dffb2_1_5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9e61dffb2_1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69e61dffb2_1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69e61dffb2_1_6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69e61dffb2_1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69e61dffb2_1_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269e61dffb2_1_6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69e61dffb2_1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69e61dffb2_1_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69e61dffb2_1_7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69e61dffb2_1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69e61dffb2_1_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269e61dffb2_1_8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9e61dffb2_1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69e61dffb2_1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269e61dffb2_1_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69e61dffb2_1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69e61dffb2_1_9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269e61dffb2_1_9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69e61dffb2_1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69e61dffb2_1_10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269e61dffb2_1_10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69e61dffb2_1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69e61dffb2_1_1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69e61dffb2_1_10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69e61dffb2_1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69e61dffb2_1_1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269e61dffb2_1_1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69e61dffb2_1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69e61dffb2_1_1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269e61dffb2_1_1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69e61dffb2_1_1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69e61dffb2_1_1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269e61dffb2_1_1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69e61dffb2_1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69e61dffb2_1_1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g269e61dffb2_1_1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69e61dffb2_1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69e61dffb2_1_1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269e61dffb2_1_1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69e61dffb2_1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69e61dffb2_1_1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269e61dffb2_1_14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55" name="Google Shape;25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69e61dffb2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69e61dffb2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269e61dffb2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9e61dffb2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69e61dffb2_1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269e61dffb2_1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9e61dffb2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9e61dffb2_1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269e61dffb2_1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69e61dffb2_1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69e61dffb2_1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269e61dffb2_1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9e61dffb2_1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69e61dffb2_1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69e61dffb2_1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69e61dffb2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69e61dffb2_1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269e61dffb2_1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69e61dffb2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69e61dffb2_1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69e61dffb2_1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linkedin.com/in/siva-kashyap-chakravadhanula-b7a4b224b/" TargetMode="External"/><Relationship Id="rId7" Type="http://schemas.openxmlformats.org/officeDocument/2006/relationships/hyperlink" Target="mailto:Sivakashyapch@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github.com/Sivakashyap"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200" cy="800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br>
              <a:rPr lang="en-IN" sz="2400" b="1" i="0" u="none" strike="noStrike" cap="none">
                <a:solidFill>
                  <a:schemeClr val="dk1"/>
                </a:solidFill>
                <a:latin typeface="Calibri"/>
                <a:ea typeface="Calibri"/>
                <a:cs typeface="Calibri"/>
                <a:sym typeface="Calibri"/>
              </a:rPr>
            </a:br>
            <a:r>
              <a:rPr lang="en-IN" sz="2200" b="1" u="sng">
                <a:solidFill>
                  <a:schemeClr val="dk1"/>
                </a:solidFill>
                <a:latin typeface="Times New Roman"/>
                <a:ea typeface="Times New Roman"/>
                <a:cs typeface="Times New Roman"/>
                <a:sym typeface="Times New Roman"/>
              </a:rPr>
              <a:t>Exploratory Data Analysis</a:t>
            </a:r>
            <a:endParaRPr sz="2500" b="1" i="0" u="none" strike="noStrike" cap="none">
              <a:solidFill>
                <a:srgbClr val="000000"/>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E0621548-7514-5FB5-3470-9759BD081FC5}"/>
              </a:ext>
            </a:extLst>
          </p:cNvPr>
          <p:cNvSpPr txBox="1"/>
          <p:nvPr/>
        </p:nvSpPr>
        <p:spPr>
          <a:xfrm>
            <a:off x="8737600" y="4873986"/>
            <a:ext cx="245872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Siva Kashyap Ch </a:t>
            </a:r>
          </a:p>
          <a:p>
            <a:r>
              <a:rPr lang="en-US" sz="2400" dirty="0">
                <a:latin typeface="Times New Roman" panose="02020603050405020304" pitchFamily="18" charset="0"/>
                <a:cs typeface="Times New Roman" panose="02020603050405020304" pitchFamily="18" charset="0"/>
              </a:rPr>
              <a:t>IN1240589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269e61dffb2_1_50"/>
          <p:cNvSpPr txBox="1"/>
          <p:nvPr/>
        </p:nvSpPr>
        <p:spPr>
          <a:xfrm>
            <a:off x="526525" y="533175"/>
            <a:ext cx="11136900" cy="54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b="1">
                <a:solidFill>
                  <a:schemeClr val="dk1"/>
                </a:solidFill>
                <a:latin typeface="Times New Roman"/>
                <a:ea typeface="Times New Roman"/>
                <a:cs typeface="Times New Roman"/>
                <a:sym typeface="Times New Roman"/>
              </a:rPr>
              <a:t>Insights from the Histogram:</a:t>
            </a:r>
            <a:endParaRPr sz="28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2800">
                <a:solidFill>
                  <a:schemeClr val="dk1"/>
                </a:solidFill>
                <a:latin typeface="Times New Roman"/>
                <a:ea typeface="Times New Roman"/>
                <a:cs typeface="Times New Roman"/>
                <a:sym typeface="Times New Roman"/>
              </a:rPr>
              <a:t>-The salary distribution is left-skewed, meaning that there are more employees who earn lower salaries than there are employees who earn higher salaries.</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2800">
                <a:solidFill>
                  <a:schemeClr val="dk1"/>
                </a:solidFill>
                <a:latin typeface="Times New Roman"/>
                <a:ea typeface="Times New Roman"/>
                <a:cs typeface="Times New Roman"/>
                <a:sym typeface="Times New Roman"/>
              </a:rPr>
              <a:t>-The median salary is around 100,000.</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2800">
                <a:solidFill>
                  <a:schemeClr val="dk1"/>
                </a:solidFill>
                <a:latin typeface="Times New Roman"/>
                <a:ea typeface="Times New Roman"/>
                <a:cs typeface="Times New Roman"/>
                <a:sym typeface="Times New Roman"/>
              </a:rPr>
              <a:t>-There is a small number of employees who earn very high salaries, as evidenced by the tail on the right side of the distribution.</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2800">
                <a:solidFill>
                  <a:schemeClr val="dk1"/>
                </a:solidFill>
                <a:latin typeface="Times New Roman"/>
                <a:ea typeface="Times New Roman"/>
                <a:cs typeface="Times New Roman"/>
                <a:sym typeface="Times New Roman"/>
              </a:rPr>
              <a:t>-It is possible that the two professions being compared in the graph have different salary distributions. For example, the profession with the higher median salary may also have a wider range of salaries, while the profession with the lower median salary may have a narrower range of salaries.</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g269e61dffb2_1_57"/>
          <p:cNvPicPr preferRelativeResize="0"/>
          <p:nvPr/>
        </p:nvPicPr>
        <p:blipFill>
          <a:blip r:embed="rId3">
            <a:alphaModFix/>
          </a:blip>
          <a:stretch>
            <a:fillRect/>
          </a:stretch>
        </p:blipFill>
        <p:spPr>
          <a:xfrm>
            <a:off x="152400" y="152400"/>
            <a:ext cx="9705975" cy="5191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69e61dffb2_1_62"/>
          <p:cNvSpPr txBox="1"/>
          <p:nvPr/>
        </p:nvSpPr>
        <p:spPr>
          <a:xfrm>
            <a:off x="466525" y="393225"/>
            <a:ext cx="11496600" cy="555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b="1">
                <a:solidFill>
                  <a:schemeClr val="dk1"/>
                </a:solidFill>
                <a:latin typeface="Times New Roman"/>
                <a:ea typeface="Times New Roman"/>
                <a:cs typeface="Times New Roman"/>
                <a:sym typeface="Times New Roman"/>
              </a:rPr>
              <a:t>Insights from the Histogram of 10th Percentage:</a:t>
            </a:r>
            <a:endParaRPr sz="2800" b="1">
              <a:solidFill>
                <a:schemeClr val="dk1"/>
              </a:solidFill>
              <a:latin typeface="Times New Roman"/>
              <a:ea typeface="Times New Roman"/>
              <a:cs typeface="Times New Roman"/>
              <a:sym typeface="Times New Roman"/>
            </a:endParaRPr>
          </a:p>
          <a:p>
            <a:pPr marL="457200" lvl="0" indent="-406400" algn="l" rtl="0">
              <a:spcBef>
                <a:spcPts val="0"/>
              </a:spcBef>
              <a:spcAft>
                <a:spcPts val="0"/>
              </a:spcAft>
              <a:buClr>
                <a:schemeClr val="dk1"/>
              </a:buClr>
              <a:buSzPts val="2800"/>
              <a:buFont typeface="Times New Roman"/>
              <a:buChar char="-"/>
            </a:pPr>
            <a:r>
              <a:rPr lang="en-IN" sz="2800">
                <a:solidFill>
                  <a:schemeClr val="dk1"/>
                </a:solidFill>
                <a:latin typeface="Times New Roman"/>
                <a:ea typeface="Times New Roman"/>
                <a:cs typeface="Times New Roman"/>
                <a:sym typeface="Times New Roman"/>
              </a:rPr>
              <a:t>Most students scored between 50% and 70%: The highest point of the probability density curve is around 60%, indicating that this is the most common score. The curve slopes down gradually on either side, showing that fewer students scored very high or very low percentages.</a:t>
            </a:r>
            <a:endParaRPr sz="2800">
              <a:solidFill>
                <a:schemeClr val="dk1"/>
              </a:solidFill>
              <a:latin typeface="Times New Roman"/>
              <a:ea typeface="Times New Roman"/>
              <a:cs typeface="Times New Roman"/>
              <a:sym typeface="Times New Roman"/>
            </a:endParaRPr>
          </a:p>
          <a:p>
            <a:pPr marL="457200" lvl="0" indent="-406400" algn="l" rtl="0">
              <a:spcBef>
                <a:spcPts val="0"/>
              </a:spcBef>
              <a:spcAft>
                <a:spcPts val="0"/>
              </a:spcAft>
              <a:buClr>
                <a:schemeClr val="dk1"/>
              </a:buClr>
              <a:buSzPts val="2800"/>
              <a:buFont typeface="Times New Roman"/>
              <a:buChar char="-"/>
            </a:pPr>
            <a:r>
              <a:rPr lang="en-IN" sz="2800">
                <a:solidFill>
                  <a:schemeClr val="dk1"/>
                </a:solidFill>
                <a:latin typeface="Times New Roman"/>
                <a:ea typeface="Times New Roman"/>
                <a:cs typeface="Times New Roman"/>
                <a:sym typeface="Times New Roman"/>
              </a:rPr>
              <a:t>The distribution is slightly left-skewed: There are more students who scored lower than 60% than students who scored higher than 60%. This is because the left tail of the curve extends further than the right tail.</a:t>
            </a:r>
            <a:endParaRPr sz="2800">
              <a:solidFill>
                <a:schemeClr val="dk1"/>
              </a:solidFill>
              <a:latin typeface="Times New Roman"/>
              <a:ea typeface="Times New Roman"/>
              <a:cs typeface="Times New Roman"/>
              <a:sym typeface="Times New Roman"/>
            </a:endParaRPr>
          </a:p>
          <a:p>
            <a:pPr marL="457200" lvl="0" indent="-406400" algn="l" rtl="0">
              <a:spcBef>
                <a:spcPts val="0"/>
              </a:spcBef>
              <a:spcAft>
                <a:spcPts val="0"/>
              </a:spcAft>
              <a:buClr>
                <a:schemeClr val="dk1"/>
              </a:buClr>
              <a:buSzPts val="2800"/>
              <a:buFont typeface="Times New Roman"/>
              <a:buChar char="-"/>
            </a:pPr>
            <a:r>
              <a:rPr lang="en-IN" sz="2800">
                <a:solidFill>
                  <a:schemeClr val="dk1"/>
                </a:solidFill>
                <a:latin typeface="Times New Roman"/>
                <a:ea typeface="Times New Roman"/>
                <a:cs typeface="Times New Roman"/>
                <a:sym typeface="Times New Roman"/>
              </a:rPr>
              <a:t>There is a small number of students who scored very high: The curve extends slightly above 90%, indicating that a small number of students scored very high percentages.</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g269e61dffb2_1_69"/>
          <p:cNvPicPr preferRelativeResize="0"/>
          <p:nvPr/>
        </p:nvPicPr>
        <p:blipFill>
          <a:blip r:embed="rId3">
            <a:alphaModFix/>
          </a:blip>
          <a:stretch>
            <a:fillRect/>
          </a:stretch>
        </p:blipFill>
        <p:spPr>
          <a:xfrm>
            <a:off x="152400" y="152400"/>
            <a:ext cx="9705975" cy="5191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269e61dffb2_1_73"/>
          <p:cNvSpPr txBox="1"/>
          <p:nvPr/>
        </p:nvSpPr>
        <p:spPr>
          <a:xfrm>
            <a:off x="366550" y="213275"/>
            <a:ext cx="11456700" cy="58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b="1">
                <a:solidFill>
                  <a:schemeClr val="dk1"/>
                </a:solidFill>
                <a:latin typeface="Times New Roman"/>
                <a:ea typeface="Times New Roman"/>
                <a:cs typeface="Times New Roman"/>
                <a:sym typeface="Times New Roman"/>
              </a:rPr>
              <a:t>Insights from the 12th Percentage Histogram:</a:t>
            </a:r>
            <a:endParaRPr sz="28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2600">
                <a:solidFill>
                  <a:schemeClr val="dk1"/>
                </a:solidFill>
                <a:latin typeface="Times New Roman"/>
                <a:ea typeface="Times New Roman"/>
                <a:cs typeface="Times New Roman"/>
                <a:sym typeface="Times New Roman"/>
              </a:rPr>
              <a:t>The average percentage is 59.3%: This is indicated by the peak of the curve, which is around 59.3%.</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2600">
                <a:solidFill>
                  <a:schemeClr val="dk1"/>
                </a:solidFill>
                <a:latin typeface="Times New Roman"/>
                <a:ea typeface="Times New Roman"/>
                <a:cs typeface="Times New Roman"/>
                <a:sym typeface="Times New Roman"/>
              </a:rPr>
              <a:t>The standard deviation is 12.9%: This is determined by the width of the curve. A wider curve indicates a larger standard deviation, meaning more students scored farther away from the average.</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2600">
                <a:solidFill>
                  <a:schemeClr val="dk1"/>
                </a:solidFill>
                <a:latin typeface="Times New Roman"/>
                <a:ea typeface="Times New Roman"/>
                <a:cs typeface="Times New Roman"/>
                <a:sym typeface="Times New Roman"/>
              </a:rPr>
              <a:t>68% of students scored between 46.4% and 72.2%: This is the area under the curve between one standard deviation below and one standard deviation above the mean (59.3% ± 12.9%).</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2600">
                <a:solidFill>
                  <a:schemeClr val="dk1"/>
                </a:solidFill>
                <a:latin typeface="Times New Roman"/>
                <a:ea typeface="Times New Roman"/>
                <a:cs typeface="Times New Roman"/>
                <a:sym typeface="Times New Roman"/>
              </a:rPr>
              <a:t>95% of students scored between 33.5% and 85.1%: This is the area under the curve between two standard deviations below and two standard deviations above the mean.</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2600">
                <a:solidFill>
                  <a:schemeClr val="dk1"/>
                </a:solidFill>
                <a:latin typeface="Times New Roman"/>
                <a:ea typeface="Times New Roman"/>
                <a:cs typeface="Times New Roman"/>
                <a:sym typeface="Times New Roman"/>
              </a:rPr>
              <a:t>The distribution is slightly left-skewed: The left tail of the curve extends slightly further than the right tail, indicating that there are slightly more students who scored lower than the average than students who scored higher than the average.</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g269e61dffb2_1_81"/>
          <p:cNvPicPr preferRelativeResize="0"/>
          <p:nvPr/>
        </p:nvPicPr>
        <p:blipFill>
          <a:blip r:embed="rId3">
            <a:alphaModFix/>
          </a:blip>
          <a:stretch>
            <a:fillRect/>
          </a:stretch>
        </p:blipFill>
        <p:spPr>
          <a:xfrm>
            <a:off x="152400" y="152400"/>
            <a:ext cx="9620250" cy="5191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69e61dffb2_1_86"/>
          <p:cNvSpPr txBox="1"/>
          <p:nvPr/>
        </p:nvSpPr>
        <p:spPr>
          <a:xfrm>
            <a:off x="346575" y="353225"/>
            <a:ext cx="11556600" cy="56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b="1">
                <a:solidFill>
                  <a:schemeClr val="dk1"/>
                </a:solidFill>
                <a:latin typeface="Times New Roman"/>
                <a:ea typeface="Times New Roman"/>
                <a:cs typeface="Times New Roman"/>
                <a:sym typeface="Times New Roman"/>
              </a:rPr>
              <a:t>Insights from the College GPA:</a:t>
            </a:r>
            <a:endParaRPr sz="28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2800">
                <a:solidFill>
                  <a:schemeClr val="dk1"/>
                </a:solidFill>
                <a:latin typeface="Times New Roman"/>
                <a:ea typeface="Times New Roman"/>
                <a:cs typeface="Times New Roman"/>
                <a:sym typeface="Times New Roman"/>
              </a:rPr>
              <a:t>The distribution is left-skewed, meaning more students scored lower than the average than scored higher.</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2800">
                <a:solidFill>
                  <a:schemeClr val="dk1"/>
                </a:solidFill>
                <a:latin typeface="Times New Roman"/>
                <a:ea typeface="Times New Roman"/>
                <a:cs typeface="Times New Roman"/>
                <a:sym typeface="Times New Roman"/>
              </a:rPr>
              <a:t>The average percentage is 59.3%.</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2800">
                <a:solidFill>
                  <a:schemeClr val="dk1"/>
                </a:solidFill>
                <a:latin typeface="Times New Roman"/>
                <a:ea typeface="Times New Roman"/>
                <a:cs typeface="Times New Roman"/>
                <a:sym typeface="Times New Roman"/>
              </a:rPr>
              <a:t>The standard deviation is 12.9%.</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2800">
                <a:solidFill>
                  <a:schemeClr val="dk1"/>
                </a:solidFill>
                <a:latin typeface="Times New Roman"/>
                <a:ea typeface="Times New Roman"/>
                <a:cs typeface="Times New Roman"/>
                <a:sym typeface="Times New Roman"/>
              </a:rPr>
              <a:t>68% of students scored between 46.4% and 72.2%.</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2800">
                <a:solidFill>
                  <a:schemeClr val="dk1"/>
                </a:solidFill>
                <a:latin typeface="Times New Roman"/>
                <a:ea typeface="Times New Roman"/>
                <a:cs typeface="Times New Roman"/>
                <a:sym typeface="Times New Roman"/>
              </a:rPr>
              <a:t>95% of students scored between 33.5% and 85.1%.</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269e61dffb2_1_94"/>
          <p:cNvSpPr txBox="1"/>
          <p:nvPr/>
        </p:nvSpPr>
        <p:spPr>
          <a:xfrm>
            <a:off x="2457000" y="153300"/>
            <a:ext cx="7278000" cy="65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sz="2800">
                <a:solidFill>
                  <a:schemeClr val="dk1"/>
                </a:solidFill>
                <a:latin typeface="Times New Roman"/>
                <a:ea typeface="Times New Roman"/>
                <a:cs typeface="Times New Roman"/>
                <a:sym typeface="Times New Roman"/>
              </a:rPr>
              <a:t>Categorical Data</a:t>
            </a:r>
            <a:endParaRPr sz="2800">
              <a:solidFill>
                <a:schemeClr val="dk1"/>
              </a:solidFill>
              <a:latin typeface="Calibri"/>
              <a:ea typeface="Calibri"/>
              <a:cs typeface="Calibri"/>
              <a:sym typeface="Calibri"/>
            </a:endParaRPr>
          </a:p>
        </p:txBody>
      </p:sp>
      <p:pic>
        <p:nvPicPr>
          <p:cNvPr id="200" name="Google Shape;200;g269e61dffb2_1_94"/>
          <p:cNvPicPr preferRelativeResize="0"/>
          <p:nvPr/>
        </p:nvPicPr>
        <p:blipFill>
          <a:blip r:embed="rId3">
            <a:alphaModFix/>
          </a:blip>
          <a:stretch>
            <a:fillRect/>
          </a:stretch>
        </p:blipFill>
        <p:spPr>
          <a:xfrm>
            <a:off x="152400" y="965400"/>
            <a:ext cx="8571919" cy="5740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269e61dffb2_1_101"/>
          <p:cNvSpPr txBox="1"/>
          <p:nvPr/>
        </p:nvSpPr>
        <p:spPr>
          <a:xfrm>
            <a:off x="526525" y="433200"/>
            <a:ext cx="12192000" cy="521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b="1">
                <a:solidFill>
                  <a:schemeClr val="dk1"/>
                </a:solidFill>
                <a:latin typeface="Times New Roman"/>
                <a:ea typeface="Times New Roman"/>
                <a:cs typeface="Times New Roman"/>
                <a:sym typeface="Times New Roman"/>
              </a:rPr>
              <a:t>Insights from the designation histogram:</a:t>
            </a:r>
            <a:endParaRPr sz="28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IN" sz="2800">
                <a:solidFill>
                  <a:schemeClr val="dk1"/>
                </a:solidFill>
                <a:latin typeface="Times New Roman"/>
                <a:ea typeface="Times New Roman"/>
                <a:cs typeface="Times New Roman"/>
                <a:sym typeface="Times New Roman"/>
              </a:rPr>
              <a:t>The most common designation is "Software Engineer," with over 200 people having completed the program with this designation.</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IN" sz="2800">
                <a:solidFill>
                  <a:schemeClr val="dk1"/>
                </a:solidFill>
                <a:latin typeface="Times New Roman"/>
                <a:ea typeface="Times New Roman"/>
                <a:cs typeface="Times New Roman"/>
                <a:sym typeface="Times New Roman"/>
              </a:rPr>
              <a:t>Other common designations include "Software Developer," "System Engineer," and "Programmer Analyst."</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IN" sz="2800">
                <a:solidFill>
                  <a:schemeClr val="dk1"/>
                </a:solidFill>
                <a:latin typeface="Times New Roman"/>
                <a:ea typeface="Times New Roman"/>
                <a:cs typeface="Times New Roman"/>
                <a:sym typeface="Times New Roman"/>
              </a:rPr>
              <a:t>There are a smaller number of people who have completed the program with less common designations, such as "Technical Support Engineer," "Systems Engineer," and "Software Test Engineer."</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IN" sz="2800">
                <a:solidFill>
                  <a:schemeClr val="dk1"/>
                </a:solidFill>
                <a:latin typeface="Times New Roman"/>
                <a:ea typeface="Times New Roman"/>
                <a:cs typeface="Times New Roman"/>
                <a:sym typeface="Times New Roman"/>
              </a:rPr>
              <a:t>It is possible that the people who have completed the dedication program are IT professionals who are looking to advance their careers.</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IN" sz="2800">
                <a:solidFill>
                  <a:schemeClr val="dk1"/>
                </a:solidFill>
                <a:latin typeface="Times New Roman"/>
                <a:ea typeface="Times New Roman"/>
                <a:cs typeface="Times New Roman"/>
                <a:sym typeface="Times New Roman"/>
              </a:rPr>
              <a:t>The program may be offered by a company or organization that is looking to develop the skills of its employees.</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g269e61dffb2_1_108"/>
          <p:cNvPicPr preferRelativeResize="0"/>
          <p:nvPr/>
        </p:nvPicPr>
        <p:blipFill>
          <a:blip r:embed="rId3">
            <a:alphaModFix/>
          </a:blip>
          <a:stretch>
            <a:fillRect/>
          </a:stretch>
        </p:blipFill>
        <p:spPr>
          <a:xfrm>
            <a:off x="152400" y="152400"/>
            <a:ext cx="9572625" cy="5667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 y="1399150"/>
            <a:ext cx="10505700" cy="2831504"/>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r>
              <a:rPr lang="en-IN" sz="2000" dirty="0">
                <a:solidFill>
                  <a:schemeClr val="dk1"/>
                </a:solidFill>
                <a:latin typeface="Times New Roman"/>
                <a:ea typeface="Times New Roman"/>
                <a:cs typeface="Times New Roman"/>
                <a:sym typeface="Times New Roman"/>
              </a:rPr>
              <a:t>I am Siva Kashyap Ch , a BTech student at IIITDM Kancheepuram, majoring in Computer Science and Engineering. My primary goal is to excel in Data Science and Machine Learning. Despite lacking prior experience, I have undertaken significant projects in the realm of Data Science. Committed to advancing my expertise, I aim to leverage my academic background to delve into the intricacies of these fields. My focus is on acquiring practical skills and knowledge to become proficient in Data Science and Machine Learning. I am enthusiastic about applying theoretical concepts to real-world scenarios and am dedicated to continuous learning and improvement.</a:t>
            </a:r>
            <a:endParaRPr sz="2000" i="0" u="none" strike="noStrike" cap="none" dirty="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1800" b="1" i="0" u="none" strike="noStrike" cap="none"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pic>
        <p:nvPicPr>
          <p:cNvPr id="106" name="Google Shape;106;p3">
            <a:hlinkClick r:id="rId3"/>
          </p:cNvPr>
          <p:cNvPicPr preferRelativeResize="0"/>
          <p:nvPr/>
        </p:nvPicPr>
        <p:blipFill>
          <a:blip r:embed="rId4">
            <a:alphaModFix/>
          </a:blip>
          <a:stretch>
            <a:fillRect/>
          </a:stretch>
        </p:blipFill>
        <p:spPr>
          <a:xfrm>
            <a:off x="888575" y="4711950"/>
            <a:ext cx="1406950" cy="1406950"/>
          </a:xfrm>
          <a:prstGeom prst="rect">
            <a:avLst/>
          </a:prstGeom>
          <a:noFill/>
          <a:ln>
            <a:noFill/>
          </a:ln>
        </p:spPr>
      </p:pic>
      <p:pic>
        <p:nvPicPr>
          <p:cNvPr id="107" name="Google Shape;107;p3">
            <a:hlinkClick r:id="rId5"/>
          </p:cNvPr>
          <p:cNvPicPr preferRelativeResize="0"/>
          <p:nvPr/>
        </p:nvPicPr>
        <p:blipFill>
          <a:blip r:embed="rId6">
            <a:alphaModFix/>
          </a:blip>
          <a:stretch>
            <a:fillRect/>
          </a:stretch>
        </p:blipFill>
        <p:spPr>
          <a:xfrm>
            <a:off x="2710151" y="4948100"/>
            <a:ext cx="934625" cy="934625"/>
          </a:xfrm>
          <a:prstGeom prst="rect">
            <a:avLst/>
          </a:prstGeom>
          <a:noFill/>
          <a:ln>
            <a:noFill/>
          </a:ln>
        </p:spPr>
      </p:pic>
      <p:pic>
        <p:nvPicPr>
          <p:cNvPr id="108" name="Google Shape;108;p3">
            <a:hlinkClick r:id="rId7"/>
          </p:cNvPr>
          <p:cNvPicPr preferRelativeResize="0"/>
          <p:nvPr/>
        </p:nvPicPr>
        <p:blipFill>
          <a:blip r:embed="rId8">
            <a:alphaModFix/>
          </a:blip>
          <a:stretch>
            <a:fillRect/>
          </a:stretch>
        </p:blipFill>
        <p:spPr>
          <a:xfrm>
            <a:off x="4239551" y="4711950"/>
            <a:ext cx="1262500" cy="1262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269e61dffb2_1_113"/>
          <p:cNvSpPr txBox="1"/>
          <p:nvPr/>
        </p:nvSpPr>
        <p:spPr>
          <a:xfrm>
            <a:off x="666475" y="273250"/>
            <a:ext cx="10916700" cy="5438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endParaRPr sz="1200" b="1">
              <a:solidFill>
                <a:srgbClr val="E3E3E3"/>
              </a:solidFill>
              <a:highlight>
                <a:srgbClr val="131314"/>
              </a:highlight>
              <a:latin typeface="Times New Roman"/>
              <a:ea typeface="Times New Roman"/>
              <a:cs typeface="Times New Roman"/>
              <a:sym typeface="Times New Roman"/>
            </a:endParaRPr>
          </a:p>
          <a:p>
            <a:pPr marL="0" lvl="0" indent="0" algn="l" rtl="0">
              <a:spcBef>
                <a:spcPts val="300"/>
              </a:spcBef>
              <a:spcAft>
                <a:spcPts val="0"/>
              </a:spcAft>
              <a:buNone/>
            </a:pPr>
            <a:r>
              <a:rPr lang="en-IN" sz="2800" b="1">
                <a:solidFill>
                  <a:schemeClr val="dk1"/>
                </a:solidFill>
                <a:latin typeface="Times New Roman"/>
                <a:ea typeface="Times New Roman"/>
                <a:cs typeface="Times New Roman"/>
                <a:sym typeface="Times New Roman"/>
              </a:rPr>
              <a:t>Insights from the histogram of the cities:</a:t>
            </a:r>
            <a:endParaRPr sz="2800" b="1">
              <a:solidFill>
                <a:schemeClr val="dk1"/>
              </a:solidFill>
              <a:latin typeface="Times New Roman"/>
              <a:ea typeface="Times New Roman"/>
              <a:cs typeface="Times New Roman"/>
              <a:sym typeface="Times New Roman"/>
            </a:endParaRPr>
          </a:p>
          <a:p>
            <a:pPr marL="457200" lvl="0" indent="-406400" algn="l" rtl="0">
              <a:spcBef>
                <a:spcPts val="0"/>
              </a:spcBef>
              <a:spcAft>
                <a:spcPts val="0"/>
              </a:spcAft>
              <a:buClr>
                <a:schemeClr val="dk1"/>
              </a:buClr>
              <a:buSzPts val="2800"/>
              <a:buFont typeface="Times New Roman"/>
              <a:buChar char="-"/>
            </a:pPr>
            <a:r>
              <a:rPr lang="en-IN" sz="2800">
                <a:solidFill>
                  <a:schemeClr val="dk1"/>
                </a:solidFill>
                <a:latin typeface="Times New Roman"/>
                <a:ea typeface="Times New Roman"/>
                <a:cs typeface="Times New Roman"/>
                <a:sym typeface="Times New Roman"/>
              </a:rPr>
              <a:t>The distribution of people across cities is skewed to the right. This means that there are more people living in a smaller number of larger cities, and fewer people living in many smaller cities.</a:t>
            </a:r>
            <a:endParaRPr sz="2800">
              <a:solidFill>
                <a:schemeClr val="dk1"/>
              </a:solidFill>
              <a:latin typeface="Times New Roman"/>
              <a:ea typeface="Times New Roman"/>
              <a:cs typeface="Times New Roman"/>
              <a:sym typeface="Times New Roman"/>
            </a:endParaRPr>
          </a:p>
          <a:p>
            <a:pPr marL="457200" lvl="0" indent="-406400" algn="l" rtl="0">
              <a:spcBef>
                <a:spcPts val="0"/>
              </a:spcBef>
              <a:spcAft>
                <a:spcPts val="0"/>
              </a:spcAft>
              <a:buClr>
                <a:schemeClr val="dk1"/>
              </a:buClr>
              <a:buSzPts val="2800"/>
              <a:buFont typeface="Times New Roman"/>
              <a:buChar char="-"/>
            </a:pPr>
            <a:r>
              <a:rPr lang="en-IN" sz="2800">
                <a:solidFill>
                  <a:schemeClr val="dk1"/>
                </a:solidFill>
                <a:latin typeface="Times New Roman"/>
                <a:ea typeface="Times New Roman"/>
                <a:cs typeface="Times New Roman"/>
                <a:sym typeface="Times New Roman"/>
              </a:rPr>
              <a:t>The five most populous cities are Bangalore, Chennai, Pune, New Delhi, and Gurgaon. These cities have significantly more people working in them compared to the other cities listed.</a:t>
            </a:r>
            <a:endParaRPr sz="2800">
              <a:solidFill>
                <a:schemeClr val="dk1"/>
              </a:solidFill>
              <a:latin typeface="Times New Roman"/>
              <a:ea typeface="Times New Roman"/>
              <a:cs typeface="Times New Roman"/>
              <a:sym typeface="Times New Roman"/>
            </a:endParaRPr>
          </a:p>
          <a:p>
            <a:pPr marL="457200" lvl="0" indent="-406400" algn="l" rtl="0">
              <a:spcBef>
                <a:spcPts val="0"/>
              </a:spcBef>
              <a:spcAft>
                <a:spcPts val="0"/>
              </a:spcAft>
              <a:buClr>
                <a:schemeClr val="dk1"/>
              </a:buClr>
              <a:buSzPts val="2800"/>
              <a:buFont typeface="Times New Roman"/>
              <a:buChar char="-"/>
            </a:pPr>
            <a:r>
              <a:rPr lang="en-IN" sz="2800">
                <a:solidFill>
                  <a:schemeClr val="dk1"/>
                </a:solidFill>
                <a:latin typeface="Times New Roman"/>
                <a:ea typeface="Times New Roman"/>
                <a:cs typeface="Times New Roman"/>
                <a:sym typeface="Times New Roman"/>
              </a:rPr>
              <a:t>There is a large gap between the number of people working in the most populous cities and the other cities. This suggests that there is a significant concentration of people in a few major metropolitan areas.</a:t>
            </a:r>
            <a:endParaRPr sz="2800">
              <a:solidFill>
                <a:schemeClr val="dk1"/>
              </a:solidFill>
              <a:latin typeface="Times New Roman"/>
              <a:ea typeface="Times New Roman"/>
              <a:cs typeface="Times New Roman"/>
              <a:sym typeface="Times New Roman"/>
            </a:endParaRPr>
          </a:p>
          <a:p>
            <a:pPr marL="457200" lvl="0" indent="-406400" algn="l" rtl="0">
              <a:spcBef>
                <a:spcPts val="0"/>
              </a:spcBef>
              <a:spcAft>
                <a:spcPts val="0"/>
              </a:spcAft>
              <a:buClr>
                <a:schemeClr val="dk1"/>
              </a:buClr>
              <a:buSzPts val="2800"/>
              <a:buFont typeface="Times New Roman"/>
              <a:buChar char="-"/>
            </a:pPr>
            <a:r>
              <a:rPr lang="en-IN" sz="2800">
                <a:solidFill>
                  <a:schemeClr val="dk1"/>
                </a:solidFill>
                <a:latin typeface="Times New Roman"/>
                <a:ea typeface="Times New Roman"/>
                <a:cs typeface="Times New Roman"/>
                <a:sym typeface="Times New Roman"/>
              </a:rPr>
              <a:t>The unknown column in the graph is the number of no mentions in the data.</a:t>
            </a:r>
            <a:endParaRPr sz="28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r>
              <a:rPr lang="en-IN" sz="2800">
                <a:solidFill>
                  <a:schemeClr val="dk1"/>
                </a:solidFill>
                <a:latin typeface="Times New Roman"/>
                <a:ea typeface="Times New Roman"/>
                <a:cs typeface="Times New Roman"/>
                <a:sym typeface="Times New Roman"/>
              </a:rPr>
              <a:t>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g269e61dffb2_1_121"/>
          <p:cNvPicPr preferRelativeResize="0"/>
          <p:nvPr/>
        </p:nvPicPr>
        <p:blipFill>
          <a:blip r:embed="rId3">
            <a:alphaModFix/>
          </a:blip>
          <a:stretch>
            <a:fillRect/>
          </a:stretch>
        </p:blipFill>
        <p:spPr>
          <a:xfrm>
            <a:off x="0" y="1172100"/>
            <a:ext cx="7934325" cy="5191125"/>
          </a:xfrm>
          <a:prstGeom prst="rect">
            <a:avLst/>
          </a:prstGeom>
          <a:noFill/>
          <a:ln>
            <a:noFill/>
          </a:ln>
        </p:spPr>
      </p:pic>
      <p:sp>
        <p:nvSpPr>
          <p:cNvPr id="225" name="Google Shape;225;g269e61dffb2_1_121"/>
          <p:cNvSpPr txBox="1"/>
          <p:nvPr/>
        </p:nvSpPr>
        <p:spPr>
          <a:xfrm>
            <a:off x="1506225" y="173275"/>
            <a:ext cx="8037600" cy="69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800">
                <a:solidFill>
                  <a:schemeClr val="dk1"/>
                </a:solidFill>
                <a:latin typeface="Times New Roman"/>
                <a:ea typeface="Times New Roman"/>
                <a:cs typeface="Times New Roman"/>
                <a:sym typeface="Times New Roman"/>
              </a:rPr>
              <a:t>BI VARIATE ANALYSIS</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269e61dffb2_1_127"/>
          <p:cNvSpPr txBox="1"/>
          <p:nvPr/>
        </p:nvSpPr>
        <p:spPr>
          <a:xfrm>
            <a:off x="486525" y="353225"/>
            <a:ext cx="11116800" cy="54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b="1">
                <a:solidFill>
                  <a:schemeClr val="dk1"/>
                </a:solidFill>
                <a:latin typeface="Times New Roman"/>
                <a:ea typeface="Times New Roman"/>
                <a:cs typeface="Times New Roman"/>
                <a:sym typeface="Times New Roman"/>
              </a:rPr>
              <a:t>Insights from the Histogram on the Gender vs Salary:</a:t>
            </a:r>
            <a:endParaRPr sz="28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b="1">
              <a:solidFill>
                <a:schemeClr val="dk1"/>
              </a:solidFill>
              <a:latin typeface="Times New Roman"/>
              <a:ea typeface="Times New Roman"/>
              <a:cs typeface="Times New Roman"/>
              <a:sym typeface="Times New Roman"/>
            </a:endParaRPr>
          </a:p>
          <a:p>
            <a:pPr marL="457200" lvl="0" indent="-406400" algn="l" rtl="0">
              <a:spcBef>
                <a:spcPts val="0"/>
              </a:spcBef>
              <a:spcAft>
                <a:spcPts val="0"/>
              </a:spcAft>
              <a:buClr>
                <a:schemeClr val="dk1"/>
              </a:buClr>
              <a:buSzPts val="2800"/>
              <a:buFont typeface="Times New Roman"/>
              <a:buChar char="-"/>
            </a:pPr>
            <a:r>
              <a:rPr lang="en-IN" sz="2800">
                <a:solidFill>
                  <a:schemeClr val="dk1"/>
                </a:solidFill>
                <a:latin typeface="Times New Roman"/>
                <a:ea typeface="Times New Roman"/>
                <a:cs typeface="Times New Roman"/>
                <a:sym typeface="Times New Roman"/>
              </a:rPr>
              <a:t>The distribution of salaries for both men and women is skewed to the right, meaning that there are more people who earn lower salaries than there are people who earn higher salaries.</a:t>
            </a:r>
            <a:endParaRPr sz="2800">
              <a:solidFill>
                <a:schemeClr val="dk1"/>
              </a:solidFill>
              <a:latin typeface="Times New Roman"/>
              <a:ea typeface="Times New Roman"/>
              <a:cs typeface="Times New Roman"/>
              <a:sym typeface="Times New Roman"/>
            </a:endParaRPr>
          </a:p>
          <a:p>
            <a:pPr marL="457200" lvl="0" indent="-406400" algn="l" rtl="0">
              <a:spcBef>
                <a:spcPts val="0"/>
              </a:spcBef>
              <a:spcAft>
                <a:spcPts val="0"/>
              </a:spcAft>
              <a:buClr>
                <a:schemeClr val="dk1"/>
              </a:buClr>
              <a:buSzPts val="2800"/>
              <a:buFont typeface="Times New Roman"/>
              <a:buChar char="-"/>
            </a:pPr>
            <a:r>
              <a:rPr lang="en-IN" sz="2800">
                <a:solidFill>
                  <a:schemeClr val="dk1"/>
                </a:solidFill>
                <a:latin typeface="Times New Roman"/>
                <a:ea typeface="Times New Roman"/>
                <a:cs typeface="Times New Roman"/>
                <a:sym typeface="Times New Roman"/>
              </a:rPr>
              <a:t>The distribution of salaries for men is wider than the distribution of salaries for women, meaning that there is more variability in the salaries that men earn.</a:t>
            </a:r>
            <a:endParaRPr sz="2800">
              <a:solidFill>
                <a:schemeClr val="dk1"/>
              </a:solidFill>
              <a:latin typeface="Times New Roman"/>
              <a:ea typeface="Times New Roman"/>
              <a:cs typeface="Times New Roman"/>
              <a:sym typeface="Times New Roman"/>
            </a:endParaRPr>
          </a:p>
          <a:p>
            <a:pPr marL="457200" lvl="0" indent="-406400" algn="l" rtl="0">
              <a:spcBef>
                <a:spcPts val="0"/>
              </a:spcBef>
              <a:spcAft>
                <a:spcPts val="0"/>
              </a:spcAft>
              <a:buClr>
                <a:schemeClr val="dk1"/>
              </a:buClr>
              <a:buSzPts val="2800"/>
              <a:buFont typeface="Times New Roman"/>
              <a:buChar char="-"/>
            </a:pPr>
            <a:r>
              <a:rPr lang="en-IN" sz="2800">
                <a:solidFill>
                  <a:schemeClr val="dk1"/>
                </a:solidFill>
                <a:latin typeface="Times New Roman"/>
                <a:ea typeface="Times New Roman"/>
                <a:cs typeface="Times New Roman"/>
                <a:sym typeface="Times New Roman"/>
              </a:rPr>
              <a:t>The median salary for men is higher than the median salary for women.</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g269e61dffb2_1_133"/>
          <p:cNvPicPr preferRelativeResize="0"/>
          <p:nvPr/>
        </p:nvPicPr>
        <p:blipFill>
          <a:blip r:embed="rId3">
            <a:alphaModFix/>
          </a:blip>
          <a:stretch>
            <a:fillRect/>
          </a:stretch>
        </p:blipFill>
        <p:spPr>
          <a:xfrm>
            <a:off x="192400" y="304800"/>
            <a:ext cx="7200606" cy="6553199"/>
          </a:xfrm>
          <a:prstGeom prst="rect">
            <a:avLst/>
          </a:prstGeom>
          <a:noFill/>
          <a:ln>
            <a:noFill/>
          </a:ln>
        </p:spPr>
      </p:pic>
      <p:sp>
        <p:nvSpPr>
          <p:cNvPr id="238" name="Google Shape;238;g269e61dffb2_1_133"/>
          <p:cNvSpPr txBox="1"/>
          <p:nvPr/>
        </p:nvSpPr>
        <p:spPr>
          <a:xfrm>
            <a:off x="7393000" y="833100"/>
            <a:ext cx="4410300" cy="7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b="1">
                <a:solidFill>
                  <a:schemeClr val="dk1"/>
                </a:solidFill>
                <a:latin typeface="Times New Roman"/>
                <a:ea typeface="Times New Roman"/>
                <a:cs typeface="Times New Roman"/>
                <a:sym typeface="Times New Roman"/>
              </a:rPr>
              <a:t>Gender vs Specialization</a:t>
            </a:r>
            <a:endParaRPr sz="2800" b="1">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269e61dffb2_1_139"/>
          <p:cNvSpPr txBox="1"/>
          <p:nvPr/>
        </p:nvSpPr>
        <p:spPr>
          <a:xfrm>
            <a:off x="386550" y="233275"/>
            <a:ext cx="11716500" cy="573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b="1">
                <a:solidFill>
                  <a:schemeClr val="dk1"/>
                </a:solidFill>
                <a:latin typeface="Times New Roman"/>
                <a:ea typeface="Times New Roman"/>
                <a:cs typeface="Times New Roman"/>
                <a:sym typeface="Times New Roman"/>
              </a:rPr>
              <a:t>Insights from the Gender vs Specializations:</a:t>
            </a:r>
            <a:endParaRPr sz="28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b="1">
              <a:solidFill>
                <a:schemeClr val="dk1"/>
              </a:solidFill>
              <a:latin typeface="Times New Roman"/>
              <a:ea typeface="Times New Roman"/>
              <a:cs typeface="Times New Roman"/>
              <a:sym typeface="Times New Roman"/>
            </a:endParaRPr>
          </a:p>
          <a:p>
            <a:pPr marL="457200" lvl="0" indent="-406400" algn="l" rtl="0">
              <a:spcBef>
                <a:spcPts val="0"/>
              </a:spcBef>
              <a:spcAft>
                <a:spcPts val="0"/>
              </a:spcAft>
              <a:buClr>
                <a:schemeClr val="dk1"/>
              </a:buClr>
              <a:buSzPts val="2800"/>
              <a:buFont typeface="Times New Roman"/>
              <a:buChar char="-"/>
            </a:pPr>
            <a:r>
              <a:rPr lang="en-IN" sz="2800">
                <a:solidFill>
                  <a:schemeClr val="dk1"/>
                </a:solidFill>
                <a:latin typeface="Times New Roman"/>
                <a:ea typeface="Times New Roman"/>
                <a:cs typeface="Times New Roman"/>
                <a:sym typeface="Times New Roman"/>
              </a:rPr>
              <a:t>Electrical engineering is the most popular specialization, with 10% of engineers specializing in it. This is followed by computer science and mechanical engineering, both at 8%.</a:t>
            </a:r>
            <a:endParaRPr sz="2800">
              <a:solidFill>
                <a:schemeClr val="dk1"/>
              </a:solidFill>
              <a:latin typeface="Times New Roman"/>
              <a:ea typeface="Times New Roman"/>
              <a:cs typeface="Times New Roman"/>
              <a:sym typeface="Times New Roman"/>
            </a:endParaRPr>
          </a:p>
          <a:p>
            <a:pPr marL="457200" lvl="0" indent="-406400" algn="l" rtl="0">
              <a:spcBef>
                <a:spcPts val="0"/>
              </a:spcBef>
              <a:spcAft>
                <a:spcPts val="0"/>
              </a:spcAft>
              <a:buClr>
                <a:schemeClr val="dk1"/>
              </a:buClr>
              <a:buSzPts val="2800"/>
              <a:buFont typeface="Times New Roman"/>
              <a:buChar char="-"/>
            </a:pPr>
            <a:r>
              <a:rPr lang="en-IN" sz="2800">
                <a:solidFill>
                  <a:schemeClr val="dk1"/>
                </a:solidFill>
                <a:latin typeface="Times New Roman"/>
                <a:ea typeface="Times New Roman"/>
                <a:cs typeface="Times New Roman"/>
                <a:sym typeface="Times New Roman"/>
              </a:rPr>
              <a:t>Specializations within electrical engineering are quite diverse. There are 13 different specializations listed, each with at least 0.6% of engineers specializing in it. The most popular specializations within electrical engineering are electronics engineering (2.8%) and electrical and power engineering (2.4%).</a:t>
            </a:r>
            <a:endParaRPr sz="2800">
              <a:solidFill>
                <a:schemeClr val="dk1"/>
              </a:solidFill>
              <a:latin typeface="Times New Roman"/>
              <a:ea typeface="Times New Roman"/>
              <a:cs typeface="Times New Roman"/>
              <a:sym typeface="Times New Roman"/>
            </a:endParaRPr>
          </a:p>
          <a:p>
            <a:pPr marL="457200" lvl="0" indent="-406400" algn="l" rtl="0">
              <a:spcBef>
                <a:spcPts val="0"/>
              </a:spcBef>
              <a:spcAft>
                <a:spcPts val="0"/>
              </a:spcAft>
              <a:buClr>
                <a:schemeClr val="dk1"/>
              </a:buClr>
              <a:buSzPts val="2800"/>
              <a:buFont typeface="Times New Roman"/>
              <a:buChar char="-"/>
            </a:pPr>
            <a:r>
              <a:rPr lang="en-IN" sz="2800">
                <a:solidFill>
                  <a:schemeClr val="dk1"/>
                </a:solidFill>
                <a:latin typeface="Times New Roman"/>
                <a:ea typeface="Times New Roman"/>
                <a:cs typeface="Times New Roman"/>
                <a:sym typeface="Times New Roman"/>
              </a:rPr>
              <a:t>There is a gender gap in some specializations. For example, 3.2% of engineers who specialize in electronics engineering are women, while 8.4% of engineers who specialize in computer science are women.</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269e61dffb2_1_143"/>
          <p:cNvSpPr txBox="1"/>
          <p:nvPr/>
        </p:nvSpPr>
        <p:spPr>
          <a:xfrm>
            <a:off x="2645900" y="333225"/>
            <a:ext cx="7338000" cy="6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800" b="1">
                <a:solidFill>
                  <a:schemeClr val="dk1"/>
                </a:solidFill>
                <a:latin typeface="Times New Roman"/>
                <a:ea typeface="Times New Roman"/>
                <a:cs typeface="Times New Roman"/>
                <a:sym typeface="Times New Roman"/>
              </a:rPr>
              <a:t>Conclusion</a:t>
            </a:r>
            <a:endParaRPr sz="2800" b="1">
              <a:solidFill>
                <a:schemeClr val="dk1"/>
              </a:solidFill>
              <a:latin typeface="Times New Roman"/>
              <a:ea typeface="Times New Roman"/>
              <a:cs typeface="Times New Roman"/>
              <a:sym typeface="Times New Roman"/>
            </a:endParaRPr>
          </a:p>
        </p:txBody>
      </p:sp>
      <p:sp>
        <p:nvSpPr>
          <p:cNvPr id="251" name="Google Shape;251;g269e61dffb2_1_143"/>
          <p:cNvSpPr txBox="1"/>
          <p:nvPr/>
        </p:nvSpPr>
        <p:spPr>
          <a:xfrm>
            <a:off x="1086350" y="1392925"/>
            <a:ext cx="1113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252" name="Google Shape;252;g269e61dffb2_1_143"/>
          <p:cNvSpPr txBox="1"/>
          <p:nvPr/>
        </p:nvSpPr>
        <p:spPr>
          <a:xfrm>
            <a:off x="946400" y="1452900"/>
            <a:ext cx="11270100" cy="535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200">
                <a:solidFill>
                  <a:schemeClr val="dk1"/>
                </a:solidFill>
                <a:latin typeface="Times New Roman"/>
                <a:ea typeface="Times New Roman"/>
                <a:cs typeface="Times New Roman"/>
                <a:sym typeface="Times New Roman"/>
              </a:rPr>
              <a:t>The exploratory data analysis (EDA) on the Aspiring Mind Employment Outcome 2015 (AMEO) dataset unveiled key insights. Univariate analysis revealed outliers in numerical columns and offered nuanced perspectives on the distribution of variables, notably influencing salary outcomes for engineering graduates. Examination of categorical variables highlighted diverse preferences in specialization and college tiers among candidates, prompting further investigation.</a:t>
            </a:r>
            <a:endParaRPr sz="2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2200">
                <a:solidFill>
                  <a:schemeClr val="dk1"/>
                </a:solidFill>
                <a:latin typeface="Times New Roman"/>
                <a:ea typeface="Times New Roman"/>
                <a:cs typeface="Times New Roman"/>
                <a:sym typeface="Times New Roman"/>
              </a:rPr>
              <a:t>Bivariate analysis delved deeper into relationships between variables. Scatter plots and pair plots suggested potential correlations among numerical features, pinpointing areas for focused scrutiny. The exploration of gender and specialization uncovered no clear association, challenging assumptions about gender-related preferences in engineering disciplines. The evaluation of a salary claim from a Times of India article indicated the need for more rigorous statistical testing to draw conclusive insights. Overall, the EDA process not only presented a snapshot of dataset characteristics but also uncovered intriguing patterns, guiding subsequent targeted analyses and decision-making in further stages of data exploration and modeling.</a:t>
            </a:r>
            <a:endParaRPr sz="2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258" name="Google Shape;258;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269e61dffb2_1_6"/>
          <p:cNvSpPr txBox="1"/>
          <p:nvPr/>
        </p:nvSpPr>
        <p:spPr>
          <a:xfrm>
            <a:off x="586500" y="273250"/>
            <a:ext cx="11116800" cy="561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800" b="1">
                <a:solidFill>
                  <a:schemeClr val="dk1"/>
                </a:solidFill>
                <a:latin typeface="Times New Roman"/>
                <a:ea typeface="Times New Roman"/>
                <a:cs typeface="Times New Roman"/>
                <a:sym typeface="Times New Roman"/>
              </a:rPr>
              <a:t>Objective of the Project</a:t>
            </a:r>
            <a:endParaRPr sz="28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IN" sz="2500">
                <a:solidFill>
                  <a:schemeClr val="dk1"/>
                </a:solidFill>
                <a:latin typeface="Times New Roman"/>
                <a:ea typeface="Times New Roman"/>
                <a:cs typeface="Times New Roman"/>
                <a:sym typeface="Times New Roman"/>
              </a:rPr>
              <a:t>The primary objective of analyzing the Aspiring Mind Employment Outcome 2015 (AMEO) dataset is to perform a comprehensive Exploratory Data Analysis (EDA) with a particular focus on understanding the employment outcomes of engineering graduates. The target variable for analysis is the "Salary," and the aim is to explore the relationships between this variable and various independent features such as cognitive skills, technical skills, personality traits, academic performance, and demographic information. The analysis seeks to uncover patterns, trends, and factors influencing salary offers, providing valuable insights for stakeholders, employers, and policymakers.</a:t>
            </a:r>
            <a:endParaRPr sz="2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69e61dffb2_1_15"/>
          <p:cNvSpPr txBox="1"/>
          <p:nvPr/>
        </p:nvSpPr>
        <p:spPr>
          <a:xfrm>
            <a:off x="1176165" y="433200"/>
            <a:ext cx="10437000" cy="54984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1000"/>
              </a:spcBef>
              <a:spcAft>
                <a:spcPts val="0"/>
              </a:spcAft>
              <a:buNone/>
            </a:pPr>
            <a:r>
              <a:rPr lang="en-IN" sz="2800" b="1" dirty="0">
                <a:solidFill>
                  <a:schemeClr val="dk1"/>
                </a:solidFill>
                <a:latin typeface="Times New Roman"/>
                <a:ea typeface="Times New Roman"/>
                <a:cs typeface="Times New Roman"/>
                <a:sym typeface="Times New Roman"/>
              </a:rPr>
              <a:t>Purpose of the Dataset</a:t>
            </a:r>
          </a:p>
          <a:p>
            <a:pPr marL="0" lvl="0" indent="0" algn="ctr" rtl="0">
              <a:lnSpc>
                <a:spcPct val="90000"/>
              </a:lnSpc>
              <a:spcBef>
                <a:spcPts val="1000"/>
              </a:spcBef>
              <a:spcAft>
                <a:spcPts val="0"/>
              </a:spcAft>
              <a:buNone/>
            </a:pPr>
            <a:endParaRPr sz="2800" b="1" dirty="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None/>
            </a:pPr>
            <a:r>
              <a:rPr lang="en-IN" sz="2800" dirty="0">
                <a:solidFill>
                  <a:schemeClr val="dk1"/>
                </a:solidFill>
                <a:latin typeface="Times New Roman"/>
                <a:ea typeface="Times New Roman"/>
                <a:cs typeface="Times New Roman"/>
                <a:sym typeface="Times New Roman"/>
              </a:rPr>
              <a:t>The dataset aims to provide a comprehensive understanding of the employment outcomes of engineering graduates, considering a wide range of factors. It allows for the exploration of relationships between academic performance, skills assessment, personality traits, and employment-related variables. The unique identifier for each candidate facilitates individual tracking, and the dataset's size ensures a substantial sample for analysis.</a:t>
            </a:r>
            <a:endParaRPr sz="28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800" b="1"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800" b="1"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31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2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2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2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269e61dffb2_1_20"/>
          <p:cNvSpPr txBox="1"/>
          <p:nvPr/>
        </p:nvSpPr>
        <p:spPr>
          <a:xfrm>
            <a:off x="386550" y="353225"/>
            <a:ext cx="11636700" cy="583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800" b="1">
                <a:solidFill>
                  <a:schemeClr val="dk1"/>
                </a:solidFill>
                <a:latin typeface="Times New Roman"/>
                <a:ea typeface="Times New Roman"/>
                <a:cs typeface="Times New Roman"/>
                <a:sym typeface="Times New Roman"/>
              </a:rPr>
              <a:t>Description of the Data Set</a:t>
            </a:r>
            <a:endParaRPr sz="28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700">
              <a:solidFill>
                <a:schemeClr val="dk1"/>
              </a:solidFill>
              <a:latin typeface="Times New Roman"/>
              <a:ea typeface="Times New Roman"/>
              <a:cs typeface="Times New Roman"/>
              <a:sym typeface="Times New Roman"/>
            </a:endParaRPr>
          </a:p>
          <a:p>
            <a:pPr marL="0" marR="469900" lvl="0" indent="0" algn="just" rtl="0">
              <a:lnSpc>
                <a:spcPct val="150000"/>
              </a:lnSpc>
              <a:spcBef>
                <a:spcPts val="0"/>
              </a:spcBef>
              <a:spcAft>
                <a:spcPts val="0"/>
              </a:spcAft>
              <a:buClr>
                <a:schemeClr val="dk1"/>
              </a:buClr>
              <a:buSzPts val="1100"/>
              <a:buFont typeface="Arial"/>
              <a:buNone/>
            </a:pPr>
            <a:r>
              <a:rPr lang="en-IN" sz="2400">
                <a:solidFill>
                  <a:schemeClr val="dk1"/>
                </a:solidFill>
                <a:latin typeface="Times New Roman"/>
                <a:ea typeface="Times New Roman"/>
                <a:cs typeface="Times New Roman"/>
                <a:sym typeface="Times New Roman"/>
              </a:rPr>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 Below mentioned table contains the details for the original dataset. </a:t>
            </a:r>
            <a:endParaRPr sz="36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8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269e61dffb2_1_25"/>
          <p:cNvSpPr txBox="1"/>
          <p:nvPr/>
        </p:nvSpPr>
        <p:spPr>
          <a:xfrm>
            <a:off x="646475" y="253250"/>
            <a:ext cx="11176800" cy="58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b="1">
                <a:solidFill>
                  <a:schemeClr val="dk1"/>
                </a:solidFill>
                <a:latin typeface="Times New Roman"/>
                <a:ea typeface="Times New Roman"/>
                <a:cs typeface="Times New Roman"/>
                <a:sym typeface="Times New Roman"/>
              </a:rPr>
              <a:t>Overview of the dataset:</a:t>
            </a:r>
            <a:endParaRPr sz="1800" b="1">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en-IN" sz="2400">
                <a:solidFill>
                  <a:schemeClr val="dk1"/>
                </a:solidFill>
                <a:latin typeface="Times New Roman"/>
                <a:ea typeface="Times New Roman"/>
                <a:cs typeface="Times New Roman"/>
                <a:sym typeface="Times New Roman"/>
              </a:rPr>
              <a:t>- Dataset Size: Approximately 40 Independent Variables and 4000 Data Points</a:t>
            </a:r>
            <a:endParaRPr sz="240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IN" sz="2400">
                <a:solidFill>
                  <a:schemeClr val="dk1"/>
                </a:solidFill>
                <a:latin typeface="Times New Roman"/>
                <a:ea typeface="Times New Roman"/>
                <a:cs typeface="Times New Roman"/>
                <a:sym typeface="Times New Roman"/>
              </a:rPr>
              <a:t>- Variables:</a:t>
            </a:r>
            <a:endParaRPr sz="240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IN" sz="2400">
                <a:solidFill>
                  <a:schemeClr val="dk1"/>
                </a:solidFill>
                <a:latin typeface="Times New Roman"/>
                <a:ea typeface="Times New Roman"/>
                <a:cs typeface="Times New Roman"/>
                <a:sym typeface="Times New Roman"/>
              </a:rPr>
              <a:t>  - Dependent Variables: Salary, Job Titles, Job Locations</a:t>
            </a:r>
            <a:endParaRPr sz="240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IN" sz="2400">
                <a:solidFill>
                  <a:schemeClr val="dk1"/>
                </a:solidFill>
                <a:latin typeface="Times New Roman"/>
                <a:ea typeface="Times New Roman"/>
                <a:cs typeface="Times New Roman"/>
                <a:sym typeface="Times New Roman"/>
              </a:rPr>
              <a:t>  - Independent Variables: Cognitive Skills, Technical Skills, Personality Skills and	Demographic Features</a:t>
            </a:r>
            <a:endParaRPr sz="240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IN" sz="2400">
                <a:solidFill>
                  <a:schemeClr val="dk1"/>
                </a:solidFill>
                <a:latin typeface="Times New Roman"/>
                <a:ea typeface="Times New Roman"/>
                <a:cs typeface="Times New Roman"/>
                <a:sym typeface="Times New Roman"/>
              </a:rPr>
              <a:t>- Data Types:</a:t>
            </a:r>
            <a:endParaRPr sz="240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IN" sz="2400">
                <a:solidFill>
                  <a:schemeClr val="dk1"/>
                </a:solidFill>
                <a:latin typeface="Times New Roman"/>
                <a:ea typeface="Times New Roman"/>
                <a:cs typeface="Times New Roman"/>
                <a:sym typeface="Times New Roman"/>
              </a:rPr>
              <a:t>  - Continuous: Salary, Exam Scores, GPA, etc.</a:t>
            </a:r>
            <a:endParaRPr sz="240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IN" sz="2400">
                <a:solidFill>
                  <a:schemeClr val="dk1"/>
                </a:solidFill>
                <a:latin typeface="Times New Roman"/>
                <a:ea typeface="Times New Roman"/>
                <a:cs typeface="Times New Roman"/>
                <a:sym typeface="Times New Roman"/>
              </a:rPr>
              <a:t>  - Categorical: Designation, Job City, Gender, Board, College Tier, Degree, Specialization, etc.</a:t>
            </a:r>
            <a:endParaRPr sz="240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IN" sz="2400">
                <a:solidFill>
                  <a:schemeClr val="dk1"/>
                </a:solidFill>
                <a:latin typeface="Times New Roman"/>
                <a:ea typeface="Times New Roman"/>
                <a:cs typeface="Times New Roman"/>
                <a:sym typeface="Times New Roman"/>
              </a:rPr>
              <a:t>  - Dates: DOJ, DOL, DOB, Graduation Year</a:t>
            </a:r>
            <a:endParaRPr sz="24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  - Unique Identifiers: ID (UID), College ID, College City ID</a:t>
            </a:r>
            <a:endParaRPr sz="3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69e61dffb2_1_29"/>
          <p:cNvSpPr txBox="1"/>
          <p:nvPr/>
        </p:nvSpPr>
        <p:spPr>
          <a:xfrm>
            <a:off x="666475" y="433200"/>
            <a:ext cx="11036700" cy="551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a:solidFill>
                  <a:schemeClr val="dk1"/>
                </a:solidFill>
                <a:latin typeface="Times New Roman"/>
                <a:ea typeface="Times New Roman"/>
                <a:cs typeface="Times New Roman"/>
                <a:sym typeface="Times New Roman"/>
              </a:rPr>
              <a:t>Key Features:</a:t>
            </a:r>
            <a:endParaRPr sz="200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IN" sz="2600">
                <a:solidFill>
                  <a:schemeClr val="dk1"/>
                </a:solidFill>
                <a:latin typeface="Times New Roman"/>
                <a:ea typeface="Times New Roman"/>
                <a:cs typeface="Times New Roman"/>
                <a:sym typeface="Times New Roman"/>
              </a:rPr>
              <a:t>  - Unique Identifier (ID/UID) for each candidate</a:t>
            </a:r>
            <a:endParaRPr sz="260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IN" sz="2600">
                <a:solidFill>
                  <a:schemeClr val="dk1"/>
                </a:solidFill>
                <a:latin typeface="Times New Roman"/>
                <a:ea typeface="Times New Roman"/>
                <a:cs typeface="Times New Roman"/>
                <a:sym typeface="Times New Roman"/>
              </a:rPr>
              <a:t>  - Information about academic performance in grade 10 and 12</a:t>
            </a:r>
            <a:endParaRPr sz="260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IN" sz="2600">
                <a:solidFill>
                  <a:schemeClr val="dk1"/>
                </a:solidFill>
                <a:latin typeface="Times New Roman"/>
                <a:ea typeface="Times New Roman"/>
                <a:cs typeface="Times New Roman"/>
                <a:sym typeface="Times New Roman"/>
              </a:rPr>
              <a:t>  - Details about the college attended, including tier and location</a:t>
            </a:r>
            <a:endParaRPr sz="260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IN" sz="2600">
                <a:solidFill>
                  <a:schemeClr val="dk1"/>
                </a:solidFill>
                <a:latin typeface="Times New Roman"/>
                <a:ea typeface="Times New Roman"/>
                <a:cs typeface="Times New Roman"/>
                <a:sym typeface="Times New Roman"/>
              </a:rPr>
              <a:t>  - Scores in various sections of AMCAT (Aspiring Minds Computer Adaptive Test)</a:t>
            </a:r>
            <a:endParaRPr sz="260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IN" sz="2600">
                <a:solidFill>
                  <a:schemeClr val="dk1"/>
                </a:solidFill>
                <a:latin typeface="Times New Roman"/>
                <a:ea typeface="Times New Roman"/>
                <a:cs typeface="Times New Roman"/>
                <a:sym typeface="Times New Roman"/>
              </a:rPr>
              <a:t>  - Personality test scores (conscientiousness, agreeableness, extraversion, neuroticism, openness to experience)</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269e61dffb2_1_38"/>
          <p:cNvSpPr txBox="1"/>
          <p:nvPr/>
        </p:nvSpPr>
        <p:spPr>
          <a:xfrm>
            <a:off x="986375" y="373225"/>
            <a:ext cx="10636800" cy="5658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1000"/>
              </a:spcBef>
              <a:spcAft>
                <a:spcPts val="0"/>
              </a:spcAft>
              <a:buNone/>
            </a:pPr>
            <a:r>
              <a:rPr lang="en-IN" sz="3200" b="1">
                <a:solidFill>
                  <a:schemeClr val="dk1"/>
                </a:solidFill>
                <a:latin typeface="Times New Roman"/>
                <a:ea typeface="Times New Roman"/>
                <a:cs typeface="Times New Roman"/>
                <a:sym typeface="Times New Roman"/>
              </a:rPr>
              <a:t>Data Variables - Types</a:t>
            </a:r>
            <a:endParaRPr sz="180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IN" sz="2100">
                <a:solidFill>
                  <a:schemeClr val="dk1"/>
                </a:solidFill>
                <a:latin typeface="Times New Roman"/>
                <a:ea typeface="Times New Roman"/>
                <a:cs typeface="Times New Roman"/>
                <a:sym typeface="Times New Roman"/>
              </a:rPr>
              <a:t>•</a:t>
            </a:r>
            <a:r>
              <a:rPr lang="en-IN" sz="2100" b="1">
                <a:solidFill>
                  <a:schemeClr val="dk1"/>
                </a:solidFill>
                <a:latin typeface="Times New Roman"/>
                <a:ea typeface="Times New Roman"/>
                <a:cs typeface="Times New Roman"/>
                <a:sym typeface="Times New Roman"/>
              </a:rPr>
              <a:t>Continuous:</a:t>
            </a:r>
            <a:endParaRPr sz="2100" b="1">
              <a:solidFill>
                <a:schemeClr val="dk1"/>
              </a:solidFill>
              <a:latin typeface="Times New Roman"/>
              <a:ea typeface="Times New Roman"/>
              <a:cs typeface="Times New Roman"/>
              <a:sym typeface="Times New Roman"/>
            </a:endParaRPr>
          </a:p>
          <a:p>
            <a:pPr marL="12700" lvl="0" indent="0" algn="l" rtl="0">
              <a:lnSpc>
                <a:spcPct val="90000"/>
              </a:lnSpc>
              <a:spcBef>
                <a:spcPts val="500"/>
              </a:spcBef>
              <a:spcAft>
                <a:spcPts val="0"/>
              </a:spcAft>
              <a:buClr>
                <a:schemeClr val="dk1"/>
              </a:buClr>
              <a:buSzPts val="1100"/>
              <a:buFont typeface="Arial"/>
              <a:buNone/>
            </a:pPr>
            <a:r>
              <a:rPr lang="en-IN" sz="2100">
                <a:solidFill>
                  <a:schemeClr val="dk1"/>
                </a:solidFill>
                <a:latin typeface="Times New Roman"/>
                <a:ea typeface="Times New Roman"/>
                <a:cs typeface="Times New Roman"/>
                <a:sym typeface="Times New Roman"/>
              </a:rPr>
              <a:t>•Salary</a:t>
            </a:r>
            <a:endParaRPr sz="2100">
              <a:solidFill>
                <a:schemeClr val="dk1"/>
              </a:solidFill>
              <a:latin typeface="Times New Roman"/>
              <a:ea typeface="Times New Roman"/>
              <a:cs typeface="Times New Roman"/>
              <a:sym typeface="Times New Roman"/>
            </a:endParaRPr>
          </a:p>
          <a:p>
            <a:pPr marL="12700" lvl="0" indent="0" algn="l" rtl="0">
              <a:lnSpc>
                <a:spcPct val="90000"/>
              </a:lnSpc>
              <a:spcBef>
                <a:spcPts val="500"/>
              </a:spcBef>
              <a:spcAft>
                <a:spcPts val="0"/>
              </a:spcAft>
              <a:buClr>
                <a:schemeClr val="dk1"/>
              </a:buClr>
              <a:buSzPts val="1100"/>
              <a:buFont typeface="Arial"/>
              <a:buNone/>
            </a:pPr>
            <a:r>
              <a:rPr lang="en-IN" sz="2100">
                <a:solidFill>
                  <a:schemeClr val="dk1"/>
                </a:solidFill>
                <a:latin typeface="Times New Roman"/>
                <a:ea typeface="Times New Roman"/>
                <a:cs typeface="Times New Roman"/>
                <a:sym typeface="Times New Roman"/>
              </a:rPr>
              <a:t>•10percentage</a:t>
            </a:r>
            <a:endParaRPr sz="2100">
              <a:solidFill>
                <a:schemeClr val="dk1"/>
              </a:solidFill>
              <a:latin typeface="Times New Roman"/>
              <a:ea typeface="Times New Roman"/>
              <a:cs typeface="Times New Roman"/>
              <a:sym typeface="Times New Roman"/>
            </a:endParaRPr>
          </a:p>
          <a:p>
            <a:pPr marL="12700" lvl="0" indent="0" algn="l" rtl="0">
              <a:lnSpc>
                <a:spcPct val="90000"/>
              </a:lnSpc>
              <a:spcBef>
                <a:spcPts val="500"/>
              </a:spcBef>
              <a:spcAft>
                <a:spcPts val="0"/>
              </a:spcAft>
              <a:buClr>
                <a:schemeClr val="dk1"/>
              </a:buClr>
              <a:buSzPts val="1100"/>
              <a:buFont typeface="Arial"/>
              <a:buNone/>
            </a:pPr>
            <a:r>
              <a:rPr lang="en-IN" sz="2100">
                <a:solidFill>
                  <a:schemeClr val="dk1"/>
                </a:solidFill>
                <a:latin typeface="Times New Roman"/>
                <a:ea typeface="Times New Roman"/>
                <a:cs typeface="Times New Roman"/>
                <a:sym typeface="Times New Roman"/>
              </a:rPr>
              <a:t>•Domain Scores (e.g., Conscientiousness, Neuroticism)</a:t>
            </a:r>
            <a:endParaRPr sz="210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IN" sz="2100">
                <a:solidFill>
                  <a:schemeClr val="dk1"/>
                </a:solidFill>
                <a:latin typeface="Times New Roman"/>
                <a:ea typeface="Times New Roman"/>
                <a:cs typeface="Times New Roman"/>
                <a:sym typeface="Times New Roman"/>
              </a:rPr>
              <a:t>•</a:t>
            </a:r>
            <a:r>
              <a:rPr lang="en-IN" sz="2100" b="1">
                <a:solidFill>
                  <a:schemeClr val="dk1"/>
                </a:solidFill>
                <a:latin typeface="Times New Roman"/>
                <a:ea typeface="Times New Roman"/>
                <a:cs typeface="Times New Roman"/>
                <a:sym typeface="Times New Roman"/>
              </a:rPr>
              <a:t>Categorical:</a:t>
            </a:r>
            <a:endParaRPr sz="2100" b="1">
              <a:solidFill>
                <a:schemeClr val="dk1"/>
              </a:solidFill>
              <a:latin typeface="Times New Roman"/>
              <a:ea typeface="Times New Roman"/>
              <a:cs typeface="Times New Roman"/>
              <a:sym typeface="Times New Roman"/>
            </a:endParaRPr>
          </a:p>
          <a:p>
            <a:pPr marL="12700" lvl="0" indent="0" algn="l" rtl="0">
              <a:lnSpc>
                <a:spcPct val="90000"/>
              </a:lnSpc>
              <a:spcBef>
                <a:spcPts val="500"/>
              </a:spcBef>
              <a:spcAft>
                <a:spcPts val="0"/>
              </a:spcAft>
              <a:buClr>
                <a:schemeClr val="dk1"/>
              </a:buClr>
              <a:buSzPts val="1100"/>
              <a:buFont typeface="Arial"/>
              <a:buNone/>
            </a:pPr>
            <a:r>
              <a:rPr lang="en-IN" sz="2100">
                <a:solidFill>
                  <a:schemeClr val="dk1"/>
                </a:solidFill>
                <a:latin typeface="Times New Roman"/>
                <a:ea typeface="Times New Roman"/>
                <a:cs typeface="Times New Roman"/>
                <a:sym typeface="Times New Roman"/>
              </a:rPr>
              <a:t>•Designation</a:t>
            </a:r>
            <a:endParaRPr sz="2100">
              <a:solidFill>
                <a:schemeClr val="dk1"/>
              </a:solidFill>
              <a:latin typeface="Times New Roman"/>
              <a:ea typeface="Times New Roman"/>
              <a:cs typeface="Times New Roman"/>
              <a:sym typeface="Times New Roman"/>
            </a:endParaRPr>
          </a:p>
          <a:p>
            <a:pPr marL="12700" lvl="0" indent="0" algn="l" rtl="0">
              <a:lnSpc>
                <a:spcPct val="90000"/>
              </a:lnSpc>
              <a:spcBef>
                <a:spcPts val="500"/>
              </a:spcBef>
              <a:spcAft>
                <a:spcPts val="0"/>
              </a:spcAft>
              <a:buClr>
                <a:schemeClr val="dk1"/>
              </a:buClr>
              <a:buSzPts val="1100"/>
              <a:buFont typeface="Arial"/>
              <a:buNone/>
            </a:pPr>
            <a:r>
              <a:rPr lang="en-IN" sz="2100">
                <a:solidFill>
                  <a:schemeClr val="dk1"/>
                </a:solidFill>
                <a:latin typeface="Times New Roman"/>
                <a:ea typeface="Times New Roman"/>
                <a:cs typeface="Times New Roman"/>
                <a:sym typeface="Times New Roman"/>
              </a:rPr>
              <a:t>•Gender</a:t>
            </a:r>
            <a:endParaRPr sz="2100">
              <a:solidFill>
                <a:schemeClr val="dk1"/>
              </a:solidFill>
              <a:latin typeface="Times New Roman"/>
              <a:ea typeface="Times New Roman"/>
              <a:cs typeface="Times New Roman"/>
              <a:sym typeface="Times New Roman"/>
            </a:endParaRPr>
          </a:p>
          <a:p>
            <a:pPr marL="12700" lvl="0" indent="0" algn="l" rtl="0">
              <a:lnSpc>
                <a:spcPct val="90000"/>
              </a:lnSpc>
              <a:spcBef>
                <a:spcPts val="500"/>
              </a:spcBef>
              <a:spcAft>
                <a:spcPts val="0"/>
              </a:spcAft>
              <a:buClr>
                <a:schemeClr val="dk1"/>
              </a:buClr>
              <a:buSzPts val="1100"/>
              <a:buFont typeface="Arial"/>
              <a:buNone/>
            </a:pPr>
            <a:r>
              <a:rPr lang="en-IN" sz="2100">
                <a:solidFill>
                  <a:schemeClr val="dk1"/>
                </a:solidFill>
                <a:latin typeface="Times New Roman"/>
                <a:ea typeface="Times New Roman"/>
                <a:cs typeface="Times New Roman"/>
                <a:sym typeface="Times New Roman"/>
              </a:rPr>
              <a:t>•CollegeTier</a:t>
            </a:r>
            <a:endParaRPr sz="2100">
              <a:solidFill>
                <a:schemeClr val="dk1"/>
              </a:solidFill>
              <a:latin typeface="Times New Roman"/>
              <a:ea typeface="Times New Roman"/>
              <a:cs typeface="Times New Roman"/>
              <a:sym typeface="Times New Roman"/>
            </a:endParaRPr>
          </a:p>
          <a:p>
            <a:pPr marL="12700" lvl="0" indent="0" algn="l" rtl="0">
              <a:lnSpc>
                <a:spcPct val="90000"/>
              </a:lnSpc>
              <a:spcBef>
                <a:spcPts val="500"/>
              </a:spcBef>
              <a:spcAft>
                <a:spcPts val="0"/>
              </a:spcAft>
              <a:buClr>
                <a:schemeClr val="dk1"/>
              </a:buClr>
              <a:buSzPts val="1100"/>
              <a:buFont typeface="Arial"/>
              <a:buNone/>
            </a:pPr>
            <a:r>
              <a:rPr lang="en-IN" sz="2100">
                <a:solidFill>
                  <a:schemeClr val="dk1"/>
                </a:solidFill>
                <a:latin typeface="Times New Roman"/>
                <a:ea typeface="Times New Roman"/>
                <a:cs typeface="Times New Roman"/>
                <a:sym typeface="Times New Roman"/>
              </a:rPr>
              <a:t>•Specialization</a:t>
            </a:r>
            <a:endParaRPr sz="2100">
              <a:solidFill>
                <a:schemeClr val="dk1"/>
              </a:solidFill>
              <a:latin typeface="Times New Roman"/>
              <a:ea typeface="Times New Roman"/>
              <a:cs typeface="Times New Roman"/>
              <a:sym typeface="Times New Roman"/>
            </a:endParaRPr>
          </a:p>
          <a:p>
            <a:pPr marL="12700" lvl="0" indent="0" algn="l" rtl="0">
              <a:lnSpc>
                <a:spcPct val="90000"/>
              </a:lnSpc>
              <a:spcBef>
                <a:spcPts val="500"/>
              </a:spcBef>
              <a:spcAft>
                <a:spcPts val="0"/>
              </a:spcAft>
              <a:buClr>
                <a:schemeClr val="dk1"/>
              </a:buClr>
              <a:buSzPts val="1100"/>
              <a:buFont typeface="Arial"/>
              <a:buNone/>
            </a:pPr>
            <a:r>
              <a:rPr lang="en-IN" sz="2100">
                <a:solidFill>
                  <a:schemeClr val="dk1"/>
                </a:solidFill>
                <a:latin typeface="Times New Roman"/>
                <a:ea typeface="Times New Roman"/>
                <a:cs typeface="Times New Roman"/>
                <a:sym typeface="Times New Roman"/>
              </a:rPr>
              <a:t>•Degree</a:t>
            </a:r>
            <a:endParaRPr sz="2100">
              <a:solidFill>
                <a:schemeClr val="dk1"/>
              </a:solidFill>
              <a:latin typeface="Times New Roman"/>
              <a:ea typeface="Times New Roman"/>
              <a:cs typeface="Times New Roman"/>
              <a:sym typeface="Times New Roman"/>
            </a:endParaRPr>
          </a:p>
          <a:p>
            <a:pPr marL="12700" lvl="0" indent="0" algn="l" rtl="0">
              <a:lnSpc>
                <a:spcPct val="90000"/>
              </a:lnSpc>
              <a:spcBef>
                <a:spcPts val="500"/>
              </a:spcBef>
              <a:spcAft>
                <a:spcPts val="0"/>
              </a:spcAft>
              <a:buClr>
                <a:schemeClr val="dk1"/>
              </a:buClr>
              <a:buSzPts val="1100"/>
              <a:buFont typeface="Arial"/>
              <a:buNone/>
            </a:pPr>
            <a:r>
              <a:rPr lang="en-IN" sz="2100">
                <a:solidFill>
                  <a:schemeClr val="dk1"/>
                </a:solidFill>
                <a:latin typeface="Times New Roman"/>
                <a:ea typeface="Times New Roman"/>
                <a:cs typeface="Times New Roman"/>
                <a:sym typeface="Times New Roman"/>
              </a:rPr>
              <a:t>•JobCity</a:t>
            </a:r>
            <a:endParaRPr sz="2100">
              <a:solidFill>
                <a:schemeClr val="dk1"/>
              </a:solidFill>
              <a:latin typeface="Times New Roman"/>
              <a:ea typeface="Times New Roman"/>
              <a:cs typeface="Times New Roman"/>
              <a:sym typeface="Times New Roman"/>
            </a:endParaRPr>
          </a:p>
          <a:p>
            <a:pPr marL="12700" lvl="0" indent="0" algn="l" rtl="0">
              <a:lnSpc>
                <a:spcPct val="90000"/>
              </a:lnSpc>
              <a:spcBef>
                <a:spcPts val="500"/>
              </a:spcBef>
              <a:spcAft>
                <a:spcPts val="0"/>
              </a:spcAft>
              <a:buClr>
                <a:schemeClr val="dk1"/>
              </a:buClr>
              <a:buSzPts val="1100"/>
              <a:buFont typeface="Arial"/>
              <a:buNone/>
            </a:pPr>
            <a:r>
              <a:rPr lang="en-IN" sz="2100">
                <a:solidFill>
                  <a:schemeClr val="dk1"/>
                </a:solidFill>
                <a:latin typeface="Times New Roman"/>
                <a:ea typeface="Times New Roman"/>
                <a:cs typeface="Times New Roman"/>
                <a:sym typeface="Times New Roman"/>
              </a:rPr>
              <a:t>•12board</a:t>
            </a:r>
            <a:endParaRPr sz="2100">
              <a:solidFill>
                <a:schemeClr val="dk1"/>
              </a:solidFill>
              <a:latin typeface="Times New Roman"/>
              <a:ea typeface="Times New Roman"/>
              <a:cs typeface="Times New Roman"/>
              <a:sym typeface="Times New Roman"/>
            </a:endParaRPr>
          </a:p>
          <a:p>
            <a:pPr marL="12700" lvl="0" indent="0" algn="l" rtl="0">
              <a:lnSpc>
                <a:spcPct val="90000"/>
              </a:lnSpc>
              <a:spcBef>
                <a:spcPts val="500"/>
              </a:spcBef>
              <a:spcAft>
                <a:spcPts val="0"/>
              </a:spcAft>
              <a:buClr>
                <a:schemeClr val="dk1"/>
              </a:buClr>
              <a:buSzPts val="1100"/>
              <a:buFont typeface="Arial"/>
              <a:buNone/>
            </a:pPr>
            <a:r>
              <a:rPr lang="en-IN" sz="2100">
                <a:solidFill>
                  <a:schemeClr val="dk1"/>
                </a:solidFill>
                <a:latin typeface="Times New Roman"/>
                <a:ea typeface="Times New Roman"/>
                <a:cs typeface="Times New Roman"/>
                <a:sym typeface="Times New Roman"/>
              </a:rPr>
              <a:t>•CollegeCityTier</a:t>
            </a:r>
            <a:endParaRPr sz="2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g269e61dffb2_1_45"/>
          <p:cNvPicPr preferRelativeResize="0"/>
          <p:nvPr/>
        </p:nvPicPr>
        <p:blipFill>
          <a:blip r:embed="rId3">
            <a:alphaModFix/>
          </a:blip>
          <a:stretch>
            <a:fillRect/>
          </a:stretch>
        </p:blipFill>
        <p:spPr>
          <a:xfrm>
            <a:off x="152400" y="833438"/>
            <a:ext cx="9534525" cy="5191125"/>
          </a:xfrm>
          <a:prstGeom prst="rect">
            <a:avLst/>
          </a:prstGeom>
          <a:noFill/>
          <a:ln>
            <a:noFill/>
          </a:ln>
        </p:spPr>
      </p:pic>
      <p:sp>
        <p:nvSpPr>
          <p:cNvPr id="151" name="Google Shape;151;g269e61dffb2_1_45"/>
          <p:cNvSpPr txBox="1"/>
          <p:nvPr/>
        </p:nvSpPr>
        <p:spPr>
          <a:xfrm>
            <a:off x="1886125" y="193250"/>
            <a:ext cx="7017900" cy="64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800" b="1">
                <a:solidFill>
                  <a:schemeClr val="dk1"/>
                </a:solidFill>
                <a:latin typeface="Times New Roman"/>
                <a:ea typeface="Times New Roman"/>
                <a:cs typeface="Times New Roman"/>
                <a:sym typeface="Times New Roman"/>
              </a:rPr>
              <a:t>Numerical Data</a:t>
            </a:r>
            <a:endParaRPr sz="2800" b="1">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1807</Words>
  <Application>Microsoft Office PowerPoint</Application>
  <PresentationFormat>Widescreen</PresentationFormat>
  <Paragraphs>128</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Times New Roman</vt:lpstr>
      <vt:lpstr>Calibri</vt:lpstr>
      <vt:lpstr>Lato Black</vt:lpstr>
      <vt:lpstr>Libre Baskerville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sivakashyap2004@outlook.com</cp:lastModifiedBy>
  <cp:revision>1</cp:revision>
  <dcterms:created xsi:type="dcterms:W3CDTF">2021-02-16T05:19:01Z</dcterms:created>
  <dcterms:modified xsi:type="dcterms:W3CDTF">2024-02-23T08:47:19Z</dcterms:modified>
</cp:coreProperties>
</file>