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91" y="1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KUMAR R" userId="018809e04a2c1c50" providerId="LiveId" clId="{5F21EFB7-E744-413A-9EF6-C5000BB32BCD}"/>
    <pc:docChg chg="modSld">
      <pc:chgData name="SIVAKUMAR R" userId="018809e04a2c1c50" providerId="LiveId" clId="{5F21EFB7-E744-413A-9EF6-C5000BB32BCD}" dt="2024-04-02T17:34:12.994" v="84" actId="20577"/>
      <pc:docMkLst>
        <pc:docMk/>
      </pc:docMkLst>
      <pc:sldChg chg="modSp mod">
        <pc:chgData name="SIVAKUMAR R" userId="018809e04a2c1c50" providerId="LiveId" clId="{5F21EFB7-E744-413A-9EF6-C5000BB32BCD}" dt="2024-04-02T17:34:12.994" v="84" actId="20577"/>
        <pc:sldMkLst>
          <pc:docMk/>
          <pc:sldMk cId="0" sldId="256"/>
        </pc:sldMkLst>
        <pc:spChg chg="mod">
          <ac:chgData name="SIVAKUMAR R" userId="018809e04a2c1c50" providerId="LiveId" clId="{5F21EFB7-E744-413A-9EF6-C5000BB32BCD}" dt="2024-04-02T17:33:26.720" v="19" actId="20577"/>
          <ac:spMkLst>
            <pc:docMk/>
            <pc:sldMk cId="0" sldId="256"/>
            <ac:spMk id="7" creationId="{00000000-0000-0000-0000-000000000000}"/>
          </ac:spMkLst>
        </pc:spChg>
        <pc:spChg chg="mod">
          <ac:chgData name="SIVAKUMAR R" userId="018809e04a2c1c50" providerId="LiveId" clId="{5F21EFB7-E744-413A-9EF6-C5000BB32BCD}" dt="2024-04-02T17:34:12.994" v="84" actId="20577"/>
          <ac:spMkLst>
            <pc:docMk/>
            <pc:sldMk cId="0" sldId="256"/>
            <ac:spMk id="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SIVAKUMAR R</a:t>
            </a:r>
            <a:endParaRPr sz="3200" dirty="0">
              <a:latin typeface="Trebuchet MS"/>
              <a:cs typeface="Trebuchet MS"/>
            </a:endParaRPr>
          </a:p>
        </p:txBody>
      </p:sp>
      <p:sp>
        <p:nvSpPr>
          <p:cNvPr id="8" name="object 8"/>
          <p:cNvSpPr txBox="1"/>
          <p:nvPr/>
        </p:nvSpPr>
        <p:spPr>
          <a:xfrm>
            <a:off x="6484620" y="2821622"/>
            <a:ext cx="2964180" cy="3031599"/>
          </a:xfrm>
          <a:prstGeom prst="rect">
            <a:avLst/>
          </a:prstGeom>
        </p:spPr>
        <p:txBody>
          <a:bodyPr vert="horz" wrap="square" lIns="0" tIns="12700" rIns="0" bIns="0" rtlCol="0">
            <a:spAutoFit/>
          </a:bodyPr>
          <a:lstStyle/>
          <a:p>
            <a:pPr marL="12700">
              <a:spcBef>
                <a:spcPts val="100"/>
              </a:spcBef>
            </a:pPr>
            <a:r>
              <a:rPr lang="en-US" sz="2400" b="1" dirty="0">
                <a:solidFill>
                  <a:srgbClr val="2D936B"/>
                </a:solidFill>
                <a:latin typeface="Trebuchet MS"/>
                <a:cs typeface="Trebuchet MS"/>
              </a:rPr>
              <a:t>Bachelor of Engineering</a:t>
            </a:r>
          </a:p>
          <a:p>
            <a:pPr marL="12700">
              <a:spcBef>
                <a:spcPts val="100"/>
              </a:spcBef>
            </a:pPr>
            <a:endParaRPr lang="en-US" sz="2400" b="1" dirty="0">
              <a:solidFill>
                <a:srgbClr val="2D936B"/>
              </a:solidFill>
              <a:latin typeface="Trebuchet MS"/>
              <a:cs typeface="Trebuchet MS"/>
            </a:endParaRPr>
          </a:p>
          <a:p>
            <a:pPr marL="12700">
              <a:spcBef>
                <a:spcPts val="100"/>
              </a:spcBef>
            </a:pPr>
            <a:r>
              <a:rPr lang="en-US" sz="2400" b="1" dirty="0">
                <a:solidFill>
                  <a:srgbClr val="2D936B"/>
                </a:solidFill>
                <a:latin typeface="Trebuchet MS"/>
                <a:cs typeface="Trebuchet MS"/>
              </a:rPr>
              <a:t>Computer Science and Engineering</a:t>
            </a:r>
          </a:p>
          <a:p>
            <a:pPr marL="12700">
              <a:spcBef>
                <a:spcPts val="100"/>
              </a:spcBef>
            </a:pPr>
            <a:endParaRPr lang="en-US" sz="2400" b="1" dirty="0">
              <a:solidFill>
                <a:srgbClr val="2D936B"/>
              </a:solidFill>
              <a:latin typeface="Trebuchet MS"/>
              <a:cs typeface="Trebuchet MS"/>
            </a:endParaRPr>
          </a:p>
          <a:p>
            <a:pPr marL="12700">
              <a:spcBef>
                <a:spcPts val="100"/>
              </a:spcBef>
            </a:pPr>
            <a:r>
              <a:rPr lang="en-US" sz="2400" b="1" dirty="0">
                <a:solidFill>
                  <a:srgbClr val="2D936B"/>
                </a:solidFill>
                <a:latin typeface="Trebuchet MS"/>
                <a:cs typeface="Trebuchet MS"/>
              </a:rPr>
              <a:t>211521104147</a:t>
            </a: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1" name="Picture 10">
            <a:extLst>
              <a:ext uri="{FF2B5EF4-FFF2-40B4-BE49-F238E27FC236}">
                <a16:creationId xmlns:a16="http://schemas.microsoft.com/office/drawing/2014/main" id="{904C4CE0-8C01-4CDB-BC5D-ED4411896E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259" y="2206944"/>
            <a:ext cx="8070225" cy="27852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FF8EE759-D4A0-4538-843C-E44D95AB8E0E}"/>
              </a:ext>
            </a:extLst>
          </p:cNvPr>
          <p:cNvSpPr txBox="1"/>
          <p:nvPr/>
        </p:nvSpPr>
        <p:spPr>
          <a:xfrm>
            <a:off x="990600" y="1857375"/>
            <a:ext cx="8386571" cy="2123658"/>
          </a:xfrm>
          <a:prstGeom prst="rect">
            <a:avLst/>
          </a:prstGeom>
          <a:noFill/>
        </p:spPr>
        <p:txBody>
          <a:bodyPr wrap="square" rtlCol="0">
            <a:spAutoFit/>
          </a:bodyPr>
          <a:lstStyle/>
          <a:p>
            <a:r>
              <a:rPr lang="en-IN" sz="4400" dirty="0" err="1"/>
              <a:t>NarrativeForge</a:t>
            </a:r>
            <a:r>
              <a:rPr lang="en-IN" sz="4400" dirty="0"/>
              <a:t>: Crafting AI-Driven Stories using Large Language Models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2053D998-4BC7-4ED7-BD6A-E5B92B7BBFF2}"/>
              </a:ext>
            </a:extLst>
          </p:cNvPr>
          <p:cNvSpPr txBox="1"/>
          <p:nvPr/>
        </p:nvSpPr>
        <p:spPr>
          <a:xfrm>
            <a:off x="2663684" y="1507341"/>
            <a:ext cx="6566103" cy="4154984"/>
          </a:xfrm>
          <a:prstGeom prst="rect">
            <a:avLst/>
          </a:prstGeom>
          <a:noFill/>
        </p:spPr>
        <p:txBody>
          <a:bodyPr wrap="square">
            <a:spAutoFit/>
          </a:bodyPr>
          <a:lstStyle/>
          <a:p>
            <a:pPr algn="l"/>
            <a:r>
              <a:rPr lang="en-US" sz="2400" dirty="0">
                <a:solidFill>
                  <a:srgbClr val="0D0D0D"/>
                </a:solidFill>
              </a:rPr>
              <a:t>Introduction</a:t>
            </a:r>
            <a:endParaRPr lang="en-US" sz="2400" dirty="0">
              <a:solidFill>
                <a:srgbClr val="000000"/>
              </a:solidFill>
            </a:endParaRPr>
          </a:p>
          <a:p>
            <a:pPr algn="l"/>
            <a:endParaRPr lang="en-US" sz="2400" dirty="0">
              <a:solidFill>
                <a:srgbClr val="0D0D0D"/>
              </a:solidFill>
            </a:endParaRPr>
          </a:p>
          <a:p>
            <a:pPr algn="l"/>
            <a:r>
              <a:rPr lang="en-US" sz="2400" dirty="0">
                <a:solidFill>
                  <a:srgbClr val="0D0D0D"/>
                </a:solidFill>
              </a:rPr>
              <a:t>Project Overview</a:t>
            </a:r>
            <a:endParaRPr lang="en-US" sz="2400" dirty="0"/>
          </a:p>
          <a:p>
            <a:pPr algn="l"/>
            <a:endParaRPr lang="en-US" sz="2400" dirty="0">
              <a:solidFill>
                <a:srgbClr val="0D0D0D"/>
              </a:solidFill>
            </a:endParaRPr>
          </a:p>
          <a:p>
            <a:pPr algn="l"/>
            <a:r>
              <a:rPr lang="en-US" sz="2400" dirty="0">
                <a:solidFill>
                  <a:srgbClr val="0D0D0D"/>
                </a:solidFill>
              </a:rPr>
              <a:t>Implementation Details</a:t>
            </a:r>
            <a:endParaRPr lang="en-US" sz="2400" dirty="0"/>
          </a:p>
          <a:p>
            <a:pPr algn="l"/>
            <a:endParaRPr lang="en-US" sz="2400" dirty="0">
              <a:solidFill>
                <a:srgbClr val="0D0D0D"/>
              </a:solidFill>
            </a:endParaRPr>
          </a:p>
          <a:p>
            <a:pPr algn="l"/>
            <a:r>
              <a:rPr lang="en-US" sz="2400" dirty="0">
                <a:solidFill>
                  <a:srgbClr val="0D0D0D"/>
                </a:solidFill>
              </a:rPr>
              <a:t>Additional Processes</a:t>
            </a:r>
            <a:endParaRPr lang="en-US" sz="2400" dirty="0"/>
          </a:p>
          <a:p>
            <a:pPr algn="l"/>
            <a:endParaRPr lang="en-US" sz="2400" dirty="0">
              <a:solidFill>
                <a:srgbClr val="0D0D0D"/>
              </a:solidFill>
            </a:endParaRPr>
          </a:p>
          <a:p>
            <a:pPr algn="l"/>
            <a:r>
              <a:rPr lang="en-US" sz="2400" dirty="0">
                <a:solidFill>
                  <a:srgbClr val="0D0D0D"/>
                </a:solidFill>
              </a:rPr>
              <a:t>Demonstration</a:t>
            </a:r>
            <a:endParaRPr lang="en-US" sz="2400" dirty="0"/>
          </a:p>
          <a:p>
            <a:pPr algn="l"/>
            <a:endParaRPr lang="en-US" sz="2400" dirty="0">
              <a:solidFill>
                <a:srgbClr val="0D0D0D"/>
              </a:solidFill>
            </a:endParaRPr>
          </a:p>
          <a:p>
            <a:pPr algn="l"/>
            <a:r>
              <a:rPr lang="en-US" sz="2400" dirty="0">
                <a:solidFill>
                  <a:srgbClr val="0D0D0D"/>
                </a:solidFill>
              </a:rPr>
              <a:t>Conclusion &amp; Discussion</a:t>
            </a:r>
            <a:endParaRPr lang="en-US" sz="2400" dirty="0"/>
          </a:p>
        </p:txBody>
      </p:sp>
      <p:sp>
        <p:nvSpPr>
          <p:cNvPr id="25" name="TextBox 24">
            <a:extLst>
              <a:ext uri="{FF2B5EF4-FFF2-40B4-BE49-F238E27FC236}">
                <a16:creationId xmlns:a16="http://schemas.microsoft.com/office/drawing/2014/main" id="{48BAF32C-A469-4456-9E07-C0A57D34384E}"/>
              </a:ext>
            </a:extLst>
          </p:cNvPr>
          <p:cNvSpPr txBox="1"/>
          <p:nvPr/>
        </p:nvSpPr>
        <p:spPr>
          <a:xfrm>
            <a:off x="6096000" y="1507806"/>
            <a:ext cx="45719" cy="397194"/>
          </a:xfrm>
          <a:prstGeom prst="rect">
            <a:avLst/>
          </a:prstGeom>
          <a:noFill/>
        </p:spPr>
        <p:txBody>
          <a:bodyPr wrap="square" rtlCol="0">
            <a:spAutoFit/>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6968" y="3429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597051"/>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3" name="Rectangle 2">
            <a:extLst>
              <a:ext uri="{FF2B5EF4-FFF2-40B4-BE49-F238E27FC236}">
                <a16:creationId xmlns:a16="http://schemas.microsoft.com/office/drawing/2014/main" id="{26BF227F-165D-4005-ADAB-7C11939C178F}"/>
              </a:ext>
            </a:extLst>
          </p:cNvPr>
          <p:cNvSpPr>
            <a:spLocks noChangeArrowheads="1"/>
          </p:cNvSpPr>
          <p:nvPr/>
        </p:nvSpPr>
        <p:spPr bwMode="auto">
          <a:xfrm>
            <a:off x="0" y="0"/>
            <a:ext cx="4222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3CA375D1-6430-425B-BD90-8F23CE668934}"/>
              </a:ext>
            </a:extLst>
          </p:cNvPr>
          <p:cNvSpPr>
            <a:spLocks noChangeArrowheads="1"/>
          </p:cNvSpPr>
          <p:nvPr/>
        </p:nvSpPr>
        <p:spPr bwMode="auto">
          <a:xfrm>
            <a:off x="152400" y="152400"/>
            <a:ext cx="4222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1D1122FC-C1DE-4D02-9C96-82B467F1E64B}"/>
              </a:ext>
            </a:extLst>
          </p:cNvPr>
          <p:cNvSpPr>
            <a:spLocks noChangeArrowheads="1"/>
          </p:cNvSpPr>
          <p:nvPr/>
        </p:nvSpPr>
        <p:spPr bwMode="auto">
          <a:xfrm>
            <a:off x="533400" y="597051"/>
            <a:ext cx="4222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15">
            <a:extLst>
              <a:ext uri="{FF2B5EF4-FFF2-40B4-BE49-F238E27FC236}">
                <a16:creationId xmlns:a16="http://schemas.microsoft.com/office/drawing/2014/main" id="{A6CCADEF-4CB9-457D-BD82-52322EEFFBE4}"/>
              </a:ext>
            </a:extLst>
          </p:cNvPr>
          <p:cNvSpPr>
            <a:spLocks noChangeArrowheads="1"/>
          </p:cNvSpPr>
          <p:nvPr/>
        </p:nvSpPr>
        <p:spPr bwMode="auto">
          <a:xfrm>
            <a:off x="488950" y="2209800"/>
            <a:ext cx="8534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Develop a Python script that generates story titles based on given parameters such as theme, length, and setting. The script should utilize NLTK for text preprocessing and n-gram generation. However, the current implementation lacks consistency in variable naming, includes redundant imports, and utilizes a simplistic method for selecting n-grams which may lead to less coherent titles. Additionally, there is a need to incorporate provided parameters to influence title generation and add error handling mechanisms for robustness. Improvements in code readability and maintainability through documentation and comments are also required. The goal is to enhance the functionality and usability of the script, ensuring that it produces relevant and coherent story titles tailored to user preferences.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16">
            <a:extLst>
              <a:ext uri="{FF2B5EF4-FFF2-40B4-BE49-F238E27FC236}">
                <a16:creationId xmlns:a16="http://schemas.microsoft.com/office/drawing/2014/main" id="{152D7039-EAA9-42B1-8E17-F68CA5B0193B}"/>
              </a:ext>
            </a:extLst>
          </p:cNvPr>
          <p:cNvSpPr>
            <a:spLocks noChangeArrowheads="1"/>
          </p:cNvSpPr>
          <p:nvPr/>
        </p:nvSpPr>
        <p:spPr bwMode="auto">
          <a:xfrm>
            <a:off x="488950" y="3366195"/>
            <a:ext cx="82014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620000" y="11518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699135"/>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F57EB29F-3B37-4B88-9015-C4F83572C09C}"/>
              </a:ext>
            </a:extLst>
          </p:cNvPr>
          <p:cNvSpPr txBox="1"/>
          <p:nvPr/>
        </p:nvSpPr>
        <p:spPr>
          <a:xfrm>
            <a:off x="533400" y="1937236"/>
            <a:ext cx="8534400" cy="3970318"/>
          </a:xfrm>
          <a:prstGeom prst="rect">
            <a:avLst/>
          </a:prstGeom>
          <a:noFill/>
        </p:spPr>
        <p:txBody>
          <a:bodyPr wrap="square">
            <a:spAutoFit/>
          </a:bodyPr>
          <a:lstStyle/>
          <a:p>
            <a:pPr algn="l"/>
            <a:r>
              <a:rPr lang="en-US" b="1" i="0" dirty="0">
                <a:solidFill>
                  <a:srgbClr val="0D0D0D"/>
                </a:solidFill>
                <a:effectLst/>
                <a:latin typeface="Söhne"/>
              </a:rPr>
              <a:t>Objective</a:t>
            </a:r>
            <a:r>
              <a:rPr lang="en-US" b="0" i="0" dirty="0">
                <a:solidFill>
                  <a:srgbClr val="0D0D0D"/>
                </a:solidFill>
                <a:effectLst/>
                <a:latin typeface="Söhne"/>
              </a:rPr>
              <a:t>: Automatically generate captivating story titles from provided plotlines, sparking creativity and inspiration for storytelling.</a:t>
            </a:r>
          </a:p>
          <a:p>
            <a:pPr algn="l"/>
            <a:r>
              <a:rPr lang="en-US" b="1" i="0" dirty="0">
                <a:solidFill>
                  <a:srgbClr val="0D0D0D"/>
                </a:solidFill>
                <a:effectLst/>
                <a:latin typeface="Söhne"/>
              </a:rPr>
              <a:t>Data</a:t>
            </a:r>
            <a:r>
              <a:rPr lang="en-US" b="0" i="0" dirty="0">
                <a:solidFill>
                  <a:srgbClr val="0D0D0D"/>
                </a:solidFill>
                <a:effectLst/>
                <a:latin typeface="Söhne"/>
              </a:rPr>
              <a:t>: Utilize a dataset of story plotlines stored in a list for generating potential story titles.</a:t>
            </a:r>
          </a:p>
          <a:p>
            <a:pPr algn="l"/>
            <a:r>
              <a:rPr lang="en-US" b="1" i="0" dirty="0">
                <a:solidFill>
                  <a:srgbClr val="0D0D0D"/>
                </a:solidFill>
                <a:effectLst/>
                <a:latin typeface="Söhne"/>
              </a:rPr>
              <a:t>Text Preprocessing</a:t>
            </a:r>
            <a:r>
              <a:rPr lang="en-US" b="0" i="0" dirty="0">
                <a:solidFill>
                  <a:srgbClr val="0D0D0D"/>
                </a:solidFill>
                <a:effectLst/>
                <a:latin typeface="Söhne"/>
              </a:rPr>
              <a:t>: Clean and refine plotlines through tokenization, lowercase conversion, and removal of </a:t>
            </a:r>
            <a:r>
              <a:rPr lang="en-US" b="0" i="0" dirty="0" err="1">
                <a:solidFill>
                  <a:srgbClr val="0D0D0D"/>
                </a:solidFill>
                <a:effectLst/>
                <a:latin typeface="Söhne"/>
              </a:rPr>
              <a:t>stopwords</a:t>
            </a:r>
            <a:r>
              <a:rPr lang="en-US" b="0" i="0" dirty="0">
                <a:solidFill>
                  <a:srgbClr val="0D0D0D"/>
                </a:solidFill>
                <a:effectLst/>
                <a:latin typeface="Söhne"/>
              </a:rPr>
              <a:t> and non-alphanumeric characters.</a:t>
            </a:r>
          </a:p>
          <a:p>
            <a:pPr algn="l"/>
            <a:r>
              <a:rPr lang="en-US" b="1" i="0" dirty="0">
                <a:solidFill>
                  <a:srgbClr val="0D0D0D"/>
                </a:solidFill>
                <a:effectLst/>
                <a:latin typeface="Söhne"/>
              </a:rPr>
              <a:t>N-gram Generation</a:t>
            </a:r>
            <a:r>
              <a:rPr lang="en-US" b="0" i="0" dirty="0">
                <a:solidFill>
                  <a:srgbClr val="0D0D0D"/>
                </a:solidFill>
                <a:effectLst/>
                <a:latin typeface="Söhne"/>
              </a:rPr>
              <a:t>: Generate n-grams from preprocessed text to capture meaningful word sequences, aiding in the creation of coherent and relevant titles.</a:t>
            </a:r>
          </a:p>
          <a:p>
            <a:pPr algn="l"/>
            <a:r>
              <a:rPr lang="en-US" b="1" i="0" dirty="0">
                <a:solidFill>
                  <a:srgbClr val="0D0D0D"/>
                </a:solidFill>
                <a:effectLst/>
                <a:latin typeface="Söhne"/>
              </a:rPr>
              <a:t>Title Generation</a:t>
            </a:r>
            <a:r>
              <a:rPr lang="en-US" b="0" i="0" dirty="0">
                <a:solidFill>
                  <a:srgbClr val="0D0D0D"/>
                </a:solidFill>
                <a:effectLst/>
                <a:latin typeface="Söhne"/>
              </a:rPr>
              <a:t>: Select appropriate n-grams to form cohesive and imaginative story titles, ready to inspire storytellers.</a:t>
            </a:r>
          </a:p>
          <a:p>
            <a:pPr algn="l"/>
            <a:r>
              <a:rPr lang="en-US" b="1" i="0" dirty="0">
                <a:solidFill>
                  <a:srgbClr val="0D0D0D"/>
                </a:solidFill>
                <a:effectLst/>
                <a:latin typeface="Söhne"/>
              </a:rPr>
              <a:t>Parameterization</a:t>
            </a:r>
            <a:r>
              <a:rPr lang="en-US" b="0" i="0" dirty="0">
                <a:solidFill>
                  <a:srgbClr val="0D0D0D"/>
                </a:solidFill>
                <a:effectLst/>
                <a:latin typeface="Söhne"/>
              </a:rPr>
              <a:t>: Customize title generation process using parameters such as theme, length, and setting to tailor titles to specific preferences.</a:t>
            </a:r>
          </a:p>
          <a:p>
            <a:pPr algn="l"/>
            <a:r>
              <a:rPr lang="en-US" b="1" i="0" dirty="0">
                <a:solidFill>
                  <a:srgbClr val="0D0D0D"/>
                </a:solidFill>
                <a:effectLst/>
                <a:latin typeface="Söhne"/>
              </a:rPr>
              <a:t>Output</a:t>
            </a:r>
            <a:r>
              <a:rPr lang="en-US" b="0" i="0" dirty="0">
                <a:solidFill>
                  <a:srgbClr val="0D0D0D"/>
                </a:solidFill>
                <a:effectLst/>
                <a:latin typeface="Söhne"/>
              </a:rPr>
              <a:t>: Output generated story titles to provide users with engaging and inspiring suggestions for their storytelling endeavors.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EB1F4519-4F48-415C-B43F-A1E239600AA4}"/>
              </a:ext>
            </a:extLst>
          </p:cNvPr>
          <p:cNvSpPr txBox="1"/>
          <p:nvPr/>
        </p:nvSpPr>
        <p:spPr>
          <a:xfrm>
            <a:off x="900260" y="1586278"/>
            <a:ext cx="6099142" cy="4801314"/>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Content Creators</a:t>
            </a:r>
            <a:r>
              <a:rPr lang="en-US" b="0" i="0" dirty="0">
                <a:solidFill>
                  <a:srgbClr val="0D0D0D"/>
                </a:solidFill>
                <a:effectLst/>
                <a:latin typeface="Söhne"/>
              </a:rPr>
              <a:t>: Writers, authors, or content creators who need inspiration for story titles. They might use this code to generate titles for their works or as prompts for brainstorming new ideas.</a:t>
            </a:r>
          </a:p>
          <a:p>
            <a:pPr algn="l">
              <a:buFont typeface="+mj-lt"/>
              <a:buAutoNum type="arabicPeriod"/>
            </a:pPr>
            <a:r>
              <a:rPr lang="en-US" b="1" i="0" dirty="0">
                <a:solidFill>
                  <a:srgbClr val="0D0D0D"/>
                </a:solidFill>
                <a:effectLst/>
                <a:latin typeface="Söhne"/>
              </a:rPr>
              <a:t>Developers</a:t>
            </a:r>
            <a:r>
              <a:rPr lang="en-US" b="0" i="0" dirty="0">
                <a:solidFill>
                  <a:srgbClr val="0D0D0D"/>
                </a:solidFill>
                <a:effectLst/>
                <a:latin typeface="Söhne"/>
              </a:rPr>
              <a:t>: Other software developers or hobbyists who are interested in natural language processing (NLP) and text generation tasks. They might use this code as a learning resource or as a base for building more complex text generation systems.</a:t>
            </a:r>
          </a:p>
          <a:p>
            <a:pPr algn="l">
              <a:buFont typeface="+mj-lt"/>
              <a:buAutoNum type="arabicPeriod"/>
            </a:pPr>
            <a:r>
              <a:rPr lang="en-US" b="1" i="0" dirty="0">
                <a:solidFill>
                  <a:srgbClr val="0D0D0D"/>
                </a:solidFill>
                <a:effectLst/>
                <a:latin typeface="Söhne"/>
              </a:rPr>
              <a:t>Story Enthusiasts</a:t>
            </a:r>
            <a:r>
              <a:rPr lang="en-US" b="0" i="0" dirty="0">
                <a:solidFill>
                  <a:srgbClr val="0D0D0D"/>
                </a:solidFill>
                <a:effectLst/>
                <a:latin typeface="Söhne"/>
              </a:rPr>
              <a:t>: Individuals who enjoy reading or writing stories as a hobby or for entertainment purposes. They might use the generated story titles as prompts for their own creative writing projects.</a:t>
            </a:r>
          </a:p>
          <a:p>
            <a:pPr algn="l">
              <a:buFont typeface="+mj-lt"/>
              <a:buAutoNum type="arabicPeriod"/>
            </a:pPr>
            <a:r>
              <a:rPr lang="en-US" b="1" i="0" dirty="0">
                <a:solidFill>
                  <a:srgbClr val="0D0D0D"/>
                </a:solidFill>
                <a:effectLst/>
                <a:latin typeface="Söhne"/>
              </a:rPr>
              <a:t>Educators</a:t>
            </a:r>
            <a:r>
              <a:rPr lang="en-US" b="0" i="0" dirty="0">
                <a:solidFill>
                  <a:srgbClr val="0D0D0D"/>
                </a:solidFill>
                <a:effectLst/>
                <a:latin typeface="Söhne"/>
              </a:rPr>
              <a:t>: Teachers or instructors who want to demonstrate NLP concepts or text processing techniques in educational settings. They might use this code as part of a lesson or workshop on text generation algorithms.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4" name="Rectangle 3">
            <a:extLst>
              <a:ext uri="{FF2B5EF4-FFF2-40B4-BE49-F238E27FC236}">
                <a16:creationId xmlns:a16="http://schemas.microsoft.com/office/drawing/2014/main" id="{37912585-53FB-417B-8F2F-4E3EB04F0B8C}"/>
              </a:ext>
            </a:extLst>
          </p:cNvPr>
          <p:cNvSpPr>
            <a:spLocks noChangeArrowheads="1"/>
          </p:cNvSpPr>
          <p:nvPr/>
        </p:nvSpPr>
        <p:spPr bwMode="auto">
          <a:xfrm>
            <a:off x="2978468" y="1086895"/>
            <a:ext cx="6096000"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Improved Functionality</a:t>
            </a:r>
            <a:r>
              <a:rPr kumimoji="0" lang="en-US" altLang="en-US" sz="1800" b="0" i="0" u="none" strike="noStrike" cap="none" normalizeH="0" baseline="0" dirty="0">
                <a:ln>
                  <a:noFill/>
                </a:ln>
                <a:solidFill>
                  <a:schemeClr val="tx1"/>
                </a:solidFill>
                <a:effectLst/>
                <a:latin typeface="Arial" panose="020B0604020202020204" pitchFamily="34" charset="0"/>
              </a:rPr>
              <a:t>: Clearer variable names and optimized imports improve code efficiency. Enhanced preprocessing boosts title relevance by removing irrelevant elements.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Enhanced Relevance</a:t>
            </a:r>
            <a:r>
              <a:rPr kumimoji="0" lang="en-US" altLang="en-US" sz="1800" b="0" i="0" u="none" strike="noStrike" cap="none" normalizeH="0" baseline="0" dirty="0">
                <a:ln>
                  <a:noFill/>
                </a:ln>
                <a:solidFill>
                  <a:schemeClr val="tx1"/>
                </a:solidFill>
                <a:effectLst/>
                <a:latin typeface="Arial" panose="020B0604020202020204" pitchFamily="34" charset="0"/>
              </a:rPr>
              <a:t>: N-gram selection yields more coherent titles, closely matching input parameters like theme and setting.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Flexibility and Customization</a:t>
            </a:r>
            <a:r>
              <a:rPr kumimoji="0" lang="en-US" altLang="en-US" sz="1800" b="0" i="0" u="none" strike="noStrike" cap="none" normalizeH="0" baseline="0" dirty="0">
                <a:ln>
                  <a:noFill/>
                </a:ln>
                <a:solidFill>
                  <a:schemeClr val="tx1"/>
                </a:solidFill>
                <a:effectLst/>
                <a:latin typeface="Arial" panose="020B0604020202020204" pitchFamily="34" charset="0"/>
              </a:rPr>
              <a:t>: Input parameters enable tailored title preferences, adapting to diverse storytelling needs.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Simplicity and Readability</a:t>
            </a:r>
            <a:r>
              <a:rPr kumimoji="0" lang="en-US" altLang="en-US" sz="1800" b="0" i="0" u="none" strike="noStrike" cap="none" normalizeH="0" baseline="0" dirty="0">
                <a:ln>
                  <a:noFill/>
                </a:ln>
                <a:solidFill>
                  <a:schemeClr val="tx1"/>
                </a:solidFill>
                <a:effectLst/>
                <a:latin typeface="Arial" panose="020B0604020202020204" pitchFamily="34" charset="0"/>
              </a:rPr>
              <a:t>: Clear naming, structured code, and concise comments facilitate easy understanding and modification.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Robustness and Reliability</a:t>
            </a:r>
            <a:r>
              <a:rPr kumimoji="0" lang="en-US" altLang="en-US" sz="1800" b="0" i="0" u="none" strike="noStrike" cap="none" normalizeH="0" baseline="0" dirty="0">
                <a:ln>
                  <a:noFill/>
                </a:ln>
                <a:solidFill>
                  <a:schemeClr val="tx1"/>
                </a:solidFill>
                <a:effectLst/>
                <a:latin typeface="Arial" panose="020B0604020202020204" pitchFamily="34" charset="0"/>
              </a:rPr>
              <a:t>: Potential error handling ensures smooth operation, enhancing code reliability across various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488098E8-A1DF-4DBF-A3F7-3CC0EF75B306}"/>
              </a:ext>
            </a:extLst>
          </p:cNvPr>
          <p:cNvSpPr>
            <a:spLocks noChangeArrowheads="1"/>
          </p:cNvSpPr>
          <p:nvPr/>
        </p:nvSpPr>
        <p:spPr bwMode="auto">
          <a:xfrm>
            <a:off x="0" y="0"/>
            <a:ext cx="106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45791"/>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Rectangle 1">
            <a:extLst>
              <a:ext uri="{FF2B5EF4-FFF2-40B4-BE49-F238E27FC236}">
                <a16:creationId xmlns:a16="http://schemas.microsoft.com/office/drawing/2014/main" id="{C3CEB388-0CB9-40CA-BFE8-C7356D5EDEC6}"/>
              </a:ext>
            </a:extLst>
          </p:cNvPr>
          <p:cNvSpPr>
            <a:spLocks noChangeArrowheads="1"/>
          </p:cNvSpPr>
          <p:nvPr/>
        </p:nvSpPr>
        <p:spPr bwMode="auto">
          <a:xfrm>
            <a:off x="2466975" y="1733412"/>
            <a:ext cx="7848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wow factor in the provided solution lies in its ability to dynamically generate engaging story titles based on a given theme, length, and setting. By leveraging natural language processing techniques such as tokenization, n-gram generation, and </a:t>
            </a:r>
            <a:r>
              <a:rPr kumimoji="0" lang="en-US" altLang="en-US" sz="1800" b="0" i="0" u="none" strike="noStrike" cap="none" normalizeH="0" baseline="0" dirty="0" err="1">
                <a:ln>
                  <a:noFill/>
                </a:ln>
                <a:solidFill>
                  <a:schemeClr val="tx1"/>
                </a:solidFill>
                <a:effectLst/>
                <a:latin typeface="Arial" panose="020B0604020202020204" pitchFamily="34" charset="0"/>
              </a:rPr>
              <a:t>stopwords</a:t>
            </a:r>
            <a:r>
              <a:rPr kumimoji="0" lang="en-US" altLang="en-US" sz="1800" b="0" i="0" u="none" strike="noStrike" cap="none" normalizeH="0" baseline="0" dirty="0">
                <a:ln>
                  <a:noFill/>
                </a:ln>
                <a:solidFill>
                  <a:schemeClr val="tx1"/>
                </a:solidFill>
                <a:effectLst/>
                <a:latin typeface="Arial" panose="020B0604020202020204" pitchFamily="34" charset="0"/>
              </a:rPr>
              <a:t> removal, the code intelligently selects relevant phrases from a collection of sample stories. The incorporation of randomness in selecting n-grams ensures variety and unpredictability in the generated titles, adding an element of creativity.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Moreover, the code is adaptable and extensible, allowing for easy customization and expansion to accommodate different themes, lengths, and settings. Overall, it showcases the power of natural language processing in generating compelling content programmatically.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AEEF1317-CBB6-4226-B68D-4F7EB0ED9767}"/>
              </a:ext>
            </a:extLst>
          </p:cNvPr>
          <p:cNvSpPr>
            <a:spLocks noChangeArrowheads="1"/>
          </p:cNvSpPr>
          <p:nvPr/>
        </p:nvSpPr>
        <p:spPr bwMode="auto">
          <a:xfrm>
            <a:off x="838200" y="3256907"/>
            <a:ext cx="105974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365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1" name="Picture 10">
            <a:extLst>
              <a:ext uri="{FF2B5EF4-FFF2-40B4-BE49-F238E27FC236}">
                <a16:creationId xmlns:a16="http://schemas.microsoft.com/office/drawing/2014/main" id="{730EEE10-3653-41F0-AC83-F11AF8BAA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390" y="1332183"/>
            <a:ext cx="8179146" cy="43828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742</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Söhne</vt: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V Sujan</dc:creator>
  <cp:lastModifiedBy>SIVAKUMAR R</cp:lastModifiedBy>
  <cp:revision>6</cp:revision>
  <dcterms:created xsi:type="dcterms:W3CDTF">2024-03-30T08:27:00Z</dcterms:created>
  <dcterms:modified xsi:type="dcterms:W3CDTF">2024-04-02T17:34:20Z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y fmtid="{D5CDD505-2E9C-101B-9397-08002B2CF9AE}" pid="4" name="Producer">
    <vt:lpwstr>3-Heights(TM) PDF Security Shell 4.8.25.2 (http://www.pdf-tools.com)</vt:lpwstr>
  </property>
</Properties>
</file>