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92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D104FD-8CE5-7ABE-71FE-4EF5739DE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C8E1-1567-2F56-95A8-09A4E9EFC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D498-8D97-43FD-9A55-1D24A199211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400F0-270C-6F6B-5912-33D2792ED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716D4-9058-BD74-A3C4-93B4345B8D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3988-FE09-43FF-AB97-5E62E894D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1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F96D-4796-4729-8997-5DCC380E30C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E2767-7C9C-47A2-9E3F-94412ED80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3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07B5-C837-FA53-E6DB-8EB92AD8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25E37-1110-93C6-5ADD-AF0EC1A2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A961-665C-B025-ED72-3495951A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9C0F-EDFE-C7F5-0CBF-AC031DE4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A787-8A0B-B785-55E5-661E57DD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6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F40D-69AE-C687-E190-3A7B5593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15AE2-C2CC-1E13-E08D-6242AF28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513A-A924-4516-DEDB-93F65675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F742-205B-FA85-D027-35AB5E3D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8D5D-FE41-957D-A7A7-8A245F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AE701-5A5A-860D-BEE9-9B989CDE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4BFC-A2AF-9AAD-ABA7-D1EE8765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CCEE-CBEB-CF79-D185-AC26E09E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8B74-B130-54D7-E4F0-C9FD5C82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BC6E-8A47-5DF5-B04C-10CE313C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5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3A7A-255B-455C-9BDF-4A292F87E6E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6508-B98D-4A3B-A79A-1957FBCA35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2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3A7A-255B-455C-9BDF-4A292F87E6E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6508-B98D-4A3B-A79A-1957FBCA35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7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1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1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3A7A-255B-455C-9BDF-4A292F87E6E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6508-B98D-4A3B-A79A-1957FBCA3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74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3A7A-255B-455C-9BDF-4A292F87E6E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6508-B98D-4A3B-A79A-1957FBCA3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65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8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5781-D52E-1A2A-7D83-0AB0A7C4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6D04-1AF6-6EF2-9A47-C58A5E53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3C0B-AAFE-227A-47F0-056B7771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CDB6-880E-B244-8242-C801ED6D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BD79-B9E8-51A5-17B7-3ABE42F5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4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3A7A-255B-455C-9BDF-4A292F87E6E7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6508-B98D-4A3B-A79A-1957FBCA3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29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69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881D-2431-38F6-B310-C3E6683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356-ACCF-AFC7-486E-A7BAA603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66BE-C902-E561-F973-BAB67177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662E-3BFB-B814-E388-DC09341A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D193-BF4F-60AF-1CA8-CFF09A41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0DDC-092F-3FEA-6179-BEC67242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E0F8-5743-97F4-BCBF-E1481ADA4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67BB-7364-CE7A-5D98-1E43D779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F8646-9E42-B7EF-33F0-5794F370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A4FA-CE54-F1EA-0CF9-B1BB4E91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6AC6A-1C1D-06DF-B98E-B660D4F2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6247-1590-6003-5FB8-3AB9825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FB03-91A4-AE38-492F-C358468C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D6D3D-C881-42E6-183B-A7069E96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4EDFA-0818-F3B8-9B88-24400F47D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4563B-BA90-03F8-53E5-EA93EBEC2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A4DD0-D804-BA59-88FF-3A199315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25A92-8CC1-0089-D24E-FFB111A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F806-4EA2-A3A7-B064-59554CA3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A37A-0223-3797-2BF6-7A429B01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07469-2C36-8512-FD69-DBAA8CA3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FB6D6-D514-DE08-5EA9-69A65E7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E28DC-E663-5BB7-312D-E6251D1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C895F-C46E-28B2-54EC-50CD7E96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3F5EA-5DE8-A688-F925-613BD124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43C2-9D84-8BCD-72EC-6AB309A4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7CEA-9977-4128-E894-1A75DF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CA48-54D5-52CD-5B3D-BFDA11616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EF45-5927-51F9-3A97-AEA5AD2F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58D8-03A1-F935-7DCC-432A4B61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560C6-CE10-7F9B-6E2C-885CF0F9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AC38-14B0-1F56-9963-9CF06700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5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42FC-5501-DC99-02C9-00F5B350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79CC-4C4C-64AA-F92C-B98E78471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593FE-22C2-0872-3F4E-1824278B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CAB1-4DF1-B08E-FDE4-DE28DC19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9693-AEEF-0EB2-0B89-BEE11353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02913-96EF-F1B7-A220-7CE7D78A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1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78172-7B01-7D3E-75E6-57744CC5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7949-8BD7-1A88-7D21-F6B22B9F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85CF-BD76-194A-FEE2-9A509D84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845-10BD-19DE-C3C1-ED32D04C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B9CA-038F-FC87-53DA-A3CCCB982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F1839B-8595-4279-A8D3-04D7CEC5397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3ED172-C037-4CE8-8A8F-72D8FA1474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E9A3-51A3-CE71-14A4-B64CD9E0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9496"/>
            <a:ext cx="10058400" cy="11978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What we learn in this course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                                       </a:t>
            </a:r>
            <a:r>
              <a:rPr lang="en-US" sz="2400" dirty="0">
                <a:latin typeface="Algerian" panose="04020705040A02060702" pitchFamily="82" charset="0"/>
              </a:rPr>
              <a:t>Python and Machine Learning 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1DE2F45C-5263-5572-6476-7443C380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12264"/>
            <a:ext cx="2935541" cy="3986784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Python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 SemiCondensed" panose="020B0502040204020203" pitchFamily="34" charset="0"/>
              </a:rPr>
              <a:t>Introduction to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 SemiCondensed" panose="020B0502040204020203" pitchFamily="34" charset="0"/>
              </a:rPr>
              <a:t>Basic python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 SemiCondensed" panose="020B0502040204020203" pitchFamily="34" charset="0"/>
              </a:rPr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 SemiCondensed" panose="020B0502040204020203" pitchFamily="34" charset="0"/>
              </a:rPr>
              <a:t>Control structures and functions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 SemiCondensed" panose="020B0502040204020203" pitchFamily="34" charset="0"/>
              </a:rPr>
              <a:t>Data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 SemiCondensed" panose="020B0502040204020203" pitchFamily="34" charset="0"/>
              </a:rPr>
              <a:t>Practice exercises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Bahnschrift Light SemiCondensed" panose="020B0502040204020203" pitchFamily="34" charset="0"/>
              </a:rPr>
              <a:t>Hackerrank</a:t>
            </a:r>
            <a:r>
              <a:rPr lang="en-US" b="1" dirty="0">
                <a:latin typeface="Bahnschrift Light SemiCondensed" panose="020B0502040204020203" pitchFamily="34" charset="0"/>
              </a:rPr>
              <a:t> Exercises</a:t>
            </a:r>
          </a:p>
          <a:p>
            <a:endParaRPr lang="en-IN" dirty="0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995BC09F-0C4A-65FD-0A17-B0EBE62D44E4}"/>
              </a:ext>
            </a:extLst>
          </p:cNvPr>
          <p:cNvSpPr/>
          <p:nvPr/>
        </p:nvSpPr>
        <p:spPr>
          <a:xfrm>
            <a:off x="4169665" y="2112264"/>
            <a:ext cx="2935541" cy="3986784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LIBRARIES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Bahnschrift Light SemiCondensed" panose="020B0502040204020203" pitchFamily="34" charset="0"/>
              </a:rPr>
              <a:t>Numpy</a:t>
            </a:r>
            <a:endParaRPr lang="en-IN" sz="2000" dirty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Light SemiCondensed" panose="020B0502040204020203" pitchFamily="34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Light SemiCondensed" panose="020B0502040204020203" pitchFamily="34" charset="0"/>
              </a:rPr>
              <a:t>Matplotlib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Light SemiCondensed" panose="020B0502040204020203" pitchFamily="34" charset="0"/>
              </a:rPr>
              <a:t>Seaborn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Light SemiCondensed" panose="020B0502040204020203" pitchFamily="34" charset="0"/>
              </a:rPr>
              <a:t>Scikit-Learn</a:t>
            </a: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1686F068-00CC-D943-B64D-1096FEEB07DC}"/>
              </a:ext>
            </a:extLst>
          </p:cNvPr>
          <p:cNvSpPr/>
          <p:nvPr/>
        </p:nvSpPr>
        <p:spPr>
          <a:xfrm>
            <a:off x="7424928" y="2112264"/>
            <a:ext cx="2935541" cy="3986784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</a:rPr>
              <a:t>Types of Machine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</a:rPr>
              <a:t>Supervised 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</a:rPr>
              <a:t>Unsupervised 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</a:rPr>
              <a:t>Basics of Natural Language Processing(NLP)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F2F-F0E9-B8C1-E94C-30EA8FFE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26BA-2497-9C82-9D67-8D53C66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age = 18</a:t>
            </a:r>
          </a:p>
          <a:p>
            <a:pPr marL="0" indent="0">
              <a:buNone/>
            </a:pPr>
            <a:r>
              <a:rPr lang="en-US" dirty="0"/>
              <a:t>if age &gt;= 18:</a:t>
            </a:r>
          </a:p>
          <a:p>
            <a:r>
              <a:rPr lang="en-US" dirty="0"/>
              <a:t>    print("You are an adult.")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print("You are a child.")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CC52-866D-22B2-7DF2-0F6E8916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If-</a:t>
            </a:r>
            <a:r>
              <a:rPr lang="en-US" sz="2000" b="1" dirty="0" err="1">
                <a:latin typeface="+mn-lt"/>
              </a:rPr>
              <a:t>elif</a:t>
            </a:r>
            <a:r>
              <a:rPr lang="en-US" sz="2000" b="1" dirty="0">
                <a:latin typeface="+mn-lt"/>
              </a:rPr>
              <a:t>-else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21AC-A511-0140-C530-7975817F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allows you to check multiple statements .It stands for “else if” 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if condition1:</a:t>
            </a:r>
          </a:p>
          <a:p>
            <a:r>
              <a:rPr lang="en-US" dirty="0"/>
              <a:t>    # Code to execute if condition1 is True</a:t>
            </a:r>
          </a:p>
          <a:p>
            <a:r>
              <a:rPr lang="en-US" dirty="0" err="1"/>
              <a:t>elif</a:t>
            </a:r>
            <a:r>
              <a:rPr lang="en-US" dirty="0"/>
              <a:t> condition2:</a:t>
            </a:r>
          </a:p>
          <a:p>
            <a:r>
              <a:rPr lang="en-US" dirty="0"/>
              <a:t>    # Code to execute if condition2 is True and condition1 is False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# Code to execute if all above conditions are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9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4E51-09BA-9475-5203-AB327C15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+mn-lt"/>
              </a:rPr>
              <a:t>Eg</a:t>
            </a:r>
            <a:r>
              <a:rPr lang="en-US" sz="2000" dirty="0">
                <a:latin typeface="+mn-lt"/>
              </a:rPr>
              <a:t>: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6EC7-57D5-A12F-1AFF-925337C9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= 18</a:t>
            </a:r>
          </a:p>
          <a:p>
            <a:endParaRPr lang="en-US" dirty="0"/>
          </a:p>
          <a:p>
            <a:r>
              <a:rPr lang="en-US" dirty="0"/>
              <a:t>if age &gt;= 18:</a:t>
            </a:r>
          </a:p>
          <a:p>
            <a:r>
              <a:rPr lang="en-US" dirty="0"/>
              <a:t>    print("You are an adult.")</a:t>
            </a:r>
          </a:p>
          <a:p>
            <a:r>
              <a:rPr lang="en-US" dirty="0" err="1"/>
              <a:t>elif</a:t>
            </a:r>
            <a:r>
              <a:rPr lang="en-US" dirty="0"/>
              <a:t> age &gt;= 13:</a:t>
            </a:r>
          </a:p>
          <a:p>
            <a:r>
              <a:rPr lang="en-US" dirty="0"/>
              <a:t>    print("You are a teenager.")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print("You are a child.")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6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129E-4364-1026-E7B6-3A3CF06D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2F268-141E-2841-A738-7ABE35A16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-1877959"/>
            <a:ext cx="10757836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statement placed inside another if statement. This allows you to 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multiple conditions in a hierarchical manner. When an outer if condition is True, a nested if can further check additional conditions within that 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Syntax: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if condition1: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# Code to execute if condition1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if condition2: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    # Code to execute if condition2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    # Code to execute if condition2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# Code to execute if condition1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2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AAEE-24A4-3FF6-1E52-C26D7D2C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EBE0-ED75-1D13-20DE-62A71912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# Example program using nested if</a:t>
            </a:r>
          </a:p>
          <a:p>
            <a:endParaRPr lang="en-US" sz="1400" dirty="0"/>
          </a:p>
          <a:p>
            <a:r>
              <a:rPr lang="en-US" sz="1400" dirty="0"/>
              <a:t>number = 10  # Change this value to test with different numbers</a:t>
            </a:r>
          </a:p>
          <a:p>
            <a:endParaRPr lang="en-US" sz="1400" dirty="0"/>
          </a:p>
          <a:p>
            <a:r>
              <a:rPr lang="en-US" sz="1400" dirty="0"/>
              <a:t>if number &gt; 0:</a:t>
            </a:r>
          </a:p>
          <a:p>
            <a:r>
              <a:rPr lang="en-US" sz="1400" dirty="0"/>
              <a:t>    print("The number is positive.")</a:t>
            </a:r>
          </a:p>
          <a:p>
            <a:r>
              <a:rPr lang="en-US" sz="1400" dirty="0"/>
              <a:t>    if number % 2 == 0:</a:t>
            </a:r>
          </a:p>
          <a:p>
            <a:r>
              <a:rPr lang="en-US" sz="1400" dirty="0"/>
              <a:t>        print("It is also an even number.")</a:t>
            </a:r>
          </a:p>
          <a:p>
            <a:r>
              <a:rPr lang="en-US" sz="1400" dirty="0"/>
              <a:t>    else:</a:t>
            </a:r>
          </a:p>
          <a:p>
            <a:r>
              <a:rPr lang="en-US" sz="1400" dirty="0"/>
              <a:t>        print("It is an odd number.")</a:t>
            </a:r>
          </a:p>
          <a:p>
            <a:r>
              <a:rPr lang="en-US" sz="1400" dirty="0"/>
              <a:t>else:</a:t>
            </a:r>
          </a:p>
          <a:p>
            <a:r>
              <a:rPr lang="en-US" sz="1400" dirty="0"/>
              <a:t>    print("The number is not positive.")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96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9DC-F919-F272-ECC8-4C1EFBB1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274A5-451E-0787-D9CF-BB71AFA7D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-343725"/>
            <a:ext cx="7311745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Python,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used to repeatedly execute a block of code as long as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specified condition is True. Loops are helpful when you need to perform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task multiple times without manually writing the same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loop: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Iterates over each item in a sequence or </a:t>
            </a:r>
            <a:r>
              <a:rPr lang="en-US" altLang="en-US" sz="1800" b="1" dirty="0" err="1">
                <a:solidFill>
                  <a:schemeClr val="tx1"/>
                </a:solidFill>
              </a:rPr>
              <a:t>iterable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for item in sequence: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   # Code to execute for each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944BF929-C6BF-F916-6073-F62FC2483F7D}"/>
              </a:ext>
            </a:extLst>
          </p:cNvPr>
          <p:cNvSpPr/>
          <p:nvPr/>
        </p:nvSpPr>
        <p:spPr>
          <a:xfrm>
            <a:off x="8409024" y="2114907"/>
            <a:ext cx="3365881" cy="3884840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dirty="0"/>
              <a:t>Fruits = [“</a:t>
            </a:r>
            <a:r>
              <a:rPr lang="en-US" dirty="0" err="1"/>
              <a:t>apple”,”banana</a:t>
            </a:r>
            <a:r>
              <a:rPr lang="en-US" dirty="0"/>
              <a:t>”]</a:t>
            </a:r>
          </a:p>
          <a:p>
            <a:r>
              <a:rPr lang="en-US" dirty="0"/>
              <a:t>For fruit in fruits:</a:t>
            </a:r>
          </a:p>
          <a:p>
            <a:r>
              <a:rPr lang="en-US" dirty="0"/>
              <a:t>Print(fruit)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0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588C-60CB-AC93-B80D-5B826397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A19E-E9D6-EB0D-BA83-36D84948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While loop:</a:t>
            </a:r>
          </a:p>
          <a:p>
            <a:r>
              <a:rPr lang="en-US" dirty="0"/>
              <a:t>Repeats a block of code as long as the condition is </a:t>
            </a:r>
            <a:r>
              <a:rPr lang="en-US" dirty="0" err="1"/>
              <a:t>True.If</a:t>
            </a:r>
            <a:r>
              <a:rPr lang="en-US" dirty="0"/>
              <a:t> the condition is False the loop stops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while condition:</a:t>
            </a:r>
          </a:p>
          <a:p>
            <a:r>
              <a:rPr lang="en-US" dirty="0"/>
              <a:t>    # Code to execute while condition is True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# Example of a while loop</a:t>
            </a:r>
          </a:p>
          <a:p>
            <a:r>
              <a:rPr lang="en-US" dirty="0"/>
              <a:t>count = 1</a:t>
            </a:r>
          </a:p>
          <a:p>
            <a:endParaRPr lang="en-US" dirty="0"/>
          </a:p>
          <a:p>
            <a:r>
              <a:rPr lang="en-US" dirty="0"/>
              <a:t>while count &lt;= 5:</a:t>
            </a:r>
          </a:p>
          <a:p>
            <a:r>
              <a:rPr lang="en-US" dirty="0"/>
              <a:t>    print("Count:", count)</a:t>
            </a:r>
          </a:p>
          <a:p>
            <a:r>
              <a:rPr lang="en-US" dirty="0"/>
              <a:t>    count += 1  # Increment count by 1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1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5E4A-22A4-5CF6-EFB6-5AC0C5C7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70A-FD7D-CCD4-7E0A-74D0BCF0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statements:</a:t>
            </a:r>
          </a:p>
          <a:p>
            <a:r>
              <a:rPr lang="en-US" dirty="0" err="1"/>
              <a:t>Break,continue,pass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99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6949-40FD-218D-A4EE-6A743CD6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</a:t>
            </a:r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21423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3300-42DA-DA71-029A-AF43ACAA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2608"/>
            <a:ext cx="10058400" cy="146304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>
                <a:latin typeface="Algerian" panose="04020705040A02060702" pitchFamily="82" charset="0"/>
              </a:rPr>
              <a:t>Introduction to python</a:t>
            </a:r>
            <a:endParaRPr lang="en-IN" sz="31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C424-190C-BA09-3C92-18C02A6D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4088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Aptos" panose="020B0004020202020204" pitchFamily="34" charset="0"/>
              </a:rPr>
              <a:t>Python was created by Guido van Rossum in the late 1980s and released in 1991 as a versatile, beginner-friendly programming language focused on readability and ease of use. Van Rossum named it "Python" after the British comedy series </a:t>
            </a:r>
            <a:r>
              <a:rPr lang="en-US" sz="1800" i="1" dirty="0">
                <a:latin typeface="Aptos" panose="020B0004020202020204" pitchFamily="34" charset="0"/>
              </a:rPr>
              <a:t>Monty Python's Flying Circus</a:t>
            </a:r>
            <a:r>
              <a:rPr lang="en-US" sz="1800" dirty="0">
                <a:latin typeface="Aptos" panose="020B0004020202020204" pitchFamily="34" charset="0"/>
              </a:rPr>
              <a:t>, which he enjoyed and wanted to reflect in the language's playful and approachable nature. Since then, Python has grown significantly, with major versions like Python 2 (2000) and Python 3 (2008) bringing essential features and optimizations, making it a top choice for web development, data science, automation, and AI applications.</a:t>
            </a: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</a:rPr>
              <a:t>What is python?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It is general-</a:t>
            </a:r>
            <a:r>
              <a:rPr lang="en-US" sz="1800" dirty="0" err="1">
                <a:latin typeface="Aptos" panose="020B0004020202020204" pitchFamily="34" charset="0"/>
              </a:rPr>
              <a:t>purpose,high</a:t>
            </a:r>
            <a:r>
              <a:rPr lang="en-US" sz="1800" dirty="0">
                <a:latin typeface="Aptos" panose="020B0004020202020204" pitchFamily="34" charset="0"/>
              </a:rPr>
              <a:t>-level, and interpreted programming Language.</a:t>
            </a:r>
          </a:p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5DC7584-688D-3F75-4EC8-9BBBFB777A55}"/>
              </a:ext>
            </a:extLst>
          </p:cNvPr>
          <p:cNvSpPr/>
          <p:nvPr/>
        </p:nvSpPr>
        <p:spPr>
          <a:xfrm>
            <a:off x="8458200" y="1845735"/>
            <a:ext cx="2386584" cy="2104473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49CAD7DE-332E-4C10-04D5-835F2FAB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1845733"/>
            <a:ext cx="2386584" cy="210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0D674A-EAD8-C1E4-9A2F-AED9FD7A7BCA}"/>
              </a:ext>
            </a:extLst>
          </p:cNvPr>
          <p:cNvSpPr txBox="1">
            <a:spLocks/>
          </p:cNvSpPr>
          <p:nvPr/>
        </p:nvSpPr>
        <p:spPr>
          <a:xfrm>
            <a:off x="8522208" y="4040290"/>
            <a:ext cx="2478024" cy="228735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>
                <a:latin typeface="Aptos" panose="020B0004020202020204" pitchFamily="34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Aptos" panose="020B0004020202020204" pitchFamily="34" charset="0"/>
              </a:rPr>
              <a:t>Simple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Aptos" panose="020B0004020202020204" pitchFamily="34" charset="0"/>
              </a:rPr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Aptos" panose="020B0004020202020204" pitchFamily="34" charset="0"/>
              </a:rPr>
              <a:t>High level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Aptos" panose="020B0004020202020204" pitchFamily="34" charset="0"/>
              </a:rPr>
              <a:t>Dynamically typed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Aptos" panose="020B0004020202020204" pitchFamily="34" charset="0"/>
              </a:rPr>
              <a:t>Interpreted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Aptos" panose="020B0004020202020204" pitchFamily="34" charset="0"/>
              </a:rPr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4F85-98E6-6039-3CAE-3B18C2B6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27" y="941832"/>
            <a:ext cx="10233453" cy="79552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Algerian" panose="04020705040A02060702" pitchFamily="82" charset="0"/>
              </a:rPr>
              <a:t>Basic python Syntax</a:t>
            </a:r>
            <a:endParaRPr lang="en-IN" sz="2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59DF-0ACA-D04B-A8E2-A6F7E340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27" y="1737360"/>
            <a:ext cx="10535205" cy="417880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j-lt"/>
              </a:rPr>
              <a:t>Variable:</a:t>
            </a:r>
          </a:p>
          <a:p>
            <a:r>
              <a:rPr lang="en-US" sz="1800" b="1" dirty="0">
                <a:latin typeface="+mj-lt"/>
              </a:rPr>
              <a:t>A variable is a named location in memory used to store data that can be referenced and manipulated later in the </a:t>
            </a:r>
            <a:r>
              <a:rPr lang="en-US" sz="1800" b="1" dirty="0" err="1">
                <a:latin typeface="+mj-lt"/>
              </a:rPr>
              <a:t>code.created</a:t>
            </a:r>
            <a:r>
              <a:rPr lang="en-US" sz="1800" b="1" dirty="0">
                <a:latin typeface="+mj-lt"/>
              </a:rPr>
              <a:t> simply by assigning a value to a name using  = operator.</a:t>
            </a:r>
          </a:p>
          <a:p>
            <a:r>
              <a:rPr lang="en-US" sz="1800" b="1" dirty="0" err="1">
                <a:latin typeface="+mj-lt"/>
              </a:rPr>
              <a:t>Eg</a:t>
            </a:r>
            <a:r>
              <a:rPr lang="en-US" sz="1800" b="1" dirty="0">
                <a:latin typeface="+mj-lt"/>
              </a:rPr>
              <a:t>:</a:t>
            </a:r>
          </a:p>
          <a:p>
            <a:r>
              <a:rPr lang="en-US" sz="1800" b="1" dirty="0">
                <a:latin typeface="+mj-lt"/>
              </a:rPr>
              <a:t>A=10</a:t>
            </a:r>
          </a:p>
          <a:p>
            <a:r>
              <a:rPr lang="en-US" sz="1800" b="1" u="sng" dirty="0">
                <a:latin typeface="Aptos" panose="020B0004020202020204" pitchFamily="34" charset="0"/>
              </a:rPr>
              <a:t>Rules for  assigning a variable: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It should start with a letter or underscore.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It cannot start with a number and keywords are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It should  only contain alpha-numeric characters and underscore.(A-z,0-9,_)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These are case sensitive .(</a:t>
            </a:r>
            <a:r>
              <a:rPr lang="en-US" sz="1800" b="1" dirty="0" err="1">
                <a:latin typeface="+mj-lt"/>
              </a:rPr>
              <a:t>name,NAME,Name</a:t>
            </a:r>
            <a:r>
              <a:rPr lang="en-US" sz="1800" b="1" dirty="0">
                <a:latin typeface="+mj-lt"/>
              </a:rPr>
              <a:t> these  3 are different)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+mj-lt"/>
            </a:endParaRPr>
          </a:p>
          <a:p>
            <a:endParaRPr lang="en-US" sz="1800" b="1" dirty="0">
              <a:latin typeface="+mj-lt"/>
            </a:endParaRPr>
          </a:p>
          <a:p>
            <a:endParaRPr lang="en-US" sz="1800" b="1" dirty="0">
              <a:latin typeface="+mj-lt"/>
            </a:endParaRPr>
          </a:p>
          <a:p>
            <a:endParaRPr lang="en-US" sz="1800" b="1" dirty="0">
              <a:latin typeface="+mj-lt"/>
            </a:endParaRPr>
          </a:p>
          <a:p>
            <a:endParaRPr lang="en-US" sz="1800" b="1" dirty="0">
              <a:latin typeface="+mj-lt"/>
            </a:endParaRPr>
          </a:p>
          <a:p>
            <a:endParaRPr lang="en-IN" sz="1800" b="1" dirty="0">
              <a:latin typeface="+mj-lt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AA02AD56-E206-30D0-2B90-D04D6A5BFB48}"/>
              </a:ext>
            </a:extLst>
          </p:cNvPr>
          <p:cNvSpPr/>
          <p:nvPr/>
        </p:nvSpPr>
        <p:spPr>
          <a:xfrm>
            <a:off x="7876674" y="2532887"/>
            <a:ext cx="4010526" cy="3787701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b="1" dirty="0"/>
              <a:t>Examples:</a:t>
            </a:r>
          </a:p>
          <a:p>
            <a:endParaRPr lang="en-IN" dirty="0"/>
          </a:p>
          <a:p>
            <a:r>
              <a:rPr lang="en-IN" dirty="0"/>
              <a:t>Name=“om”</a:t>
            </a:r>
          </a:p>
          <a:p>
            <a:endParaRPr lang="en-IN" dirty="0"/>
          </a:p>
          <a:p>
            <a:r>
              <a:rPr lang="en-IN" dirty="0"/>
              <a:t>_aa=10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Elif=10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5a=90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T9u_y = “hello”</a:t>
            </a:r>
          </a:p>
        </p:txBody>
      </p:sp>
    </p:spTree>
    <p:extLst>
      <p:ext uri="{BB962C8B-B14F-4D97-AF65-F5344CB8AC3E}">
        <p14:creationId xmlns:p14="http://schemas.microsoft.com/office/powerpoint/2010/main" val="6193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2C26-7E29-FA49-1D35-F3D34380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Bahnschrift Light SemiCondensed" panose="020B0502040204020203" pitchFamily="34" charset="0"/>
              </a:rPr>
              <a:t>Variables and Data Types </a:t>
            </a:r>
            <a:endParaRPr lang="en-IN" sz="28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1510D-07F5-C427-89CC-F784680BF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52" y="1789232"/>
            <a:ext cx="5879592" cy="4190943"/>
          </a:xfrm>
        </p:spPr>
      </p:pic>
      <p:sp>
        <p:nvSpPr>
          <p:cNvPr id="10" name="Shape 7">
            <a:extLst>
              <a:ext uri="{FF2B5EF4-FFF2-40B4-BE49-F238E27FC236}">
                <a16:creationId xmlns:a16="http://schemas.microsoft.com/office/drawing/2014/main" id="{403D66C2-CE36-9948-0108-CA13CA02E3E4}"/>
              </a:ext>
            </a:extLst>
          </p:cNvPr>
          <p:cNvSpPr/>
          <p:nvPr/>
        </p:nvSpPr>
        <p:spPr>
          <a:xfrm>
            <a:off x="7205472" y="1780088"/>
            <a:ext cx="4901184" cy="4190943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num=10                                                        </a:t>
            </a:r>
          </a:p>
          <a:p>
            <a:r>
              <a:rPr lang="en-US" dirty="0"/>
              <a:t>decimal=3.4</a:t>
            </a:r>
          </a:p>
          <a:p>
            <a:r>
              <a:rPr lang="en-US" dirty="0" err="1"/>
              <a:t>boolean</a:t>
            </a:r>
            <a:r>
              <a:rPr lang="en-US" dirty="0"/>
              <a:t>=True</a:t>
            </a:r>
          </a:p>
          <a:p>
            <a:r>
              <a:rPr lang="en-US" dirty="0"/>
              <a:t>name=“lord”</a:t>
            </a:r>
          </a:p>
          <a:p>
            <a:r>
              <a:rPr lang="en-US" dirty="0"/>
              <a:t>list1= [1,2,3]</a:t>
            </a:r>
          </a:p>
          <a:p>
            <a:r>
              <a:rPr lang="en-US" dirty="0"/>
              <a:t>Tuple1= (1,4,6)</a:t>
            </a:r>
          </a:p>
          <a:p>
            <a:r>
              <a:rPr lang="en-US" dirty="0" err="1"/>
              <a:t>Dict</a:t>
            </a:r>
            <a:r>
              <a:rPr lang="en-US" dirty="0"/>
              <a:t> = {“a”:10}</a:t>
            </a:r>
          </a:p>
          <a:p>
            <a:r>
              <a:rPr lang="en-US" dirty="0"/>
              <a:t>Print(type(num))</a:t>
            </a:r>
          </a:p>
          <a:p>
            <a:r>
              <a:rPr lang="en-US" dirty="0"/>
              <a:t>Print(type(decimal))</a:t>
            </a:r>
          </a:p>
          <a:p>
            <a:r>
              <a:rPr lang="en-US" dirty="0"/>
              <a:t>Print(type(list1))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94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64E2-2D54-1047-DF6F-49440F1D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28" y="237734"/>
            <a:ext cx="10058400" cy="1450757"/>
          </a:xfrm>
        </p:spPr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20541BC5-F1A0-904E-5358-1F56022CB2AA}"/>
              </a:ext>
            </a:extLst>
          </p:cNvPr>
          <p:cNvSpPr/>
          <p:nvPr/>
        </p:nvSpPr>
        <p:spPr>
          <a:xfrm>
            <a:off x="6336631" y="1846263"/>
            <a:ext cx="4758405" cy="4164453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sz="2000" b="1" dirty="0">
                <a:latin typeface="+mj-lt"/>
              </a:rPr>
              <a:t>Assignment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values 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=,+=,-=,*=,/=,%=</a:t>
            </a:r>
          </a:p>
          <a:p>
            <a:endParaRPr lang="en-US" dirty="0"/>
          </a:p>
          <a:p>
            <a:r>
              <a:rPr lang="en-US" sz="2000" b="1" dirty="0"/>
              <a:t>Bitwise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Operate on binary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&amp;,|,^,~,&lt;&lt;,&gt;&gt;</a:t>
            </a:r>
          </a:p>
          <a:p>
            <a:endParaRPr lang="en-US" dirty="0"/>
          </a:p>
          <a:p>
            <a:r>
              <a:rPr lang="en-US" sz="2000" b="1" dirty="0"/>
              <a:t>Membership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membership in sequence like lists or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in, not in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2F9EE0F-FBEC-E733-566D-F8B169742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38071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58AB50B-69B4-FE29-A914-98476C7D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C12AB0AB-2D1E-F2DC-FB29-0758FD52CF37}"/>
              </a:ext>
            </a:extLst>
          </p:cNvPr>
          <p:cNvSpPr/>
          <p:nvPr/>
        </p:nvSpPr>
        <p:spPr>
          <a:xfrm>
            <a:off x="1096963" y="1846263"/>
            <a:ext cx="4758405" cy="4164453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sz="2000" b="1" dirty="0">
                <a:latin typeface="+mj-lt"/>
              </a:rPr>
              <a:t>Arithmetic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for mathematical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=,+=,-=,*=,/=,%=</a:t>
            </a:r>
          </a:p>
          <a:p>
            <a:endParaRPr lang="en-US" dirty="0"/>
          </a:p>
          <a:p>
            <a:r>
              <a:rPr lang="en-US" sz="2000" b="1" dirty="0" err="1"/>
              <a:t>Comparsion</a:t>
            </a:r>
            <a:r>
              <a:rPr lang="en-US" sz="2000" b="1" dirty="0"/>
              <a:t>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values and return True and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==,!=,&gt;,&lt;,&gt;=,&lt;=</a:t>
            </a:r>
          </a:p>
          <a:p>
            <a:endParaRPr lang="en-US" sz="2000" b="1" dirty="0"/>
          </a:p>
          <a:p>
            <a:r>
              <a:rPr lang="en-US" sz="2000" b="1" dirty="0"/>
              <a:t>Logical 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combine 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and, or ,not </a:t>
            </a:r>
          </a:p>
          <a:p>
            <a:endParaRPr lang="en-I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96A5A15-7F3F-4A34-CA90-B8EB856E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4" y="212557"/>
            <a:ext cx="2327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78758E4-803A-8282-F03F-910D17BB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8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612C-94AC-556A-88D3-3874685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C12284C-DEAA-F52C-77EE-1330E132B8CC}"/>
              </a:ext>
            </a:extLst>
          </p:cNvPr>
          <p:cNvSpPr/>
          <p:nvPr/>
        </p:nvSpPr>
        <p:spPr>
          <a:xfrm>
            <a:off x="793790" y="2114907"/>
            <a:ext cx="2976105" cy="3884840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IN" dirty="0"/>
              <a:t>a=20</a:t>
            </a:r>
          </a:p>
          <a:p>
            <a:r>
              <a:rPr lang="en-IN" dirty="0"/>
              <a:t>b=2</a:t>
            </a:r>
          </a:p>
          <a:p>
            <a:r>
              <a:rPr lang="en-IN" dirty="0"/>
              <a:t>print("Addition", 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r>
              <a:rPr lang="en-IN" dirty="0"/>
              <a:t>print("Subtraction", a-b)</a:t>
            </a:r>
          </a:p>
          <a:p>
            <a:r>
              <a:rPr lang="en-IN" dirty="0"/>
              <a:t>print("</a:t>
            </a:r>
            <a:r>
              <a:rPr lang="en-IN" dirty="0" err="1"/>
              <a:t>Multiplication",a</a:t>
            </a:r>
            <a:r>
              <a:rPr lang="en-IN" dirty="0"/>
              <a:t>*b)</a:t>
            </a:r>
          </a:p>
          <a:p>
            <a:r>
              <a:rPr lang="en-IN" dirty="0"/>
              <a:t>print("</a:t>
            </a:r>
            <a:r>
              <a:rPr lang="en-IN" dirty="0" err="1"/>
              <a:t>Division",a</a:t>
            </a:r>
            <a:r>
              <a:rPr lang="en-IN" dirty="0"/>
              <a:t>/b)</a:t>
            </a:r>
          </a:p>
          <a:p>
            <a:r>
              <a:rPr lang="en-IN" dirty="0"/>
              <a:t>print("Floor </a:t>
            </a:r>
            <a:r>
              <a:rPr lang="en-IN" dirty="0" err="1"/>
              <a:t>Division",a</a:t>
            </a:r>
            <a:r>
              <a:rPr lang="en-IN" dirty="0"/>
              <a:t>//b)</a:t>
            </a:r>
          </a:p>
          <a:p>
            <a:r>
              <a:rPr lang="en-IN" dirty="0"/>
              <a:t>print("Exponentiation", a**b)</a:t>
            </a:r>
          </a:p>
          <a:p>
            <a:r>
              <a:rPr lang="en-IN" dirty="0"/>
              <a:t>print("modulus" ,</a:t>
            </a:r>
            <a:r>
              <a:rPr lang="en-IN" dirty="0" err="1"/>
              <a:t>a%b</a:t>
            </a:r>
            <a:r>
              <a:rPr lang="en-IN" dirty="0"/>
              <a:t>)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FB4D0350-0476-6920-C44E-AB0DEFF485F6}"/>
              </a:ext>
            </a:extLst>
          </p:cNvPr>
          <p:cNvSpPr/>
          <p:nvPr/>
        </p:nvSpPr>
        <p:spPr>
          <a:xfrm>
            <a:off x="4106778" y="2114907"/>
            <a:ext cx="3769893" cy="3884840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dirty="0"/>
              <a:t>x=10</a:t>
            </a:r>
          </a:p>
          <a:p>
            <a:r>
              <a:rPr lang="en-US" dirty="0"/>
              <a:t>y=20</a:t>
            </a:r>
          </a:p>
          <a:p>
            <a:r>
              <a:rPr lang="en-US" dirty="0"/>
              <a:t>print("Equal to: " ,x==y)</a:t>
            </a:r>
          </a:p>
          <a:p>
            <a:r>
              <a:rPr lang="en-US" dirty="0"/>
              <a:t>print("Not Equal to: " ,x!=y)</a:t>
            </a:r>
          </a:p>
          <a:p>
            <a:r>
              <a:rPr lang="en-US" dirty="0"/>
              <a:t>print("greater than: " ,x&gt;y)</a:t>
            </a:r>
          </a:p>
          <a:p>
            <a:r>
              <a:rPr lang="en-US" dirty="0"/>
              <a:t>print("less than: " ,x&lt;y)</a:t>
            </a:r>
          </a:p>
          <a:p>
            <a:r>
              <a:rPr lang="en-US" dirty="0"/>
              <a:t>print("greater than or equal to: " ,x&gt;=y)</a:t>
            </a:r>
          </a:p>
          <a:p>
            <a:r>
              <a:rPr lang="en-US" dirty="0"/>
              <a:t>print("less than or equal to: " ,x&lt;=y)</a:t>
            </a:r>
          </a:p>
          <a:p>
            <a:r>
              <a:rPr lang="en-US" dirty="0"/>
              <a:t>#output</a:t>
            </a:r>
          </a:p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 to:  False</a:t>
            </a:r>
          </a:p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Equal to:  True</a:t>
            </a:r>
          </a:p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than:  False</a:t>
            </a:r>
          </a:p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 than:  True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5BBCC612-A7A3-EDC2-C178-B6824C802BBE}"/>
              </a:ext>
            </a:extLst>
          </p:cNvPr>
          <p:cNvSpPr/>
          <p:nvPr/>
        </p:nvSpPr>
        <p:spPr>
          <a:xfrm>
            <a:off x="8341897" y="2114907"/>
            <a:ext cx="3609471" cy="3884840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dirty="0"/>
              <a:t>X=10</a:t>
            </a:r>
          </a:p>
          <a:p>
            <a:r>
              <a:rPr lang="en-US" dirty="0"/>
              <a:t>Y=20</a:t>
            </a:r>
          </a:p>
          <a:p>
            <a:r>
              <a:rPr lang="en-US" dirty="0"/>
              <a:t>Print(“and:”,(x&lt;20 and y&lt;10))</a:t>
            </a:r>
          </a:p>
          <a:p>
            <a:r>
              <a:rPr lang="en-US" dirty="0"/>
              <a:t>print("or: " , (x &lt; 20 or y &lt; 20))</a:t>
            </a:r>
          </a:p>
          <a:p>
            <a:r>
              <a:rPr lang="en-US" dirty="0"/>
              <a:t>print("not: " , not(x&gt;y))</a:t>
            </a:r>
          </a:p>
          <a:p>
            <a:r>
              <a:rPr lang="en-US" dirty="0"/>
              <a:t>print("not: " , not(x&lt;y and y&gt;10))</a:t>
            </a:r>
          </a:p>
          <a:p>
            <a:endParaRPr lang="en-US" dirty="0"/>
          </a:p>
          <a:p>
            <a:r>
              <a:rPr lang="en-IN" sz="1800" dirty="0">
                <a:solidFill>
                  <a:schemeClr val="accent5"/>
                </a:solidFill>
              </a:rPr>
              <a:t>#Output</a:t>
            </a:r>
          </a:p>
          <a:p>
            <a:r>
              <a:rPr lang="en-IN" sz="1800" dirty="0">
                <a:solidFill>
                  <a:schemeClr val="accent5"/>
                </a:solidFill>
              </a:rPr>
              <a:t>and:  False</a:t>
            </a:r>
          </a:p>
          <a:p>
            <a:r>
              <a:rPr lang="en-IN" sz="1800" dirty="0">
                <a:solidFill>
                  <a:schemeClr val="accent5"/>
                </a:solidFill>
              </a:rPr>
              <a:t>or:  True</a:t>
            </a:r>
          </a:p>
          <a:p>
            <a:r>
              <a:rPr lang="en-IN" sz="1800" dirty="0">
                <a:solidFill>
                  <a:schemeClr val="accent5"/>
                </a:solidFill>
              </a:rPr>
              <a:t>not:  True</a:t>
            </a:r>
          </a:p>
          <a:p>
            <a:r>
              <a:rPr lang="en-IN" sz="1800" dirty="0">
                <a:solidFill>
                  <a:schemeClr val="accent5"/>
                </a:solidFill>
              </a:rPr>
              <a:t>not:  False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9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C6B7-5A35-2C80-5B2E-C82962D6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6503766-B8E5-49C7-7FC8-8D175FF0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3940258" cy="4022725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dirty="0"/>
              <a:t>a = 12 # in binary: 1100 </a:t>
            </a:r>
          </a:p>
          <a:p>
            <a:r>
              <a:rPr lang="en-US" dirty="0"/>
              <a:t>b = 5 # in binary: 0101 </a:t>
            </a:r>
          </a:p>
          <a:p>
            <a:r>
              <a:rPr lang="en-US" dirty="0"/>
              <a:t>print("Initial values:")</a:t>
            </a:r>
          </a:p>
          <a:p>
            <a:pPr marL="0" indent="0">
              <a:buNone/>
            </a:pPr>
            <a:r>
              <a:rPr lang="en-US" dirty="0"/>
              <a:t> print("a =", a, "=&gt; binary:", bin(a)) print("b =", b, "=&gt; binary:", bin(b))</a:t>
            </a:r>
          </a:p>
          <a:p>
            <a:pPr marL="0" indent="0">
              <a:buNone/>
            </a:pPr>
            <a:r>
              <a:rPr lang="en-US" dirty="0"/>
              <a:t> # Bitwise AND result = a &amp; b print("\</a:t>
            </a:r>
            <a:r>
              <a:rPr lang="en-US" dirty="0" err="1"/>
              <a:t>nBitwise</a:t>
            </a:r>
            <a:r>
              <a:rPr lang="en-US" dirty="0"/>
              <a:t> AND (a &amp; b):", result, "=&gt; binary:", bin(result)</a:t>
            </a:r>
            <a:endParaRPr lang="en-IN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EF3494A8-E58E-AEE7-8B8C-7DEF07950E32}"/>
              </a:ext>
            </a:extLst>
          </p:cNvPr>
          <p:cNvSpPr/>
          <p:nvPr/>
        </p:nvSpPr>
        <p:spPr>
          <a:xfrm>
            <a:off x="5322349" y="1846263"/>
            <a:ext cx="4415209" cy="4022725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r>
              <a:rPr lang="en-US" dirty="0"/>
              <a:t>X=“python”</a:t>
            </a:r>
          </a:p>
          <a:p>
            <a:r>
              <a:rPr lang="en-US" dirty="0"/>
              <a:t>Print(‘o’ In x)</a:t>
            </a:r>
          </a:p>
          <a:p>
            <a:r>
              <a:rPr lang="en-US" dirty="0"/>
              <a:t>Print(‘o’ not in 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8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B7F6-3254-B9C5-949B-36130A31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Algerian" panose="04020705040A02060702" pitchFamily="82" charset="0"/>
              </a:rPr>
              <a:t>Decision-making or selection or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DF16-81DD-BCE6-D05F-EB1EDBCC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If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if else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elif</a:t>
            </a:r>
            <a:r>
              <a:rPr lang="en-IN" dirty="0"/>
              <a:t> else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Nested if</a:t>
            </a:r>
          </a:p>
          <a:p>
            <a:pPr marL="0" indent="0">
              <a:buNone/>
            </a:pPr>
            <a:r>
              <a:rPr lang="en-IN" b="1" dirty="0"/>
              <a:t>If</a:t>
            </a:r>
          </a:p>
          <a:p>
            <a:pPr marL="0" indent="0">
              <a:buNone/>
            </a:pPr>
            <a:r>
              <a:rPr lang="en-IN" dirty="0"/>
              <a:t>It executes a block of code only if a specified condition is True.</a:t>
            </a:r>
          </a:p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sz="1800" dirty="0"/>
              <a:t>if expression: </a:t>
            </a:r>
          </a:p>
          <a:p>
            <a:pPr marL="457200" lvl="1" indent="0">
              <a:buNone/>
            </a:pPr>
            <a:r>
              <a:rPr lang="en-IN" dirty="0"/>
              <a:t>statement(s)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E66CF7-D26D-BE97-42CA-D45B034B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1"/>
            <a:ext cx="3481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6BCC-9177-01E8-93B4-5845705B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2716"/>
            <a:ext cx="10196362" cy="5596378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age = 18 </a:t>
            </a:r>
          </a:p>
          <a:p>
            <a:r>
              <a:rPr lang="en-US" dirty="0"/>
              <a:t>if age &gt;= 18:</a:t>
            </a:r>
          </a:p>
          <a:p>
            <a:r>
              <a:rPr lang="en-US" dirty="0"/>
              <a:t> print("You are an adult.")</a:t>
            </a:r>
          </a:p>
          <a:p>
            <a:r>
              <a:rPr lang="en-US" b="1" dirty="0"/>
              <a:t>If-else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if condition:</a:t>
            </a:r>
          </a:p>
          <a:p>
            <a:r>
              <a:rPr lang="en-US" dirty="0"/>
              <a:t>    # Code to execute if condition is True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# Code to execute if condition is False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1011F-E245-5922-D578-7260573E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you to execute one block of code if a condition is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another block if it is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It is used to control the flow of the program by making decisions based on specific conditions.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704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1379</Words>
  <Application>Microsoft Office PowerPoint</Application>
  <PresentationFormat>Widescreen</PresentationFormat>
  <Paragraphs>288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Aptos</vt:lpstr>
      <vt:lpstr>Arial</vt:lpstr>
      <vt:lpstr>Arial Unicode MS</vt:lpstr>
      <vt:lpstr>Bahnschrift Light SemiCondensed</vt:lpstr>
      <vt:lpstr>Bahnschrift SemiBold SemiConden</vt:lpstr>
      <vt:lpstr>Calibri</vt:lpstr>
      <vt:lpstr>Calibri Light</vt:lpstr>
      <vt:lpstr>Wingdings</vt:lpstr>
      <vt:lpstr>Custom Design</vt:lpstr>
      <vt:lpstr>Retrospect</vt:lpstr>
      <vt:lpstr>  What we learn in this course                                        Python and Machine Learning </vt:lpstr>
      <vt:lpstr>    Introduction to python</vt:lpstr>
      <vt:lpstr>         Basic python Syntax</vt:lpstr>
      <vt:lpstr>Variables and Data Types </vt:lpstr>
      <vt:lpstr>Operators</vt:lpstr>
      <vt:lpstr>Examples:</vt:lpstr>
      <vt:lpstr>PowerPoint Presentation</vt:lpstr>
      <vt:lpstr>Decision-making or selection or conditional statements</vt:lpstr>
      <vt:lpstr>PowerPoint Presentation</vt:lpstr>
      <vt:lpstr>PowerPoint Presentation</vt:lpstr>
      <vt:lpstr>If-elif-else</vt:lpstr>
      <vt:lpstr>Eg:</vt:lpstr>
      <vt:lpstr>Nested if</vt:lpstr>
      <vt:lpstr>Eg:</vt:lpstr>
      <vt:lpstr>Loops: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Somanaboyana Neelaveni</dc:creator>
  <cp:lastModifiedBy>Somanaboyana Neelaveni</cp:lastModifiedBy>
  <cp:revision>11</cp:revision>
  <dcterms:created xsi:type="dcterms:W3CDTF">2024-11-03T08:50:05Z</dcterms:created>
  <dcterms:modified xsi:type="dcterms:W3CDTF">2024-11-03T12:31:12Z</dcterms:modified>
</cp:coreProperties>
</file>