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2" r:id="rId3"/>
    <p:sldId id="261" r:id="rId4"/>
    <p:sldId id="263" r:id="rId5"/>
    <p:sldId id="264" r:id="rId6"/>
    <p:sldId id="265" r:id="rId7"/>
    <p:sldId id="266" r:id="rId8"/>
    <p:sldId id="267" r:id="rId9"/>
    <p:sldId id="268" r:id="rId10"/>
    <p:sldId id="269" r:id="rId11"/>
    <p:sldId id="270" r:id="rId12"/>
    <p:sldId id="271" r:id="rId13"/>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1" name=""/>
          <p:cNvSpPr txBox="1"/>
          <p:nvPr/>
        </p:nvSpPr>
        <p:spPr>
          <a:xfrm>
            <a:off x="1340603" y="2800809"/>
            <a:ext cx="7516575" cy="828040"/>
          </a:xfrm>
          <a:prstGeom prst="rect"/>
        </p:spPr>
        <p:txBody>
          <a:bodyPr rtlCol="0" wrap="square">
            <a:spAutoFit/>
          </a:bodyPr>
          <a:p>
            <a:r>
              <a:rPr b="1" sz="6000" lang="en-US">
                <a:solidFill>
                  <a:srgbClr val="000000"/>
                </a:solidFill>
              </a:rPr>
              <a:t>I</a:t>
            </a:r>
            <a:r>
              <a:rPr b="1" sz="6000" lang="en-US">
                <a:solidFill>
                  <a:srgbClr val="000000"/>
                </a:solidFill>
              </a:rPr>
              <a:t>m</a:t>
            </a:r>
            <a:r>
              <a:rPr b="1" sz="6000" lang="en-US">
                <a:solidFill>
                  <a:srgbClr val="000000"/>
                </a:solidFill>
              </a:rPr>
              <a:t>a</a:t>
            </a:r>
            <a:r>
              <a:rPr b="1" sz="6000" lang="en-US">
                <a:solidFill>
                  <a:srgbClr val="000000"/>
                </a:solidFill>
              </a:rPr>
              <a:t>g</a:t>
            </a:r>
            <a:r>
              <a:rPr b="1" sz="6000" lang="en-US">
                <a:solidFill>
                  <a:srgbClr val="000000"/>
                </a:solidFill>
              </a:rPr>
              <a:t>e</a:t>
            </a:r>
            <a:r>
              <a:rPr b="1" sz="6000" lang="en-US">
                <a:solidFill>
                  <a:srgbClr val="000000"/>
                </a:solidFill>
              </a:rPr>
              <a:t> </a:t>
            </a:r>
            <a:r>
              <a:rPr b="1" sz="6000" lang="en-US">
                <a:solidFill>
                  <a:srgbClr val="000000"/>
                </a:solidFill>
              </a:rPr>
              <a:t>r</a:t>
            </a:r>
            <a:r>
              <a:rPr b="1" sz="6000" lang="en-US">
                <a:solidFill>
                  <a:srgbClr val="000000"/>
                </a:solidFill>
              </a:rPr>
              <a:t>e</a:t>
            </a:r>
            <a:r>
              <a:rPr b="1" sz="6000" lang="en-US">
                <a:solidFill>
                  <a:srgbClr val="000000"/>
                </a:solidFill>
              </a:rPr>
              <a:t>c</a:t>
            </a:r>
            <a:r>
              <a:rPr b="1" sz="6000" lang="en-US">
                <a:solidFill>
                  <a:srgbClr val="000000"/>
                </a:solidFill>
              </a:rPr>
              <a:t>o</a:t>
            </a:r>
            <a:r>
              <a:rPr b="1" sz="6000" lang="en-US">
                <a:solidFill>
                  <a:srgbClr val="000000"/>
                </a:solidFill>
              </a:rPr>
              <a:t>g</a:t>
            </a:r>
            <a:r>
              <a:rPr b="1" sz="6000" lang="en-US">
                <a:solidFill>
                  <a:srgbClr val="000000"/>
                </a:solidFill>
              </a:rPr>
              <a:t>nition</a:t>
            </a:r>
            <a:endParaRPr b="1"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8" name=""/>
          <p:cNvSpPr txBox="1"/>
          <p:nvPr/>
        </p:nvSpPr>
        <p:spPr>
          <a:xfrm>
            <a:off x="506553" y="1278225"/>
            <a:ext cx="8364682" cy="3672841"/>
          </a:xfrm>
          <a:prstGeom prst="rect"/>
        </p:spPr>
        <p:txBody>
          <a:bodyPr rtlCol="0" wrap="square">
            <a:spAutoFit/>
          </a:bodyPr>
          <a:p>
            <a:r>
              <a:rPr b="1" sz="4800" lang="en-US">
                <a:solidFill>
                  <a:srgbClr val="000000"/>
                </a:solidFill>
              </a:rPr>
              <a:t>8.**Continuous Improvement**: Continuously update and retrain your models as more data becomes available or as sentiment analysis and image captioning techniques improve.</a:t>
            </a:r>
            <a:endParaRPr b="1"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70" name=""/>
          <p:cNvSpPr txBox="1"/>
          <p:nvPr/>
        </p:nvSpPr>
        <p:spPr>
          <a:xfrm>
            <a:off x="287275" y="1299358"/>
            <a:ext cx="8569448" cy="3672840"/>
          </a:xfrm>
          <a:prstGeom prst="rect"/>
        </p:spPr>
        <p:txBody>
          <a:bodyPr rtlCol="0" wrap="square">
            <a:spAutoFit/>
          </a:bodyPr>
          <a:p>
            <a:r>
              <a:rPr b="1" sz="4800" lang="en-US">
                <a:solidFill>
                  <a:srgbClr val="000000"/>
                </a:solidFill>
              </a:rPr>
              <a:t>By incorporating sentiment analysis, you can create image captions that provide a richer context, enhancing the emotional connection between users and the images they view.</a:t>
            </a:r>
            <a:endParaRPr b="1"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649" name=""/>
          <p:cNvSpPr txBox="1"/>
          <p:nvPr/>
        </p:nvSpPr>
        <p:spPr>
          <a:xfrm>
            <a:off x="199665" y="1528103"/>
            <a:ext cx="8744670" cy="3368040"/>
          </a:xfrm>
          <a:prstGeom prst="rect"/>
        </p:spPr>
        <p:txBody>
          <a:bodyPr rtlCol="0" wrap="square">
            <a:spAutoFit/>
          </a:bodyPr>
          <a:p>
            <a:r>
              <a:rPr b="1" sz="4400" lang="en-US">
                <a:solidFill>
                  <a:srgbClr val="000000"/>
                </a:solidFill>
              </a:rPr>
              <a:t>Incorporating sentiment analysis into image caption generation can be a valuable addition to capture the emotions and mood of images. Here's a high-level approach for such a project solution:</a:t>
            </a:r>
            <a:endParaRPr b="1"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52" name=""/>
          <p:cNvSpPr txBox="1"/>
          <p:nvPr/>
        </p:nvSpPr>
        <p:spPr>
          <a:xfrm>
            <a:off x="815037" y="1198881"/>
            <a:ext cx="7513927" cy="4460239"/>
          </a:xfrm>
          <a:prstGeom prst="rect"/>
        </p:spPr>
        <p:txBody>
          <a:bodyPr rtlCol="0" wrap="square">
            <a:spAutoFit/>
          </a:bodyPr>
          <a:p>
            <a:r>
              <a:rPr b="1" sz="4400" lang="en-US">
                <a:solidFill>
                  <a:srgbClr val="000000"/>
                </a:solidFill>
              </a:rPr>
              <a:t>1. **Data Collection**: Gather a dataset of images with corresponding sentiment labels or emotional tags. This dataset should be diverse and representative of the emotions and moods you want to capture</a:t>
            </a:r>
            <a:endParaRPr b="1"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55" name=""/>
          <p:cNvSpPr txBox="1"/>
          <p:nvPr/>
        </p:nvSpPr>
        <p:spPr>
          <a:xfrm>
            <a:off x="746846" y="1649730"/>
            <a:ext cx="8059095" cy="3914141"/>
          </a:xfrm>
          <a:prstGeom prst="rect"/>
        </p:spPr>
        <p:txBody>
          <a:bodyPr rtlCol="0" wrap="square">
            <a:spAutoFit/>
          </a:bodyPr>
          <a:p>
            <a:r>
              <a:rPr b="1" sz="4400" lang="en-US">
                <a:solidFill>
                  <a:srgbClr val="000000"/>
                </a:solidFill>
              </a:rPr>
              <a:t>2. **Preprocessing**: Preprocess the images and convert them into a format suitable for analysis, such as resizing, normalizing, and feature extraction using convolutional neural networks (CNNs).</a:t>
            </a:r>
            <a:endParaRPr b="1"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8" name=""/>
          <p:cNvSpPr txBox="1"/>
          <p:nvPr/>
        </p:nvSpPr>
        <p:spPr>
          <a:xfrm>
            <a:off x="552016" y="716755"/>
            <a:ext cx="8039967" cy="4549139"/>
          </a:xfrm>
          <a:prstGeom prst="rect"/>
        </p:spPr>
        <p:txBody>
          <a:bodyPr rtlCol="0" wrap="square">
            <a:spAutoFit/>
          </a:bodyPr>
          <a:p>
            <a:r>
              <a:rPr b="1" sz="4000" lang="en-US">
                <a:solidFill>
                  <a:srgbClr val="000000"/>
                </a:solidFill>
              </a:rPr>
              <a:t>3</a:t>
            </a:r>
            <a:r>
              <a:rPr b="1" sz="4000" lang="en-US">
                <a:solidFill>
                  <a:srgbClr val="000000"/>
                </a:solidFill>
              </a:rPr>
              <a:t>.</a:t>
            </a:r>
            <a:r>
              <a:rPr b="1" sz="4000" lang="en-US">
                <a:solidFill>
                  <a:srgbClr val="000000"/>
                </a:solidFill>
              </a:rPr>
              <a:t>*</a:t>
            </a:r>
            <a:r>
              <a:rPr b="1" sz="4000" lang="en-US">
                <a:solidFill>
                  <a:srgbClr val="000000"/>
                </a:solidFill>
              </a:rPr>
              <a:t>*</a:t>
            </a:r>
            <a:r>
              <a:rPr b="1" sz="4000" lang="en-US">
                <a:solidFill>
                  <a:srgbClr val="000000"/>
                </a:solidFill>
              </a:rPr>
              <a:t>S</a:t>
            </a:r>
            <a:r>
              <a:rPr b="1" sz="4000" lang="en-US">
                <a:solidFill>
                  <a:srgbClr val="000000"/>
                </a:solidFill>
              </a:rPr>
              <a:t>e</a:t>
            </a:r>
            <a:r>
              <a:rPr b="1" sz="4000" lang="en-US">
                <a:solidFill>
                  <a:srgbClr val="000000"/>
                </a:solidFill>
              </a:rPr>
              <a:t>ntiment Analysis Model**: Train or use a pre-trained sentiment analysis model, like a deep neural network or a natural language processing model, to analyze the textual content associated with the images. This model should predict the sentiment or emotion conveyed in the text.</a:t>
            </a:r>
            <a:endParaRPr b="1"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61" name=""/>
          <p:cNvSpPr txBox="1"/>
          <p:nvPr/>
        </p:nvSpPr>
        <p:spPr>
          <a:xfrm>
            <a:off x="675408" y="757753"/>
            <a:ext cx="8091922" cy="5552440"/>
          </a:xfrm>
          <a:prstGeom prst="rect"/>
        </p:spPr>
        <p:txBody>
          <a:bodyPr rtlCol="0" wrap="square">
            <a:spAutoFit/>
          </a:bodyPr>
          <a:p>
            <a:r>
              <a:rPr b="1" sz="4400" lang="en-US">
                <a:solidFill>
                  <a:srgbClr val="000000"/>
                </a:solidFill>
              </a:rPr>
              <a:t>4.</a:t>
            </a:r>
            <a:r>
              <a:rPr b="1" sz="4400" lang="en-US">
                <a:solidFill>
                  <a:srgbClr val="000000"/>
                </a:solidFill>
              </a:rPr>
              <a:t>*</a:t>
            </a:r>
            <a:r>
              <a:rPr b="1" sz="4400" lang="en-US">
                <a:solidFill>
                  <a:srgbClr val="000000"/>
                </a:solidFill>
              </a:rPr>
              <a:t>*</a:t>
            </a:r>
            <a:r>
              <a:rPr b="1" sz="4400" lang="en-US">
                <a:solidFill>
                  <a:srgbClr val="000000"/>
                </a:solidFill>
              </a:rPr>
              <a:t>I</a:t>
            </a:r>
            <a:r>
              <a:rPr b="1" sz="4400" lang="en-US">
                <a:solidFill>
                  <a:srgbClr val="000000"/>
                </a:solidFill>
              </a:rPr>
              <a:t>m</a:t>
            </a:r>
            <a:r>
              <a:rPr b="1" sz="4400" lang="en-US">
                <a:solidFill>
                  <a:srgbClr val="000000"/>
                </a:solidFill>
              </a:rPr>
              <a:t>a</a:t>
            </a:r>
            <a:r>
              <a:rPr b="1" sz="4400" lang="en-US">
                <a:solidFill>
                  <a:srgbClr val="000000"/>
                </a:solidFill>
              </a:rPr>
              <a:t>g</a:t>
            </a:r>
            <a:r>
              <a:rPr b="1" sz="4400" lang="en-US">
                <a:solidFill>
                  <a:srgbClr val="000000"/>
                </a:solidFill>
              </a:rPr>
              <a:t>e</a:t>
            </a:r>
            <a:r>
              <a:rPr b="1" sz="4400" lang="en-US">
                <a:solidFill>
                  <a:srgbClr val="000000"/>
                </a:solidFill>
              </a:rPr>
              <a:t> </a:t>
            </a:r>
            <a:r>
              <a:rPr b="1" sz="4400" lang="en-US">
                <a:solidFill>
                  <a:srgbClr val="000000"/>
                </a:solidFill>
              </a:rPr>
              <a:t>c</a:t>
            </a:r>
            <a:r>
              <a:rPr b="1" sz="4400" lang="en-US">
                <a:solidFill>
                  <a:srgbClr val="000000"/>
                </a:solidFill>
              </a:rPr>
              <a:t>a</a:t>
            </a:r>
            <a:r>
              <a:rPr b="1" sz="4400" lang="en-US">
                <a:solidFill>
                  <a:srgbClr val="000000"/>
                </a:solidFill>
              </a:rPr>
              <a:t>p</a:t>
            </a:r>
            <a:r>
              <a:rPr b="1" sz="4400" lang="en-US">
                <a:solidFill>
                  <a:srgbClr val="000000"/>
                </a:solidFill>
              </a:rPr>
              <a:t>t</a:t>
            </a:r>
            <a:r>
              <a:rPr b="1" sz="4400" lang="en-US">
                <a:solidFill>
                  <a:srgbClr val="000000"/>
                </a:solidFill>
              </a:rPr>
              <a:t>ioning Model**: Develop or use an image captioning model, like a neural image caption generator, which takes the image and sentiment analysis results as input. The model generates descriptive captions for the image based on both the visual content and the detected sentiment.</a:t>
            </a:r>
            <a:endParaRPr b="1"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64" name=""/>
          <p:cNvSpPr txBox="1"/>
          <p:nvPr/>
        </p:nvSpPr>
        <p:spPr>
          <a:xfrm>
            <a:off x="633196" y="652779"/>
            <a:ext cx="7877609" cy="5552440"/>
          </a:xfrm>
          <a:prstGeom prst="rect"/>
        </p:spPr>
        <p:txBody>
          <a:bodyPr rtlCol="0" wrap="square">
            <a:spAutoFit/>
          </a:bodyPr>
          <a:p>
            <a:r>
              <a:rPr b="1" sz="4400" lang="en-US">
                <a:solidFill>
                  <a:srgbClr val="000000"/>
                </a:solidFill>
              </a:rPr>
              <a:t>5. **Integration**: Combine the outputs of the sentiment analysis model and the image captioning model to create image captions that reflect the mood and emotions present in the image. You can use techniques like attention mechanisms to focus on relevant visual and emotional aspects.</a:t>
            </a:r>
            <a:endParaRPr b="1"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5" name=""/>
          <p:cNvSpPr txBox="1"/>
          <p:nvPr/>
        </p:nvSpPr>
        <p:spPr>
          <a:xfrm>
            <a:off x="691645" y="1198880"/>
            <a:ext cx="7760711" cy="4460240"/>
          </a:xfrm>
          <a:prstGeom prst="rect"/>
        </p:spPr>
        <p:txBody>
          <a:bodyPr rtlCol="0" wrap="square">
            <a:spAutoFit/>
          </a:bodyPr>
          <a:p>
            <a:r>
              <a:rPr b="1" sz="4400" lang="en-US">
                <a:solidFill>
                  <a:srgbClr val="000000"/>
                </a:solidFill>
              </a:rPr>
              <a:t>6.</a:t>
            </a:r>
            <a:r>
              <a:rPr b="1" sz="4400" lang="en-US">
                <a:solidFill>
                  <a:srgbClr val="000000"/>
                </a:solidFill>
              </a:rPr>
              <a:t>*</a:t>
            </a:r>
            <a:r>
              <a:rPr b="1" sz="4400" lang="en-US">
                <a:solidFill>
                  <a:srgbClr val="000000"/>
                </a:solidFill>
              </a:rPr>
              <a:t>*</a:t>
            </a:r>
            <a:r>
              <a:rPr b="1" sz="4400" lang="en-US">
                <a:solidFill>
                  <a:srgbClr val="000000"/>
                </a:solidFill>
              </a:rPr>
              <a:t>V</a:t>
            </a:r>
            <a:r>
              <a:rPr b="1" sz="4400" lang="en-US">
                <a:solidFill>
                  <a:srgbClr val="000000"/>
                </a:solidFill>
              </a:rPr>
              <a:t>a</a:t>
            </a:r>
            <a:r>
              <a:rPr b="1" sz="4400" lang="en-US">
                <a:solidFill>
                  <a:srgbClr val="000000"/>
                </a:solidFill>
              </a:rPr>
              <a:t>l</a:t>
            </a:r>
            <a:r>
              <a:rPr b="1" sz="4400" lang="en-US">
                <a:solidFill>
                  <a:srgbClr val="000000"/>
                </a:solidFill>
              </a:rPr>
              <a:t>i</a:t>
            </a:r>
            <a:r>
              <a:rPr b="1" sz="4400" lang="en-US">
                <a:solidFill>
                  <a:srgbClr val="000000"/>
                </a:solidFill>
              </a:rPr>
              <a:t>d</a:t>
            </a:r>
            <a:r>
              <a:rPr b="1" sz="4400" lang="en-US">
                <a:solidFill>
                  <a:srgbClr val="000000"/>
                </a:solidFill>
              </a:rPr>
              <a:t>a</a:t>
            </a:r>
            <a:r>
              <a:rPr b="1" sz="4400" lang="en-US">
                <a:solidFill>
                  <a:srgbClr val="000000"/>
                </a:solidFill>
              </a:rPr>
              <a:t>tion</a:t>
            </a:r>
            <a:r>
              <a:rPr b="1" sz="4400" lang="en-US">
                <a:solidFill>
                  <a:srgbClr val="000000"/>
                </a:solidFill>
              </a:rPr>
              <a:t> </a:t>
            </a:r>
            <a:r>
              <a:rPr b="1" sz="4400" lang="en-US">
                <a:solidFill>
                  <a:srgbClr val="000000"/>
                </a:solidFill>
              </a:rPr>
              <a:t>a</a:t>
            </a:r>
            <a:r>
              <a:rPr b="1" sz="4400" lang="en-US">
                <a:solidFill>
                  <a:srgbClr val="000000"/>
                </a:solidFill>
              </a:rPr>
              <a:t>nd Fine-Tuning**: Validate the generated captions using human annotators to ensure they accurately represent the emotions and moods of the images. Fine-tune your models as needed based on this feedback.</a:t>
            </a:r>
            <a:endParaRPr b="1"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9" name=""/>
          <p:cNvSpPr txBox="1"/>
          <p:nvPr/>
        </p:nvSpPr>
        <p:spPr>
          <a:xfrm>
            <a:off x="643991" y="372001"/>
            <a:ext cx="7560444" cy="6035040"/>
          </a:xfrm>
          <a:prstGeom prst="rect"/>
        </p:spPr>
        <p:txBody>
          <a:bodyPr rtlCol="0" wrap="square">
            <a:spAutoFit/>
          </a:bodyPr>
          <a:p>
            <a:r>
              <a:rPr b="1" sz="5400" lang="en-US">
                <a:solidFill>
                  <a:srgbClr val="000000"/>
                </a:solidFill>
              </a:rPr>
              <a:t>8.**Deployment**: Implement the solution in your desired application or platform. This could be used in social media platforms, image sharing apps, or any application where image captions are relevant.</a:t>
            </a:r>
            <a:endParaRPr b="1"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CPH2325</dc:creator>
  <dcterms:created xsi:type="dcterms:W3CDTF">2015-05-11T22:30:45Z</dcterms:created>
  <dcterms:modified xsi:type="dcterms:W3CDTF">2023-10-11T06:46:33Z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d559bd867c664bf089b4b86d967a7b00</vt:lpwstr>
  </property>
</Properties>
</file>