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60" r:id="rId4"/>
    <p:sldId id="258" r:id="rId5"/>
    <p:sldId id="259" r:id="rId6"/>
    <p:sldId id="263" r:id="rId7"/>
    <p:sldId id="261" r:id="rId8"/>
    <p:sldId id="264" r:id="rId9"/>
    <p:sldId id="265" r:id="rId10"/>
    <p:sldId id="262"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37"/>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31c669ce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31c669c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70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3953a5d3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3953a5d3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31c669ce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31c669ce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31c669ce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31c669c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31c669ce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31c669c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970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31c669ce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31c669c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31c669ce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31c669c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0995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31c669ce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31c669c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215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31c669ce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31c669c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55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8340E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ata.lacity.org/browse?q=cri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501975" y="529675"/>
            <a:ext cx="2140049" cy="1798151"/>
          </a:xfrm>
          <a:prstGeom prst="rect">
            <a:avLst/>
          </a:prstGeom>
          <a:noFill/>
          <a:ln>
            <a:noFill/>
          </a:ln>
        </p:spPr>
      </p:pic>
      <p:sp>
        <p:nvSpPr>
          <p:cNvPr id="55" name="Google Shape;55;p13"/>
          <p:cNvSpPr txBox="1"/>
          <p:nvPr/>
        </p:nvSpPr>
        <p:spPr>
          <a:xfrm>
            <a:off x="311708" y="1812300"/>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b="1" dirty="0">
                <a:solidFill>
                  <a:srgbClr val="FFFFFF"/>
                </a:solidFill>
                <a:latin typeface="Oswald"/>
                <a:ea typeface="Oswald"/>
                <a:cs typeface="Oswald"/>
                <a:sym typeface="Oswald"/>
              </a:rPr>
              <a:t>T</a:t>
            </a:r>
            <a:r>
              <a:rPr lang="en-US" sz="7200" b="1" dirty="0" err="1">
                <a:solidFill>
                  <a:srgbClr val="FFFFFF"/>
                </a:solidFill>
                <a:latin typeface="Oswald"/>
                <a:ea typeface="Oswald"/>
                <a:cs typeface="Oswald"/>
                <a:sym typeface="Oswald"/>
              </a:rPr>
              <a:t>ransformers</a:t>
            </a:r>
            <a:endParaRPr sz="7200" b="1" dirty="0">
              <a:solidFill>
                <a:srgbClr val="FFFFFF"/>
              </a:solidFill>
              <a:latin typeface="Oswald"/>
              <a:ea typeface="Oswald"/>
              <a:cs typeface="Oswald"/>
              <a:sym typeface="Oswald"/>
            </a:endParaRPr>
          </a:p>
        </p:txBody>
      </p:sp>
      <p:sp>
        <p:nvSpPr>
          <p:cNvPr id="56" name="Google Shape;56;p13"/>
          <p:cNvSpPr txBox="1"/>
          <p:nvPr/>
        </p:nvSpPr>
        <p:spPr>
          <a:xfrm>
            <a:off x="311700" y="3901850"/>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rgbClr val="FFFFFF"/>
                </a:solidFill>
                <a:latin typeface="Roboto Condensed"/>
                <a:ea typeface="Roboto Condensed"/>
                <a:cs typeface="Roboto Condensed"/>
                <a:sym typeface="Roboto Condensed"/>
              </a:rPr>
              <a:t>Walk Safely, Watch Carefully</a:t>
            </a:r>
            <a:endParaRPr sz="2400" dirty="0">
              <a:solidFill>
                <a:srgbClr val="FFFFFF"/>
              </a:solidFill>
              <a:latin typeface="Roboto Condensed"/>
              <a:ea typeface="Roboto Condensed"/>
              <a:cs typeface="Roboto Condensed"/>
              <a:sym typeface="Roboto Condensed"/>
            </a:endParaRPr>
          </a:p>
        </p:txBody>
      </p:sp>
      <p:sp>
        <p:nvSpPr>
          <p:cNvPr id="57" name="Google Shape;57;p13"/>
          <p:cNvSpPr txBox="1"/>
          <p:nvPr/>
        </p:nvSpPr>
        <p:spPr>
          <a:xfrm>
            <a:off x="4259350" y="2212175"/>
            <a:ext cx="8334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6"/>
          <p:cNvSpPr/>
          <p:nvPr/>
        </p:nvSpPr>
        <p:spPr>
          <a:xfrm>
            <a:off x="17150" y="4589150"/>
            <a:ext cx="9144000" cy="549000"/>
          </a:xfrm>
          <a:prstGeom prst="rect">
            <a:avLst/>
          </a:prstGeom>
          <a:solidFill>
            <a:srgbClr val="8340E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7231150" y="46244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DATA</a:t>
            </a:r>
            <a:r>
              <a:rPr lang="en" b="1">
                <a:solidFill>
                  <a:srgbClr val="FF6B6D"/>
                </a:solidFill>
                <a:latin typeface="Montserrat"/>
                <a:ea typeface="Montserrat"/>
                <a:cs typeface="Montserrat"/>
                <a:sym typeface="Montserrat"/>
              </a:rPr>
              <a:t>HACK</a:t>
            </a: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
        <p:nvSpPr>
          <p:cNvPr id="82" name="Google Shape;82;p16"/>
          <p:cNvSpPr txBox="1"/>
          <p:nvPr/>
        </p:nvSpPr>
        <p:spPr>
          <a:xfrm>
            <a:off x="351700" y="47006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Montserrat"/>
                <a:ea typeface="Montserrat"/>
                <a:cs typeface="Montserrat"/>
                <a:sym typeface="Montserrat"/>
              </a:rPr>
              <a:t>T</a:t>
            </a:r>
            <a:r>
              <a:rPr lang="en-US" b="1" dirty="0" err="1">
                <a:solidFill>
                  <a:srgbClr val="FFFFFF"/>
                </a:solidFill>
                <a:latin typeface="Montserrat"/>
                <a:ea typeface="Montserrat"/>
                <a:cs typeface="Montserrat"/>
                <a:sym typeface="Montserrat"/>
              </a:rPr>
              <a:t>ransformers</a:t>
            </a:r>
            <a:endParaRPr b="1" dirty="0">
              <a:solidFill>
                <a:srgbClr val="FFFFFF"/>
              </a:solidFill>
              <a:latin typeface="Montserrat"/>
              <a:ea typeface="Montserrat"/>
              <a:cs typeface="Montserrat"/>
              <a:sym typeface="Montserrat"/>
            </a:endParaRPr>
          </a:p>
        </p:txBody>
      </p:sp>
      <p:sp>
        <p:nvSpPr>
          <p:cNvPr id="83" name="Google Shape;83;p16"/>
          <p:cNvSpPr txBox="1"/>
          <p:nvPr/>
        </p:nvSpPr>
        <p:spPr>
          <a:xfrm>
            <a:off x="648375" y="-42655"/>
            <a:ext cx="80694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9900FF"/>
                </a:solidFill>
                <a:latin typeface="Oswald"/>
                <a:ea typeface="Oswald"/>
                <a:cs typeface="Oswald"/>
                <a:sym typeface="Oswald"/>
              </a:rPr>
              <a:t>Solution</a:t>
            </a:r>
            <a:endParaRPr sz="6000">
              <a:solidFill>
                <a:srgbClr val="9900FF"/>
              </a:solidFill>
            </a:endParaRPr>
          </a:p>
        </p:txBody>
      </p:sp>
      <p:sp>
        <p:nvSpPr>
          <p:cNvPr id="84" name="Google Shape;84;p16"/>
          <p:cNvSpPr txBox="1"/>
          <p:nvPr/>
        </p:nvSpPr>
        <p:spPr>
          <a:xfrm>
            <a:off x="648600" y="1164880"/>
            <a:ext cx="8069400" cy="2939100"/>
          </a:xfrm>
          <a:prstGeom prst="rect">
            <a:avLst/>
          </a:prstGeom>
          <a:noFill/>
          <a:ln>
            <a:noFill/>
          </a:ln>
        </p:spPr>
        <p:txBody>
          <a:bodyPr spcFirstLastPara="1" wrap="square" lIns="91425" tIns="91425" rIns="91425" bIns="91425" anchor="t" anchorCtr="0">
            <a:noAutofit/>
          </a:bodyPr>
          <a:lstStyle/>
          <a:p>
            <a:pPr marL="571500" lvl="0" indent="-571500" algn="l" rtl="0">
              <a:lnSpc>
                <a:spcPct val="115000"/>
              </a:lnSpc>
              <a:spcBef>
                <a:spcPts val="0"/>
              </a:spcBef>
              <a:spcAft>
                <a:spcPts val="0"/>
              </a:spcAft>
              <a:buClr>
                <a:srgbClr val="000000"/>
              </a:buClr>
              <a:buSzPts val="3600"/>
              <a:buFont typeface="Wingdings" charset="2"/>
              <a:buChar char="Ø"/>
            </a:pPr>
            <a:r>
              <a:rPr lang="en" sz="3600" dirty="0">
                <a:latin typeface="Roboto Condensed"/>
                <a:ea typeface="Roboto Condensed"/>
                <a:cs typeface="Roboto Condensed"/>
                <a:sym typeface="Roboto Condensed"/>
              </a:rPr>
              <a:t>How well did we solve it?</a:t>
            </a:r>
            <a:endParaRPr lang="en-US" sz="3600" dirty="0">
              <a:latin typeface="Roboto Condensed"/>
              <a:ea typeface="Roboto Condensed"/>
              <a:cs typeface="Roboto Condensed"/>
              <a:sym typeface="Roboto Condensed"/>
            </a:endParaRPr>
          </a:p>
          <a:p>
            <a:pPr marL="285750" lvl="0" indent="-285750" algn="l" rtl="0">
              <a:lnSpc>
                <a:spcPct val="115000"/>
              </a:lnSpc>
              <a:spcBef>
                <a:spcPts val="0"/>
              </a:spcBef>
              <a:spcAft>
                <a:spcPts val="0"/>
              </a:spcAft>
              <a:buClr>
                <a:srgbClr val="000000"/>
              </a:buClr>
              <a:buSzPts val="3600"/>
              <a:buFont typeface="Arial" charset="0"/>
              <a:buChar char="•"/>
            </a:pPr>
            <a:r>
              <a:rPr lang="en-US" sz="1800" dirty="0">
                <a:latin typeface="Roboto Condensed"/>
                <a:ea typeface="Roboto Condensed"/>
                <a:cs typeface="Roboto Condensed"/>
                <a:sym typeface="Roboto Condensed"/>
              </a:rPr>
              <a:t>We believe given the time constraint we have tried to achieve our goal to the best extent possible. We feel with the MVP, we can prove that data and technological advancements can push us one step closer to “A Safer World”. </a:t>
            </a:r>
          </a:p>
          <a:p>
            <a:pPr marL="285750" lvl="0" indent="-285750" algn="l" rtl="0">
              <a:lnSpc>
                <a:spcPct val="115000"/>
              </a:lnSpc>
              <a:spcBef>
                <a:spcPts val="0"/>
              </a:spcBef>
              <a:spcAft>
                <a:spcPts val="0"/>
              </a:spcAft>
              <a:buClr>
                <a:srgbClr val="000000"/>
              </a:buClr>
              <a:buSzPts val="3600"/>
              <a:buFont typeface="Arial" charset="0"/>
              <a:buChar char="•"/>
            </a:pPr>
            <a:r>
              <a:rPr lang="en-US" sz="1800" dirty="0">
                <a:latin typeface="Roboto Condensed"/>
                <a:ea typeface="Roboto Condensed"/>
                <a:cs typeface="Roboto Condensed"/>
                <a:sym typeface="Roboto Condensed"/>
              </a:rPr>
              <a:t>However this is far from over, we believe safety is the birthright of every person and everyone should walk safely and happily. Hence we believe with more data and more time and more ideas we can scale such a solution globally!</a:t>
            </a:r>
            <a:endParaRPr sz="1800" dirty="0">
              <a:latin typeface="Roboto Condensed"/>
              <a:ea typeface="Roboto Condensed"/>
              <a:cs typeface="Roboto Condensed"/>
              <a:sym typeface="Roboto Condensed"/>
            </a:endParaRPr>
          </a:p>
          <a:p>
            <a:pPr marL="457200" lvl="0" indent="0" algn="l" rtl="0">
              <a:lnSpc>
                <a:spcPct val="115000"/>
              </a:lnSpc>
              <a:spcBef>
                <a:spcPts val="1600"/>
              </a:spcBef>
              <a:spcAft>
                <a:spcPts val="1600"/>
              </a:spcAft>
              <a:buNone/>
            </a:pPr>
            <a:endParaRPr sz="3600" dirty="0">
              <a:latin typeface="Roboto Condensed"/>
              <a:ea typeface="Roboto Condensed"/>
              <a:cs typeface="Roboto Condensed"/>
              <a:sym typeface="Roboto Condensed"/>
            </a:endParaRPr>
          </a:p>
        </p:txBody>
      </p:sp>
    </p:spTree>
    <p:extLst>
      <p:ext uri="{BB962C8B-B14F-4D97-AF65-F5344CB8AC3E}">
        <p14:creationId xmlns:p14="http://schemas.microsoft.com/office/powerpoint/2010/main" val="201555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6"/>
          <p:cNvSpPr/>
          <p:nvPr/>
        </p:nvSpPr>
        <p:spPr>
          <a:xfrm>
            <a:off x="17150" y="4589150"/>
            <a:ext cx="9144000" cy="549000"/>
          </a:xfrm>
          <a:prstGeom prst="rect">
            <a:avLst/>
          </a:prstGeom>
          <a:solidFill>
            <a:srgbClr val="8340E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7231150" y="46244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DATA</a:t>
            </a:r>
            <a:r>
              <a:rPr lang="en" b="1">
                <a:solidFill>
                  <a:srgbClr val="FF6B6D"/>
                </a:solidFill>
                <a:latin typeface="Montserrat"/>
                <a:ea typeface="Montserrat"/>
                <a:cs typeface="Montserrat"/>
                <a:sym typeface="Montserrat"/>
              </a:rPr>
              <a:t>HACK</a:t>
            </a: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
        <p:nvSpPr>
          <p:cNvPr id="82" name="Google Shape;82;p16"/>
          <p:cNvSpPr txBox="1"/>
          <p:nvPr/>
        </p:nvSpPr>
        <p:spPr>
          <a:xfrm>
            <a:off x="351700" y="47006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Montserrat"/>
                <a:ea typeface="Montserrat"/>
                <a:cs typeface="Montserrat"/>
                <a:sym typeface="Montserrat"/>
              </a:rPr>
              <a:t>T</a:t>
            </a:r>
            <a:r>
              <a:rPr lang="en-US" b="1" dirty="0" err="1">
                <a:solidFill>
                  <a:srgbClr val="FFFFFF"/>
                </a:solidFill>
                <a:latin typeface="Montserrat"/>
                <a:ea typeface="Montserrat"/>
                <a:cs typeface="Montserrat"/>
                <a:sym typeface="Montserrat"/>
              </a:rPr>
              <a:t>ransformers</a:t>
            </a:r>
            <a:endParaRPr b="1" dirty="0">
              <a:solidFill>
                <a:srgbClr val="FFFFFF"/>
              </a:solidFill>
              <a:latin typeface="Montserrat"/>
              <a:ea typeface="Montserrat"/>
              <a:cs typeface="Montserrat"/>
              <a:sym typeface="Montserrat"/>
            </a:endParaRPr>
          </a:p>
        </p:txBody>
      </p:sp>
      <p:sp>
        <p:nvSpPr>
          <p:cNvPr id="83" name="Google Shape;83;p16"/>
          <p:cNvSpPr txBox="1"/>
          <p:nvPr/>
        </p:nvSpPr>
        <p:spPr>
          <a:xfrm>
            <a:off x="762675" y="445025"/>
            <a:ext cx="80694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solidFill>
                  <a:srgbClr val="9900FF"/>
                </a:solidFill>
                <a:latin typeface="Oswald"/>
                <a:ea typeface="Oswald"/>
                <a:cs typeface="Oswald"/>
                <a:sym typeface="Oswald"/>
              </a:rPr>
              <a:t>Future Explorations</a:t>
            </a:r>
            <a:endParaRPr sz="6000" dirty="0">
              <a:solidFill>
                <a:srgbClr val="9900FF"/>
              </a:solidFill>
            </a:endParaRPr>
          </a:p>
        </p:txBody>
      </p:sp>
      <p:sp>
        <p:nvSpPr>
          <p:cNvPr id="84" name="Google Shape;84;p16"/>
          <p:cNvSpPr txBox="1"/>
          <p:nvPr/>
        </p:nvSpPr>
        <p:spPr>
          <a:xfrm>
            <a:off x="762900" y="1629700"/>
            <a:ext cx="8069400" cy="2939100"/>
          </a:xfrm>
          <a:prstGeom prst="rect">
            <a:avLst/>
          </a:prstGeom>
          <a:noFill/>
          <a:ln>
            <a:noFill/>
          </a:ln>
        </p:spPr>
        <p:txBody>
          <a:bodyPr spcFirstLastPara="1" wrap="square" lIns="91425" tIns="91425" rIns="91425" bIns="91425" anchor="t" anchorCtr="0">
            <a:noAutofit/>
          </a:bodyPr>
          <a:lstStyle/>
          <a:p>
            <a:pPr marL="571500" lvl="0" indent="-571500" algn="l" rtl="0">
              <a:lnSpc>
                <a:spcPct val="115000"/>
              </a:lnSpc>
              <a:spcBef>
                <a:spcPts val="0"/>
              </a:spcBef>
              <a:spcAft>
                <a:spcPts val="0"/>
              </a:spcAft>
              <a:buClr>
                <a:srgbClr val="000000"/>
              </a:buClr>
              <a:buSzPts val="3600"/>
              <a:buFont typeface="Wingdings" charset="2"/>
              <a:buChar char="Ø"/>
            </a:pPr>
            <a:r>
              <a:rPr lang="en" sz="3600" dirty="0">
                <a:latin typeface="Roboto Condensed"/>
                <a:ea typeface="Roboto Condensed"/>
                <a:cs typeface="Roboto Condensed"/>
                <a:sym typeface="Roboto Condensed"/>
              </a:rPr>
              <a:t>How well did we solve it?</a:t>
            </a:r>
            <a:endParaRPr lang="en-US" sz="3600" dirty="0">
              <a:latin typeface="Roboto Condensed"/>
              <a:ea typeface="Roboto Condensed"/>
              <a:cs typeface="Roboto Condensed"/>
              <a:sym typeface="Roboto Condensed"/>
            </a:endParaRPr>
          </a:p>
          <a:p>
            <a:pPr marL="285750" lvl="0" indent="-285750" algn="l" rtl="0">
              <a:lnSpc>
                <a:spcPct val="115000"/>
              </a:lnSpc>
              <a:spcBef>
                <a:spcPts val="0"/>
              </a:spcBef>
              <a:spcAft>
                <a:spcPts val="0"/>
              </a:spcAft>
              <a:buClr>
                <a:srgbClr val="000000"/>
              </a:buClr>
              <a:buSzPts val="3600"/>
              <a:buFont typeface="Arial" charset="0"/>
              <a:buChar char="•"/>
            </a:pPr>
            <a:r>
              <a:rPr lang="en-US" sz="1800" dirty="0">
                <a:latin typeface="Roboto Condensed"/>
                <a:ea typeface="Roboto Condensed"/>
                <a:cs typeface="Roboto Condensed"/>
                <a:sym typeface="Roboto Condensed"/>
              </a:rPr>
              <a:t>We wish to do what we did but as a better product with real time updates acting as a bridge between user and police</a:t>
            </a:r>
          </a:p>
          <a:p>
            <a:pPr marL="285750" lvl="0" indent="-285750" algn="l" rtl="0">
              <a:lnSpc>
                <a:spcPct val="115000"/>
              </a:lnSpc>
              <a:spcBef>
                <a:spcPts val="0"/>
              </a:spcBef>
              <a:spcAft>
                <a:spcPts val="0"/>
              </a:spcAft>
              <a:buClr>
                <a:srgbClr val="000000"/>
              </a:buClr>
              <a:buSzPts val="3600"/>
              <a:buFont typeface="Arial" charset="0"/>
              <a:buChar char="•"/>
            </a:pPr>
            <a:r>
              <a:rPr lang="en-US" sz="1800" dirty="0">
                <a:latin typeface="Roboto Condensed"/>
                <a:ea typeface="Roboto Condensed"/>
                <a:cs typeface="Roboto Condensed"/>
                <a:sym typeface="Roboto Condensed"/>
              </a:rPr>
              <a:t>Try our product out for various other fields and sending customized notifications to users</a:t>
            </a:r>
          </a:p>
          <a:p>
            <a:pPr marL="285750" lvl="0" indent="-285750" algn="l" rtl="0">
              <a:lnSpc>
                <a:spcPct val="115000"/>
              </a:lnSpc>
              <a:spcBef>
                <a:spcPts val="0"/>
              </a:spcBef>
              <a:spcAft>
                <a:spcPts val="0"/>
              </a:spcAft>
              <a:buClr>
                <a:srgbClr val="000000"/>
              </a:buClr>
              <a:buSzPts val="3600"/>
              <a:buFont typeface="Arial" charset="0"/>
              <a:buChar char="•"/>
            </a:pPr>
            <a:r>
              <a:rPr lang="en-US" sz="1800" dirty="0">
                <a:latin typeface="Roboto Condensed"/>
                <a:ea typeface="Roboto Condensed"/>
                <a:cs typeface="Roboto Condensed"/>
                <a:sym typeface="Roboto Condensed"/>
              </a:rPr>
              <a:t>More features, smoother product, Better UI and MORE SMILES!</a:t>
            </a:r>
            <a:endParaRPr sz="3600" dirty="0">
              <a:latin typeface="Roboto Condensed"/>
              <a:ea typeface="Roboto Condensed"/>
              <a:cs typeface="Roboto Condensed"/>
              <a:sym typeface="Roboto Condensed"/>
            </a:endParaRPr>
          </a:p>
        </p:txBody>
      </p:sp>
    </p:spTree>
    <p:extLst>
      <p:ext uri="{BB962C8B-B14F-4D97-AF65-F5344CB8AC3E}">
        <p14:creationId xmlns:p14="http://schemas.microsoft.com/office/powerpoint/2010/main" val="30573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Thank You!</a:t>
            </a:r>
          </a:p>
        </p:txBody>
      </p:sp>
      <p:sp>
        <p:nvSpPr>
          <p:cNvPr id="5" name="Title 1">
            <a:extLst>
              <a:ext uri="{FF2B5EF4-FFF2-40B4-BE49-F238E27FC236}">
                <a16:creationId xmlns:a16="http://schemas.microsoft.com/office/drawing/2014/main" id="{229BF534-6C5F-467C-ACBB-2FDFE1DE7AD6}"/>
              </a:ext>
            </a:extLst>
          </p:cNvPr>
          <p:cNvSpPr txBox="1">
            <a:spLocks/>
          </p:cNvSpPr>
          <p:nvPr/>
        </p:nvSpPr>
        <p:spPr>
          <a:xfrm>
            <a:off x="311700" y="2690540"/>
            <a:ext cx="8520600" cy="8418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400" dirty="0">
                <a:solidFill>
                  <a:schemeClr val="bg1"/>
                </a:solidFill>
              </a:rPr>
              <a:t>Mukesh </a:t>
            </a:r>
            <a:r>
              <a:rPr lang="en-US" sz="1400" dirty="0" err="1">
                <a:solidFill>
                  <a:schemeClr val="bg1"/>
                </a:solidFill>
              </a:rPr>
              <a:t>Gadupudi</a:t>
            </a:r>
            <a:r>
              <a:rPr lang="en-US" sz="1400" dirty="0">
                <a:solidFill>
                  <a:schemeClr val="bg1"/>
                </a:solidFill>
              </a:rPr>
              <a:t>, Siva Subbiah, Rachel Ngo, Wen Xin</a:t>
            </a:r>
          </a:p>
        </p:txBody>
      </p:sp>
    </p:spTree>
    <p:extLst>
      <p:ext uri="{BB962C8B-B14F-4D97-AF65-F5344CB8AC3E}">
        <p14:creationId xmlns:p14="http://schemas.microsoft.com/office/powerpoint/2010/main" val="113630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p:nvPr/>
        </p:nvSpPr>
        <p:spPr>
          <a:xfrm>
            <a:off x="17150" y="4589150"/>
            <a:ext cx="9144000" cy="549000"/>
          </a:xfrm>
          <a:prstGeom prst="rect">
            <a:avLst/>
          </a:prstGeom>
          <a:solidFill>
            <a:srgbClr val="8340E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p:nvPr/>
        </p:nvSpPr>
        <p:spPr>
          <a:xfrm>
            <a:off x="7231150" y="46244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DATA</a:t>
            </a:r>
            <a:r>
              <a:rPr lang="en" b="1">
                <a:solidFill>
                  <a:srgbClr val="FF6B6D"/>
                </a:solidFill>
                <a:latin typeface="Montserrat"/>
                <a:ea typeface="Montserrat"/>
                <a:cs typeface="Montserrat"/>
                <a:sym typeface="Montserrat"/>
              </a:rPr>
              <a:t>HACK</a:t>
            </a: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
        <p:nvSpPr>
          <p:cNvPr id="64" name="Google Shape;64;p14"/>
          <p:cNvSpPr txBox="1"/>
          <p:nvPr/>
        </p:nvSpPr>
        <p:spPr>
          <a:xfrm>
            <a:off x="351700" y="47006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Montserrat"/>
                <a:ea typeface="Montserrat"/>
                <a:cs typeface="Montserrat"/>
                <a:sym typeface="Montserrat"/>
              </a:rPr>
              <a:t>T</a:t>
            </a:r>
            <a:r>
              <a:rPr lang="en-US" b="1" dirty="0" err="1">
                <a:solidFill>
                  <a:srgbClr val="FFFFFF"/>
                </a:solidFill>
                <a:latin typeface="Montserrat"/>
                <a:ea typeface="Montserrat"/>
                <a:cs typeface="Montserrat"/>
                <a:sym typeface="Montserrat"/>
              </a:rPr>
              <a:t>ransformers</a:t>
            </a:r>
            <a:endParaRPr b="1" dirty="0">
              <a:solidFill>
                <a:srgbClr val="FFFFFF"/>
              </a:solidFill>
              <a:latin typeface="Montserrat"/>
              <a:ea typeface="Montserrat"/>
              <a:cs typeface="Montserrat"/>
              <a:sym typeface="Montserrat"/>
            </a:endParaRPr>
          </a:p>
        </p:txBody>
      </p:sp>
      <p:sp>
        <p:nvSpPr>
          <p:cNvPr id="65" name="Google Shape;65;p14"/>
          <p:cNvSpPr txBox="1"/>
          <p:nvPr/>
        </p:nvSpPr>
        <p:spPr>
          <a:xfrm>
            <a:off x="762675" y="445025"/>
            <a:ext cx="80694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9900FF"/>
                </a:solidFill>
                <a:latin typeface="Oswald"/>
                <a:ea typeface="Oswald"/>
                <a:cs typeface="Oswald"/>
                <a:sym typeface="Oswald"/>
              </a:rPr>
              <a:t>Dataset</a:t>
            </a:r>
            <a:endParaRPr sz="6000">
              <a:solidFill>
                <a:srgbClr val="9900FF"/>
              </a:solidFill>
            </a:endParaRPr>
          </a:p>
        </p:txBody>
      </p:sp>
      <p:sp>
        <p:nvSpPr>
          <p:cNvPr id="66" name="Google Shape;66;p14"/>
          <p:cNvSpPr txBox="1"/>
          <p:nvPr/>
        </p:nvSpPr>
        <p:spPr>
          <a:xfrm>
            <a:off x="762900" y="1629700"/>
            <a:ext cx="8069400" cy="2939100"/>
          </a:xfrm>
          <a:prstGeom prst="rect">
            <a:avLst/>
          </a:prstGeom>
          <a:noFill/>
          <a:ln>
            <a:noFill/>
          </a:ln>
        </p:spPr>
        <p:txBody>
          <a:bodyPr spcFirstLastPara="1" wrap="square" lIns="91425" tIns="91425" rIns="91425" bIns="91425" anchor="t" anchorCtr="0">
            <a:noAutofit/>
          </a:bodyPr>
          <a:lstStyle/>
          <a:p>
            <a:pPr marL="571500" lvl="0" indent="-571500" algn="l" rtl="0">
              <a:lnSpc>
                <a:spcPct val="115000"/>
              </a:lnSpc>
              <a:spcBef>
                <a:spcPts val="0"/>
              </a:spcBef>
              <a:spcAft>
                <a:spcPts val="0"/>
              </a:spcAft>
              <a:buClr>
                <a:srgbClr val="000000"/>
              </a:buClr>
              <a:buSzPts val="3600"/>
              <a:buFont typeface="Wingdings" charset="2"/>
              <a:buChar char="Ø"/>
            </a:pPr>
            <a:r>
              <a:rPr lang="en" sz="3600" dirty="0">
                <a:latin typeface="Roboto Condensed"/>
                <a:ea typeface="Roboto Condensed"/>
                <a:cs typeface="Roboto Condensed"/>
                <a:sym typeface="Roboto Condensed"/>
              </a:rPr>
              <a:t>What is the data?</a:t>
            </a:r>
            <a:endParaRPr lang="en-US" sz="3600" dirty="0">
              <a:latin typeface="Roboto Condensed"/>
              <a:ea typeface="Roboto Condensed"/>
              <a:cs typeface="Roboto Condensed"/>
              <a:sym typeface="Roboto Condensed"/>
            </a:endParaRPr>
          </a:p>
          <a:p>
            <a:pPr marL="571500" lvl="0" indent="-571500" algn="l" rtl="0">
              <a:lnSpc>
                <a:spcPct val="115000"/>
              </a:lnSpc>
              <a:spcBef>
                <a:spcPts val="0"/>
              </a:spcBef>
              <a:spcAft>
                <a:spcPts val="0"/>
              </a:spcAft>
              <a:buClr>
                <a:srgbClr val="000000"/>
              </a:buClr>
              <a:buSzPts val="3600"/>
              <a:buFont typeface="Arial" charset="0"/>
              <a:buChar char="•"/>
            </a:pPr>
            <a:r>
              <a:rPr lang="en-US" sz="1800" dirty="0">
                <a:latin typeface="Roboto Condensed"/>
                <a:ea typeface="Roboto Condensed"/>
                <a:cs typeface="Roboto Condensed"/>
                <a:sym typeface="Roboto Condensed"/>
              </a:rPr>
              <a:t>It is an amalgamation of criminal -- police -- victim data and summaries of various years of crime in Los Angeles</a:t>
            </a:r>
          </a:p>
          <a:p>
            <a:pPr marL="571500" lvl="0" indent="-571500" algn="l" rtl="0">
              <a:lnSpc>
                <a:spcPct val="115000"/>
              </a:lnSpc>
              <a:spcBef>
                <a:spcPts val="0"/>
              </a:spcBef>
              <a:spcAft>
                <a:spcPts val="0"/>
              </a:spcAft>
              <a:buClr>
                <a:srgbClr val="000000"/>
              </a:buClr>
              <a:buSzPts val="3600"/>
              <a:buFont typeface="Arial" charset="0"/>
              <a:buChar char="•"/>
            </a:pPr>
            <a:r>
              <a:rPr lang="en-US" sz="1800" dirty="0">
                <a:latin typeface="Roboto Condensed"/>
                <a:ea typeface="Roboto Condensed"/>
                <a:cs typeface="Roboto Condensed"/>
                <a:sym typeface="Roboto Condensed"/>
              </a:rPr>
              <a:t>We chose these data sets as they were extensive and had various features we could tweak and make better predictions/suggestions</a:t>
            </a:r>
          </a:p>
          <a:p>
            <a:pPr lvl="0" algn="l" rtl="0">
              <a:lnSpc>
                <a:spcPct val="115000"/>
              </a:lnSpc>
              <a:spcBef>
                <a:spcPts val="0"/>
              </a:spcBef>
              <a:spcAft>
                <a:spcPts val="0"/>
              </a:spcAft>
              <a:buClr>
                <a:srgbClr val="000000"/>
              </a:buClr>
              <a:buSzPts val="3600"/>
            </a:pPr>
            <a:endParaRPr sz="1800" dirty="0">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Google Shape;62;p14"/>
          <p:cNvSpPr/>
          <p:nvPr/>
        </p:nvSpPr>
        <p:spPr>
          <a:xfrm>
            <a:off x="17150" y="4589150"/>
            <a:ext cx="9144000" cy="549000"/>
          </a:xfrm>
          <a:prstGeom prst="rect">
            <a:avLst/>
          </a:prstGeom>
          <a:solidFill>
            <a:srgbClr val="8340E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3;p14"/>
          <p:cNvSpPr txBox="1"/>
          <p:nvPr/>
        </p:nvSpPr>
        <p:spPr>
          <a:xfrm>
            <a:off x="7231150" y="46244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DATA</a:t>
            </a:r>
            <a:r>
              <a:rPr lang="en" b="1">
                <a:solidFill>
                  <a:srgbClr val="FF6B6D"/>
                </a:solidFill>
                <a:latin typeface="Montserrat"/>
                <a:ea typeface="Montserrat"/>
                <a:cs typeface="Montserrat"/>
                <a:sym typeface="Montserrat"/>
              </a:rPr>
              <a:t>HACK</a:t>
            </a: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
        <p:nvSpPr>
          <p:cNvPr id="5" name="Google Shape;64;p14"/>
          <p:cNvSpPr txBox="1"/>
          <p:nvPr/>
        </p:nvSpPr>
        <p:spPr>
          <a:xfrm>
            <a:off x="351700" y="47006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Montserrat"/>
                <a:ea typeface="Montserrat"/>
                <a:cs typeface="Montserrat"/>
                <a:sym typeface="Montserrat"/>
              </a:rPr>
              <a:t>T</a:t>
            </a:r>
            <a:r>
              <a:rPr lang="en-US" b="1" dirty="0" err="1">
                <a:solidFill>
                  <a:srgbClr val="FFFFFF"/>
                </a:solidFill>
                <a:latin typeface="Montserrat"/>
                <a:ea typeface="Montserrat"/>
                <a:cs typeface="Montserrat"/>
                <a:sym typeface="Montserrat"/>
              </a:rPr>
              <a:t>ransformers</a:t>
            </a:r>
            <a:endParaRPr b="1" dirty="0">
              <a:solidFill>
                <a:srgbClr val="FFFFFF"/>
              </a:solidFill>
              <a:latin typeface="Montserrat"/>
              <a:ea typeface="Montserrat"/>
              <a:cs typeface="Montserrat"/>
              <a:sym typeface="Montserrat"/>
            </a:endParaRPr>
          </a:p>
        </p:txBody>
      </p:sp>
      <p:sp>
        <p:nvSpPr>
          <p:cNvPr id="6" name="Google Shape;65;p14"/>
          <p:cNvSpPr txBox="1"/>
          <p:nvPr/>
        </p:nvSpPr>
        <p:spPr>
          <a:xfrm>
            <a:off x="762675" y="445025"/>
            <a:ext cx="80694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9900FF"/>
                </a:solidFill>
                <a:latin typeface="Oswald"/>
                <a:ea typeface="Oswald"/>
                <a:cs typeface="Oswald"/>
                <a:sym typeface="Oswald"/>
              </a:rPr>
              <a:t>Dataset</a:t>
            </a:r>
            <a:endParaRPr sz="6000">
              <a:solidFill>
                <a:srgbClr val="9900FF"/>
              </a:solidFill>
            </a:endParaRPr>
          </a:p>
        </p:txBody>
      </p:sp>
      <p:sp>
        <p:nvSpPr>
          <p:cNvPr id="7" name="Google Shape;66;p14"/>
          <p:cNvSpPr txBox="1"/>
          <p:nvPr/>
        </p:nvSpPr>
        <p:spPr>
          <a:xfrm>
            <a:off x="762900" y="1629700"/>
            <a:ext cx="8069400" cy="2939100"/>
          </a:xfrm>
          <a:prstGeom prst="rect">
            <a:avLst/>
          </a:prstGeom>
          <a:noFill/>
          <a:ln>
            <a:noFill/>
          </a:ln>
        </p:spPr>
        <p:txBody>
          <a:bodyPr spcFirstLastPara="1" wrap="square" lIns="91425" tIns="91425" rIns="91425" bIns="91425" anchor="t" anchorCtr="0">
            <a:noAutofit/>
          </a:bodyPr>
          <a:lstStyle/>
          <a:p>
            <a:pPr marL="571500" lvl="0" indent="-571500" algn="l" rtl="0">
              <a:lnSpc>
                <a:spcPct val="115000"/>
              </a:lnSpc>
              <a:spcBef>
                <a:spcPts val="0"/>
              </a:spcBef>
              <a:spcAft>
                <a:spcPts val="0"/>
              </a:spcAft>
              <a:buClr>
                <a:srgbClr val="000000"/>
              </a:buClr>
              <a:buSzPts val="3600"/>
              <a:buFont typeface="Wingdings" charset="2"/>
              <a:buChar char="Ø"/>
            </a:pPr>
            <a:r>
              <a:rPr lang="en" sz="3600" dirty="0">
                <a:latin typeface="Roboto Condensed"/>
                <a:ea typeface="Roboto Condensed"/>
                <a:cs typeface="Roboto Condensed"/>
                <a:sym typeface="Roboto Condensed"/>
              </a:rPr>
              <a:t>Where did we get it from?</a:t>
            </a:r>
            <a:endParaRPr lang="en-US" sz="3600" dirty="0">
              <a:latin typeface="Roboto Condensed"/>
              <a:ea typeface="Roboto Condensed"/>
              <a:cs typeface="Roboto Condensed"/>
              <a:sym typeface="Roboto Condensed"/>
            </a:endParaRPr>
          </a:p>
          <a:p>
            <a:pPr marL="285750" lvl="1" indent="-285750">
              <a:lnSpc>
                <a:spcPct val="115000"/>
              </a:lnSpc>
              <a:buSzPts val="3600"/>
              <a:buFont typeface="Arial" charset="0"/>
              <a:buChar char="•"/>
            </a:pPr>
            <a:r>
              <a:rPr lang="en-US" sz="1800" dirty="0">
                <a:latin typeface="Roboto Condensed"/>
                <a:ea typeface="Roboto Condensed"/>
                <a:cs typeface="Roboto Condensed"/>
                <a:sym typeface="Roboto Condensed"/>
              </a:rPr>
              <a:t>This data was provided by Los Angeles Police Department available at </a:t>
            </a:r>
            <a:r>
              <a:rPr lang="en-US" sz="1800" dirty="0">
                <a:latin typeface="Roboto Condensed"/>
                <a:ea typeface="Roboto Condensed"/>
                <a:cs typeface="Roboto Condensed"/>
                <a:sym typeface="Roboto Condensed"/>
                <a:hlinkClick r:id="rId2"/>
              </a:rPr>
              <a:t>https://data.lacity.org/browse?q=crime</a:t>
            </a:r>
            <a:endParaRPr lang="en-US" sz="1800" dirty="0">
              <a:latin typeface="Roboto Condensed"/>
              <a:ea typeface="Roboto Condensed"/>
              <a:cs typeface="Roboto Condensed"/>
              <a:sym typeface="Roboto Condensed"/>
            </a:endParaRPr>
          </a:p>
          <a:p>
            <a:pPr marL="285750" lvl="1" indent="-285750">
              <a:lnSpc>
                <a:spcPct val="115000"/>
              </a:lnSpc>
              <a:buSzPts val="3600"/>
              <a:buFont typeface="Arial" charset="0"/>
              <a:buChar char="•"/>
            </a:pPr>
            <a:r>
              <a:rPr lang="en-US" sz="1800" dirty="0">
                <a:latin typeface="Roboto Condensed"/>
                <a:ea typeface="Roboto Condensed"/>
                <a:cs typeface="Roboto Condensed"/>
                <a:sym typeface="Roboto Condensed"/>
              </a:rPr>
              <a:t>While trying to address the growth of crime in various places especially in developing and developed nations, we sort to understand if extensive data collection could help find some solution. </a:t>
            </a:r>
          </a:p>
        </p:txBody>
      </p:sp>
    </p:spTree>
    <p:extLst>
      <p:ext uri="{BB962C8B-B14F-4D97-AF65-F5344CB8AC3E}">
        <p14:creationId xmlns:p14="http://schemas.microsoft.com/office/powerpoint/2010/main" val="100028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5"/>
          <p:cNvSpPr/>
          <p:nvPr/>
        </p:nvSpPr>
        <p:spPr>
          <a:xfrm>
            <a:off x="17150" y="4589150"/>
            <a:ext cx="9144000" cy="549000"/>
          </a:xfrm>
          <a:prstGeom prst="rect">
            <a:avLst/>
          </a:prstGeom>
          <a:solidFill>
            <a:srgbClr val="8340E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p:nvPr/>
        </p:nvSpPr>
        <p:spPr>
          <a:xfrm>
            <a:off x="7231150" y="46244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DATA</a:t>
            </a:r>
            <a:r>
              <a:rPr lang="en" b="1">
                <a:solidFill>
                  <a:srgbClr val="FF6B6D"/>
                </a:solidFill>
                <a:latin typeface="Montserrat"/>
                <a:ea typeface="Montserrat"/>
                <a:cs typeface="Montserrat"/>
                <a:sym typeface="Montserrat"/>
              </a:rPr>
              <a:t>HACK</a:t>
            </a: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
        <p:nvSpPr>
          <p:cNvPr id="73" name="Google Shape;73;p15"/>
          <p:cNvSpPr txBox="1"/>
          <p:nvPr/>
        </p:nvSpPr>
        <p:spPr>
          <a:xfrm>
            <a:off x="351700" y="47006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Montserrat"/>
                <a:ea typeface="Montserrat"/>
                <a:cs typeface="Montserrat"/>
                <a:sym typeface="Montserrat"/>
              </a:rPr>
              <a:t>T</a:t>
            </a:r>
            <a:r>
              <a:rPr lang="en-US" b="1" dirty="0" err="1">
                <a:solidFill>
                  <a:srgbClr val="FFFFFF"/>
                </a:solidFill>
                <a:latin typeface="Montserrat"/>
                <a:ea typeface="Montserrat"/>
                <a:cs typeface="Montserrat"/>
                <a:sym typeface="Montserrat"/>
              </a:rPr>
              <a:t>ransformers</a:t>
            </a:r>
            <a:endParaRPr b="1" dirty="0">
              <a:solidFill>
                <a:srgbClr val="FFFFFF"/>
              </a:solidFill>
              <a:latin typeface="Montserrat"/>
              <a:ea typeface="Montserrat"/>
              <a:cs typeface="Montserrat"/>
              <a:sym typeface="Montserrat"/>
            </a:endParaRPr>
          </a:p>
        </p:txBody>
      </p:sp>
      <p:sp>
        <p:nvSpPr>
          <p:cNvPr id="74" name="Google Shape;74;p15"/>
          <p:cNvSpPr txBox="1"/>
          <p:nvPr/>
        </p:nvSpPr>
        <p:spPr>
          <a:xfrm>
            <a:off x="762675" y="445025"/>
            <a:ext cx="80694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rgbClr val="9900FF"/>
                </a:solidFill>
                <a:latin typeface="Oswald"/>
                <a:ea typeface="Oswald"/>
                <a:cs typeface="Oswald"/>
                <a:sym typeface="Oswald"/>
              </a:rPr>
              <a:t>Problem</a:t>
            </a:r>
            <a:endParaRPr sz="6000" dirty="0">
              <a:solidFill>
                <a:srgbClr val="9900FF"/>
              </a:solidFill>
            </a:endParaRPr>
          </a:p>
        </p:txBody>
      </p:sp>
      <p:sp>
        <p:nvSpPr>
          <p:cNvPr id="75" name="Google Shape;75;p15"/>
          <p:cNvSpPr txBox="1"/>
          <p:nvPr/>
        </p:nvSpPr>
        <p:spPr>
          <a:xfrm>
            <a:off x="628229" y="1461125"/>
            <a:ext cx="8069400" cy="2939100"/>
          </a:xfrm>
          <a:prstGeom prst="rect">
            <a:avLst/>
          </a:prstGeom>
          <a:noFill/>
          <a:ln>
            <a:noFill/>
          </a:ln>
        </p:spPr>
        <p:txBody>
          <a:bodyPr spcFirstLastPara="1" wrap="square" lIns="91425" tIns="91425" rIns="91425" bIns="91425" anchor="t" anchorCtr="0">
            <a:noAutofit/>
          </a:bodyPr>
          <a:lstStyle/>
          <a:p>
            <a:pPr marL="571500" lvl="0" indent="-571500" algn="l" rtl="0">
              <a:lnSpc>
                <a:spcPct val="115000"/>
              </a:lnSpc>
              <a:spcBef>
                <a:spcPts val="0"/>
              </a:spcBef>
              <a:spcAft>
                <a:spcPts val="0"/>
              </a:spcAft>
              <a:buClr>
                <a:srgbClr val="000000"/>
              </a:buClr>
              <a:buSzPts val="3600"/>
              <a:buFont typeface="Wingdings" charset="2"/>
              <a:buChar char="Ø"/>
            </a:pPr>
            <a:r>
              <a:rPr lang="en" sz="3600" dirty="0">
                <a:latin typeface="Roboto Condensed"/>
                <a:ea typeface="Roboto Condensed"/>
                <a:cs typeface="Roboto Condensed"/>
                <a:sym typeface="Roboto Condensed"/>
              </a:rPr>
              <a:t>What is the problem</a:t>
            </a:r>
            <a:r>
              <a:rPr lang="en-US" sz="3600" dirty="0">
                <a:latin typeface="Roboto Condensed"/>
                <a:ea typeface="Roboto Condensed"/>
                <a:cs typeface="Roboto Condensed"/>
                <a:sym typeface="Roboto Condensed"/>
              </a:rPr>
              <a:t> we aimed for</a:t>
            </a:r>
            <a:r>
              <a:rPr lang="en" sz="3600" dirty="0">
                <a:latin typeface="Roboto Condensed"/>
                <a:ea typeface="Roboto Condensed"/>
                <a:cs typeface="Roboto Condensed"/>
                <a:sym typeface="Roboto Condensed"/>
              </a:rPr>
              <a:t>?</a:t>
            </a:r>
            <a:endParaRPr lang="en-US" sz="3600" dirty="0">
              <a:latin typeface="Roboto Condensed"/>
              <a:ea typeface="Roboto Condensed"/>
              <a:cs typeface="Roboto Condensed"/>
              <a:sym typeface="Roboto Condensed"/>
            </a:endParaRPr>
          </a:p>
          <a:p>
            <a:pPr marL="285750" lvl="0" indent="-285750" algn="l" rtl="0">
              <a:lnSpc>
                <a:spcPct val="115000"/>
              </a:lnSpc>
              <a:spcBef>
                <a:spcPts val="0"/>
              </a:spcBef>
              <a:spcAft>
                <a:spcPts val="0"/>
              </a:spcAft>
              <a:buClr>
                <a:srgbClr val="000000"/>
              </a:buClr>
              <a:buSzPts val="3600"/>
              <a:buFont typeface="Arial" charset="0"/>
              <a:buChar char="•"/>
            </a:pPr>
            <a:r>
              <a:rPr lang="en-US" sz="1800" dirty="0">
                <a:latin typeface="Roboto Condensed"/>
                <a:ea typeface="Roboto Condensed"/>
                <a:cs typeface="Roboto Condensed"/>
                <a:sym typeface="Roboto Condensed"/>
              </a:rPr>
              <a:t> We aim to alleviate safety concerns among people (esp. tourists) when travelling in areas with crime history. As tourists are new to the vicinity they risk not realizing the danger of travelling along a particular pathway. LA is a touristic city and one which has a lot of crimes especially in certain places, which makes it a great place to try the idea. Also, the police require various insights on the crime distribution based on the crime history of that area so as to </a:t>
            </a:r>
            <a:r>
              <a:rPr lang="en-US" sz="1800" dirty="0" err="1">
                <a:latin typeface="Roboto Condensed"/>
                <a:ea typeface="Roboto Condensed"/>
                <a:cs typeface="Roboto Condensed"/>
                <a:sym typeface="Roboto Condensed"/>
              </a:rPr>
              <a:t>maximise</a:t>
            </a:r>
            <a:r>
              <a:rPr lang="en-US" sz="1800" dirty="0">
                <a:latin typeface="Roboto Condensed"/>
                <a:ea typeface="Roboto Condensed"/>
                <a:cs typeface="Roboto Condensed"/>
                <a:sym typeface="Roboto Condensed"/>
              </a:rPr>
              <a:t> the effectiveness of their manpower.</a:t>
            </a:r>
            <a:endParaRPr sz="1800" dirty="0">
              <a:latin typeface="Roboto Condensed"/>
              <a:ea typeface="Roboto Condensed"/>
              <a:cs typeface="Roboto Condensed"/>
              <a:sym typeface="Roboto Condensed"/>
            </a:endParaRPr>
          </a:p>
          <a:p>
            <a:pPr marL="457200" lvl="0" indent="0" algn="l" rtl="0">
              <a:lnSpc>
                <a:spcPct val="115000"/>
              </a:lnSpc>
              <a:spcBef>
                <a:spcPts val="1600"/>
              </a:spcBef>
              <a:spcAft>
                <a:spcPts val="1600"/>
              </a:spcAft>
              <a:buNone/>
            </a:pPr>
            <a:endParaRPr sz="3600" dirty="0">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6"/>
          <p:cNvSpPr/>
          <p:nvPr/>
        </p:nvSpPr>
        <p:spPr>
          <a:xfrm>
            <a:off x="17150" y="4589150"/>
            <a:ext cx="9144000" cy="549000"/>
          </a:xfrm>
          <a:prstGeom prst="rect">
            <a:avLst/>
          </a:prstGeom>
          <a:solidFill>
            <a:srgbClr val="8340E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7231150" y="46244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DATA</a:t>
            </a:r>
            <a:r>
              <a:rPr lang="en" b="1">
                <a:solidFill>
                  <a:srgbClr val="FF6B6D"/>
                </a:solidFill>
                <a:latin typeface="Montserrat"/>
                <a:ea typeface="Montserrat"/>
                <a:cs typeface="Montserrat"/>
                <a:sym typeface="Montserrat"/>
              </a:rPr>
              <a:t>HACK</a:t>
            </a: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
        <p:nvSpPr>
          <p:cNvPr id="82" name="Google Shape;82;p16"/>
          <p:cNvSpPr txBox="1"/>
          <p:nvPr/>
        </p:nvSpPr>
        <p:spPr>
          <a:xfrm>
            <a:off x="351700" y="47006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Montserrat"/>
                <a:ea typeface="Montserrat"/>
                <a:cs typeface="Montserrat"/>
                <a:sym typeface="Montserrat"/>
              </a:rPr>
              <a:t>T</a:t>
            </a:r>
            <a:r>
              <a:rPr lang="en-US" b="1" dirty="0" err="1">
                <a:solidFill>
                  <a:srgbClr val="FFFFFF"/>
                </a:solidFill>
                <a:latin typeface="Montserrat"/>
                <a:ea typeface="Montserrat"/>
                <a:cs typeface="Montserrat"/>
                <a:sym typeface="Montserrat"/>
              </a:rPr>
              <a:t>ransformers</a:t>
            </a:r>
            <a:endParaRPr b="1" dirty="0">
              <a:solidFill>
                <a:srgbClr val="FFFFFF"/>
              </a:solidFill>
              <a:latin typeface="Montserrat"/>
              <a:ea typeface="Montserrat"/>
              <a:cs typeface="Montserrat"/>
              <a:sym typeface="Montserrat"/>
            </a:endParaRPr>
          </a:p>
        </p:txBody>
      </p:sp>
      <p:sp>
        <p:nvSpPr>
          <p:cNvPr id="83" name="Google Shape;83;p16"/>
          <p:cNvSpPr txBox="1"/>
          <p:nvPr/>
        </p:nvSpPr>
        <p:spPr>
          <a:xfrm>
            <a:off x="762675" y="285005"/>
            <a:ext cx="80694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9900FF"/>
                </a:solidFill>
                <a:latin typeface="Oswald"/>
                <a:ea typeface="Oswald"/>
                <a:cs typeface="Oswald"/>
                <a:sym typeface="Oswald"/>
              </a:rPr>
              <a:t>Solution</a:t>
            </a:r>
            <a:endParaRPr sz="6000">
              <a:solidFill>
                <a:srgbClr val="9900FF"/>
              </a:solidFill>
            </a:endParaRPr>
          </a:p>
        </p:txBody>
      </p:sp>
      <p:sp>
        <p:nvSpPr>
          <p:cNvPr id="84" name="Google Shape;84;p16"/>
          <p:cNvSpPr txBox="1"/>
          <p:nvPr/>
        </p:nvSpPr>
        <p:spPr>
          <a:xfrm>
            <a:off x="554450" y="1301105"/>
            <a:ext cx="8069400" cy="2939100"/>
          </a:xfrm>
          <a:prstGeom prst="rect">
            <a:avLst/>
          </a:prstGeom>
          <a:noFill/>
          <a:ln>
            <a:noFill/>
          </a:ln>
        </p:spPr>
        <p:txBody>
          <a:bodyPr spcFirstLastPara="1" wrap="square" lIns="91425" tIns="91425" rIns="91425" bIns="91425" anchor="t" anchorCtr="0">
            <a:noAutofit/>
          </a:bodyPr>
          <a:lstStyle/>
          <a:p>
            <a:pPr marL="571500" lvl="0" indent="-571500" algn="l" rtl="0">
              <a:lnSpc>
                <a:spcPct val="115000"/>
              </a:lnSpc>
              <a:spcBef>
                <a:spcPts val="0"/>
              </a:spcBef>
              <a:spcAft>
                <a:spcPts val="0"/>
              </a:spcAft>
              <a:buClr>
                <a:srgbClr val="000000"/>
              </a:buClr>
              <a:buSzPts val="3600"/>
              <a:buFont typeface="Wingdings" charset="2"/>
              <a:buChar char="Ø"/>
            </a:pPr>
            <a:r>
              <a:rPr lang="en" sz="3600" dirty="0">
                <a:latin typeface="Roboto Condensed"/>
                <a:ea typeface="Roboto Condensed"/>
                <a:cs typeface="Roboto Condensed"/>
                <a:sym typeface="Roboto Condensed"/>
              </a:rPr>
              <a:t>How did we solve it?</a:t>
            </a:r>
            <a:endParaRPr lang="en-US" sz="3600" dirty="0">
              <a:latin typeface="Roboto Condensed"/>
              <a:ea typeface="Roboto Condensed"/>
              <a:cs typeface="Roboto Condensed"/>
              <a:sym typeface="Roboto Condensed"/>
            </a:endParaRPr>
          </a:p>
          <a:p>
            <a:pPr marL="571500" lvl="0" indent="-571500" algn="l" rtl="0">
              <a:lnSpc>
                <a:spcPct val="115000"/>
              </a:lnSpc>
              <a:spcBef>
                <a:spcPts val="0"/>
              </a:spcBef>
              <a:spcAft>
                <a:spcPts val="0"/>
              </a:spcAft>
              <a:buClr>
                <a:srgbClr val="000000"/>
              </a:buClr>
              <a:buSzPts val="3600"/>
              <a:buFont typeface="Arial" charset="0"/>
              <a:buChar char="•"/>
            </a:pPr>
            <a:r>
              <a:rPr lang="en-US" sz="1600" dirty="0">
                <a:latin typeface="Roboto Condensed"/>
                <a:ea typeface="Roboto Condensed"/>
                <a:cs typeface="Roboto Condensed"/>
                <a:sym typeface="Roboto Condensed"/>
              </a:rPr>
              <a:t>We realized addressing a social cause like this not only needs a solution from a single side but awareness and action from both the sides.</a:t>
            </a:r>
          </a:p>
          <a:p>
            <a:pPr marL="571500" lvl="0" indent="-571500" algn="l" rtl="0">
              <a:lnSpc>
                <a:spcPct val="115000"/>
              </a:lnSpc>
              <a:spcBef>
                <a:spcPts val="0"/>
              </a:spcBef>
              <a:spcAft>
                <a:spcPts val="0"/>
              </a:spcAft>
              <a:buClr>
                <a:srgbClr val="000000"/>
              </a:buClr>
              <a:buSzPts val="3600"/>
              <a:buFont typeface="Arial" charset="0"/>
              <a:buChar char="•"/>
            </a:pPr>
            <a:r>
              <a:rPr lang="en-US" sz="1600" dirty="0">
                <a:latin typeface="Roboto Condensed"/>
                <a:ea typeface="Roboto Condensed"/>
                <a:cs typeface="Roboto Condensed"/>
                <a:sym typeface="Roboto Condensed"/>
              </a:rPr>
              <a:t>So we created a web application for both users and police with special features developed for both of them.</a:t>
            </a:r>
          </a:p>
          <a:p>
            <a:pPr marL="571500" lvl="0" indent="-571500" algn="l" rtl="0">
              <a:lnSpc>
                <a:spcPct val="115000"/>
              </a:lnSpc>
              <a:spcBef>
                <a:spcPts val="0"/>
              </a:spcBef>
              <a:spcAft>
                <a:spcPts val="0"/>
              </a:spcAft>
              <a:buClr>
                <a:srgbClr val="000000"/>
              </a:buClr>
              <a:buSzPts val="3600"/>
              <a:buFont typeface="Arial" charset="0"/>
              <a:buChar char="•"/>
            </a:pPr>
            <a:r>
              <a:rPr lang="en-US" sz="1600" dirty="0">
                <a:latin typeface="Roboto Condensed"/>
                <a:ea typeface="Roboto Condensed"/>
                <a:cs typeface="Roboto Condensed"/>
                <a:sym typeface="Roboto Condensed"/>
              </a:rPr>
              <a:t>For the User Side we tried to predict the crime along the path the user might be walking real time and suggest an alternative path with lesser number of crimes at that particular time from one location to another location.</a:t>
            </a:r>
            <a:endParaRPr sz="1600" dirty="0">
              <a:latin typeface="Roboto Condensed"/>
              <a:ea typeface="Roboto Condensed"/>
              <a:cs typeface="Roboto Condensed"/>
              <a:sym typeface="Roboto Condensed"/>
            </a:endParaRPr>
          </a:p>
          <a:p>
            <a:pPr marL="457200" lvl="0" indent="0" algn="l" rtl="0">
              <a:lnSpc>
                <a:spcPct val="115000"/>
              </a:lnSpc>
              <a:spcBef>
                <a:spcPts val="1600"/>
              </a:spcBef>
              <a:spcAft>
                <a:spcPts val="1600"/>
              </a:spcAft>
              <a:buNone/>
            </a:pPr>
            <a:endParaRPr sz="3600" dirty="0">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6"/>
          <p:cNvSpPr/>
          <p:nvPr/>
        </p:nvSpPr>
        <p:spPr>
          <a:xfrm>
            <a:off x="17150" y="4589150"/>
            <a:ext cx="9144000" cy="549000"/>
          </a:xfrm>
          <a:prstGeom prst="rect">
            <a:avLst/>
          </a:prstGeom>
          <a:solidFill>
            <a:srgbClr val="8340E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7231150" y="46244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DATA</a:t>
            </a:r>
            <a:r>
              <a:rPr lang="en" b="1">
                <a:solidFill>
                  <a:srgbClr val="FF6B6D"/>
                </a:solidFill>
                <a:latin typeface="Montserrat"/>
                <a:ea typeface="Montserrat"/>
                <a:cs typeface="Montserrat"/>
                <a:sym typeface="Montserrat"/>
              </a:rPr>
              <a:t>HACK</a:t>
            </a: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
        <p:nvSpPr>
          <p:cNvPr id="82" name="Google Shape;82;p16"/>
          <p:cNvSpPr txBox="1"/>
          <p:nvPr/>
        </p:nvSpPr>
        <p:spPr>
          <a:xfrm>
            <a:off x="351700" y="47006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Montserrat"/>
                <a:ea typeface="Montserrat"/>
                <a:cs typeface="Montserrat"/>
                <a:sym typeface="Montserrat"/>
              </a:rPr>
              <a:t>T</a:t>
            </a:r>
            <a:r>
              <a:rPr lang="en-US" b="1" dirty="0" err="1">
                <a:solidFill>
                  <a:srgbClr val="FFFFFF"/>
                </a:solidFill>
                <a:latin typeface="Montserrat"/>
                <a:ea typeface="Montserrat"/>
                <a:cs typeface="Montserrat"/>
                <a:sym typeface="Montserrat"/>
              </a:rPr>
              <a:t>ransformers</a:t>
            </a:r>
            <a:endParaRPr b="1" dirty="0">
              <a:solidFill>
                <a:srgbClr val="FFFFFF"/>
              </a:solidFill>
              <a:latin typeface="Montserrat"/>
              <a:ea typeface="Montserrat"/>
              <a:cs typeface="Montserrat"/>
              <a:sym typeface="Montserrat"/>
            </a:endParaRPr>
          </a:p>
        </p:txBody>
      </p:sp>
      <p:sp>
        <p:nvSpPr>
          <p:cNvPr id="83" name="Google Shape;83;p16"/>
          <p:cNvSpPr txBox="1"/>
          <p:nvPr/>
        </p:nvSpPr>
        <p:spPr>
          <a:xfrm>
            <a:off x="762675" y="445025"/>
            <a:ext cx="80694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9900FF"/>
                </a:solidFill>
                <a:latin typeface="Oswald"/>
                <a:ea typeface="Oswald"/>
                <a:cs typeface="Oswald"/>
                <a:sym typeface="Oswald"/>
              </a:rPr>
              <a:t>Solution</a:t>
            </a:r>
            <a:endParaRPr sz="6000">
              <a:solidFill>
                <a:srgbClr val="9900FF"/>
              </a:solidFill>
            </a:endParaRPr>
          </a:p>
        </p:txBody>
      </p:sp>
      <p:sp>
        <p:nvSpPr>
          <p:cNvPr id="84" name="Google Shape;84;p16"/>
          <p:cNvSpPr txBox="1"/>
          <p:nvPr/>
        </p:nvSpPr>
        <p:spPr>
          <a:xfrm>
            <a:off x="554450" y="1461125"/>
            <a:ext cx="8069400" cy="2939100"/>
          </a:xfrm>
          <a:prstGeom prst="rect">
            <a:avLst/>
          </a:prstGeom>
          <a:noFill/>
          <a:ln>
            <a:noFill/>
          </a:ln>
        </p:spPr>
        <p:txBody>
          <a:bodyPr spcFirstLastPara="1" wrap="square" lIns="91425" tIns="91425" rIns="91425" bIns="91425" anchor="t" anchorCtr="0">
            <a:noAutofit/>
          </a:bodyPr>
          <a:lstStyle/>
          <a:p>
            <a:pPr marL="571500" lvl="0" indent="-571500" algn="l" rtl="0">
              <a:lnSpc>
                <a:spcPct val="115000"/>
              </a:lnSpc>
              <a:spcBef>
                <a:spcPts val="0"/>
              </a:spcBef>
              <a:spcAft>
                <a:spcPts val="0"/>
              </a:spcAft>
              <a:buClr>
                <a:srgbClr val="000000"/>
              </a:buClr>
              <a:buSzPts val="3600"/>
              <a:buFont typeface="Wingdings" charset="2"/>
              <a:buChar char="Ø"/>
            </a:pPr>
            <a:r>
              <a:rPr lang="en" sz="3600" dirty="0">
                <a:latin typeface="Roboto Condensed"/>
                <a:ea typeface="Roboto Condensed"/>
                <a:cs typeface="Roboto Condensed"/>
                <a:sym typeface="Roboto Condensed"/>
              </a:rPr>
              <a:t>How did we solve it?</a:t>
            </a:r>
            <a:endParaRPr lang="en-US" sz="3600" dirty="0">
              <a:latin typeface="Roboto Condensed"/>
              <a:ea typeface="Roboto Condensed"/>
              <a:cs typeface="Roboto Condensed"/>
              <a:sym typeface="Roboto Condensed"/>
            </a:endParaRPr>
          </a:p>
          <a:p>
            <a:pPr marL="571500" lvl="0" indent="-571500" algn="l" rtl="0">
              <a:lnSpc>
                <a:spcPct val="115000"/>
              </a:lnSpc>
              <a:spcBef>
                <a:spcPts val="0"/>
              </a:spcBef>
              <a:spcAft>
                <a:spcPts val="0"/>
              </a:spcAft>
              <a:buClr>
                <a:srgbClr val="000000"/>
              </a:buClr>
              <a:buSzPts val="3600"/>
              <a:buFont typeface="Arial" charset="0"/>
              <a:buChar char="•"/>
            </a:pPr>
            <a:r>
              <a:rPr lang="en-US" sz="1800" dirty="0">
                <a:latin typeface="Roboto Condensed"/>
                <a:ea typeface="Roboto Condensed"/>
                <a:cs typeface="Roboto Condensed"/>
                <a:sym typeface="Roboto Condensed"/>
              </a:rPr>
              <a:t>For the police side we created an enhanced dashboard showing them areas to concentrate their patrol in based on various factors</a:t>
            </a:r>
          </a:p>
          <a:p>
            <a:pPr marL="571500" lvl="0" indent="-571500" algn="l" rtl="0">
              <a:lnSpc>
                <a:spcPct val="115000"/>
              </a:lnSpc>
              <a:spcBef>
                <a:spcPts val="0"/>
              </a:spcBef>
              <a:spcAft>
                <a:spcPts val="0"/>
              </a:spcAft>
              <a:buClr>
                <a:srgbClr val="000000"/>
              </a:buClr>
              <a:buSzPts val="3600"/>
              <a:buFont typeface="Arial" charset="0"/>
              <a:buChar char="•"/>
            </a:pPr>
            <a:r>
              <a:rPr lang="en-US" sz="1800" dirty="0">
                <a:latin typeface="Roboto Condensed"/>
                <a:ea typeface="Roboto Condensed"/>
                <a:cs typeface="Roboto Condensed"/>
                <a:sym typeface="Roboto Condensed"/>
              </a:rPr>
              <a:t>What factors? What can we predict? And is such a web application even fully functional? </a:t>
            </a:r>
          </a:p>
          <a:p>
            <a:pPr marL="571500" lvl="0" indent="-571500" algn="l" rtl="0">
              <a:lnSpc>
                <a:spcPct val="115000"/>
              </a:lnSpc>
              <a:spcBef>
                <a:spcPts val="0"/>
              </a:spcBef>
              <a:spcAft>
                <a:spcPts val="0"/>
              </a:spcAft>
              <a:buClr>
                <a:srgbClr val="000000"/>
              </a:buClr>
              <a:buSzPts val="3600"/>
              <a:buFont typeface="Arial" charset="0"/>
              <a:buChar char="•"/>
            </a:pPr>
            <a:endParaRPr lang="en-US" sz="1800" dirty="0">
              <a:latin typeface="Roboto Condensed"/>
              <a:ea typeface="Roboto Condensed"/>
              <a:cs typeface="Roboto Condensed"/>
              <a:sym typeface="Roboto Condensed"/>
            </a:endParaRPr>
          </a:p>
          <a:p>
            <a:pPr lvl="0" algn="l" rtl="0">
              <a:lnSpc>
                <a:spcPct val="115000"/>
              </a:lnSpc>
              <a:spcBef>
                <a:spcPts val="0"/>
              </a:spcBef>
              <a:spcAft>
                <a:spcPts val="0"/>
              </a:spcAft>
              <a:buClr>
                <a:srgbClr val="000000"/>
              </a:buClr>
              <a:buSzPts val="3600"/>
            </a:pPr>
            <a:r>
              <a:rPr lang="en-US" sz="1800" dirty="0">
                <a:latin typeface="Roboto Condensed"/>
                <a:ea typeface="Roboto Condensed"/>
                <a:cs typeface="Roboto Condensed"/>
                <a:sym typeface="Roboto Condensed"/>
              </a:rPr>
              <a:t>          </a:t>
            </a:r>
            <a:r>
              <a:rPr lang="en-US" sz="1800" b="1" dirty="0">
                <a:latin typeface="Roboto Condensed"/>
                <a:ea typeface="Roboto Condensed"/>
                <a:cs typeface="Roboto Condensed"/>
                <a:sym typeface="Roboto Condensed"/>
              </a:rPr>
              <a:t>HEAD DOWN TO TEAM TRANSFORMERS TO SEE LIVE DEMO!!</a:t>
            </a:r>
            <a:endParaRPr sz="3600" b="1" dirty="0">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5585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6"/>
          <p:cNvSpPr/>
          <p:nvPr/>
        </p:nvSpPr>
        <p:spPr>
          <a:xfrm>
            <a:off x="17150" y="4589150"/>
            <a:ext cx="9144000" cy="549000"/>
          </a:xfrm>
          <a:prstGeom prst="rect">
            <a:avLst/>
          </a:prstGeom>
          <a:solidFill>
            <a:srgbClr val="8340E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7231150" y="46244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DATA</a:t>
            </a:r>
            <a:r>
              <a:rPr lang="en" b="1">
                <a:solidFill>
                  <a:srgbClr val="FF6B6D"/>
                </a:solidFill>
                <a:latin typeface="Montserrat"/>
                <a:ea typeface="Montserrat"/>
                <a:cs typeface="Montserrat"/>
                <a:sym typeface="Montserrat"/>
              </a:rPr>
              <a:t>HACK</a:t>
            </a: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
        <p:nvSpPr>
          <p:cNvPr id="82" name="Google Shape;82;p16"/>
          <p:cNvSpPr txBox="1"/>
          <p:nvPr/>
        </p:nvSpPr>
        <p:spPr>
          <a:xfrm>
            <a:off x="351700" y="47006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FFFF"/>
                </a:solidFill>
                <a:latin typeface="Montserrat"/>
                <a:ea typeface="Montserrat"/>
                <a:cs typeface="Montserrat"/>
                <a:sym typeface="Montserrat"/>
              </a:rPr>
              <a:t>Transformers</a:t>
            </a:r>
            <a:endParaRPr b="1" dirty="0">
              <a:solidFill>
                <a:srgbClr val="FFFFFF"/>
              </a:solidFill>
              <a:latin typeface="Montserrat"/>
              <a:ea typeface="Montserrat"/>
              <a:cs typeface="Montserrat"/>
              <a:sym typeface="Montserrat"/>
            </a:endParaRPr>
          </a:p>
        </p:txBody>
      </p:sp>
      <p:sp>
        <p:nvSpPr>
          <p:cNvPr id="83" name="Google Shape;83;p16"/>
          <p:cNvSpPr txBox="1"/>
          <p:nvPr/>
        </p:nvSpPr>
        <p:spPr>
          <a:xfrm>
            <a:off x="762675" y="277385"/>
            <a:ext cx="80694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solidFill>
                  <a:srgbClr val="9900FF"/>
                </a:solidFill>
                <a:latin typeface="Oswald"/>
                <a:ea typeface="Oswald"/>
                <a:cs typeface="Oswald"/>
                <a:sym typeface="Oswald"/>
              </a:rPr>
              <a:t>Algorithm</a:t>
            </a:r>
            <a:endParaRPr sz="6000" dirty="0">
              <a:solidFill>
                <a:srgbClr val="9900FF"/>
              </a:solidFill>
            </a:endParaRPr>
          </a:p>
        </p:txBody>
      </p:sp>
      <p:sp>
        <p:nvSpPr>
          <p:cNvPr id="84" name="Google Shape;84;p16"/>
          <p:cNvSpPr txBox="1"/>
          <p:nvPr/>
        </p:nvSpPr>
        <p:spPr>
          <a:xfrm>
            <a:off x="554450" y="1320335"/>
            <a:ext cx="8069400" cy="2939100"/>
          </a:xfrm>
          <a:prstGeom prst="rect">
            <a:avLst/>
          </a:prstGeom>
          <a:noFill/>
          <a:ln>
            <a:noFill/>
          </a:ln>
        </p:spPr>
        <p:txBody>
          <a:bodyPr spcFirstLastPara="1" wrap="square" lIns="91425" tIns="91425" rIns="91425" bIns="91425" anchor="t" anchorCtr="0">
            <a:noAutofit/>
          </a:bodyPr>
          <a:lstStyle/>
          <a:p>
            <a:pPr marL="571500" lvl="0" indent="-571500" algn="l" rtl="0">
              <a:lnSpc>
                <a:spcPct val="115000"/>
              </a:lnSpc>
              <a:spcBef>
                <a:spcPts val="0"/>
              </a:spcBef>
              <a:spcAft>
                <a:spcPts val="0"/>
              </a:spcAft>
              <a:buClr>
                <a:srgbClr val="000000"/>
              </a:buClr>
              <a:buSzPts val="3600"/>
              <a:buFont typeface="Wingdings" charset="2"/>
              <a:buChar char="Ø"/>
            </a:pPr>
            <a:r>
              <a:rPr lang="en" sz="3600" dirty="0">
                <a:latin typeface="Roboto Condensed"/>
                <a:ea typeface="Roboto Condensed"/>
                <a:cs typeface="Roboto Condensed"/>
                <a:sym typeface="Roboto Condensed"/>
              </a:rPr>
              <a:t>Which algorithms did we use?</a:t>
            </a:r>
            <a:endParaRPr lang="en-US" sz="3600" dirty="0">
              <a:latin typeface="Roboto Condensed"/>
              <a:ea typeface="Roboto Condensed"/>
              <a:cs typeface="Roboto Condensed"/>
              <a:sym typeface="Roboto Condensed"/>
            </a:endParaRPr>
          </a:p>
          <a:p>
            <a:pPr marL="285750" lvl="1" indent="-285750">
              <a:lnSpc>
                <a:spcPct val="115000"/>
              </a:lnSpc>
              <a:buSzPts val="3600"/>
              <a:buFont typeface="Arial" charset="0"/>
              <a:buChar char="•"/>
            </a:pPr>
            <a:r>
              <a:rPr lang="en-US" sz="1800" dirty="0">
                <a:latin typeface="Roboto Condensed"/>
                <a:ea typeface="Roboto Condensed"/>
                <a:cs typeface="Roboto Condensed"/>
                <a:sym typeface="Roboto Condensed"/>
              </a:rPr>
              <a:t>Using various datasets about victims, arrest data, crime data and police bursary at places and combining them into one, we had a very extensive and clearly planned dataset which we intended to do our analysis on.</a:t>
            </a:r>
          </a:p>
          <a:p>
            <a:pPr lvl="1">
              <a:lnSpc>
                <a:spcPct val="115000"/>
              </a:lnSpc>
              <a:buSzPts val="3600"/>
            </a:pPr>
            <a:endParaRPr lang="en-US" sz="1800" dirty="0">
              <a:latin typeface="Roboto Condensed"/>
              <a:ea typeface="Roboto Condensed"/>
              <a:cs typeface="Roboto Condensed"/>
              <a:sym typeface="Roboto Condensed"/>
            </a:endParaRPr>
          </a:p>
          <a:p>
            <a:pPr marL="285750" lvl="1" indent="-285750">
              <a:lnSpc>
                <a:spcPct val="115000"/>
              </a:lnSpc>
              <a:buSzPts val="3600"/>
              <a:buFont typeface="Arial" charset="0"/>
              <a:buChar char="•"/>
            </a:pPr>
            <a:r>
              <a:rPr lang="en-US" sz="1800" dirty="0">
                <a:latin typeface="Roboto Condensed"/>
                <a:ea typeface="Roboto Condensed"/>
                <a:cs typeface="Roboto Condensed"/>
                <a:sym typeface="Roboto Condensed"/>
              </a:rPr>
              <a:t>Once we had our data we did an extrapolation of data and transformed it using a partial manual and computerized time series analysis as </a:t>
            </a:r>
            <a:r>
              <a:rPr lang="en-US" sz="1800" b="1" dirty="0">
                <a:latin typeface="Roboto Condensed"/>
                <a:ea typeface="Roboto Condensed"/>
                <a:cs typeface="Roboto Condensed"/>
                <a:sym typeface="Roboto Condensed"/>
              </a:rPr>
              <a:t>Stage 1</a:t>
            </a:r>
            <a:r>
              <a:rPr lang="en-US" sz="1800" dirty="0">
                <a:latin typeface="Roboto Condensed"/>
                <a:ea typeface="Roboto Condensed"/>
                <a:cs typeface="Roboto Condensed"/>
                <a:sym typeface="Roboto Condensed"/>
              </a:rPr>
              <a:t> as this was a very unique dataset which we wanted to approach in a different way</a:t>
            </a:r>
          </a:p>
        </p:txBody>
      </p:sp>
    </p:spTree>
    <p:extLst>
      <p:ext uri="{BB962C8B-B14F-4D97-AF65-F5344CB8AC3E}">
        <p14:creationId xmlns:p14="http://schemas.microsoft.com/office/powerpoint/2010/main" val="91038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6"/>
          <p:cNvSpPr/>
          <p:nvPr/>
        </p:nvSpPr>
        <p:spPr>
          <a:xfrm>
            <a:off x="17150" y="4589150"/>
            <a:ext cx="9144000" cy="549000"/>
          </a:xfrm>
          <a:prstGeom prst="rect">
            <a:avLst/>
          </a:prstGeom>
          <a:solidFill>
            <a:srgbClr val="8340E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7231150" y="46244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DATA</a:t>
            </a:r>
            <a:r>
              <a:rPr lang="en" b="1">
                <a:solidFill>
                  <a:srgbClr val="FF6B6D"/>
                </a:solidFill>
                <a:latin typeface="Montserrat"/>
                <a:ea typeface="Montserrat"/>
                <a:cs typeface="Montserrat"/>
                <a:sym typeface="Montserrat"/>
              </a:rPr>
              <a:t>HACK</a:t>
            </a: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
        <p:nvSpPr>
          <p:cNvPr id="82" name="Google Shape;82;p16"/>
          <p:cNvSpPr txBox="1"/>
          <p:nvPr/>
        </p:nvSpPr>
        <p:spPr>
          <a:xfrm>
            <a:off x="351700" y="47006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Montserrat"/>
                <a:ea typeface="Montserrat"/>
                <a:cs typeface="Montserrat"/>
                <a:sym typeface="Montserrat"/>
              </a:rPr>
              <a:t>T</a:t>
            </a:r>
            <a:r>
              <a:rPr lang="en-US" b="1" dirty="0" err="1">
                <a:solidFill>
                  <a:srgbClr val="FFFFFF"/>
                </a:solidFill>
                <a:latin typeface="Montserrat"/>
                <a:ea typeface="Montserrat"/>
                <a:cs typeface="Montserrat"/>
                <a:sym typeface="Montserrat"/>
              </a:rPr>
              <a:t>ransformers</a:t>
            </a:r>
            <a:endParaRPr b="1" dirty="0">
              <a:solidFill>
                <a:srgbClr val="FFFFFF"/>
              </a:solidFill>
              <a:latin typeface="Montserrat"/>
              <a:ea typeface="Montserrat"/>
              <a:cs typeface="Montserrat"/>
              <a:sym typeface="Montserrat"/>
            </a:endParaRPr>
          </a:p>
        </p:txBody>
      </p:sp>
      <p:sp>
        <p:nvSpPr>
          <p:cNvPr id="83" name="Google Shape;83;p16"/>
          <p:cNvSpPr txBox="1"/>
          <p:nvPr/>
        </p:nvSpPr>
        <p:spPr>
          <a:xfrm>
            <a:off x="762675" y="445025"/>
            <a:ext cx="80694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solidFill>
                  <a:srgbClr val="9900FF"/>
                </a:solidFill>
                <a:latin typeface="Oswald"/>
                <a:ea typeface="Oswald"/>
                <a:cs typeface="Oswald"/>
                <a:sym typeface="Oswald"/>
              </a:rPr>
              <a:t>Algorithm</a:t>
            </a:r>
            <a:endParaRPr sz="6000" dirty="0">
              <a:solidFill>
                <a:srgbClr val="9900FF"/>
              </a:solidFill>
            </a:endParaRPr>
          </a:p>
        </p:txBody>
      </p:sp>
      <p:sp>
        <p:nvSpPr>
          <p:cNvPr id="84" name="Google Shape;84;p16"/>
          <p:cNvSpPr txBox="1"/>
          <p:nvPr/>
        </p:nvSpPr>
        <p:spPr>
          <a:xfrm>
            <a:off x="554450" y="1487975"/>
            <a:ext cx="8069400" cy="2939100"/>
          </a:xfrm>
          <a:prstGeom prst="rect">
            <a:avLst/>
          </a:prstGeom>
          <a:noFill/>
          <a:ln>
            <a:noFill/>
          </a:ln>
        </p:spPr>
        <p:txBody>
          <a:bodyPr spcFirstLastPara="1" wrap="square" lIns="91425" tIns="91425" rIns="91425" bIns="91425" anchor="t" anchorCtr="0">
            <a:noAutofit/>
          </a:bodyPr>
          <a:lstStyle/>
          <a:p>
            <a:pPr marL="571500" lvl="0" indent="-571500" algn="l" rtl="0">
              <a:lnSpc>
                <a:spcPct val="115000"/>
              </a:lnSpc>
              <a:spcBef>
                <a:spcPts val="0"/>
              </a:spcBef>
              <a:spcAft>
                <a:spcPts val="0"/>
              </a:spcAft>
              <a:buClr>
                <a:srgbClr val="000000"/>
              </a:buClr>
              <a:buSzPts val="3600"/>
              <a:buFont typeface="Wingdings" charset="2"/>
              <a:buChar char="Ø"/>
            </a:pPr>
            <a:r>
              <a:rPr lang="en" sz="3600" dirty="0">
                <a:latin typeface="Roboto Condensed"/>
                <a:ea typeface="Roboto Condensed"/>
                <a:cs typeface="Roboto Condensed"/>
                <a:sym typeface="Roboto Condensed"/>
              </a:rPr>
              <a:t>Which algorithms did we use?</a:t>
            </a:r>
            <a:endParaRPr lang="en-US" sz="3600" dirty="0">
              <a:latin typeface="Roboto Condensed"/>
              <a:ea typeface="Roboto Condensed"/>
              <a:cs typeface="Roboto Condensed"/>
              <a:sym typeface="Roboto Condensed"/>
            </a:endParaRPr>
          </a:p>
          <a:p>
            <a:pPr marL="285750" lvl="1" indent="-285750">
              <a:lnSpc>
                <a:spcPct val="115000"/>
              </a:lnSpc>
              <a:buSzPts val="3600"/>
              <a:buFont typeface="Arial" charset="0"/>
              <a:buChar char="•"/>
            </a:pPr>
            <a:r>
              <a:rPr lang="en-US" sz="1800" dirty="0">
                <a:latin typeface="Roboto Condensed"/>
                <a:ea typeface="Roboto Condensed"/>
                <a:cs typeface="Roboto Condensed"/>
                <a:sym typeface="Roboto Condensed"/>
              </a:rPr>
              <a:t>In </a:t>
            </a:r>
            <a:r>
              <a:rPr lang="en-US" sz="1800" b="1" dirty="0">
                <a:latin typeface="Roboto Condensed"/>
                <a:ea typeface="Roboto Condensed"/>
                <a:cs typeface="Roboto Condensed"/>
                <a:sym typeface="Roboto Condensed"/>
              </a:rPr>
              <a:t>Stage 2</a:t>
            </a:r>
            <a:r>
              <a:rPr lang="en-US" sz="1800" dirty="0">
                <a:latin typeface="Roboto Condensed"/>
                <a:ea typeface="Roboto Condensed"/>
                <a:cs typeface="Roboto Condensed"/>
                <a:sym typeface="Roboto Condensed"/>
              </a:rPr>
              <a:t> of the processing we further transformed this data into a  very fine tuned data on which we could apply various </a:t>
            </a:r>
            <a:r>
              <a:rPr lang="en-US" sz="1800" dirty="0" err="1">
                <a:latin typeface="Roboto Condensed"/>
                <a:ea typeface="Roboto Condensed"/>
                <a:cs typeface="Roboto Condensed"/>
                <a:sym typeface="Roboto Condensed"/>
              </a:rPr>
              <a:t>regressors</a:t>
            </a:r>
            <a:r>
              <a:rPr lang="en-US" sz="1800" dirty="0">
                <a:latin typeface="Roboto Condensed"/>
                <a:ea typeface="Roboto Condensed"/>
                <a:cs typeface="Roboto Condensed"/>
                <a:sym typeface="Roboto Condensed"/>
              </a:rPr>
              <a:t> including SVR and Decision Tree </a:t>
            </a:r>
            <a:r>
              <a:rPr lang="en-US" sz="1800" dirty="0" err="1">
                <a:latin typeface="Roboto Condensed"/>
                <a:ea typeface="Roboto Condensed"/>
                <a:cs typeface="Roboto Condensed"/>
                <a:sym typeface="Roboto Condensed"/>
              </a:rPr>
              <a:t>Regressors</a:t>
            </a:r>
            <a:r>
              <a:rPr lang="en-US" sz="1800" dirty="0">
                <a:latin typeface="Roboto Condensed"/>
                <a:ea typeface="Roboto Condensed"/>
                <a:cs typeface="Roboto Condensed"/>
                <a:sym typeface="Roboto Condensed"/>
              </a:rPr>
              <a:t>. (These </a:t>
            </a:r>
            <a:r>
              <a:rPr lang="en-US" sz="1800" dirty="0" err="1">
                <a:latin typeface="Roboto Condensed"/>
                <a:ea typeface="Roboto Condensed"/>
                <a:cs typeface="Roboto Condensed"/>
                <a:sym typeface="Roboto Condensed"/>
              </a:rPr>
              <a:t>regressors</a:t>
            </a:r>
            <a:r>
              <a:rPr lang="en-US" sz="1800" dirty="0">
                <a:latin typeface="Roboto Condensed"/>
                <a:ea typeface="Roboto Condensed"/>
                <a:cs typeface="Roboto Condensed"/>
                <a:sym typeface="Roboto Condensed"/>
              </a:rPr>
              <a:t> in particular were used  because we had a lot of  categorical variables which made the finely tuned dataset edge on the boundary of a sparse matrix. To overcome this issue we chose these </a:t>
            </a:r>
            <a:r>
              <a:rPr lang="en-US" sz="1800" dirty="0" err="1">
                <a:latin typeface="Roboto Condensed"/>
                <a:ea typeface="Roboto Condensed"/>
                <a:cs typeface="Roboto Condensed"/>
                <a:sym typeface="Roboto Condensed"/>
              </a:rPr>
              <a:t>regressors</a:t>
            </a:r>
            <a:r>
              <a:rPr lang="en-US" sz="1800" dirty="0">
                <a:latin typeface="Roboto Condensed"/>
                <a:ea typeface="Roboto Condensed"/>
                <a:cs typeface="Roboto Condensed"/>
                <a:sym typeface="Roboto Condensed"/>
              </a:rPr>
              <a:t>) </a:t>
            </a:r>
          </a:p>
          <a:p>
            <a:pPr lvl="1">
              <a:lnSpc>
                <a:spcPct val="115000"/>
              </a:lnSpc>
              <a:buSzPts val="3600"/>
            </a:pPr>
            <a:endParaRPr lang="en-US" sz="1800" dirty="0">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9186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6"/>
          <p:cNvSpPr/>
          <p:nvPr/>
        </p:nvSpPr>
        <p:spPr>
          <a:xfrm>
            <a:off x="17150" y="4589150"/>
            <a:ext cx="9144000" cy="549000"/>
          </a:xfrm>
          <a:prstGeom prst="rect">
            <a:avLst/>
          </a:prstGeom>
          <a:solidFill>
            <a:srgbClr val="8340E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7231150" y="46244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DATA</a:t>
            </a:r>
            <a:r>
              <a:rPr lang="en" b="1">
                <a:solidFill>
                  <a:srgbClr val="FF6B6D"/>
                </a:solidFill>
                <a:latin typeface="Montserrat"/>
                <a:ea typeface="Montserrat"/>
                <a:cs typeface="Montserrat"/>
                <a:sym typeface="Montserrat"/>
              </a:rPr>
              <a:t>HACK</a:t>
            </a:r>
            <a:r>
              <a:rPr lang="en" b="1">
                <a:solidFill>
                  <a:srgbClr val="FFFFFF"/>
                </a:solidFill>
                <a:latin typeface="Montserrat"/>
                <a:ea typeface="Montserrat"/>
                <a:cs typeface="Montserrat"/>
                <a:sym typeface="Montserrat"/>
              </a:rPr>
              <a:t> 2018</a:t>
            </a:r>
            <a:endParaRPr b="1">
              <a:solidFill>
                <a:srgbClr val="FFFFFF"/>
              </a:solidFill>
              <a:latin typeface="Montserrat"/>
              <a:ea typeface="Montserrat"/>
              <a:cs typeface="Montserrat"/>
              <a:sym typeface="Montserrat"/>
            </a:endParaRPr>
          </a:p>
        </p:txBody>
      </p:sp>
      <p:sp>
        <p:nvSpPr>
          <p:cNvPr id="82" name="Google Shape;82;p16"/>
          <p:cNvSpPr txBox="1"/>
          <p:nvPr/>
        </p:nvSpPr>
        <p:spPr>
          <a:xfrm>
            <a:off x="351700" y="4700675"/>
            <a:ext cx="1689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Montserrat"/>
                <a:ea typeface="Montserrat"/>
                <a:cs typeface="Montserrat"/>
                <a:sym typeface="Montserrat"/>
              </a:rPr>
              <a:t>T</a:t>
            </a:r>
            <a:r>
              <a:rPr lang="en-US" b="1" dirty="0" err="1">
                <a:solidFill>
                  <a:srgbClr val="FFFFFF"/>
                </a:solidFill>
                <a:latin typeface="Montserrat"/>
                <a:ea typeface="Montserrat"/>
                <a:cs typeface="Montserrat"/>
                <a:sym typeface="Montserrat"/>
              </a:rPr>
              <a:t>ransformers</a:t>
            </a:r>
            <a:endParaRPr b="1" dirty="0">
              <a:solidFill>
                <a:srgbClr val="FFFFFF"/>
              </a:solidFill>
              <a:latin typeface="Montserrat"/>
              <a:ea typeface="Montserrat"/>
              <a:cs typeface="Montserrat"/>
              <a:sym typeface="Montserrat"/>
            </a:endParaRPr>
          </a:p>
        </p:txBody>
      </p:sp>
      <p:sp>
        <p:nvSpPr>
          <p:cNvPr id="83" name="Google Shape;83;p16"/>
          <p:cNvSpPr txBox="1"/>
          <p:nvPr/>
        </p:nvSpPr>
        <p:spPr>
          <a:xfrm>
            <a:off x="762675" y="445025"/>
            <a:ext cx="80694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solidFill>
                  <a:srgbClr val="9900FF"/>
                </a:solidFill>
                <a:latin typeface="Oswald"/>
                <a:ea typeface="Oswald"/>
                <a:cs typeface="Oswald"/>
                <a:sym typeface="Oswald"/>
              </a:rPr>
              <a:t>Algorithm</a:t>
            </a:r>
            <a:endParaRPr sz="6000" dirty="0">
              <a:solidFill>
                <a:srgbClr val="9900FF"/>
              </a:solidFill>
            </a:endParaRPr>
          </a:p>
        </p:txBody>
      </p:sp>
      <p:sp>
        <p:nvSpPr>
          <p:cNvPr id="84" name="Google Shape;84;p16"/>
          <p:cNvSpPr txBox="1"/>
          <p:nvPr/>
        </p:nvSpPr>
        <p:spPr>
          <a:xfrm>
            <a:off x="554450" y="1487975"/>
            <a:ext cx="8069400" cy="2939100"/>
          </a:xfrm>
          <a:prstGeom prst="rect">
            <a:avLst/>
          </a:prstGeom>
          <a:noFill/>
          <a:ln>
            <a:noFill/>
          </a:ln>
        </p:spPr>
        <p:txBody>
          <a:bodyPr spcFirstLastPara="1" wrap="square" lIns="91425" tIns="91425" rIns="91425" bIns="91425" anchor="t" anchorCtr="0">
            <a:noAutofit/>
          </a:bodyPr>
          <a:lstStyle/>
          <a:p>
            <a:pPr marL="571500" lvl="0" indent="-571500" algn="l" rtl="0">
              <a:lnSpc>
                <a:spcPct val="115000"/>
              </a:lnSpc>
              <a:spcBef>
                <a:spcPts val="0"/>
              </a:spcBef>
              <a:spcAft>
                <a:spcPts val="0"/>
              </a:spcAft>
              <a:buClr>
                <a:srgbClr val="000000"/>
              </a:buClr>
              <a:buSzPts val="3600"/>
              <a:buFont typeface="Wingdings" charset="2"/>
              <a:buChar char="Ø"/>
            </a:pPr>
            <a:r>
              <a:rPr lang="en" sz="3600" dirty="0">
                <a:latin typeface="Roboto Condensed"/>
                <a:ea typeface="Roboto Condensed"/>
                <a:cs typeface="Roboto Condensed"/>
                <a:sym typeface="Roboto Condensed"/>
              </a:rPr>
              <a:t>Which algorithms did we use?</a:t>
            </a:r>
            <a:endParaRPr lang="en-US" sz="3600" dirty="0">
              <a:latin typeface="Roboto Condensed"/>
              <a:ea typeface="Roboto Condensed"/>
              <a:cs typeface="Roboto Condensed"/>
              <a:sym typeface="Roboto Condensed"/>
            </a:endParaRPr>
          </a:p>
          <a:p>
            <a:pPr marL="285750" lvl="1" indent="-285750">
              <a:lnSpc>
                <a:spcPct val="115000"/>
              </a:lnSpc>
              <a:buSzPts val="3600"/>
              <a:buFont typeface="Arial" charset="0"/>
              <a:buChar char="•"/>
            </a:pPr>
            <a:r>
              <a:rPr lang="en-US" sz="1800" dirty="0">
                <a:latin typeface="Roboto Condensed"/>
                <a:ea typeface="Roboto Condensed"/>
                <a:cs typeface="Roboto Condensed"/>
                <a:sym typeface="Roboto Condensed"/>
              </a:rPr>
              <a:t>In </a:t>
            </a:r>
            <a:r>
              <a:rPr lang="en-US" sz="1800" b="1" dirty="0">
                <a:latin typeface="Roboto Condensed"/>
                <a:ea typeface="Roboto Condensed"/>
                <a:cs typeface="Roboto Condensed"/>
                <a:sym typeface="Roboto Condensed"/>
              </a:rPr>
              <a:t>Stage 3 </a:t>
            </a:r>
            <a:r>
              <a:rPr lang="en-US" sz="1800" dirty="0">
                <a:latin typeface="Roboto Condensed"/>
                <a:ea typeface="Roboto Condensed"/>
                <a:cs typeface="Roboto Condensed"/>
                <a:sym typeface="Roboto Condensed"/>
              </a:rPr>
              <a:t>of our algorithm we tried to cluster various important hot spots of criminal activity and plot it on the map for better insights for police. We also used these clusters to warn end users of possible hot spots along the trail they might take real time</a:t>
            </a:r>
          </a:p>
          <a:p>
            <a:pPr marL="285750" lvl="1" indent="-285750">
              <a:lnSpc>
                <a:spcPct val="115000"/>
              </a:lnSpc>
              <a:buSzPts val="3600"/>
              <a:buFont typeface="Arial" charset="0"/>
              <a:buChar char="•"/>
            </a:pPr>
            <a:r>
              <a:rPr lang="en-US" sz="1800" b="1" dirty="0">
                <a:latin typeface="Roboto Condensed"/>
                <a:ea typeface="Roboto Condensed"/>
                <a:cs typeface="Roboto Condensed"/>
                <a:sym typeface="Roboto Condensed"/>
              </a:rPr>
              <a:t>Stage 4 - </a:t>
            </a:r>
            <a:r>
              <a:rPr lang="en-US" sz="1800" dirty="0">
                <a:latin typeface="Roboto Condensed"/>
                <a:ea typeface="Roboto Condensed"/>
                <a:cs typeface="Roboto Condensed"/>
                <a:sym typeface="Roboto Condensed"/>
              </a:rPr>
              <a:t> We integrated all of these to form a complete end </a:t>
            </a:r>
            <a:r>
              <a:rPr lang="mr-IN" sz="1800" dirty="0">
                <a:latin typeface="Roboto Condensed"/>
                <a:ea typeface="Roboto Condensed"/>
                <a:cs typeface="Roboto Condensed"/>
                <a:sym typeface="Roboto Condensed"/>
              </a:rPr>
              <a:t>–</a:t>
            </a:r>
            <a:r>
              <a:rPr lang="en-US" sz="1800" dirty="0">
                <a:latin typeface="Roboto Condensed"/>
                <a:ea typeface="Roboto Condensed"/>
                <a:cs typeface="Roboto Condensed"/>
                <a:sym typeface="Roboto Condensed"/>
              </a:rPr>
              <a:t> to </a:t>
            </a:r>
            <a:r>
              <a:rPr lang="mr-IN" sz="1800" dirty="0">
                <a:latin typeface="Roboto Condensed"/>
                <a:ea typeface="Roboto Condensed"/>
                <a:cs typeface="Roboto Condensed"/>
                <a:sym typeface="Roboto Condensed"/>
              </a:rPr>
              <a:t>–</a:t>
            </a:r>
            <a:r>
              <a:rPr lang="en-US" sz="1800" dirty="0">
                <a:latin typeface="Roboto Condensed"/>
                <a:ea typeface="Roboto Condensed"/>
                <a:cs typeface="Roboto Condensed"/>
                <a:sym typeface="Roboto Condensed"/>
              </a:rPr>
              <a:t> end </a:t>
            </a:r>
            <a:r>
              <a:rPr lang="en-US" sz="1800" b="1" dirty="0">
                <a:latin typeface="Roboto Condensed"/>
                <a:ea typeface="Roboto Condensed"/>
                <a:cs typeface="Roboto Condensed"/>
                <a:sym typeface="Roboto Condensed"/>
              </a:rPr>
              <a:t>MVP</a:t>
            </a:r>
            <a:r>
              <a:rPr lang="en-US" sz="1800" dirty="0">
                <a:latin typeface="Roboto Condensed"/>
                <a:ea typeface="Roboto Condensed"/>
                <a:cs typeface="Roboto Condensed"/>
                <a:sym typeface="Roboto Condensed"/>
              </a:rPr>
              <a:t> </a:t>
            </a:r>
          </a:p>
          <a:p>
            <a:pPr lvl="1">
              <a:lnSpc>
                <a:spcPct val="115000"/>
              </a:lnSpc>
              <a:buSzPts val="3600"/>
            </a:pPr>
            <a:endParaRPr lang="en-US" sz="1800" dirty="0">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536493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832</Words>
  <Application>Microsoft Office PowerPoint</Application>
  <PresentationFormat>On-screen Show (16:9)</PresentationFormat>
  <Paragraphs>68</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Montserrat</vt:lpstr>
      <vt:lpstr>Oswald</vt:lpstr>
      <vt:lpstr>Roboto Condensed</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Siva Subbiah S/O Chockalingam</cp:lastModifiedBy>
  <cp:revision>13</cp:revision>
  <dcterms:modified xsi:type="dcterms:W3CDTF">2018-10-05T05:19:12Z</dcterms:modified>
</cp:coreProperties>
</file>