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371" autoAdjust="0"/>
  </p:normalViewPr>
  <p:slideViewPr>
    <p:cSldViewPr snapToGrid="0">
      <p:cViewPr varScale="1">
        <p:scale>
          <a:sx n="104" d="100"/>
          <a:sy n="104"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079FD-4F3C-42A7-82D5-B3905F544AB4}"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3B356-150A-4F59-9D42-86FC9EE7D2CD}" type="slidenum">
              <a:rPr lang="en-US" smtClean="0"/>
              <a:t>‹#›</a:t>
            </a:fld>
            <a:endParaRPr lang="en-US"/>
          </a:p>
        </p:txBody>
      </p:sp>
    </p:spTree>
    <p:extLst>
      <p:ext uri="{BB962C8B-B14F-4D97-AF65-F5344CB8AC3E}">
        <p14:creationId xmlns:p14="http://schemas.microsoft.com/office/powerpoint/2010/main" val="9677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https://paperswithcode.com/dataset/kinetics-700</a:t>
            </a:r>
            <a:endParaRPr lang="en-US" dirty="0"/>
          </a:p>
        </p:txBody>
      </p:sp>
      <p:sp>
        <p:nvSpPr>
          <p:cNvPr id="4" name="Slide Number Placeholder 3"/>
          <p:cNvSpPr>
            <a:spLocks noGrp="1"/>
          </p:cNvSpPr>
          <p:nvPr>
            <p:ph type="sldNum" sz="quarter" idx="10"/>
          </p:nvPr>
        </p:nvSpPr>
        <p:spPr/>
        <p:txBody>
          <a:bodyPr/>
          <a:lstStyle/>
          <a:p>
            <a:fld id="{7A43B356-150A-4F59-9D42-86FC9EE7D2CD}" type="slidenum">
              <a:rPr lang="en-US" smtClean="0"/>
              <a:t>2</a:t>
            </a:fld>
            <a:endParaRPr lang="en-US"/>
          </a:p>
        </p:txBody>
      </p:sp>
    </p:spTree>
    <p:extLst>
      <p:ext uri="{BB962C8B-B14F-4D97-AF65-F5344CB8AC3E}">
        <p14:creationId xmlns:p14="http://schemas.microsoft.com/office/powerpoint/2010/main" val="161894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F1076-D1FE-4350-B4C5-ECB836842D05}"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125399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F1076-D1FE-4350-B4C5-ECB836842D05}"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93305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F1076-D1FE-4350-B4C5-ECB836842D05}"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51117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F1076-D1FE-4350-B4C5-ECB836842D05}"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135322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EF1076-D1FE-4350-B4C5-ECB836842D05}"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344219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F1076-D1FE-4350-B4C5-ECB836842D05}"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261073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F1076-D1FE-4350-B4C5-ECB836842D05}"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211261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F1076-D1FE-4350-B4C5-ECB836842D05}"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418165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F1076-D1FE-4350-B4C5-ECB836842D05}"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111057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EF1076-D1FE-4350-B4C5-ECB836842D05}"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217278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EF1076-D1FE-4350-B4C5-ECB836842D05}"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899C-BB61-4DC1-9FC3-8856AF3D47BD}" type="slidenum">
              <a:rPr lang="en-US" smtClean="0"/>
              <a:t>‹#›</a:t>
            </a:fld>
            <a:endParaRPr lang="en-US"/>
          </a:p>
        </p:txBody>
      </p:sp>
    </p:spTree>
    <p:extLst>
      <p:ext uri="{BB962C8B-B14F-4D97-AF65-F5344CB8AC3E}">
        <p14:creationId xmlns:p14="http://schemas.microsoft.com/office/powerpoint/2010/main" val="163641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F1076-D1FE-4350-B4C5-ECB836842D05}" type="datetimeFigureOut">
              <a:rPr lang="en-US" smtClean="0"/>
              <a:t>5/29/2023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D899C-BB61-4DC1-9FC3-8856AF3D47BD}" type="slidenum">
              <a:rPr lang="en-US" smtClean="0"/>
              <a:t>‹#›</a:t>
            </a:fld>
            <a:endParaRPr lang="en-US"/>
          </a:p>
        </p:txBody>
      </p:sp>
    </p:spTree>
    <p:extLst>
      <p:ext uri="{BB962C8B-B14F-4D97-AF65-F5344CB8AC3E}">
        <p14:creationId xmlns:p14="http://schemas.microsoft.com/office/powerpoint/2010/main" val="380503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DeepEthogram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280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pic>
        <p:nvPicPr>
          <p:cNvPr id="3" name="Picture 2"/>
          <p:cNvPicPr>
            <a:picLocks noChangeAspect="1"/>
          </p:cNvPicPr>
          <p:nvPr/>
        </p:nvPicPr>
        <p:blipFill>
          <a:blip r:embed="rId2"/>
          <a:stretch>
            <a:fillRect/>
          </a:stretch>
        </p:blipFill>
        <p:spPr>
          <a:xfrm>
            <a:off x="4938304" y="75334"/>
            <a:ext cx="6863459" cy="6510193"/>
          </a:xfrm>
          <a:prstGeom prst="rect">
            <a:avLst/>
          </a:prstGeom>
        </p:spPr>
      </p:pic>
    </p:spTree>
    <p:extLst>
      <p:ext uri="{BB962C8B-B14F-4D97-AF65-F5344CB8AC3E}">
        <p14:creationId xmlns:p14="http://schemas.microsoft.com/office/powerpoint/2010/main" val="159995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Unlike other approaches in the field of Neuroscience and animal behavior, the current approach is end2end and does not need two steps (pose estimation + classifier)</a:t>
            </a:r>
          </a:p>
          <a:p>
            <a:r>
              <a:rPr lang="en-US" dirty="0" smtClean="0"/>
              <a:t>Supervised approach, annotations for behavior supervised deep-learning model </a:t>
            </a:r>
            <a:r>
              <a:rPr lang="en-US" dirty="0"/>
              <a:t>that, </a:t>
            </a:r>
            <a:r>
              <a:rPr lang="en-US" dirty="0" smtClean="0"/>
              <a:t>with minimal user-based training </a:t>
            </a:r>
            <a:r>
              <a:rPr lang="en-US" dirty="0"/>
              <a:t>data, takes a video with </a:t>
            </a:r>
            <a:r>
              <a:rPr lang="en-US" i="1" dirty="0"/>
              <a:t>T </a:t>
            </a:r>
            <a:r>
              <a:rPr lang="en-US" dirty="0"/>
              <a:t>frames and a </a:t>
            </a:r>
            <a:r>
              <a:rPr lang="en-US" dirty="0" smtClean="0"/>
              <a:t>user-defined set </a:t>
            </a:r>
            <a:r>
              <a:rPr lang="en-US" dirty="0"/>
              <a:t>of </a:t>
            </a:r>
            <a:r>
              <a:rPr lang="en-US" i="1" dirty="0"/>
              <a:t>K </a:t>
            </a:r>
            <a:r>
              <a:rPr lang="en-US" dirty="0" smtClean="0"/>
              <a:t>behaviors and </a:t>
            </a:r>
            <a:r>
              <a:rPr lang="en-US" dirty="0"/>
              <a:t>generates a binary [</a:t>
            </a:r>
            <a:r>
              <a:rPr lang="en-US" i="1" dirty="0"/>
              <a:t>T</a:t>
            </a:r>
            <a:r>
              <a:rPr lang="en-US" dirty="0"/>
              <a:t>, </a:t>
            </a:r>
            <a:r>
              <a:rPr lang="en-US" i="1" dirty="0"/>
              <a:t>K</a:t>
            </a:r>
            <a:r>
              <a:rPr lang="en-US" dirty="0"/>
              <a:t>] </a:t>
            </a:r>
            <a:r>
              <a:rPr lang="en-US" dirty="0" smtClean="0"/>
              <a:t>matrix</a:t>
            </a:r>
          </a:p>
          <a:p>
            <a:r>
              <a:rPr lang="en-US" dirty="0" smtClean="0"/>
              <a:t>convolutional neural networks (CNNs) were used, specifically </a:t>
            </a:r>
            <a:r>
              <a:rPr lang="en-US" b="1" dirty="0" smtClean="0"/>
              <a:t>Hidden Two-Stream Networks </a:t>
            </a:r>
            <a:r>
              <a:rPr lang="en-US" dirty="0" smtClean="0"/>
              <a:t>(Zhu et al., 2017) and </a:t>
            </a:r>
            <a:r>
              <a:rPr lang="en-US" b="1" dirty="0" smtClean="0"/>
              <a:t>Temporal Gaussian Mixture </a:t>
            </a:r>
            <a:r>
              <a:rPr lang="en-US" dirty="0" smtClean="0"/>
              <a:t>(TGM) networks (</a:t>
            </a:r>
            <a:r>
              <a:rPr lang="en-US" dirty="0" err="1" smtClean="0"/>
              <a:t>Piergiovanni</a:t>
            </a:r>
            <a:r>
              <a:rPr lang="en-US" dirty="0" smtClean="0"/>
              <a:t> and </a:t>
            </a:r>
            <a:r>
              <a:rPr lang="en-US" dirty="0" err="1" smtClean="0"/>
              <a:t>Ryoo</a:t>
            </a:r>
            <a:r>
              <a:rPr lang="en-US" dirty="0" smtClean="0"/>
              <a:t>, 2018), to detect actions in videos, and we </a:t>
            </a:r>
            <a:r>
              <a:rPr lang="en-US" b="1" dirty="0" err="1" smtClean="0"/>
              <a:t>pretrained</a:t>
            </a:r>
            <a:r>
              <a:rPr lang="en-US" dirty="0" smtClean="0"/>
              <a:t> the networks on large open-source datasets (</a:t>
            </a:r>
            <a:r>
              <a:rPr lang="en-US" dirty="0"/>
              <a:t>Kinetics700 video dataset</a:t>
            </a:r>
            <a:r>
              <a:rPr lang="en-US" dirty="0" smtClean="0"/>
              <a:t>)</a:t>
            </a:r>
          </a:p>
          <a:p>
            <a:r>
              <a:rPr lang="en-US" dirty="0" smtClean="0"/>
              <a:t>Authors admit that this model is not SOTA for action detection in CS, rather, for specific biomedical animal research. Moreover, authors states that the architecture is not SOTA and does not use transformers and GNN. </a:t>
            </a:r>
          </a:p>
          <a:p>
            <a:pPr marL="0" indent="0">
              <a:buNone/>
            </a:pPr>
            <a:endParaRPr lang="en-US" dirty="0" smtClean="0"/>
          </a:p>
        </p:txBody>
      </p:sp>
    </p:spTree>
    <p:extLst>
      <p:ext uri="{BB962C8B-B14F-4D97-AF65-F5344CB8AC3E}">
        <p14:creationId xmlns:p14="http://schemas.microsoft.com/office/powerpoint/2010/main" val="225733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a:t>
            </a:r>
            <a:r>
              <a:rPr lang="en-US" dirty="0" smtClean="0"/>
              <a:t>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overall architecture of our solution includes (1) estimating motion (optic flow) from a small snippet of video frames, (2) compressing a snippet of optic flow and individual still images into a lower dimensional set of features, and (3) using a sequence of the compressed features to estimate the probability of each behavior at each frame in a video</a:t>
            </a:r>
          </a:p>
          <a:p>
            <a:r>
              <a:rPr lang="en-US" b="1" dirty="0" smtClean="0"/>
              <a:t>Flow generator: </a:t>
            </a:r>
            <a:r>
              <a:rPr lang="en-US" dirty="0" smtClean="0"/>
              <a:t>CNN </a:t>
            </a:r>
            <a:r>
              <a:rPr lang="en-US" dirty="0"/>
              <a:t>is used to generate optic flow from </a:t>
            </a:r>
            <a:r>
              <a:rPr lang="en-US" dirty="0" smtClean="0"/>
              <a:t>a set </a:t>
            </a:r>
            <a:r>
              <a:rPr lang="en-US" dirty="0"/>
              <a:t>of </a:t>
            </a:r>
            <a:r>
              <a:rPr lang="en-US" dirty="0" smtClean="0"/>
              <a:t>images</a:t>
            </a:r>
            <a:r>
              <a:rPr lang="en-US" dirty="0"/>
              <a:t>. We incorporate optic flow because some behaviors are only obvious by looking </a:t>
            </a:r>
            <a:r>
              <a:rPr lang="en-US" dirty="0" smtClean="0"/>
              <a:t>at the </a:t>
            </a:r>
            <a:r>
              <a:rPr lang="en-US" dirty="0"/>
              <a:t>animal’s movements between frames, such as distinguishing standing still and walking</a:t>
            </a:r>
            <a:r>
              <a:rPr lang="en-US" dirty="0" smtClean="0"/>
              <a:t>. Input includes set of 11 frames. </a:t>
            </a:r>
            <a:endParaRPr lang="en-US" dirty="0" smtClean="0"/>
          </a:p>
          <a:p>
            <a:r>
              <a:rPr lang="en-US" b="1" dirty="0" smtClean="0"/>
              <a:t>Optic flow: </a:t>
            </a:r>
            <a:r>
              <a:rPr lang="en-US" dirty="0"/>
              <a:t>compress the large number </a:t>
            </a:r>
            <a:r>
              <a:rPr lang="en-US" dirty="0" smtClean="0"/>
              <a:t>of optic </a:t>
            </a:r>
            <a:r>
              <a:rPr lang="en-US" dirty="0"/>
              <a:t>flow snippets across all the pixels into a small set of features called </a:t>
            </a:r>
            <a:r>
              <a:rPr lang="en-US" i="1" dirty="0"/>
              <a:t>flow </a:t>
            </a:r>
            <a:r>
              <a:rPr lang="en-US" i="1" dirty="0" smtClean="0"/>
              <a:t>features. </a:t>
            </a:r>
            <a:r>
              <a:rPr lang="en-US" dirty="0" err="1"/>
              <a:t>MotionNet</a:t>
            </a:r>
            <a:r>
              <a:rPr lang="en-US" dirty="0"/>
              <a:t> (</a:t>
            </a:r>
            <a:r>
              <a:rPr lang="en-US" i="1" dirty="0"/>
              <a:t>Zhu et al., 2017</a:t>
            </a:r>
            <a:r>
              <a:rPr lang="en-US" dirty="0"/>
              <a:t>) architecture to generate </a:t>
            </a:r>
            <a:r>
              <a:rPr lang="en-US" dirty="0" smtClean="0"/>
              <a:t>10 optic </a:t>
            </a:r>
            <a:r>
              <a:rPr lang="en-US" dirty="0"/>
              <a:t>flow frames from 11 images.</a:t>
            </a:r>
            <a:endParaRPr lang="en-US" i="1" dirty="0" smtClean="0"/>
          </a:p>
          <a:p>
            <a:r>
              <a:rPr lang="en-US" b="1" dirty="0" smtClean="0"/>
              <a:t>Spatial features CNN: </a:t>
            </a:r>
            <a:r>
              <a:rPr lang="en-US" dirty="0" smtClean="0"/>
              <a:t>takes </a:t>
            </a:r>
            <a:r>
              <a:rPr lang="en-US" dirty="0"/>
              <a:t>single video frames as input, to compress </a:t>
            </a:r>
            <a:r>
              <a:rPr lang="en-US" dirty="0" smtClean="0"/>
              <a:t>the large </a:t>
            </a:r>
            <a:r>
              <a:rPr lang="en-US" dirty="0"/>
              <a:t>number of raw pixels into a small set of </a:t>
            </a:r>
            <a:r>
              <a:rPr lang="en-US" i="1" dirty="0"/>
              <a:t>spatial features</a:t>
            </a:r>
            <a:r>
              <a:rPr lang="en-US" dirty="0"/>
              <a:t>, which contain information </a:t>
            </a:r>
            <a:r>
              <a:rPr lang="en-US" dirty="0" smtClean="0"/>
              <a:t>about the </a:t>
            </a:r>
            <a:r>
              <a:rPr lang="en-US" dirty="0"/>
              <a:t>values of pixels relative to one another spatially but lack temporal </a:t>
            </a:r>
            <a:r>
              <a:rPr lang="en-US" dirty="0" smtClean="0"/>
              <a:t>information. </a:t>
            </a:r>
            <a:r>
              <a:rPr lang="en-US" dirty="0" err="1" smtClean="0"/>
              <a:t>ResNet</a:t>
            </a:r>
            <a:r>
              <a:rPr lang="en-US" dirty="0" smtClean="0"/>
              <a:t> </a:t>
            </a:r>
            <a:r>
              <a:rPr lang="en-US" dirty="0"/>
              <a:t>family of </a:t>
            </a:r>
            <a:r>
              <a:rPr lang="en-US" dirty="0" smtClean="0"/>
              <a:t>models TGM.</a:t>
            </a:r>
          </a:p>
          <a:p>
            <a:r>
              <a:rPr lang="en-US" b="1" dirty="0" smtClean="0"/>
              <a:t>Final stage: </a:t>
            </a:r>
            <a:r>
              <a:rPr lang="en-US" dirty="0"/>
              <a:t>fuse the outputs of the two feature extractors by </a:t>
            </a:r>
            <a:r>
              <a:rPr lang="en-US" dirty="0" smtClean="0"/>
              <a:t>averaging, To produce </a:t>
            </a:r>
            <a:r>
              <a:rPr lang="en-US" dirty="0"/>
              <a:t>the final probabilities that each behavior was present on a given frame – a step </a:t>
            </a:r>
            <a:r>
              <a:rPr lang="en-US" dirty="0" smtClean="0"/>
              <a:t>called inference </a:t>
            </a:r>
            <a:r>
              <a:rPr lang="en-US" dirty="0"/>
              <a:t>– we use a </a:t>
            </a:r>
            <a:r>
              <a:rPr lang="en-US" i="1" dirty="0"/>
              <a:t>sequence model</a:t>
            </a:r>
            <a:r>
              <a:rPr lang="en-US" dirty="0"/>
              <a:t>, which has a large temporal receptive field and thus </a:t>
            </a:r>
            <a:r>
              <a:rPr lang="en-US" dirty="0" smtClean="0"/>
              <a:t>utilizes long </a:t>
            </a:r>
            <a:r>
              <a:rPr lang="en-US" dirty="0"/>
              <a:t>timescale </a:t>
            </a:r>
            <a:r>
              <a:rPr lang="en-US" dirty="0" smtClean="0"/>
              <a:t>information</a:t>
            </a:r>
          </a:p>
          <a:p>
            <a:r>
              <a:rPr lang="en-US" dirty="0"/>
              <a:t>The final output of </a:t>
            </a:r>
            <a:r>
              <a:rPr lang="en-US" dirty="0" err="1"/>
              <a:t>DeepEthogram</a:t>
            </a:r>
            <a:r>
              <a:rPr lang="en-US" dirty="0"/>
              <a:t> is </a:t>
            </a:r>
            <a:r>
              <a:rPr lang="en-US" dirty="0" smtClean="0"/>
              <a:t>a [</a:t>
            </a:r>
            <a:r>
              <a:rPr lang="en-US" i="1" dirty="0" smtClean="0"/>
              <a:t>T</a:t>
            </a:r>
            <a:r>
              <a:rPr lang="en-US" dirty="0"/>
              <a:t>, </a:t>
            </a:r>
            <a:r>
              <a:rPr lang="en-US" i="1" dirty="0" smtClean="0"/>
              <a:t>K</a:t>
            </a:r>
            <a:r>
              <a:rPr lang="en-US" dirty="0" smtClean="0"/>
              <a:t>] matrix</a:t>
            </a:r>
            <a:r>
              <a:rPr lang="en-US" dirty="0"/>
              <a:t>, in which each element </a:t>
            </a:r>
            <a:r>
              <a:rPr lang="en-US" dirty="0" smtClean="0"/>
              <a:t>is the </a:t>
            </a:r>
            <a:r>
              <a:rPr lang="en-US" dirty="0"/>
              <a:t>probability of behavior </a:t>
            </a:r>
            <a:r>
              <a:rPr lang="en-US" i="1" dirty="0"/>
              <a:t>k </a:t>
            </a:r>
            <a:r>
              <a:rPr lang="en-US" dirty="0"/>
              <a:t>occurring at time </a:t>
            </a:r>
            <a:r>
              <a:rPr lang="en-US" i="1" dirty="0"/>
              <a:t>t</a:t>
            </a:r>
            <a:endParaRPr lang="en-US" b="1" dirty="0" smtClean="0"/>
          </a:p>
          <a:p>
            <a:r>
              <a:rPr lang="en-US" dirty="0" smtClean="0"/>
              <a:t>Augmentations </a:t>
            </a:r>
            <a:r>
              <a:rPr lang="en-US" dirty="0" smtClean="0"/>
              <a:t>of the input for the training included random </a:t>
            </a:r>
            <a:r>
              <a:rPr lang="en-US" dirty="0" err="1" smtClean="0"/>
              <a:t>pertubations</a:t>
            </a:r>
            <a:r>
              <a:rPr lang="en-US" dirty="0"/>
              <a:t> </a:t>
            </a:r>
            <a:r>
              <a:rPr lang="en-US" dirty="0" smtClean="0"/>
              <a:t>of: brightness, contrast, 10deg rotation, horizontal flip and vertical flip for some of the data.   </a:t>
            </a:r>
            <a:endParaRPr lang="en-US" dirty="0"/>
          </a:p>
        </p:txBody>
      </p:sp>
      <p:pic>
        <p:nvPicPr>
          <p:cNvPr id="4" name="Picture 3"/>
          <p:cNvPicPr>
            <a:picLocks noChangeAspect="1"/>
          </p:cNvPicPr>
          <p:nvPr/>
        </p:nvPicPr>
        <p:blipFill>
          <a:blip r:embed="rId2"/>
          <a:stretch>
            <a:fillRect/>
          </a:stretch>
        </p:blipFill>
        <p:spPr>
          <a:xfrm>
            <a:off x="7597832" y="166421"/>
            <a:ext cx="4594167" cy="1653900"/>
          </a:xfrm>
          <a:prstGeom prst="rect">
            <a:avLst/>
          </a:prstGeom>
        </p:spPr>
      </p:pic>
    </p:spTree>
    <p:extLst>
      <p:ext uri="{BB962C8B-B14F-4D97-AF65-F5344CB8AC3E}">
        <p14:creationId xmlns:p14="http://schemas.microsoft.com/office/powerpoint/2010/main" val="318745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functions </a:t>
            </a:r>
            <a:endParaRPr lang="en-US" dirty="0"/>
          </a:p>
        </p:txBody>
      </p:sp>
      <p:sp>
        <p:nvSpPr>
          <p:cNvPr id="3" name="Content Placeholder 2"/>
          <p:cNvSpPr>
            <a:spLocks noGrp="1"/>
          </p:cNvSpPr>
          <p:nvPr>
            <p:ph idx="1"/>
          </p:nvPr>
        </p:nvSpPr>
        <p:spPr/>
        <p:txBody>
          <a:bodyPr/>
          <a:lstStyle/>
          <a:p>
            <a:r>
              <a:rPr lang="en-US" dirty="0" smtClean="0"/>
              <a:t>Flow generator, minimization of reconstruction error and high-frequency components </a:t>
            </a:r>
            <a:endParaRPr lang="en-US" dirty="0"/>
          </a:p>
        </p:txBody>
      </p:sp>
      <p:pic>
        <p:nvPicPr>
          <p:cNvPr id="4" name="Picture 3"/>
          <p:cNvPicPr>
            <a:picLocks noChangeAspect="1"/>
          </p:cNvPicPr>
          <p:nvPr/>
        </p:nvPicPr>
        <p:blipFill>
          <a:blip r:embed="rId2"/>
          <a:stretch>
            <a:fillRect/>
          </a:stretch>
        </p:blipFill>
        <p:spPr>
          <a:xfrm>
            <a:off x="5662756" y="2319194"/>
            <a:ext cx="6038850" cy="4362450"/>
          </a:xfrm>
          <a:prstGeom prst="rect">
            <a:avLst/>
          </a:prstGeom>
        </p:spPr>
      </p:pic>
    </p:spTree>
    <p:extLst>
      <p:ext uri="{BB962C8B-B14F-4D97-AF65-F5344CB8AC3E}">
        <p14:creationId xmlns:p14="http://schemas.microsoft.com/office/powerpoint/2010/main" val="401258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t>Tested on varied datasets from different animals and settings (i.e., fly, mouse..)</a:t>
            </a:r>
          </a:p>
          <a:p>
            <a:r>
              <a:rPr lang="en-US" dirty="0" smtClean="0"/>
              <a:t>Compared with 3 human experts labeling, most of the classifications were not significantly different from the human annotations. Moreover, lowest performance tended to be the behaviors for which humans had less agreement </a:t>
            </a:r>
          </a:p>
          <a:p>
            <a:r>
              <a:rPr lang="en-US" dirty="0" smtClean="0"/>
              <a:t>In order to deal well with rare classes the following were conducted: 1) cost function had weighed errors such that rare classes were more heavily represented. 2) regularization </a:t>
            </a:r>
            <a:r>
              <a:rPr lang="en-US" dirty="0" err="1" smtClean="0"/>
              <a:t>specigic</a:t>
            </a:r>
            <a:r>
              <a:rPr lang="en-US" dirty="0" smtClean="0"/>
              <a:t> to transfer </a:t>
            </a:r>
            <a:r>
              <a:rPr lang="en-US" dirty="0" err="1" smtClean="0"/>
              <a:t>leartning</a:t>
            </a:r>
            <a:r>
              <a:rPr lang="en-US" dirty="0" smtClean="0"/>
              <a:t> to reduce overfitting. 3) tuned threshold for converting the models probability of a given class into a classification of whether that behavior was present.</a:t>
            </a:r>
          </a:p>
          <a:p>
            <a:endParaRPr lang="en-US" dirty="0" smtClean="0"/>
          </a:p>
          <a:p>
            <a:endParaRPr lang="en-US" dirty="0"/>
          </a:p>
        </p:txBody>
      </p:sp>
    </p:spTree>
    <p:extLst>
      <p:ext uri="{BB962C8B-B14F-4D97-AF65-F5344CB8AC3E}">
        <p14:creationId xmlns:p14="http://schemas.microsoft.com/office/powerpoint/2010/main" val="422827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dirty="0" smtClean="0"/>
              <a:t> </a:t>
            </a:r>
            <a:endParaRPr lang="en-US" dirty="0"/>
          </a:p>
        </p:txBody>
      </p:sp>
      <p:pic>
        <p:nvPicPr>
          <p:cNvPr id="5" name="Picture 4"/>
          <p:cNvPicPr>
            <a:picLocks noChangeAspect="1"/>
          </p:cNvPicPr>
          <p:nvPr/>
        </p:nvPicPr>
        <p:blipFill>
          <a:blip r:embed="rId2"/>
          <a:stretch>
            <a:fillRect/>
          </a:stretch>
        </p:blipFill>
        <p:spPr>
          <a:xfrm>
            <a:off x="876300" y="1973839"/>
            <a:ext cx="10439400" cy="3076575"/>
          </a:xfrm>
          <a:prstGeom prst="rect">
            <a:avLst/>
          </a:prstGeom>
        </p:spPr>
      </p:pic>
    </p:spTree>
    <p:extLst>
      <p:ext uri="{BB962C8B-B14F-4D97-AF65-F5344CB8AC3E}">
        <p14:creationId xmlns:p14="http://schemas.microsoft.com/office/powerpoint/2010/main" val="26574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dirty="0" smtClean="0"/>
              <a:t> </a:t>
            </a:r>
            <a:endParaRPr lang="en-US" dirty="0"/>
          </a:p>
        </p:txBody>
      </p:sp>
      <p:pic>
        <p:nvPicPr>
          <p:cNvPr id="3" name="Picture 2"/>
          <p:cNvPicPr>
            <a:picLocks noChangeAspect="1"/>
          </p:cNvPicPr>
          <p:nvPr/>
        </p:nvPicPr>
        <p:blipFill>
          <a:blip r:embed="rId2"/>
          <a:stretch>
            <a:fillRect/>
          </a:stretch>
        </p:blipFill>
        <p:spPr>
          <a:xfrm>
            <a:off x="809625" y="1425719"/>
            <a:ext cx="10544175" cy="5114925"/>
          </a:xfrm>
          <a:prstGeom prst="rect">
            <a:avLst/>
          </a:prstGeom>
        </p:spPr>
      </p:pic>
    </p:spTree>
    <p:extLst>
      <p:ext uri="{BB962C8B-B14F-4D97-AF65-F5344CB8AC3E}">
        <p14:creationId xmlns:p14="http://schemas.microsoft.com/office/powerpoint/2010/main" val="210373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dirty="0" smtClean="0"/>
              <a:t> </a:t>
            </a:r>
            <a:endParaRPr lang="en-US" dirty="0"/>
          </a:p>
        </p:txBody>
      </p:sp>
      <p:pic>
        <p:nvPicPr>
          <p:cNvPr id="4" name="Picture 3"/>
          <p:cNvPicPr>
            <a:picLocks noChangeAspect="1"/>
          </p:cNvPicPr>
          <p:nvPr/>
        </p:nvPicPr>
        <p:blipFill>
          <a:blip r:embed="rId2"/>
          <a:stretch>
            <a:fillRect/>
          </a:stretch>
        </p:blipFill>
        <p:spPr>
          <a:xfrm>
            <a:off x="890587" y="1909762"/>
            <a:ext cx="10410825" cy="3038475"/>
          </a:xfrm>
          <a:prstGeom prst="rect">
            <a:avLst/>
          </a:prstGeom>
        </p:spPr>
      </p:pic>
    </p:spTree>
    <p:extLst>
      <p:ext uri="{BB962C8B-B14F-4D97-AF65-F5344CB8AC3E}">
        <p14:creationId xmlns:p14="http://schemas.microsoft.com/office/powerpoint/2010/main" val="282422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dirty="0" smtClean="0"/>
              <a:t> </a:t>
            </a:r>
            <a:endParaRPr lang="en-US" dirty="0"/>
          </a:p>
        </p:txBody>
      </p:sp>
      <p:pic>
        <p:nvPicPr>
          <p:cNvPr id="3" name="Picture 2"/>
          <p:cNvPicPr>
            <a:picLocks noChangeAspect="1"/>
          </p:cNvPicPr>
          <p:nvPr/>
        </p:nvPicPr>
        <p:blipFill>
          <a:blip r:embed="rId2"/>
          <a:stretch>
            <a:fillRect/>
          </a:stretch>
        </p:blipFill>
        <p:spPr>
          <a:xfrm>
            <a:off x="4599709" y="153581"/>
            <a:ext cx="7148946" cy="6669275"/>
          </a:xfrm>
          <a:prstGeom prst="rect">
            <a:avLst/>
          </a:prstGeom>
        </p:spPr>
      </p:pic>
    </p:spTree>
    <p:extLst>
      <p:ext uri="{BB962C8B-B14F-4D97-AF65-F5344CB8AC3E}">
        <p14:creationId xmlns:p14="http://schemas.microsoft.com/office/powerpoint/2010/main" val="47756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5858</TotalTime>
  <Words>628</Words>
  <Application>Microsoft Office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DeepEthogram</vt:lpstr>
      <vt:lpstr>Introduction</vt:lpstr>
      <vt:lpstr>Architecture  </vt:lpstr>
      <vt:lpstr>Loss functions </vt:lpstr>
      <vt:lpstr>Results </vt:lpstr>
      <vt:lpstr>Results </vt:lpstr>
      <vt:lpstr>Results </vt:lpstr>
      <vt:lpstr>Results </vt:lpstr>
      <vt:lpstr>Results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DeepEthogram</dc:title>
  <dc:creator>Jackie Schiller</dc:creator>
  <cp:lastModifiedBy>Jackie Schiller</cp:lastModifiedBy>
  <cp:revision>25</cp:revision>
  <dcterms:created xsi:type="dcterms:W3CDTF">2023-05-21T09:03:29Z</dcterms:created>
  <dcterms:modified xsi:type="dcterms:W3CDTF">2023-05-29T10:34:38Z</dcterms:modified>
</cp:coreProperties>
</file>