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6" r:id="rId3"/>
    <p:sldId id="267" r:id="rId4"/>
    <p:sldId id="273" r:id="rId5"/>
    <p:sldId id="263" r:id="rId6"/>
    <p:sldId id="265" r:id="rId7"/>
    <p:sldId id="258" r:id="rId8"/>
    <p:sldId id="274" r:id="rId9"/>
    <p:sldId id="275" r:id="rId10"/>
    <p:sldId id="276" r:id="rId11"/>
    <p:sldId id="272" r:id="rId12"/>
    <p:sldId id="269" r:id="rId13"/>
    <p:sldId id="270" r:id="rId14"/>
    <p:sldId id="271" r:id="rId15"/>
    <p:sldId id="260" r:id="rId16"/>
    <p:sldId id="262" r:id="rId17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03" d="100"/>
          <a:sy n="103" d="100"/>
        </p:scale>
        <p:origin x="104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1D6FE-D128-4427-9EE1-489D9C201E38}" type="datetimeFigureOut">
              <a:rPr lang="he-IL" smtClean="0"/>
              <a:t>ז'/ניסן/תשע"ז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E658-FA97-4B9A-927F-A035D07C942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982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1D6FE-D128-4427-9EE1-489D9C201E38}" type="datetimeFigureOut">
              <a:rPr lang="he-IL" smtClean="0"/>
              <a:t>ז'/ניסן/תשע"ז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E658-FA97-4B9A-927F-A035D07C942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243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1D6FE-D128-4427-9EE1-489D9C201E38}" type="datetimeFigureOut">
              <a:rPr lang="he-IL" smtClean="0"/>
              <a:t>ז'/ניסן/תשע"ז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E658-FA97-4B9A-927F-A035D07C942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641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1D6FE-D128-4427-9EE1-489D9C201E38}" type="datetimeFigureOut">
              <a:rPr lang="he-IL" smtClean="0"/>
              <a:t>ז'/ניסן/תשע"ז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E658-FA97-4B9A-927F-A035D07C942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469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1D6FE-D128-4427-9EE1-489D9C201E38}" type="datetimeFigureOut">
              <a:rPr lang="he-IL" smtClean="0"/>
              <a:t>ז'/ניסן/תשע"ז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E658-FA97-4B9A-927F-A035D07C942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265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1D6FE-D128-4427-9EE1-489D9C201E38}" type="datetimeFigureOut">
              <a:rPr lang="he-IL" smtClean="0"/>
              <a:t>ז'/ניסן/תשע"ז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E658-FA97-4B9A-927F-A035D07C942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901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1D6FE-D128-4427-9EE1-489D9C201E38}" type="datetimeFigureOut">
              <a:rPr lang="he-IL" smtClean="0"/>
              <a:t>ז'/ניסן/תשע"ז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E658-FA97-4B9A-927F-A035D07C942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934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1D6FE-D128-4427-9EE1-489D9C201E38}" type="datetimeFigureOut">
              <a:rPr lang="he-IL" smtClean="0"/>
              <a:t>ז'/ניסן/תשע"ז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E658-FA97-4B9A-927F-A035D07C942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936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1D6FE-D128-4427-9EE1-489D9C201E38}" type="datetimeFigureOut">
              <a:rPr lang="he-IL" smtClean="0"/>
              <a:t>ז'/ניסן/תשע"ז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E658-FA97-4B9A-927F-A035D07C942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79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1D6FE-D128-4427-9EE1-489D9C201E38}" type="datetimeFigureOut">
              <a:rPr lang="he-IL" smtClean="0"/>
              <a:t>ז'/ניסן/תשע"ז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E658-FA97-4B9A-927F-A035D07C942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051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1D6FE-D128-4427-9EE1-489D9C201E38}" type="datetimeFigureOut">
              <a:rPr lang="he-IL" smtClean="0"/>
              <a:t>ז'/ניסן/תשע"ז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E658-FA97-4B9A-927F-A035D07C942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533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1D6FE-D128-4427-9EE1-489D9C201E38}" type="datetimeFigureOut">
              <a:rPr lang="he-IL" smtClean="0"/>
              <a:t>ז'/ניסן/תשע"ז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3E658-FA97-4B9A-927F-A035D07C942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9948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gif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gif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1.wdp"/><Relationship Id="rId7" Type="http://schemas.openxmlformats.org/officeDocument/2006/relationships/image" Target="../media/image17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gif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pptbackgroundstemplates.com/backgrounds/clouds-illustration-backgroun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" y="0"/>
            <a:ext cx="917818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totali.co.nz/media/mobile-phone-developm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540" y="371780"/>
            <a:ext cx="4851706" cy="451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מלבן 8"/>
          <p:cNvSpPr/>
          <p:nvPr/>
        </p:nvSpPr>
        <p:spPr>
          <a:xfrm>
            <a:off x="-129130" y="4809346"/>
            <a:ext cx="90717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קורס פיתוח אתרי מובייל/אפליקציות </a:t>
            </a:r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WEB</a:t>
            </a:r>
            <a:r>
              <a:rPr lang="he-IL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endParaRPr lang="he-IL" sz="4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6333645" y="6096000"/>
            <a:ext cx="27687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3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מרצה:עופר שלי</a:t>
            </a:r>
            <a:endParaRPr lang="he-IL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11" name="תמונה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91" y="5620757"/>
            <a:ext cx="956426" cy="95048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26" name="Picture 2" descr="http://howtodoinjava.com/wp-content/uploads/jquery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949280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תמונה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5832220"/>
            <a:ext cx="712170" cy="7651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מלבן 14"/>
          <p:cNvSpPr/>
          <p:nvPr/>
        </p:nvSpPr>
        <p:spPr>
          <a:xfrm>
            <a:off x="2771800" y="4077072"/>
            <a:ext cx="4118435" cy="521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ברוכים הבאים</a:t>
            </a:r>
            <a:endParaRPr lang="he-IL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13" name="Picture 2" descr="http://howtodoinjava.com/wp-content/uploads/jquery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500" y="6047232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61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50"/>
            <a:ext cx="9144000" cy="6850650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80060" y="188640"/>
            <a:ext cx="8183880" cy="830997"/>
          </a:xfrm>
        </p:spPr>
        <p:txBody>
          <a:bodyPr wrap="square">
            <a:spAutoFit/>
          </a:bodyPr>
          <a:lstStyle/>
          <a:p>
            <a:r>
              <a:rPr lang="he-IL" sz="4800" b="1" dirty="0" smtClean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טבלאות שכר</a:t>
            </a:r>
            <a:endParaRPr lang="he-IL" sz="4800" b="1" dirty="0">
              <a:ln w="18415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" y="4847783"/>
            <a:ext cx="1371600" cy="14736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4" descr="http://www.totali.co.nz/media/mobile-phone-developm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984159"/>
            <a:ext cx="2431206" cy="226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llJobs דרושים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995" y="5696030"/>
            <a:ext cx="2171700" cy="8382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3" name="קבוצה 2"/>
          <p:cNvGrpSpPr/>
          <p:nvPr/>
        </p:nvGrpSpPr>
        <p:grpSpPr>
          <a:xfrm>
            <a:off x="531136" y="1268760"/>
            <a:ext cx="7857288" cy="4169892"/>
            <a:chOff x="531136" y="1268760"/>
            <a:chExt cx="7857288" cy="416989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40" t="30194" r="27168" b="24053"/>
            <a:stretch/>
          </p:blipFill>
          <p:spPr bwMode="auto">
            <a:xfrm>
              <a:off x="531136" y="1268760"/>
              <a:ext cx="7857288" cy="416989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מלבן מעוגל 8"/>
            <p:cNvSpPr/>
            <p:nvPr/>
          </p:nvSpPr>
          <p:spPr>
            <a:xfrm>
              <a:off x="4716016" y="1737384"/>
              <a:ext cx="648072" cy="32467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8" name="מלבן 7"/>
          <p:cNvSpPr/>
          <p:nvPr/>
        </p:nvSpPr>
        <p:spPr>
          <a:xfrm>
            <a:off x="982648" y="1737384"/>
            <a:ext cx="7128792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/>
          <p:cNvSpPr/>
          <p:nvPr/>
        </p:nvSpPr>
        <p:spPr>
          <a:xfrm>
            <a:off x="982648" y="3288658"/>
            <a:ext cx="7128792" cy="50038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000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50"/>
            <a:ext cx="9144000" cy="651799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80060" y="-19307"/>
            <a:ext cx="8183880" cy="1323439"/>
          </a:xfrm>
        </p:spPr>
        <p:txBody>
          <a:bodyPr wrap="square">
            <a:spAutoFit/>
          </a:bodyPr>
          <a:lstStyle/>
          <a:p>
            <a:r>
              <a:rPr lang="he-IL" sz="4000" b="1" dirty="0" smtClean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שפות פיתוח לבניית אפליקציית </a:t>
            </a:r>
            <a:r>
              <a:rPr lang="en-US" sz="4000" b="1" dirty="0" smtClean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WEB</a:t>
            </a:r>
            <a:br>
              <a:rPr lang="en-US" sz="4000" b="1" dirty="0" smtClean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</a:br>
            <a:r>
              <a:rPr lang="he-IL" sz="4000" b="1" dirty="0" smtClean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שנלמד בקורס</a:t>
            </a:r>
            <a:endParaRPr lang="he-IL" sz="4000" b="1" dirty="0">
              <a:ln w="18415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268760"/>
            <a:ext cx="8820472" cy="4724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HTML</a:t>
            </a:r>
            <a:endParaRPr lang="he-IL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CSS</a:t>
            </a:r>
            <a:endParaRPr lang="he-IL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HTML-5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CSS-3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JAVA SCRIPT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JQUERY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JS/JQUERY APIS</a:t>
            </a:r>
            <a:endParaRPr lang="he-IL" b="1" dirty="0"/>
          </a:p>
        </p:txBody>
      </p:sp>
      <p:pic>
        <p:nvPicPr>
          <p:cNvPr id="7" name="Picture 4" descr="http://www.totali.co.nz/media/mobile-phone-developm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4797152"/>
            <a:ext cx="2431206" cy="226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stayat.org/StayAt/icon/HTML5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486" y="5520673"/>
            <a:ext cx="2806740" cy="11889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00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glitter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50"/>
            <a:ext cx="9144000" cy="651799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80060" y="-19308"/>
            <a:ext cx="8183880" cy="1323439"/>
          </a:xfrm>
        </p:spPr>
        <p:txBody>
          <a:bodyPr wrap="square">
            <a:spAutoFit/>
          </a:bodyPr>
          <a:lstStyle/>
          <a:p>
            <a:r>
              <a:rPr lang="he-IL" sz="4000" b="1" dirty="0" smtClean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יתרונות אתר סלולרי מול </a:t>
            </a:r>
            <a:r>
              <a:rPr lang="en-US" sz="4000" b="1" dirty="0" smtClean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/>
            </a:r>
            <a:br>
              <a:rPr lang="en-US" sz="4000" b="1" dirty="0" smtClean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</a:br>
            <a:r>
              <a:rPr lang="he-IL" sz="4000" b="1" dirty="0" err="1" smtClean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אפלקיציית</a:t>
            </a:r>
            <a:r>
              <a:rPr lang="he-IL" sz="4000" b="1" dirty="0" smtClean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sz="4000" b="1" dirty="0" smtClean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NATIVE</a:t>
            </a:r>
            <a:endParaRPr lang="he-IL" sz="4000" b="1" dirty="0">
              <a:ln w="18415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" y="4847783"/>
            <a:ext cx="1371600" cy="14736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4" descr="http://www.totali.co.nz/media/mobile-phone-developm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984159"/>
            <a:ext cx="2431206" cy="226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83568" y="1212239"/>
            <a:ext cx="8064896" cy="480131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he-IL" b="1" dirty="0" smtClean="0"/>
              <a:t>זמינות </a:t>
            </a:r>
            <a:r>
              <a:rPr lang="he-IL" b="1" dirty="0" err="1" smtClean="0"/>
              <a:t>מיידית</a:t>
            </a:r>
            <a:r>
              <a:rPr lang="he-IL" b="1" dirty="0" smtClean="0"/>
              <a:t> – </a:t>
            </a:r>
            <a:r>
              <a:rPr lang="he-IL" dirty="0" smtClean="0"/>
              <a:t>בעוד שאפליקציה יש להוריד אתר סלולרי זמין מכל מכשיר באופן </a:t>
            </a:r>
            <a:r>
              <a:rPr lang="he-IL" dirty="0" err="1" smtClean="0"/>
              <a:t>מיידי</a:t>
            </a:r>
            <a:endParaRPr lang="he-IL" dirty="0" smtClean="0"/>
          </a:p>
          <a:p>
            <a:pPr marL="285750" indent="-285750">
              <a:buFont typeface="Arial" pitchFamily="34" charset="0"/>
              <a:buChar char="•"/>
            </a:pPr>
            <a:endParaRPr lang="he-IL" dirty="0"/>
          </a:p>
          <a:p>
            <a:pPr marL="285750" indent="-285750">
              <a:buFont typeface="Arial" pitchFamily="34" charset="0"/>
              <a:buChar char="•"/>
            </a:pPr>
            <a:r>
              <a:rPr lang="he-IL" b="1" dirty="0" smtClean="0"/>
              <a:t>התאמה מוחלטת לכל המכשירים – </a:t>
            </a:r>
            <a:r>
              <a:rPr lang="he-IL" dirty="0" smtClean="0"/>
              <a:t>אתר סלולרי מותאם אוטומטית לכל המכשירים </a:t>
            </a:r>
            <a:r>
              <a:rPr lang="en-US" dirty="0" smtClean="0"/>
              <a:t>IOS</a:t>
            </a:r>
            <a:r>
              <a:rPr lang="he-IL" dirty="0" smtClean="0"/>
              <a:t> , </a:t>
            </a:r>
            <a:r>
              <a:rPr lang="en-US" dirty="0" smtClean="0"/>
              <a:t>ANDROID</a:t>
            </a:r>
            <a:r>
              <a:rPr lang="he-IL" dirty="0" smtClean="0"/>
              <a:t>, </a:t>
            </a:r>
            <a:r>
              <a:rPr lang="en-US" dirty="0" smtClean="0"/>
              <a:t>WINDOWS PHONE </a:t>
            </a:r>
            <a:r>
              <a:rPr lang="he-IL" dirty="0" smtClean="0"/>
              <a:t>.. ועוד , ואף ניתן לשלוח קישור לאפליקציה ב סמס </a:t>
            </a:r>
            <a:r>
              <a:rPr lang="he-IL" dirty="0" err="1" smtClean="0"/>
              <a:t>ווטסאפ</a:t>
            </a:r>
            <a:r>
              <a:rPr lang="he-IL" dirty="0" smtClean="0"/>
              <a:t> , </a:t>
            </a:r>
            <a:r>
              <a:rPr lang="he-IL" dirty="0" err="1" smtClean="0"/>
              <a:t>פייסבוק</a:t>
            </a:r>
            <a:r>
              <a:rPr lang="he-IL" dirty="0" smtClean="0"/>
              <a:t> , מייל ואפילו </a:t>
            </a:r>
            <a:r>
              <a:rPr lang="en-US" dirty="0" smtClean="0"/>
              <a:t>QR</a:t>
            </a:r>
            <a:r>
              <a:rPr lang="he-IL" dirty="0" smtClean="0"/>
              <a:t> בפיתוח של אפליקציה אחת!</a:t>
            </a:r>
          </a:p>
          <a:p>
            <a:pPr marL="285750" indent="-285750">
              <a:buFont typeface="Arial" pitchFamily="34" charset="0"/>
              <a:buChar char="•"/>
            </a:pPr>
            <a:endParaRPr lang="he-IL" dirty="0"/>
          </a:p>
          <a:p>
            <a:pPr marL="285750" indent="-285750">
              <a:buFont typeface="Arial" pitchFamily="34" charset="0"/>
              <a:buChar char="•"/>
            </a:pPr>
            <a:r>
              <a:rPr lang="he-IL" b="1" dirty="0" smtClean="0"/>
              <a:t>שדרוג -  </a:t>
            </a:r>
            <a:r>
              <a:rPr lang="he-IL" dirty="0" smtClean="0"/>
              <a:t>ניתן לשדרג במהירות גרסת </a:t>
            </a:r>
            <a:r>
              <a:rPr lang="he-IL" dirty="0" err="1" smtClean="0"/>
              <a:t>אפלקציית</a:t>
            </a:r>
            <a:r>
              <a:rPr lang="he-IL" dirty="0" smtClean="0"/>
              <a:t> מובייל דרך האינטרנט בלי להוריד עדכון באפליקציה , עלות שדרוג נמוכה פלאים כי צריך לשדרג רק גרסה אחת !</a:t>
            </a:r>
          </a:p>
          <a:p>
            <a:pPr marL="285750" indent="-285750">
              <a:buFont typeface="Arial" pitchFamily="34" charset="0"/>
              <a:buChar char="•"/>
            </a:pPr>
            <a:endParaRPr lang="he-IL" dirty="0"/>
          </a:p>
          <a:p>
            <a:pPr marL="285750" indent="-285750">
              <a:buFont typeface="Arial" pitchFamily="34" charset="0"/>
              <a:buChar char="•"/>
            </a:pPr>
            <a:r>
              <a:rPr lang="he-IL" b="1" dirty="0" smtClean="0"/>
              <a:t>זמן פיתוח – </a:t>
            </a:r>
            <a:r>
              <a:rPr lang="he-IL" dirty="0" smtClean="0"/>
              <a:t>זמן הפיתוח של אתר סלולרי הינו המהיר ביותר וכך גם עלותו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he-IL" b="1" dirty="0" smtClean="0"/>
              <a:t>מחזור חיים – </a:t>
            </a:r>
            <a:r>
              <a:rPr lang="he-IL" dirty="0" smtClean="0"/>
              <a:t>אפליקציה נטיב נשארת במכשיר ממוצע כ 30 יום ולאחר מכן לעולם לא מותקנת שוב ! לעומת אתר שזמין תמיד.</a:t>
            </a:r>
          </a:p>
          <a:p>
            <a:pPr marL="285750" indent="-285750">
              <a:buFont typeface="Arial" pitchFamily="34" charset="0"/>
              <a:buChar char="•"/>
            </a:pPr>
            <a:endParaRPr lang="he-IL" dirty="0"/>
          </a:p>
          <a:p>
            <a:pPr marL="285750" indent="-285750">
              <a:buFont typeface="Arial" pitchFamily="34" charset="0"/>
              <a:buChar char="•"/>
            </a:pPr>
            <a:r>
              <a:rPr lang="he-IL" dirty="0" smtClean="0"/>
              <a:t>ניתן בנוסף לייצר אפליקציה עם תוכנות כמו </a:t>
            </a:r>
            <a:r>
              <a:rPr lang="en-US" dirty="0" smtClean="0"/>
              <a:t>ADOBE AIR </a:t>
            </a:r>
            <a:r>
              <a:rPr lang="he-IL" dirty="0" smtClean="0"/>
              <a:t>ו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PHONE GAP</a:t>
            </a:r>
            <a:endParaRPr lang="he-IL" dirty="0"/>
          </a:p>
          <a:p>
            <a:pPr marL="285750" indent="-285750">
              <a:buFont typeface="Arial" pitchFamily="34" charset="0"/>
              <a:buChar char="•"/>
            </a:pPr>
            <a:endParaRPr lang="he-IL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445224"/>
            <a:ext cx="2664296" cy="12867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565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50"/>
            <a:ext cx="9144000" cy="651799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80060" y="288469"/>
            <a:ext cx="8183880" cy="707886"/>
          </a:xfrm>
        </p:spPr>
        <p:txBody>
          <a:bodyPr wrap="square">
            <a:spAutoFit/>
          </a:bodyPr>
          <a:lstStyle/>
          <a:p>
            <a:r>
              <a:rPr lang="he-IL" sz="4000" b="1" dirty="0" smtClean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מתי מומלץ לייצר אפליקציית </a:t>
            </a:r>
            <a:r>
              <a:rPr lang="en-US" sz="4000" b="1" dirty="0" smtClean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NATIVE</a:t>
            </a:r>
            <a:r>
              <a:rPr lang="he-IL" sz="4000" b="1" dirty="0" smtClean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?</a:t>
            </a:r>
            <a:endParaRPr lang="he-IL" sz="4000" b="1" dirty="0">
              <a:ln w="18415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386" y="4909574"/>
            <a:ext cx="1371600" cy="14736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4" descr="http://www.totali.co.nz/media/mobile-phone-developm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794" y="5045950"/>
            <a:ext cx="2431206" cy="226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15616" y="1340768"/>
            <a:ext cx="7632848" cy="36933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he-IL" dirty="0" smtClean="0"/>
              <a:t>כשאנחנו הולכים לפתח </a:t>
            </a:r>
            <a:r>
              <a:rPr lang="he-IL" dirty="0" err="1" smtClean="0"/>
              <a:t>אפלקציית</a:t>
            </a:r>
            <a:r>
              <a:rPr lang="he-IL" dirty="0" smtClean="0"/>
              <a:t> משחק / הדמיה מורכבת</a:t>
            </a:r>
          </a:p>
          <a:p>
            <a:pPr marL="285750" indent="-285750">
              <a:buFont typeface="Arial" pitchFamily="34" charset="0"/>
              <a:buChar char="•"/>
            </a:pPr>
            <a:endParaRPr lang="he-IL" dirty="0"/>
          </a:p>
          <a:p>
            <a:pPr marL="285750" indent="-285750">
              <a:buFont typeface="Arial" pitchFamily="34" charset="0"/>
              <a:buChar char="•"/>
            </a:pPr>
            <a:r>
              <a:rPr lang="he-IL" dirty="0" smtClean="0"/>
              <a:t>שאתה צריך שהאפליקציה תהיה מותקנת על מנת לשמור קבצים גדולים או לאפשר למשתמש להשתמש ב </a:t>
            </a:r>
            <a:r>
              <a:rPr lang="en-US" dirty="0" smtClean="0"/>
              <a:t> WIDGET</a:t>
            </a:r>
            <a:r>
              <a:rPr lang="he-IL" dirty="0" smtClean="0"/>
              <a:t> .</a:t>
            </a:r>
          </a:p>
          <a:p>
            <a:pPr marL="285750" indent="-285750">
              <a:buFont typeface="Arial" pitchFamily="34" charset="0"/>
              <a:buChar char="•"/>
            </a:pPr>
            <a:endParaRPr lang="he-IL" dirty="0"/>
          </a:p>
          <a:p>
            <a:pPr marL="285750" indent="-285750">
              <a:buFont typeface="Arial" pitchFamily="34" charset="0"/>
              <a:buChar char="•"/>
            </a:pPr>
            <a:r>
              <a:rPr lang="he-IL" dirty="0" smtClean="0"/>
              <a:t>שצריך להשתמש בפונקציות מיוחדות של מכשיר המשתמש (פנס , מצלמה קדמית , קוד ה </a:t>
            </a:r>
            <a:r>
              <a:rPr lang="en-US" dirty="0" smtClean="0"/>
              <a:t>MAC </a:t>
            </a:r>
            <a:r>
              <a:rPr lang="he-IL" dirty="0" smtClean="0"/>
              <a:t> של המכשיר , </a:t>
            </a:r>
            <a:r>
              <a:rPr lang="en-US" dirty="0" smtClean="0"/>
              <a:t>PUSH NOTIFCATION </a:t>
            </a:r>
            <a:r>
              <a:rPr lang="he-IL" dirty="0" smtClean="0"/>
              <a:t> ועוד)</a:t>
            </a:r>
          </a:p>
          <a:p>
            <a:pPr marL="285750" indent="-285750">
              <a:buFont typeface="Arial" pitchFamily="34" charset="0"/>
              <a:buChar char="•"/>
            </a:pPr>
            <a:endParaRPr lang="he-IL" dirty="0"/>
          </a:p>
          <a:p>
            <a:pPr marL="285750" indent="-285750">
              <a:buFont typeface="Arial" pitchFamily="34" charset="0"/>
              <a:buChar char="•"/>
            </a:pPr>
            <a:r>
              <a:rPr lang="he-IL" dirty="0" smtClean="0"/>
              <a:t>שאתה צריך שהאפליקציה </a:t>
            </a:r>
            <a:r>
              <a:rPr lang="he-IL" dirty="0" err="1" smtClean="0"/>
              <a:t>תיהיה</a:t>
            </a:r>
            <a:r>
              <a:rPr lang="he-IL" dirty="0" smtClean="0"/>
              <a:t> זמינה גם כשהיא לא </a:t>
            </a:r>
            <a:r>
              <a:rPr lang="en-US" dirty="0" smtClean="0"/>
              <a:t>ONLINE</a:t>
            </a:r>
            <a:r>
              <a:rPr lang="he-IL" dirty="0" smtClean="0"/>
              <a:t> (ניתן לבצע גם במקמפלים לאתר סלולרי) </a:t>
            </a:r>
          </a:p>
          <a:p>
            <a:pPr marL="285750" indent="-285750">
              <a:buFont typeface="Arial" pitchFamily="34" charset="0"/>
              <a:buChar char="•"/>
            </a:pPr>
            <a:endParaRPr lang="he-IL" dirty="0"/>
          </a:p>
          <a:p>
            <a:pPr marL="285750" indent="-285750">
              <a:buFont typeface="Arial" pitchFamily="34" charset="0"/>
              <a:buChar char="•"/>
            </a:pPr>
            <a:r>
              <a:rPr lang="he-IL" dirty="0" smtClean="0"/>
              <a:t>כשיש תקציב ענק לשיווק ומכירות והלקוח דורש את זה (לקוחות גדולים) !</a:t>
            </a:r>
            <a:endParaRPr lang="he-IL" dirty="0"/>
          </a:p>
          <a:p>
            <a:pPr marL="285750" indent="-285750">
              <a:buFont typeface="Arial" pitchFamily="34" charset="0"/>
              <a:buChar char="•"/>
            </a:pPr>
            <a:endParaRPr lang="he-IL" dirty="0"/>
          </a:p>
        </p:txBody>
      </p:sp>
      <p:grpSp>
        <p:nvGrpSpPr>
          <p:cNvPr id="3" name="קבוצה 2"/>
          <p:cNvGrpSpPr/>
          <p:nvPr/>
        </p:nvGrpSpPr>
        <p:grpSpPr>
          <a:xfrm>
            <a:off x="335256" y="5149130"/>
            <a:ext cx="3874325" cy="1632621"/>
            <a:chOff x="409643" y="4973312"/>
            <a:chExt cx="4485200" cy="1890041"/>
          </a:xfrm>
        </p:grpSpPr>
        <p:pic>
          <p:nvPicPr>
            <p:cNvPr id="9" name="תמונה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63240">
              <a:off x="409643" y="4973312"/>
              <a:ext cx="3024336" cy="148609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0" name="תמונה 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66" t="14479" r="28231" b="6860"/>
            <a:stretch/>
          </p:blipFill>
          <p:spPr>
            <a:xfrm rot="21176545">
              <a:off x="1849361" y="5258680"/>
              <a:ext cx="1409159" cy="125185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1" name="תמונה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9818" y="5448890"/>
              <a:ext cx="2105025" cy="14144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426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50"/>
            <a:ext cx="9144000" cy="651799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80060" y="-80863"/>
            <a:ext cx="8183880" cy="1446550"/>
          </a:xfrm>
        </p:spPr>
        <p:txBody>
          <a:bodyPr wrap="square">
            <a:spAutoFit/>
          </a:bodyPr>
          <a:lstStyle/>
          <a:p>
            <a:r>
              <a:rPr lang="he-IL" b="1" dirty="0" smtClean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פונקציות בסלולר הזמינות דרך אפליקציות </a:t>
            </a:r>
            <a:r>
              <a:rPr lang="en-US" b="1" dirty="0" smtClean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WEB</a:t>
            </a:r>
            <a:endParaRPr lang="he-IL" b="1" dirty="0">
              <a:ln w="18415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22" b="7161"/>
          <a:stretch/>
        </p:blipFill>
        <p:spPr>
          <a:xfrm>
            <a:off x="1379694" y="1844824"/>
            <a:ext cx="6624736" cy="258815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" y="4847783"/>
            <a:ext cx="1371600" cy="14736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4" descr="http://www.totali.co.nz/media/mobile-phone-developmen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984159"/>
            <a:ext cx="2431206" cy="226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מלבן 2"/>
          <p:cNvSpPr/>
          <p:nvPr/>
        </p:nvSpPr>
        <p:spPr>
          <a:xfrm>
            <a:off x="3267206" y="5107529"/>
            <a:ext cx="5690147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he-IL" sz="2800" dirty="0" smtClean="0"/>
              <a:t>* הפונקציות זמינות </a:t>
            </a:r>
            <a:r>
              <a:rPr lang="he-IL" sz="2800" dirty="0"/>
              <a:t>ב</a:t>
            </a:r>
            <a:r>
              <a:rPr lang="he-IL" sz="2800" dirty="0" smtClean="0"/>
              <a:t>אפליקציות </a:t>
            </a:r>
            <a:r>
              <a:rPr lang="en-US" sz="2800" dirty="0" smtClean="0"/>
              <a:t>NATIVE</a:t>
            </a:r>
            <a:endParaRPr lang="he-IL" sz="2800" dirty="0" smtClean="0"/>
          </a:p>
          <a:p>
            <a:r>
              <a:rPr lang="he-IL" sz="2800" dirty="0" smtClean="0"/>
              <a:t>   שטוענות </a:t>
            </a:r>
            <a:r>
              <a:rPr lang="en-US" sz="2800" dirty="0" smtClean="0"/>
              <a:t>HTML</a:t>
            </a:r>
            <a:r>
              <a:rPr lang="he-IL" sz="2800" dirty="0" smtClean="0"/>
              <a:t> דרך תוכנות</a:t>
            </a:r>
          </a:p>
          <a:p>
            <a:r>
              <a:rPr lang="he-IL" sz="2800" dirty="0" smtClean="0"/>
              <a:t> </a:t>
            </a:r>
            <a:r>
              <a:rPr lang="en-US" sz="2800" dirty="0" smtClean="0"/>
              <a:t>PHONEGAP  </a:t>
            </a:r>
            <a:r>
              <a:rPr lang="he-IL" sz="2800" dirty="0" smtClean="0"/>
              <a:t> ו </a:t>
            </a:r>
            <a:r>
              <a:rPr lang="en-US" sz="2800" dirty="0" smtClean="0">
                <a:solidFill>
                  <a:srgbClr val="FF0000"/>
                </a:solidFill>
              </a:rPr>
              <a:t>ADOBE AIR</a:t>
            </a:r>
            <a:endParaRPr lang="he-IL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45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50"/>
            <a:ext cx="9144000" cy="651799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80060" y="-99392"/>
            <a:ext cx="8183880" cy="1051560"/>
          </a:xfrm>
        </p:spPr>
        <p:txBody>
          <a:bodyPr>
            <a:normAutofit/>
          </a:bodyPr>
          <a:lstStyle/>
          <a:p>
            <a:r>
              <a:rPr lang="he-IL" sz="40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פתיחת דף </a:t>
            </a:r>
            <a:r>
              <a:rPr lang="en-US" sz="40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HTML</a:t>
            </a:r>
            <a:r>
              <a:rPr lang="he-IL" sz="40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 תקין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04800" y="1286690"/>
            <a:ext cx="8305800" cy="3904463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chemeClr val="tx1"/>
            </a:solidFill>
            <a:prstDash val="dash"/>
          </a:ln>
        </p:spPr>
        <p:txBody>
          <a:bodyPr>
            <a:normAutofit fontScale="92500" lnSpcReduction="10000"/>
          </a:bodyPr>
          <a:lstStyle/>
          <a:p>
            <a:pPr algn="l">
              <a:buNone/>
            </a:pPr>
            <a:r>
              <a:rPr lang="en-US" sz="2400" dirty="0" smtClean="0"/>
              <a:t>&lt;!DOCTYPE HTML&gt;</a:t>
            </a:r>
          </a:p>
          <a:p>
            <a:pPr algn="l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&lt;html&gt;</a:t>
            </a:r>
          </a:p>
          <a:p>
            <a:pPr algn="l">
              <a:buNone/>
            </a:pPr>
            <a:r>
              <a:rPr lang="en-US" sz="2400" b="1" dirty="0" smtClean="0"/>
              <a:t>&lt;head&gt;</a:t>
            </a:r>
          </a:p>
          <a:p>
            <a:pPr algn="l">
              <a:buNone/>
            </a:pPr>
            <a:r>
              <a:rPr lang="en-US" sz="2400" dirty="0" smtClean="0"/>
              <a:t>&lt;meta </a:t>
            </a:r>
            <a:r>
              <a:rPr lang="en-US" sz="2400" dirty="0" err="1" smtClean="0"/>
              <a:t>charset</a:t>
            </a:r>
            <a:r>
              <a:rPr lang="en-US" sz="2400" dirty="0" smtClean="0"/>
              <a:t>="utf-8"&gt;</a:t>
            </a:r>
          </a:p>
          <a:p>
            <a:pPr algn="l">
              <a:buNone/>
            </a:pPr>
            <a:r>
              <a:rPr lang="en-US" sz="2400" dirty="0" smtClean="0"/>
              <a:t>&lt;title&gt;Untitled Document&lt;/title&gt;</a:t>
            </a:r>
          </a:p>
          <a:p>
            <a:pPr algn="l">
              <a:buNone/>
            </a:pPr>
            <a:r>
              <a:rPr lang="en-US" sz="2400" b="1" dirty="0" smtClean="0"/>
              <a:t>&lt;/head&gt;</a:t>
            </a:r>
          </a:p>
          <a:p>
            <a:pPr algn="l">
              <a:buNone/>
            </a:pPr>
            <a:endParaRPr lang="en-US" sz="2400" dirty="0" smtClean="0"/>
          </a:p>
          <a:p>
            <a:pPr algn="l">
              <a:buNone/>
            </a:pPr>
            <a:r>
              <a:rPr lang="en-US" sz="2400" b="1" dirty="0" smtClean="0"/>
              <a:t>&lt;body&gt;</a:t>
            </a:r>
          </a:p>
          <a:p>
            <a:pPr algn="l">
              <a:buNone/>
            </a:pPr>
            <a:r>
              <a:rPr lang="en-US" sz="2400" b="1" dirty="0" smtClean="0"/>
              <a:t>&lt;/body&gt;</a:t>
            </a:r>
          </a:p>
          <a:p>
            <a:pPr algn="l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&lt;/html&gt;</a:t>
            </a:r>
          </a:p>
          <a:p>
            <a:pPr algn="l">
              <a:buNone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4" descr="http://www.totali.co.nz/media/mobile-phone-developm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7478" y="4767455"/>
            <a:ext cx="2431206" cy="226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4941168"/>
            <a:ext cx="1371600" cy="14736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1595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50"/>
            <a:ext cx="9144000" cy="6517994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 l="21428" t="42667" r="41429" b="16952"/>
          <a:stretch>
            <a:fillRect/>
          </a:stretch>
        </p:blipFill>
        <p:spPr bwMode="auto">
          <a:xfrm>
            <a:off x="1043608" y="1384282"/>
            <a:ext cx="2512836" cy="15834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183880" cy="4953000"/>
          </a:xfrm>
        </p:spPr>
        <p:txBody>
          <a:bodyPr>
            <a:normAutofit/>
          </a:bodyPr>
          <a:lstStyle/>
          <a:p>
            <a:pPr algn="r"/>
            <a:r>
              <a:rPr lang="he-IL" sz="7200" dirty="0" smtClean="0">
                <a:cs typeface="+mn-cs"/>
              </a:rPr>
              <a:t>תודה רבה,</a:t>
            </a:r>
            <a:r>
              <a:rPr lang="en-US" sz="7200" dirty="0" smtClean="0">
                <a:cs typeface="+mn-cs"/>
              </a:rPr>
              <a:t/>
            </a:r>
            <a:br>
              <a:rPr lang="en-US" sz="7200" dirty="0" smtClean="0">
                <a:cs typeface="+mn-cs"/>
              </a:rPr>
            </a:br>
            <a:r>
              <a:rPr lang="he-IL" sz="7200" dirty="0" smtClean="0">
                <a:cs typeface="+mn-cs"/>
              </a:rPr>
              <a:t>שאלות?</a:t>
            </a:r>
            <a:endParaRPr lang="he-IL" sz="7200" dirty="0">
              <a:cs typeface="+mn-cs"/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179512" y="6087035"/>
            <a:ext cx="27687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3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מרצה:עופר שלי</a:t>
            </a:r>
            <a:endParaRPr lang="he-IL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09600"/>
            <a:ext cx="1442120" cy="15493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4" descr="http://www.totali.co.nz/media/mobile-phone-developmen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523642"/>
            <a:ext cx="3069478" cy="285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stayat.org/StayAt/icon/HTML5.gif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31"/>
          <a:stretch/>
        </p:blipFill>
        <p:spPr bwMode="auto">
          <a:xfrm>
            <a:off x="2621782" y="2671887"/>
            <a:ext cx="1497627" cy="9238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80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תמונה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50"/>
            <a:ext cx="9144000" cy="6517994"/>
          </a:xfrm>
          <a:prstGeom prst="rect">
            <a:avLst/>
          </a:prstGeom>
        </p:spPr>
      </p:pic>
      <p:sp>
        <p:nvSpPr>
          <p:cNvPr id="2" name="AutoShape 2" descr="data:image/jpeg;base64,/9j/4AAQSkZJRgABAQAAAQABAAD/2wCEAAkGBxAREBMQEg8QDw4QEBIPEBQRFBYQDhEQFxUXGBcRFBUYHjQgGBolGxMUITEhMSsrMC4uFx8zOjMsNygtLisBCgoKDg0OGxAQGzAkHyQsLi8sLC0wLDcuLCwwLTEsLCwsNSs2LDQ0LCwsLSwsLCwtNC0sLCwsLCwsLCwsLCwsLP/AABEIAOEA4QMBEQACEQEDEQH/xAAcAAEAAgMBAQEAAAAAAAAAAAAABgcBBAUDCAL/xABJEAABAwECBwgNCwQDAQAAAAABAAIDBBESBQYHITFRkRMWUlRxksHSFzI1QWGBk6Gxs8LR4QgiIzM0U2JjdKKyQlVycxQkQxj/xAAaAQEAAgMBAAAAAAAAAAAAAAAABAUCAwYB/8QAMxEBAAECAgULBAMBAQEAAAAAAAECAwQRBRVSYaESFCExMlFxkbHB0SOB4fAiM0FiQhP/2gAMAwEAAhEDEQA/ALxQEBAQEGrhT6iX/VJ/EoPiZB9YZHe4dF/hJ66RBUvyju6cH6JnrZUHj8nfus/9FL6yJBHMrPdqu/3ew1BEkBBYuQTu1H/on/gg1ct3dyq5IPURoOLiJjRJgytjqmWuYDcnYP8A0gNl5vLoI8ICD6cxsxyp6PBpwgHtlbJG00oBzTSPFsbR4O+dQadSD5Kr62SeV80ry+WV7pJHHS5zjaSguX5M/b4Q/wAaX0zIK0yid1q/9bP6woLj+Tb9hqv1Y9W1BbyAgICAgICAgICAgICDVwp9RL/qk/iUHxMgluB8pOFqSBlNBV7nBECGN3KF1gLi453MJOdxQcjGTGSrwhK2arl3aVrBE11xjLGAkgWMAGlxQTr5O/dZ/wCil9ZEguXC2TPBFVO+ono90nldekdu07bxsstsa8AaB3kHz/lewFTUOE3U9LFuUAhieG3nv+c4G02vJPnQdLIlixR4RqqiOrh3ZkdOHsF+SOx18C21jgTmKC9MAZPcF0M4qKal3KdrXNDt1mfmcLCLHvI8yD5/y3d3Krkg9RGggtiDeqsM1EtPDSvlc6npjI6Fh0MMhBdy5x4rTrQaJCC7Pkz9vhD/ABpfTMgrTKJ3Wr/1s/rCguP5Nv2Gq/Vj1bUFvICAgICAgICAgICAgINXCn1Ev+qT+JQfEyC1sUMjLq+ihrBhAQ7u1zrm4X7tj3NsvboLe1t0d9BE8ouJpwTUspjUCovwNmvBm5WWuc27ZePA0+FBJvk791n/AKKX1kSD6TQfMeX7uy79PD6Cg7HybfttV+lHrGoPoRB8r5bu7lVyQeojQdLJLiqzClFhSmdY2UCkkp3n/wA5hu9h5D2p8BPfsQRvFHEqorcJDB7mOhMT3f8ALJ0wxsNjzqttzDWSO8g2cr1HHBhiohiaGRRMpY42jQ1jaWEAIJ38mft8If40vpmQVplE7rV/62f1hQSbJhlLjwRTywvpXzmWbdQWvDABdDbLCDqQTP8A+gYP7dL5ZvVQWjilhwV9FDWCMxCdrnBhN4tse5umzP2qDroCAgICAgICAgICDXwgwuhkaBa50bwBrJabAg+U+xhhr+3S86PrIPozJjg6amwTSwTxmKeNkgex1hLSZXkaM2gg+NBW+XDE/CFdhCKWlpJJ4m0jI3OaWgB+6SEtznURtQeWRPEzCNFhJ01TSSQRGlkjDnFpF8vjIGY6mnYgvVBQeWTEnCVZhR09NRyTQmGJoc0sAvAG0Zyg6eQvFKvoauofVUr4GPpwxhcWkF19pszHUgulB885V8RcKVeFqienopJYHiEMeCwB1kLAbLXW6QR4kEryDYr1tAa3/l0z6fdRTbneLTeu7tesuk6LzdqCz6bBcEc0tQyJjJ6i5uzwPnSXBY29yBBQmVbETClVheqqKeiklgk3C49pYA67BG06XW6WkeJBKsg2K1dQOrDV0z6cStpxHeLTeumW9ZdJ0XhtQQPHXJ5hefCVZNFQSvilqppI3AsscwvJDha7vhBxOxhhv+3S86PrIHYww3/bpedH1kH0bkywdNTYJpYJ4zFNGx4ex1lrSZHkaM2ghBJ0BAQEBAQEBAQEBAQEBAQEBAQEBAQEBAQEBAQEBAQEBAQEBAQEBAQQqtx/EcskRpSTHI+MndALbri23tfAq+rHxTVMcnqnvXdvQ010U18vriJ6u+PF49kZvFD5UdVeawjZ4s9Rzt8PydkZvFD5UdVNYRs8TUc7fD8nZGbxQ+VHVTWEbPE1HO3w/J2Rm8UPlR1U1hGzxNRzt8PydkZvFD5UdVNYRs8TUc7fD8nZGbxQ+VHVTWEbPE1HO3w/J2Rm8UPlR1U1hGzxNRzt8PydkZvFD5UdVNYRs8TUc7fD8nZGbxQ+VHVTWEbPE1HO3w/J2Rm8UPlR1U1hGzxNRzt8PydkZvFD5UdVNYRs8TUc7fD8nZGbxQ+VHVTWEbPE1HO3w/J2Rm8UPlR1U1hGzxNRzt8PydkZvFD5UdVNYRs8TUc7fD8nZGbxQ+VHVTWEbPE1HO3w/J2Rm8UPlR1U1hGzxNRzt8PydkZvFD5UdVNYRs8TUc7fD8nZGbxQ+VHVTWEbPE1HO3w/LByjt4o7yo6q81jGzxe6inb4flOwrJQMoCAgICAgICCmsa47tdUD80u5wDvaVDiIyu1eLtMBVnhqJ3enQ5S0pYgICAgICAgICAgICAgICAgIPaijvSxt4UjG7XAdKypjOqI3wwu1cmiqe6J9F6LonBiAgICAgICAgqbH2O7XynhNjd+wD2VS4yMr0/Z12iqs8LTuz9UeUVYiAgICAgICAg3GxNs0BauVLHNncm6gvOVLzM3JuoJypMzcm6gnKkzNybqCcqTM3JuoJypMzcm6gnKkzNybqCcqTNqSjOeVbY6mcN/FyO9WU4/PjPNcHdC3WIzuUxvRsZVycPXO6V0q/cSICAgICAgICCsMpUdlY08KBnmc8Kox0fVz3Op0NVnh5jumfSEUUJbCAgICAgICAg326ByLRLBlAQEBAQEBBovOc8pW6Opm7WJMd6vg8Be7ZG5ScJGd6n9/xB0nVlha/t6wt5XjjhAQEBAQEBAQV3lRj+lgdrjkbzXNPtKr0hH8qZ8XR6Dn+Fcb4/eCEqvXgg9qKmdLI2Jll95uttNgt8JWVFE11RTH+td27Taomurqh295lZqi5/wUnmN3d5q/XGG3+RvMrNUXP+Ccxu7vM1xht/kbzKzVFz/gnMbu7zNcYbf5G8ys1Rc/4JzG7u8zXGG3+RvMrNUXP+Ccxu7vM1xht/kbzKzVFz/gnMbu7zNcYbf5Og3Eyss0RaOH8Fr1fe3ebHW+G3+TO8ys1Rc/4LzV97d5mt8Nv8jeZWaouf8ABNX3t3ma3w2/yN5lZqi5/wAE1fe3eZrfDb/I3mVmqLn/AATV97d5mt8Nv8jeZWaouf8ABNX3t3ma3w2/ycfCVA+nkMUl2+ACbptGfRnUa7aqtVcmrrTbF+m9Ry6OpqrW3Oet7NJ8nUdtcDwYZHfxb7Sl4GPq/aVXpicsN4zC01cuUEBAQEBAQEBBBsqUXzKd+p8jOcGn2FXaQjoplfaDq/lXTuj94q+VY6EQbuBJLtTAdU0fncB0rbZnK5TO+EfF08qxXH/M+i21fuIEBAQEBB0W6EGUBAQEBBV2OD7a2bwFjdjGrnsbOd+r9/x12jYyw1P39ZcVxzHkKix1pzQW9mmWTGO2olfwYbvOeD7Cn6Pj+czuUum6vpUxv9I/KyFauaEBAQEBAQEBBEcpkdtIx3BqGnxFjx6SFBx8Z24nf8rjQtWV+Y76feFZqpdOIPSnfdex3Be12wgr2mcpiWNccqmY74lci6NwQgICAgIOi3QgygICAgIKlw/Jeqpz+c8bDZ0LmsTOd2qd7s8HTlh6I3Q5k3ankWqnrSYaS3M09yWx/aX/AOpo8V8n0hWWj47U+HuoNOVdinx9k9Vk58QEBAQEBAQEEcygx20Eh4L43fvA6VExsZ2Z+3qstE1ZYqnfE+iqFTOtEGHaF5PU9hctM+8xjuExrtoBXSUznES4K5Tya5jumXovWCN48Vk0MUb4pHRkylrrvfBaSP4qFja6qKYmmculbaJs27tyqm5GfR7odvhrOMybR7lX85u7Ur3V+G2IN8NZxmTaPcnObu1Jq/DbEG+Gs4zJtHuTnN3ak1fhtiG+3GGss+0yaNY9y0zir21LHmOG2IZ3w1nGZNo9yc7vbUnMcNsQb4azjMm0e5Od3tqTmOG2IN8NZxmTaPcnO721JzHDbEG+Gs4zJtHuTnd7ak5jhtiDfDWcZk2j3Jzu9tScxw2xDnSPLiXE2ucS5xOkkm0lR5nOc5SoiIjKHjUdqfF6VlT1soaa2slkZMI7KeV2uezxBjfeVa6Pj+Ezv9nNabq+rTG73lMlPUogICAgICAgIOPjhHeoagaoy7mkO6FoxUfRq8EzR9WWJo8VOqidmICC2cAPvUsB/Ijt5Q0A+hX2HnO1TO6HE4ynLEXI/wCp9W+tyMjmPrLaS3gysO20dKh46Ppfda6GqyxOXfEq6VO6oQEG+3QORaJYMoCAgICAg8qo/N8ayo63sNRbWS08nUdlCDwpZHbDd9lXGBj6X3lymmJzxOXdEfKTqYqxAQEBAQEBAQaWG471NO3hQSjx3Ctd2M6Ko3S34ark3qJ3x6qSC593AgILQxRkvUUPga5ux7h0K8wk52aXHaTpyxVf29IdhSEFy8ZaF89M+JgBeSwtBIANjgdJ8AK0Ym3Ny3NMdaZgL1Nm/TXV1dPohO9Ct+7b5RnvVbzK93cXQ62wu1PlJvQrfu2+UZ705le7uJrbC7U+Usb0K37tvlGe9OZXu7ia2wu1PlLoNxQrbPqm89vvWrmF/u4sda4ba4Sb0K37pvPb715zC/3cTWuG2uEm9Ct+6bz2+9OYX+7ia1w21wk3oVv3Tee33pzC/wB3E1rhtrhJvQrfum89vvTmF/u4mtcNtcJedTivVxsdI6NoYxpc432mwAWnvrGvBXqaZqmOiN7OjSOHrqimmemd0uMoqc8Ks5hyrOh7DWWxkt3EiO7QQeEOdte49KvMJGVmlx+k6s8VX9vR3VIQBAQEBAQEBAQfmRlrSNYI2ryel7E5TmoZozC3T31zcdTv5ZXrwQWPiI+2jA4MkjfPe9pXOBn6X3lymmIyxMz3xHwkKlqsQEBAQdFuhBlAQEBBycbH3aKY62XecQOlRsZOVirwTdHxniaPFVa5117Xq+941soZQ11m9XRi0y7RUw7/APx4ieUsBPpV9h4ytU+EOJxs54i5P/U+rpLcjCAgICAgICAgIKNwjHdmlbwZpG7HkdC52voqmN8+ru7M8q3TPfEejXWLYIJ9k8fbBK3VNb4ixvuKtdHz/CY3+zmtN0/Wpnd7ylSnqUQEBAQdFuhBlAQEBBH8en2UThwnxt/cD0KFpCfoT9vVZaJjPExuifRWqoXVNWqOfxLZR1MoeDjmPIsp6mUda9aOO7GxvBY1uwALo6YyiIcFcq5Vcz3y9lkwEBAQEBAQEBAQUxjPHdragfnPdzvndKocRGV2rxdrgauVh6J3R8OYtKUIN3B+Fp4ARFKYw4gusa11pGjtgVsovV0dmcvJHvYWzfmJuU55ePs299Fdxk8yPqrPnV7a9Php1ZhNjjPyb6K7jJ5kfVTnV7a9Pg1ZhNjjPyb6K7jJ5kfVTnV7a9Pg1ZhNjjPyb6K7jJ5kfVTnV7a9Pg1ZhNjjPyb6K7jJ5kfVTnV7a9Pg1ZhNjjPy324011g/7J0cCPqrVzy/t8I+GGrcLscZ+Wd9Ndxg8yPqpzzEbfCPg1bhdjjPyHGmu4weZH1V5zy/t8I+HurcLscZ+Vl0RcYoy42vMbS46LXWC05vCuhoz5MZ9zlLsRFdUR1Zy91k1orlDkspo28KcbAx/wAFXaTnK3Eb/aVvoanO9VO73hX6pXStSpPzti209TKGKaO89jeE9rdpA6VnTGcxDyueTTM90SvZdG4IQEBAQEBAQEBAQVHjzHdr5vxbm7bG33KkxcZXp/f8dfourPC0/f1lwVGWAg62LmCG1UrozIY7sZkBAvW2OaLNP4gt+HsxdqmmZy6ELHYucNbiuIzznLh+Eh3hs4y7mD3qZq+NpVa8q2I8zeGzjLuYPemr42jXlWxHmh9dT7lLJHbbub3Mt0W2Gy1V1dPJqmnuX1m5/wDS3TX3xEvBYtgg326ByLRLBlBkNtza821Ms+gzy6V0MFgA1CxdXDhJnOc2UeIZlHkzQN1mR2wNHtKq0nV2Y8f3ivdCU9NdXh7/AAhCqV+0pj84rdT1MobmAI71XTt1zxeZwPQttmM7lMb4aMXVybFc/wDM+i610DiBAQEBAQEBAQEBBV2UeOytB4UDHed46FT46Pq/Z1Whpzw2XdM+yLKGtRBIsQ32VlnCikb/ABPsqXgf7ftKr0xGeG8Jj4WMrlyggqvGhl2snH5l7a0HpVFiYyvVOz0fOeFo8HLWhMEG+3QORaJYMoNnBrL08TeFNGNrgs7UZ10xvj1ar9XJtVTun0XCuocQIIHlFf8ASwt1RudznWeyqbSc/wA6Y3Oi0LH0653/AL6oiq1dNGQ5zylbo6mcOxiZHer6canudsY49CkYWM71P7/iFpKcsLX4e8LgV640QEBAQEBAQEBAQVzlQjsnhdwonN5rrfbVVpCP50zudJoOr6dcb/WPwhagLsQdjFB9lbD4S9u1jlIwk5Xqf3/EDSdOeFr+3rC0FeOPEEVxhxTfPK6eOVoc8NtY8EC0NA7YcmpQMRg5uVTVTK6wWlabFuLddPRH+x459SL1mLdXFpgc9o78f0g2DP5lBrw12jrjyXFrSOGudVWXj0fhynAg2EEEaQcxHiWjq6E2JiYzhvN7w7+ZaP8AWDqUeL9XL2sDwNb/AKMcvztPiW+jC3q+qnz6PVEu47D2+uqPt0+iSYFxNkjkZLJKwGN7X3WAutINoF42WbFPsaPqpqiqqer/ABV4rS1FdFVFFM9MZZymatVEIK5x/fbVgcGFg87j0qi0jOd7LdHu6fQ8ZYfPvmfZG1BWrnlb2aS5PY7a5p4EcjvMG+0peCjO9HhKs0vVlhp3zHz7LVVy5MQEBAQEBAQEBAQQPKlFmp36jK3aGH2Sq3SEdmfFf6Dq6a6fD3+UBVa6AQb+AJLtVAfzmDabOlbbE5XaZ3o2Np5WHrjdK2VfuJEBAQeFVRxSiySNkg/G0O9Kxqopq7UZtlu7ctznRVMeDfosHwxD6OKOPN/S0A+M6SsaLVFHZiIe3L9y526pltLY1CAgIKwxzktrZfw3G/saelc/jpzv1fb0dboynLDU/f1cNxzHkUSE9oLezS/JlHbVSO4MBbznt6qnYCPqTO5T6bqys0xv9p+Vlq2cwICAgICAgICAgIIdlOjtponcGcDxFj/cFA0hH8Inf7LnQlWV6qP+feFbKqdMIP3BKWPa8aWOa8arWkEehexOUxLGumKqZpn/AGMk3o8eozmlhew62EPbsNh9Ks6NIUz2oyc9d0JXH9dUT49Hy7tFh2lm7Sdlp/pcbj9js6lUYi3X1SrbuBxFrtUT6xwdFbkUQEHRboQZQEGhW4ZpofrJmNI71t5/NGdabmItW+1UkWsJeu9imfZwqzHmFuaKJ8h1usjb0nzKHXpKiOzGfBY2tDXJ7dURxQrCNWZpXyuADpHXiBoGayzzKpu3JuVzXP8Aq+s2otW4oj/GpL2p5CsaetthorczTrJbH86od4Imj95PQrHR8dNU+HuodOVdFEePssBWbnhAQEBAQEBAQEBBGcocdtC48GSN37rvtKJjY+jP2WeiJyxMR3xPoqtUzrBAQEBBt0eFKiH6uaRg1B1rOac3mWyi7XR2ZmGi7hrN3t0xPr59bvUeO87c0kcco1i2N+0ZvMpVGPrjtRmrbuhbNXYmY4u5R450r8z78J/E283a23zgKVRjrdXX0K67ofEUdnKrw/Lp1eONJGLGudMfy25uc6wLy5pCzT1dPgwtaJxFfXHJ8fxm4dZjzM7NFEyMa3EyO6APOodekq57MZLG1oa3HbqmfDo+XBrMM1M31k8jge8DcZzW2AqFXiLtfaqn98Fjawlm12KY9+LRWpIEBB5zn5pWVPW9hprayWLkvj+gmdrmDdjAfaVpo+P41Tv9nN6cn6lMbvdNVYKQQEBAQEBAQEBAQcTHSO9QTjUwO5rgehR8VGdmpO0bVliqPH2VAqN2IgICAgICAg326ByLRLBlAQEBB+XPA0kL2ImR4TzAiwLOmmYZRDwWb1aGTeOyit4cz3bLG+yrjAx9L7uW0zVniMu6I+UqUxUiAgICAgICAgICDQw/CX0lQwAuc6CUNAzkuuGwActi1X6Zqt1RHdKRhKoov0VT1RMeqlpGFpuuaWuGkOBa4eIqgno6JdtExVGcdL8o9EBAQEBAQb7dA5FolgySg83TtHft5FlFMvcnk6pPeG1ZRQ9yebpXHv8AQsoph7k/C9BBloJNgBJOgDOT4kJnKM5W5iRTujoYmva5j/pHEOBa4WyOItB8Fiu8JTNNmInf6uP0nXFeJqmmc46PSHdUlAEBAQEBAQEBAQEBB4VVHFKLskbJG6ntDh51jVRTVGVUZs7d2u3OdEzHgj9diLRyZ2B8Dvy3Wt5rrRssUWvBWquroWNrS+Io7WVXj+Mkdrsn1Q3PFLHKNTrY39IO0KLXgK47M5rK1pq1V26Zjj8I7XYFqofrKeRgHfsvM5zbR51Fqs3KO1TP74LG1i7F3sVRP7vaAK1pAgICD0M7tdnIseTDzJ+CVk9YQEG5Q4KqJvqoJJBrDbGc45vOs6LVdfZjNpu4m1a7dUQkNBiBVPzyvjgGr6x+wZvOpVGBuT2pyV13TNmnsRNXCP37JFQ4hUjM8hknP4nXGbG2HzlSqMDbjr6f3crbumb9XZyp/d6RUeD4YRZFFHGPwNDSeU99SqLdNHZjJXXL1y5OddUz4tlZtQgICAgICAgICAgICAgICAg5tfgCkn+sp4y4/wBQFyTnNsK012LdfahJtYy/a7FU+3lKO12TyF1phmfGdTwJGdB85UWvAUz2ZyWVrTdyP7KYnw6EdrsSa2O0tYyZuuN2ez/F1h2WqLXg7tPVGfgsrWlsNX1zyfH8ZuBU00kZuyRvjdqe0sPitUaqmaZyqjJYUXKa4zomJ8H5hhc83WNc92pgLnbAkRMzlD2qqmmM6pyje7tDiZXS59yELdcrrv7Ra7zKRRg7tX+ZeKvu6Uw1H+5+H7EJFQ5O4xnmnc/wRgMHJabSfMpVGj4/9T5K67puqf66cvHp+EioMW6OHOynZeH9T/pH+IutsUqjDWqOqFbdx+Iu9quft0ejrBb0QQEBAQEBAQEBAQEBAQEBAQEBAQEBAQEHJxo+yyf4n0LTf7EpeB/upaeIn2Rq14T+uG7Sn98pEpSuEBAQEBAQEBAQEBAQEH//2Q==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3" name="מלבן 12"/>
          <p:cNvSpPr/>
          <p:nvPr/>
        </p:nvSpPr>
        <p:spPr>
          <a:xfrm>
            <a:off x="168490" y="1196752"/>
            <a:ext cx="8795998" cy="28931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he-IL" sz="2600" b="1" dirty="0" smtClean="0">
                <a:ln w="1905"/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ראש צוות ומפתח משחקים ואפליקציות מעל 10 שנים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he-IL" sz="2600" b="1" dirty="0" smtClean="0">
                <a:ln w="1905"/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פיתוח פרויקטים של חברות:</a:t>
            </a:r>
            <a:r>
              <a:rPr lang="en-US" sz="2600" b="1" dirty="0" smtClean="0">
                <a:ln w="1905"/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MTV ,PLAYTECH ,YNET </a:t>
            </a:r>
            <a:br>
              <a:rPr lang="en-US" sz="2600" b="1" dirty="0" smtClean="0">
                <a:ln w="1905"/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he-IL" sz="2600" b="1" dirty="0" smtClean="0">
                <a:ln w="1905"/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קינן שפי,</a:t>
            </a:r>
            <a:r>
              <a:rPr lang="en-US" sz="2600" b="1" dirty="0" smtClean="0">
                <a:ln w="1905"/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SODA STREAM </a:t>
            </a:r>
            <a:r>
              <a:rPr lang="he-IL" sz="2600" b="1" dirty="0" smtClean="0">
                <a:ln w="1905"/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</a:t>
            </a:r>
            <a:r>
              <a:rPr lang="en-US" sz="2600" b="1" dirty="0" smtClean="0">
                <a:ln w="1905"/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NETO MEDIA</a:t>
            </a:r>
            <a:r>
              <a:rPr lang="he-IL" sz="2600" b="1" dirty="0" smtClean="0">
                <a:ln w="1905"/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he-IL" sz="2600" b="1" dirty="0" err="1" smtClean="0">
                <a:ln w="1905"/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שרוטונים</a:t>
            </a:r>
            <a:r>
              <a:rPr lang="he-IL" sz="2600" b="1" dirty="0" smtClean="0">
                <a:ln w="1905"/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ועוד...</a:t>
            </a:r>
            <a:r>
              <a:rPr lang="en-US" sz="2600" b="1" dirty="0" smtClean="0">
                <a:ln w="1905"/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/>
            </a:r>
            <a:br>
              <a:rPr lang="en-US" sz="2600" b="1" dirty="0" smtClean="0">
                <a:ln w="1905"/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endParaRPr lang="he-IL" sz="2600" b="1" dirty="0" smtClean="0">
              <a:ln w="1905"/>
              <a:solidFill>
                <a:schemeClr val="tx1">
                  <a:lumMod val="95000"/>
                  <a:lumOff val="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457200" indent="-457200">
              <a:buFont typeface="Wingdings" pitchFamily="2" charset="2"/>
              <a:buChar char="ü"/>
            </a:pPr>
            <a:r>
              <a:rPr lang="he-IL" sz="2600" b="1" dirty="0" smtClean="0">
                <a:ln w="1905"/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יזם ומייסד חברת "</a:t>
            </a:r>
            <a:r>
              <a:rPr lang="he-IL" sz="2600" b="1" dirty="0" err="1" smtClean="0">
                <a:ln w="1905"/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מאנקיס</a:t>
            </a:r>
            <a:r>
              <a:rPr lang="he-IL" sz="2600" b="1" dirty="0" smtClean="0">
                <a:ln w="1905"/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" העוסקת בתחום הסלולר </a:t>
            </a:r>
            <a:r>
              <a:rPr lang="he-IL" sz="2600" b="1" dirty="0" err="1" smtClean="0">
                <a:ln w="1905"/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וה</a:t>
            </a:r>
            <a:r>
              <a:rPr lang="he-IL" sz="2600" b="1" dirty="0" smtClean="0">
                <a:ln w="1905"/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600" b="1" dirty="0" smtClean="0">
                <a:ln w="1905"/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WEB</a:t>
            </a:r>
            <a:endParaRPr lang="he-IL" sz="2600" b="1" dirty="0" smtClean="0">
              <a:ln w="1905"/>
              <a:solidFill>
                <a:schemeClr val="tx1">
                  <a:lumMod val="95000"/>
                  <a:lumOff val="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457200" indent="-457200">
              <a:buFont typeface="Wingdings" pitchFamily="2" charset="2"/>
              <a:buChar char="ü"/>
            </a:pPr>
            <a:r>
              <a:rPr lang="he-IL" sz="2600" b="1" dirty="0" smtClean="0">
                <a:ln w="1905"/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מרצה ויועץ בתחומי ה </a:t>
            </a:r>
            <a:r>
              <a:rPr lang="en-US" sz="2600" b="1" dirty="0" smtClean="0">
                <a:ln w="1905"/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WEB</a:t>
            </a:r>
            <a:r>
              <a:rPr lang="he-IL" sz="2600" b="1" dirty="0" smtClean="0">
                <a:ln w="1905"/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ופיתוח אפליקציות במכללות</a:t>
            </a:r>
          </a:p>
          <a:p>
            <a:r>
              <a:rPr lang="he-IL" sz="2600" b="1" dirty="0">
                <a:ln w="1905"/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he-IL" sz="2600" b="1" dirty="0" smtClean="0">
                <a:ln w="1905"/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מובילות בישראל.</a:t>
            </a:r>
          </a:p>
        </p:txBody>
      </p:sp>
      <p:pic>
        <p:nvPicPr>
          <p:cNvPr id="14" name="תמונה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888" y="4440559"/>
            <a:ext cx="2283324" cy="175640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Left"/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5" name="תמונה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88" y="4408901"/>
            <a:ext cx="2283324" cy="175640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6" name="תמונה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076" y="4440559"/>
            <a:ext cx="2283324" cy="17564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תמונה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450" y="4408901"/>
            <a:ext cx="2283324" cy="175640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8" name="תמונה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4440559"/>
            <a:ext cx="2283324" cy="175640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9" name="תמונה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563" y="4440559"/>
            <a:ext cx="2136422" cy="175640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8" name="מלבן 7"/>
          <p:cNvSpPr/>
          <p:nvPr/>
        </p:nvSpPr>
        <p:spPr>
          <a:xfrm>
            <a:off x="1392212" y="260648"/>
            <a:ext cx="69575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4800" b="1" dirty="0" smtClean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בקצרה על המרצה - עופר</a:t>
            </a:r>
            <a:endParaRPr lang="he-IL" sz="4800" b="1" dirty="0">
              <a:ln w="18415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496" y="6444044"/>
            <a:ext cx="5760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/>
              <a:t>1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376741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תמונה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62" y="0"/>
            <a:ext cx="9144000" cy="6517994"/>
          </a:xfrm>
          <a:prstGeom prst="rect">
            <a:avLst/>
          </a:prstGeom>
        </p:spPr>
      </p:pic>
      <p:sp>
        <p:nvSpPr>
          <p:cNvPr id="2" name="AutoShape 2" descr="data:image/jpeg;base64,/9j/4AAQSkZJRgABAQAAAQABAAD/2wCEAAkGBxAREBMQEg8QDw4QEBIPEBQRFBYQDhEQFxUXGBcRFBUYHjQgGBolGxMUITEhMSsrMC4uFx8zOjMsNygtLisBCgoKDg0OGxAQGzAkHyQsLi8sLC0wLDcuLCwwLTEsLCwsNSs2LDQ0LCwsLSwsLCwtNC0sLCwsLCwsLCwsLCwsLP/AABEIAOEA4QMBEQACEQEDEQH/xAAcAAEAAgMBAQEAAAAAAAAAAAAABgcBBAUDCAL/xABJEAABAwECBwgNCwQDAQAAAAABAAIDBBESBQYHITFRkRMWUlRxksHSFzI1QWGBk6Gxs8LR4QgiIzM0U2JjdKKyQlVycxQkQxj/xAAaAQEAAgMBAAAAAAAAAAAAAAAABAUCAwYB/8QAMxEBAAECAgULBAMBAQEAAAAAAAECAwQRBRVSYaESFCExMlFxkbHB0SOB4fAiM0FiQhP/2gAMAwEAAhEDEQA/ALxQEBAQEGrhT6iX/VJ/EoPiZB9YZHe4dF/hJ66RBUvyju6cH6JnrZUHj8nfus/9FL6yJBHMrPdqu/3ew1BEkBBYuQTu1H/on/gg1ct3dyq5IPURoOLiJjRJgytjqmWuYDcnYP8A0gNl5vLoI8ICD6cxsxyp6PBpwgHtlbJG00oBzTSPFsbR4O+dQadSD5Kr62SeV80ry+WV7pJHHS5zjaSguX5M/b4Q/wAaX0zIK0yid1q/9bP6woLj+Tb9hqv1Y9W1BbyAgICAgICAgICAgICDVwp9RL/qk/iUHxMgluB8pOFqSBlNBV7nBECGN3KF1gLi453MJOdxQcjGTGSrwhK2arl3aVrBE11xjLGAkgWMAGlxQTr5O/dZ/wCil9ZEguXC2TPBFVO+ono90nldekdu07bxsstsa8AaB3kHz/lewFTUOE3U9LFuUAhieG3nv+c4G02vJPnQdLIlixR4RqqiOrh3ZkdOHsF+SOx18C21jgTmKC9MAZPcF0M4qKal3KdrXNDt1mfmcLCLHvI8yD5/y3d3Krkg9RGggtiDeqsM1EtPDSvlc6npjI6Fh0MMhBdy5x4rTrQaJCC7Pkz9vhD/ABpfTMgrTKJ3Wr/1s/rCguP5Nv2Gq/Vj1bUFvICAgICAgICAgICAgINXCn1Ev+qT+JQfEyC1sUMjLq+ihrBhAQ7u1zrm4X7tj3NsvboLe1t0d9BE8ouJpwTUspjUCovwNmvBm5WWuc27ZePA0+FBJvk791n/AKKX1kSD6TQfMeX7uy79PD6Cg7HybfttV+lHrGoPoRB8r5bu7lVyQeojQdLJLiqzClFhSmdY2UCkkp3n/wA5hu9h5D2p8BPfsQRvFHEqorcJDB7mOhMT3f8ALJ0wxsNjzqttzDWSO8g2cr1HHBhiohiaGRRMpY42jQ1jaWEAIJ38mft8If40vpmQVplE7rV/62f1hQSbJhlLjwRTywvpXzmWbdQWvDABdDbLCDqQTP8A+gYP7dL5ZvVQWjilhwV9FDWCMxCdrnBhN4tse5umzP2qDroCAgICAgICAgICDXwgwuhkaBa50bwBrJabAg+U+xhhr+3S86PrIPozJjg6amwTSwTxmKeNkgex1hLSZXkaM2gg+NBW+XDE/CFdhCKWlpJJ4m0jI3OaWgB+6SEtznURtQeWRPEzCNFhJ01TSSQRGlkjDnFpF8vjIGY6mnYgvVBQeWTEnCVZhR09NRyTQmGJoc0sAvAG0Zyg6eQvFKvoauofVUr4GPpwxhcWkF19pszHUgulB885V8RcKVeFqienopJYHiEMeCwB1kLAbLXW6QR4kEryDYr1tAa3/l0z6fdRTbneLTeu7tesuk6LzdqCz6bBcEc0tQyJjJ6i5uzwPnSXBY29yBBQmVbETClVheqqKeiklgk3C49pYA67BG06XW6WkeJBKsg2K1dQOrDV0z6cStpxHeLTeumW9ZdJ0XhtQQPHXJ5hefCVZNFQSvilqppI3AsscwvJDha7vhBxOxhhv+3S86PrIHYww3/bpedH1kH0bkywdNTYJpYJ4zFNGx4ex1lrSZHkaM2ghBJ0BAQEBAQEBAQEBAQEBAQEBAQEBAQEBAQEBAQEBAQEBAQEBAQEBAQQqtx/EcskRpSTHI+MndALbri23tfAq+rHxTVMcnqnvXdvQ010U18vriJ6u+PF49kZvFD5UdVeawjZ4s9Rzt8PydkZvFD5UdVNYRs8TUc7fD8nZGbxQ+VHVTWEbPE1HO3w/J2Rm8UPlR1U1hGzxNRzt8PydkZvFD5UdVNYRs8TUc7fD8nZGbxQ+VHVTWEbPE1HO3w/J2Rm8UPlR1U1hGzxNRzt8PydkZvFD5UdVNYRs8TUc7fD8nZGbxQ+VHVTWEbPE1HO3w/J2Rm8UPlR1U1hGzxNRzt8PydkZvFD5UdVNYRs8TUc7fD8nZGbxQ+VHVTWEbPE1HO3w/J2Rm8UPlR1U1hGzxNRzt8PydkZvFD5UdVNYRs8TUc7fD8nZGbxQ+VHVTWEbPE1HO3w/J2Rm8UPlR1U1hGzxNRzt8PydkZvFD5UdVNYRs8TUc7fD8nZGbxQ+VHVTWEbPE1HO3w/LByjt4o7yo6q81jGzxe6inb4flOwrJQMoCAgICAgICCmsa47tdUD80u5wDvaVDiIyu1eLtMBVnhqJ3enQ5S0pYgICAgICAgICAgICAgICAgIPaijvSxt4UjG7XAdKypjOqI3wwu1cmiqe6J9F6LonBiAgICAgICAgqbH2O7XynhNjd+wD2VS4yMr0/Z12iqs8LTuz9UeUVYiAgICAgICAg3GxNs0BauVLHNncm6gvOVLzM3JuoJypMzcm6gnKkzNybqCcqTM3JuoJypMzcm6gnKkzNybqCcqTNqSjOeVbY6mcN/FyO9WU4/PjPNcHdC3WIzuUxvRsZVycPXO6V0q/cSICAgICAgICCsMpUdlY08KBnmc8Kox0fVz3Op0NVnh5jumfSEUUJbCAgICAgICAg326ByLRLBlAQEBAQEBBovOc8pW6Opm7WJMd6vg8Be7ZG5ScJGd6n9/xB0nVlha/t6wt5XjjhAQEBAQEBAQV3lRj+lgdrjkbzXNPtKr0hH8qZ8XR6Dn+Fcb4/eCEqvXgg9qKmdLI2Jll95uttNgt8JWVFE11RTH+td27Taomurqh295lZqi5/wUnmN3d5q/XGG3+RvMrNUXP+Ccxu7vM1xht/kbzKzVFz/gnMbu7zNcYbf5G8ys1Rc/4JzG7u8zXGG3+RvMrNUXP+Ccxu7vM1xht/kbzKzVFz/gnMbu7zNcYbf5Og3Eyss0RaOH8Fr1fe3ebHW+G3+TO8ys1Rc/4LzV97d5mt8Nv8jeZWaouf8ABNX3t3ma3w2/yN5lZqi5/wAE1fe3eZrfDb/I3mVmqLn/AATV97d5mt8Nv8jeZWaouf8ABNX3t3ma3w2/ycfCVA+nkMUl2+ACbptGfRnUa7aqtVcmrrTbF+m9Ry6OpqrW3Oet7NJ8nUdtcDwYZHfxb7Sl4GPq/aVXpicsN4zC01cuUEBAQEBAQEBBBsqUXzKd+p8jOcGn2FXaQjoplfaDq/lXTuj94q+VY6EQbuBJLtTAdU0fncB0rbZnK5TO+EfF08qxXH/M+i21fuIEBAQEBB0W6EGUBAQEBBV2OD7a2bwFjdjGrnsbOd+r9/x12jYyw1P39ZcVxzHkKix1pzQW9mmWTGO2olfwYbvOeD7Cn6Pj+czuUum6vpUxv9I/KyFauaEBAQEBAQEBBEcpkdtIx3BqGnxFjx6SFBx8Z24nf8rjQtWV+Y76feFZqpdOIPSnfdex3Be12wgr2mcpiWNccqmY74lci6NwQgICAgIOi3QgygICAgIKlw/Jeqpz+c8bDZ0LmsTOd2qd7s8HTlh6I3Q5k3ankWqnrSYaS3M09yWx/aX/AOpo8V8n0hWWj47U+HuoNOVdinx9k9Vk58QEBAQEBAQEEcygx20Eh4L43fvA6VExsZ2Z+3qstE1ZYqnfE+iqFTOtEGHaF5PU9hctM+8xjuExrtoBXSUznES4K5Tya5jumXovWCN48Vk0MUb4pHRkylrrvfBaSP4qFja6qKYmmculbaJs27tyqm5GfR7odvhrOMybR7lX85u7Ur3V+G2IN8NZxmTaPcnObu1Jq/DbEG+Gs4zJtHuTnN3ak1fhtiG+3GGss+0yaNY9y0zir21LHmOG2IZ3w1nGZNo9yc7vbUnMcNsQb4azjMm0e5Od3tqTmOG2IN8NZxmTaPcnO721JzHDbEG+Gs4zJtHuTnd7ak5jhtiDfDWcZk2j3Jzu9tScxw2xDnSPLiXE2ucS5xOkkm0lR5nOc5SoiIjKHjUdqfF6VlT1soaa2slkZMI7KeV2uezxBjfeVa6Pj+Ezv9nNabq+rTG73lMlPUogICAgICAgIOPjhHeoagaoy7mkO6FoxUfRq8EzR9WWJo8VOqidmICC2cAPvUsB/Ijt5Q0A+hX2HnO1TO6HE4ynLEXI/wCp9W+tyMjmPrLaS3gysO20dKh46Ppfda6GqyxOXfEq6VO6oQEG+3QORaJYMoCAgICAg8qo/N8ayo63sNRbWS08nUdlCDwpZHbDd9lXGBj6X3lymmJzxOXdEfKTqYqxAQEBAQEBAQaWG471NO3hQSjx3Ctd2M6Ko3S34ark3qJ3x6qSC593AgILQxRkvUUPga5ux7h0K8wk52aXHaTpyxVf29IdhSEFy8ZaF89M+JgBeSwtBIANjgdJ8AK0Ym3Ny3NMdaZgL1Nm/TXV1dPohO9Ct+7b5RnvVbzK93cXQ62wu1PlJvQrfu2+UZ705le7uJrbC7U+Usb0K37tvlGe9OZXu7ia2wu1PlLoNxQrbPqm89vvWrmF/u4sda4ba4Sb0K37pvPb715zC/3cTWuG2uEm9Ct+6bz2+9OYX+7ia1w21wk3oVv3Tee33pzC/wB3E1rhtrhJvQrfum89vvTmF/u4mtcNtcJedTivVxsdI6NoYxpc432mwAWnvrGvBXqaZqmOiN7OjSOHrqimmemd0uMoqc8Ks5hyrOh7DWWxkt3EiO7QQeEOdte49KvMJGVmlx+k6s8VX9vR3VIQBAQEBAQEBAQfmRlrSNYI2ryel7E5TmoZozC3T31zcdTv5ZXrwQWPiI+2jA4MkjfPe9pXOBn6X3lymmIyxMz3xHwkKlqsQEBAQdFuhBlAQEBBycbH3aKY62XecQOlRsZOVirwTdHxniaPFVa5117Xq+941soZQ11m9XRi0y7RUw7/APx4ieUsBPpV9h4ytU+EOJxs54i5P/U+rpLcjCAgICAgICAgIKNwjHdmlbwZpG7HkdC52voqmN8+ru7M8q3TPfEejXWLYIJ9k8fbBK3VNb4ixvuKtdHz/CY3+zmtN0/Wpnd7ylSnqUQEBAQdFuhBlAQEBBH8en2UThwnxt/cD0KFpCfoT9vVZaJjPExuifRWqoXVNWqOfxLZR1MoeDjmPIsp6mUda9aOO7GxvBY1uwALo6YyiIcFcq5Vcz3y9lkwEBAQEBAQEBAQUxjPHdragfnPdzvndKocRGV2rxdrgauVh6J3R8OYtKUIN3B+Fp4ARFKYw4gusa11pGjtgVsovV0dmcvJHvYWzfmJuU55ePs299Fdxk8yPqrPnV7a9Php1ZhNjjPyb6K7jJ5kfVTnV7a9Pg1ZhNjjPyb6K7jJ5kfVTnV7a9Pg1ZhNjjPyb6K7jJ5kfVTnV7a9Pg1ZhNjjPyb6K7jJ5kfVTnV7a9Pg1ZhNjjPy324011g/7J0cCPqrVzy/t8I+GGrcLscZ+Wd9Ndxg8yPqpzzEbfCPg1bhdjjPyHGmu4weZH1V5zy/t8I+HurcLscZ+Vl0RcYoy42vMbS46LXWC05vCuhoz5MZ9zlLsRFdUR1Zy91k1orlDkspo28KcbAx/wAFXaTnK3Eb/aVvoanO9VO73hX6pXStSpPzti209TKGKaO89jeE9rdpA6VnTGcxDyueTTM90SvZdG4IQEBAQEBAQEBAQVHjzHdr5vxbm7bG33KkxcZXp/f8dfourPC0/f1lwVGWAg62LmCG1UrozIY7sZkBAvW2OaLNP4gt+HsxdqmmZy6ELHYucNbiuIzznLh+Eh3hs4y7mD3qZq+NpVa8q2I8zeGzjLuYPemr42jXlWxHmh9dT7lLJHbbub3Mt0W2Gy1V1dPJqmnuX1m5/wDS3TX3xEvBYtgg326ByLRLBlBkNtza821Ms+gzy6V0MFgA1CxdXDhJnOc2UeIZlHkzQN1mR2wNHtKq0nV2Y8f3ivdCU9NdXh7/AAhCqV+0pj84rdT1MobmAI71XTt1zxeZwPQttmM7lMb4aMXVybFc/wDM+i610DiBAQEBAQEBAQEBBV2UeOytB4UDHed46FT46Pq/Z1Whpzw2XdM+yLKGtRBIsQ32VlnCikb/ABPsqXgf7ftKr0xGeG8Jj4WMrlyggqvGhl2snH5l7a0HpVFiYyvVOz0fOeFo8HLWhMEG+3QORaJYMoNnBrL08TeFNGNrgs7UZ10xvj1ar9XJtVTun0XCuocQIIHlFf8ASwt1RudznWeyqbSc/wA6Y3Oi0LH0653/AL6oiq1dNGQ5zylbo6mcOxiZHer6canudsY49CkYWM71P7/iFpKcsLX4e8LgV640QEBAQEBAQEBAQVzlQjsnhdwonN5rrfbVVpCP50zudJoOr6dcb/WPwhagLsQdjFB9lbD4S9u1jlIwk5Xqf3/EDSdOeFr+3rC0FeOPEEVxhxTfPK6eOVoc8NtY8EC0NA7YcmpQMRg5uVTVTK6wWlabFuLddPRH+x459SL1mLdXFpgc9o78f0g2DP5lBrw12jrjyXFrSOGudVWXj0fhynAg2EEEaQcxHiWjq6E2JiYzhvN7w7+ZaP8AWDqUeL9XL2sDwNb/AKMcvztPiW+jC3q+qnz6PVEu47D2+uqPt0+iSYFxNkjkZLJKwGN7X3WAutINoF42WbFPsaPqpqiqqer/ABV4rS1FdFVFFM9MZZymatVEIK5x/fbVgcGFg87j0qi0jOd7LdHu6fQ8ZYfPvmfZG1BWrnlb2aS5PY7a5p4EcjvMG+0peCjO9HhKs0vVlhp3zHz7LVVy5MQEBAQEBAQEBAQQPKlFmp36jK3aGH2Sq3SEdmfFf6Dq6a6fD3+UBVa6AQb+AJLtVAfzmDabOlbbE5XaZ3o2Np5WHrjdK2VfuJEBAQeFVRxSiySNkg/G0O9Kxqopq7UZtlu7ctznRVMeDfosHwxD6OKOPN/S0A+M6SsaLVFHZiIe3L9y526pltLY1CAgIKwxzktrZfw3G/saelc/jpzv1fb0dboynLDU/f1cNxzHkUSE9oLezS/JlHbVSO4MBbznt6qnYCPqTO5T6bqys0xv9p+Vlq2cwICAgICAgICAgIIdlOjtponcGcDxFj/cFA0hH8Inf7LnQlWV6qP+feFbKqdMIP3BKWPa8aWOa8arWkEehexOUxLGumKqZpn/AGMk3o8eozmlhew62EPbsNh9Ks6NIUz2oyc9d0JXH9dUT49Hy7tFh2lm7Sdlp/pcbj9js6lUYi3X1SrbuBxFrtUT6xwdFbkUQEHRboQZQEGhW4ZpofrJmNI71t5/NGdabmItW+1UkWsJeu9imfZwqzHmFuaKJ8h1usjb0nzKHXpKiOzGfBY2tDXJ7dURxQrCNWZpXyuADpHXiBoGayzzKpu3JuVzXP8Aq+s2otW4oj/GpL2p5CsaetthorczTrJbH86od4Imj95PQrHR8dNU+HuodOVdFEePssBWbnhAQEBAQEBAQEBBGcocdtC48GSN37rvtKJjY+jP2WeiJyxMR3xPoqtUzrBAQEBBt0eFKiH6uaRg1B1rOac3mWyi7XR2ZmGi7hrN3t0xPr59bvUeO87c0kcco1i2N+0ZvMpVGPrjtRmrbuhbNXYmY4u5R450r8z78J/E283a23zgKVRjrdXX0K67ofEUdnKrw/Lp1eONJGLGudMfy25uc6wLy5pCzT1dPgwtaJxFfXHJ8fxm4dZjzM7NFEyMa3EyO6APOodekq57MZLG1oa3HbqmfDo+XBrMM1M31k8jge8DcZzW2AqFXiLtfaqn98Fjawlm12KY9+LRWpIEBB5zn5pWVPW9hprayWLkvj+gmdrmDdjAfaVpo+P41Tv9nN6cn6lMbvdNVYKQQEBAQEBAQEBAQcTHSO9QTjUwO5rgehR8VGdmpO0bVliqPH2VAqN2IgICAgICAg326ByLRLBlAQEBB+XPA0kL2ImR4TzAiwLOmmYZRDwWb1aGTeOyit4cz3bLG+yrjAx9L7uW0zVniMu6I+UqUxUiAgICAgICAgICDQw/CX0lQwAuc6CUNAzkuuGwActi1X6Zqt1RHdKRhKoov0VT1RMeqlpGFpuuaWuGkOBa4eIqgno6JdtExVGcdL8o9EBAQEBAQb7dA5FolgySg83TtHft5FlFMvcnk6pPeG1ZRQ9yebpXHv8AQsoph7k/C9BBloJNgBJOgDOT4kJnKM5W5iRTujoYmva5j/pHEOBa4WyOItB8Fiu8JTNNmInf6uP0nXFeJqmmc46PSHdUlAEBAQEBAQEBAQEBB4VVHFKLskbJG6ntDh51jVRTVGVUZs7d2u3OdEzHgj9diLRyZ2B8Dvy3Wt5rrRssUWvBWquroWNrS+Io7WVXj+Mkdrsn1Q3PFLHKNTrY39IO0KLXgK47M5rK1pq1V26Zjj8I7XYFqofrKeRgHfsvM5zbR51Fqs3KO1TP74LG1i7F3sVRP7vaAK1pAgICD0M7tdnIseTDzJ+CVk9YQEG5Q4KqJvqoJJBrDbGc45vOs6LVdfZjNpu4m1a7dUQkNBiBVPzyvjgGr6x+wZvOpVGBuT2pyV13TNmnsRNXCP37JFQ4hUjM8hknP4nXGbG2HzlSqMDbjr6f3crbumb9XZyp/d6RUeD4YRZFFHGPwNDSeU99SqLdNHZjJXXL1y5OddUz4tlZtQgICAgICAgICAgICAgICAg5tfgCkn+sp4y4/wBQFyTnNsK012LdfahJtYy/a7FU+3lKO12TyF1phmfGdTwJGdB85UWvAUz2ZyWVrTdyP7KYnw6EdrsSa2O0tYyZuuN2ez/F1h2WqLXg7tPVGfgsrWlsNX1zyfH8ZuBU00kZuyRvjdqe0sPitUaqmaZyqjJYUXKa4zomJ8H5hhc83WNc92pgLnbAkRMzlD2qqmmM6pyje7tDiZXS59yELdcrrv7Ra7zKRRg7tX+ZeKvu6Uw1H+5+H7EJFQ5O4xnmnc/wRgMHJabSfMpVGj4/9T5K67puqf66cvHp+EioMW6OHOynZeH9T/pH+IutsUqjDWqOqFbdx+Iu9quft0ejrBb0QQEBAQEBAQEBAQEBAQEBAQEBAQEBAQEHJxo+yyf4n0LTf7EpeB/upaeIn2Rq14T+uG7Sn98pEpSuEBAQEBAQEBAQEBAQEH//2Q==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3" name="מלבן 12"/>
          <p:cNvSpPr/>
          <p:nvPr/>
        </p:nvSpPr>
        <p:spPr>
          <a:xfrm>
            <a:off x="35496" y="1052736"/>
            <a:ext cx="9001000" cy="35394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fontAlgn="base"/>
            <a:r>
              <a:rPr lang="he-IL" sz="2800" dirty="0" smtClean="0"/>
              <a:t>אתר/אפליקציה המפותח בטכנולוגיית </a:t>
            </a:r>
            <a:r>
              <a:rPr lang="en-US" sz="2800" dirty="0" smtClean="0"/>
              <a:t>JS</a:t>
            </a:r>
            <a:r>
              <a:rPr lang="he-IL" sz="2800" dirty="0" smtClean="0"/>
              <a:t> ,</a:t>
            </a:r>
            <a:r>
              <a:rPr lang="en-US" sz="2800" dirty="0" smtClean="0"/>
              <a:t>HTML </a:t>
            </a:r>
            <a:r>
              <a:rPr lang="he-IL" sz="2800" dirty="0" smtClean="0"/>
              <a:t> ו</a:t>
            </a:r>
            <a:r>
              <a:rPr lang="en-US" sz="2800" dirty="0" smtClean="0"/>
              <a:t>CSS</a:t>
            </a:r>
            <a:r>
              <a:rPr lang="he-IL" sz="2800" dirty="0" smtClean="0"/>
              <a:t> שמטרתו בעיקר לתקשורת </a:t>
            </a:r>
            <a:r>
              <a:rPr lang="he-IL" sz="2800" dirty="0"/>
              <a:t>שיווקית, </a:t>
            </a:r>
            <a:r>
              <a:rPr lang="he-IL" sz="2800" dirty="0" err="1" smtClean="0"/>
              <a:t>אפלקציית</a:t>
            </a:r>
            <a:r>
              <a:rPr lang="he-IL" sz="2800" dirty="0" smtClean="0"/>
              <a:t> </a:t>
            </a:r>
            <a:r>
              <a:rPr lang="en-US" sz="2800" dirty="0" smtClean="0"/>
              <a:t>WEB</a:t>
            </a:r>
            <a:r>
              <a:rPr lang="he-IL" sz="2800" dirty="0" smtClean="0"/>
              <a:t> סלולרי </a:t>
            </a:r>
            <a:r>
              <a:rPr lang="he-IL" sz="2800" dirty="0"/>
              <a:t>כמעט תמיד </a:t>
            </a:r>
            <a:r>
              <a:rPr lang="he-IL" sz="2800" dirty="0" smtClean="0"/>
              <a:t>היא </a:t>
            </a:r>
            <a:r>
              <a:rPr lang="he-IL" sz="2800" dirty="0"/>
              <a:t>הצעד ההגיוני הראשון באסטרטגית השיווק הניידת </a:t>
            </a:r>
            <a:r>
              <a:rPr lang="he-IL" sz="2800" dirty="0" smtClean="0"/>
              <a:t>של עסק לבדיקת כדאיות .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he-IL" sz="2800" dirty="0" smtClean="0"/>
              <a:t> </a:t>
            </a:r>
            <a:r>
              <a:rPr lang="he-IL" sz="2800" dirty="0"/>
              <a:t>הסיבה לכך שלאתר אינטרנט נייד יש מספר היתרונות גלומים מעל </a:t>
            </a:r>
            <a:r>
              <a:rPr lang="he-IL" sz="2800" dirty="0" smtClean="0"/>
              <a:t>אפליקציות </a:t>
            </a:r>
            <a:r>
              <a:rPr lang="en-US" sz="2800" dirty="0" smtClean="0"/>
              <a:t>NATIVE</a:t>
            </a:r>
            <a:r>
              <a:rPr lang="he-IL" sz="2800" dirty="0" smtClean="0"/>
              <a:t> הינה נגישות </a:t>
            </a:r>
            <a:r>
              <a:rPr lang="he-IL" sz="2800" dirty="0"/>
              <a:t>רחבה יותר, </a:t>
            </a:r>
            <a:r>
              <a:rPr lang="he-IL" sz="2800" b="1" dirty="0" smtClean="0"/>
              <a:t>תאימות ,זמן פיתוח </a:t>
            </a:r>
            <a:r>
              <a:rPr lang="he-IL" sz="2800" b="1" dirty="0"/>
              <a:t>ועלות אפקטיבית</a:t>
            </a:r>
            <a:r>
              <a:rPr lang="he-IL" sz="2800" dirty="0"/>
              <a:t>.</a:t>
            </a:r>
            <a:endParaRPr lang="en-US" sz="2800" dirty="0"/>
          </a:p>
        </p:txBody>
      </p:sp>
      <p:pic>
        <p:nvPicPr>
          <p:cNvPr id="16" name="תמונה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303914"/>
            <a:ext cx="1616146" cy="12431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תמונה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965" y="4245272"/>
            <a:ext cx="2271955" cy="174765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8" name="תמונה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154" y="5272276"/>
            <a:ext cx="1233462" cy="94881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9" name="תמונה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22" y="5283885"/>
            <a:ext cx="1512168" cy="12431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8" name="מלבן 7"/>
          <p:cNvSpPr/>
          <p:nvPr/>
        </p:nvSpPr>
        <p:spPr>
          <a:xfrm>
            <a:off x="395536" y="260648"/>
            <a:ext cx="80262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4000" b="1" dirty="0" smtClean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מה זה אתר סלולרי / אפליקציות </a:t>
            </a:r>
            <a:r>
              <a:rPr lang="en-US" sz="4000" b="1" dirty="0" smtClean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WEB</a:t>
            </a:r>
            <a:endParaRPr lang="he-IL" sz="4000" b="1" dirty="0">
              <a:ln w="18415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1" name="Picture 4" descr="http://www.totali.co.nz/media/mobile-phone-developmen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290" y="4774506"/>
            <a:ext cx="2431206" cy="226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67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תמונה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62" y="0"/>
            <a:ext cx="9144000" cy="6517994"/>
          </a:xfrm>
          <a:prstGeom prst="rect">
            <a:avLst/>
          </a:prstGeom>
        </p:spPr>
      </p:pic>
      <p:pic>
        <p:nvPicPr>
          <p:cNvPr id="19" name="תמונה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960597"/>
            <a:ext cx="2304256" cy="189438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AutoShape 2" descr="data:image/jpeg;base64,/9j/4AAQSkZJRgABAQAAAQABAAD/2wCEAAkGBxAREBMQEg8QDw4QEBIPEBQRFBYQDhEQFxUXGBcRFBUYHjQgGBolGxMUITEhMSsrMC4uFx8zOjMsNygtLisBCgoKDg0OGxAQGzAkHyQsLi8sLC0wLDcuLCwwLTEsLCwsNSs2LDQ0LCwsLSwsLCwtNC0sLCwsLCwsLCwsLCwsLP/AABEIAOEA4QMBEQACEQEDEQH/xAAcAAEAAgMBAQEAAAAAAAAAAAAABgcBBAUDCAL/xABJEAABAwECBwgNCwQDAQAAAAABAAIDBBESBQYHITFRkRMWUlRxksHSFzI1QWGBk6Gxs8LR4QgiIzM0U2JjdKKyQlVycxQkQxj/xAAaAQEAAgMBAAAAAAAAAAAAAAAABAUCAwYB/8QAMxEBAAECAgULBAMBAQEAAAAAAAECAwQRBRVSYaESFCExMlFxkbHB0SOB4fAiM0FiQhP/2gAMAwEAAhEDEQA/ALxQEBAQEGrhT6iX/VJ/EoPiZB9YZHe4dF/hJ66RBUvyju6cH6JnrZUHj8nfus/9FL6yJBHMrPdqu/3ew1BEkBBYuQTu1H/on/gg1ct3dyq5IPURoOLiJjRJgytjqmWuYDcnYP8A0gNl5vLoI8ICD6cxsxyp6PBpwgHtlbJG00oBzTSPFsbR4O+dQadSD5Kr62SeV80ry+WV7pJHHS5zjaSguX5M/b4Q/wAaX0zIK0yid1q/9bP6woLj+Tb9hqv1Y9W1BbyAgICAgICAgICAgICDVwp9RL/qk/iUHxMgluB8pOFqSBlNBV7nBECGN3KF1gLi453MJOdxQcjGTGSrwhK2arl3aVrBE11xjLGAkgWMAGlxQTr5O/dZ/wCil9ZEguXC2TPBFVO+ono90nldekdu07bxsstsa8AaB3kHz/lewFTUOE3U9LFuUAhieG3nv+c4G02vJPnQdLIlixR4RqqiOrh3ZkdOHsF+SOx18C21jgTmKC9MAZPcF0M4qKal3KdrXNDt1mfmcLCLHvI8yD5/y3d3Krkg9RGggtiDeqsM1EtPDSvlc6npjI6Fh0MMhBdy5x4rTrQaJCC7Pkz9vhD/ABpfTMgrTKJ3Wr/1s/rCguP5Nv2Gq/Vj1bUFvICAgICAgICAgICAgINXCn1Ev+qT+JQfEyC1sUMjLq+ihrBhAQ7u1zrm4X7tj3NsvboLe1t0d9BE8ouJpwTUspjUCovwNmvBm5WWuc27ZePA0+FBJvk791n/AKKX1kSD6TQfMeX7uy79PD6Cg7HybfttV+lHrGoPoRB8r5bu7lVyQeojQdLJLiqzClFhSmdY2UCkkp3n/wA5hu9h5D2p8BPfsQRvFHEqorcJDB7mOhMT3f8ALJ0wxsNjzqttzDWSO8g2cr1HHBhiohiaGRRMpY42jQ1jaWEAIJ38mft8If40vpmQVplE7rV/62f1hQSbJhlLjwRTywvpXzmWbdQWvDABdDbLCDqQTP8A+gYP7dL5ZvVQWjilhwV9FDWCMxCdrnBhN4tse5umzP2qDroCAgICAgICAgICDXwgwuhkaBa50bwBrJabAg+U+xhhr+3S86PrIPozJjg6amwTSwTxmKeNkgex1hLSZXkaM2gg+NBW+XDE/CFdhCKWlpJJ4m0jI3OaWgB+6SEtznURtQeWRPEzCNFhJ01TSSQRGlkjDnFpF8vjIGY6mnYgvVBQeWTEnCVZhR09NRyTQmGJoc0sAvAG0Zyg6eQvFKvoauofVUr4GPpwxhcWkF19pszHUgulB885V8RcKVeFqienopJYHiEMeCwB1kLAbLXW6QR4kEryDYr1tAa3/l0z6fdRTbneLTeu7tesuk6LzdqCz6bBcEc0tQyJjJ6i5uzwPnSXBY29yBBQmVbETClVheqqKeiklgk3C49pYA67BG06XW6WkeJBKsg2K1dQOrDV0z6cStpxHeLTeumW9ZdJ0XhtQQPHXJ5hefCVZNFQSvilqppI3AsscwvJDha7vhBxOxhhv+3S86PrIHYww3/bpedH1kH0bkywdNTYJpYJ4zFNGx4ex1lrSZHkaM2ghBJ0BAQEBAQEBAQEBAQEBAQEBAQEBAQEBAQEBAQEBAQEBAQEBAQEBAQQqtx/EcskRpSTHI+MndALbri23tfAq+rHxTVMcnqnvXdvQ010U18vriJ6u+PF49kZvFD5UdVeawjZ4s9Rzt8PydkZvFD5UdVNYRs8TUc7fD8nZGbxQ+VHVTWEbPE1HO3w/J2Rm8UPlR1U1hGzxNRzt8PydkZvFD5UdVNYRs8TUc7fD8nZGbxQ+VHVTWEbPE1HO3w/J2Rm8UPlR1U1hGzxNRzt8PydkZvFD5UdVNYRs8TUc7fD8nZGbxQ+VHVTWEbPE1HO3w/J2Rm8UPlR1U1hGzxNRzt8PydkZvFD5UdVNYRs8TUc7fD8nZGbxQ+VHVTWEbPE1HO3w/J2Rm8UPlR1U1hGzxNRzt8PydkZvFD5UdVNYRs8TUc7fD8nZGbxQ+VHVTWEbPE1HO3w/J2Rm8UPlR1U1hGzxNRzt8PydkZvFD5UdVNYRs8TUc7fD8nZGbxQ+VHVTWEbPE1HO3w/LByjt4o7yo6q81jGzxe6inb4flOwrJQMoCAgICAgICCmsa47tdUD80u5wDvaVDiIyu1eLtMBVnhqJ3enQ5S0pYgICAgICAgICAgICAgICAgIPaijvSxt4UjG7XAdKypjOqI3wwu1cmiqe6J9F6LonBiAgICAgICAgqbH2O7XynhNjd+wD2VS4yMr0/Z12iqs8LTuz9UeUVYiAgICAgICAg3GxNs0BauVLHNncm6gvOVLzM3JuoJypMzcm6gnKkzNybqCcqTM3JuoJypMzcm6gnKkzNybqCcqTNqSjOeVbY6mcN/FyO9WU4/PjPNcHdC3WIzuUxvRsZVycPXO6V0q/cSICAgICAgICCsMpUdlY08KBnmc8Kox0fVz3Op0NVnh5jumfSEUUJbCAgICAgICAg326ByLRLBlAQEBAQEBBovOc8pW6Opm7WJMd6vg8Be7ZG5ScJGd6n9/xB0nVlha/t6wt5XjjhAQEBAQEBAQV3lRj+lgdrjkbzXNPtKr0hH8qZ8XR6Dn+Fcb4/eCEqvXgg9qKmdLI2Jll95uttNgt8JWVFE11RTH+td27Taomurqh295lZqi5/wUnmN3d5q/XGG3+RvMrNUXP+Ccxu7vM1xht/kbzKzVFz/gnMbu7zNcYbf5G8ys1Rc/4JzG7u8zXGG3+RvMrNUXP+Ccxu7vM1xht/kbzKzVFz/gnMbu7zNcYbf5Og3Eyss0RaOH8Fr1fe3ebHW+G3+TO8ys1Rc/4LzV97d5mt8Nv8jeZWaouf8ABNX3t3ma3w2/yN5lZqi5/wAE1fe3eZrfDb/I3mVmqLn/AATV97d5mt8Nv8jeZWaouf8ABNX3t3ma3w2/ycfCVA+nkMUl2+ACbptGfRnUa7aqtVcmrrTbF+m9Ry6OpqrW3Oet7NJ8nUdtcDwYZHfxb7Sl4GPq/aVXpicsN4zC01cuUEBAQEBAQEBBBsqUXzKd+p8jOcGn2FXaQjoplfaDq/lXTuj94q+VY6EQbuBJLtTAdU0fncB0rbZnK5TO+EfF08qxXH/M+i21fuIEBAQEBB0W6EGUBAQEBBV2OD7a2bwFjdjGrnsbOd+r9/x12jYyw1P39ZcVxzHkKix1pzQW9mmWTGO2olfwYbvOeD7Cn6Pj+czuUum6vpUxv9I/KyFauaEBAQEBAQEBBEcpkdtIx3BqGnxFjx6SFBx8Z24nf8rjQtWV+Y76feFZqpdOIPSnfdex3Be12wgr2mcpiWNccqmY74lci6NwQgICAgIOi3QgygICAgIKlw/Jeqpz+c8bDZ0LmsTOd2qd7s8HTlh6I3Q5k3ankWqnrSYaS3M09yWx/aX/AOpo8V8n0hWWj47U+HuoNOVdinx9k9Vk58QEBAQEBAQEEcygx20Eh4L43fvA6VExsZ2Z+3qstE1ZYqnfE+iqFTOtEGHaF5PU9hctM+8xjuExrtoBXSUznES4K5Tya5jumXovWCN48Vk0MUb4pHRkylrrvfBaSP4qFja6qKYmmculbaJs27tyqm5GfR7odvhrOMybR7lX85u7Ur3V+G2IN8NZxmTaPcnObu1Jq/DbEG+Gs4zJtHuTnN3ak1fhtiG+3GGss+0yaNY9y0zir21LHmOG2IZ3w1nGZNo9yc7vbUnMcNsQb4azjMm0e5Od3tqTmOG2IN8NZxmTaPcnO721JzHDbEG+Gs4zJtHuTnd7ak5jhtiDfDWcZk2j3Jzu9tScxw2xDnSPLiXE2ucS5xOkkm0lR5nOc5SoiIjKHjUdqfF6VlT1soaa2slkZMI7KeV2uezxBjfeVa6Pj+Ezv9nNabq+rTG73lMlPUogICAgICAgIOPjhHeoagaoy7mkO6FoxUfRq8EzR9WWJo8VOqidmICC2cAPvUsB/Ijt5Q0A+hX2HnO1TO6HE4ynLEXI/wCp9W+tyMjmPrLaS3gysO20dKh46Ppfda6GqyxOXfEq6VO6oQEG+3QORaJYMoCAgICAg8qo/N8ayo63sNRbWS08nUdlCDwpZHbDd9lXGBj6X3lymmJzxOXdEfKTqYqxAQEBAQEBAQaWG471NO3hQSjx3Ctd2M6Ko3S34ark3qJ3x6qSC593AgILQxRkvUUPga5ux7h0K8wk52aXHaTpyxVf29IdhSEFy8ZaF89M+JgBeSwtBIANjgdJ8AK0Ym3Ny3NMdaZgL1Nm/TXV1dPohO9Ct+7b5RnvVbzK93cXQ62wu1PlJvQrfu2+UZ705le7uJrbC7U+Usb0K37tvlGe9OZXu7ia2wu1PlLoNxQrbPqm89vvWrmF/u4sda4ba4Sb0K37pvPb715zC/3cTWuG2uEm9Ct+6bz2+9OYX+7ia1w21wk3oVv3Tee33pzC/wB3E1rhtrhJvQrfum89vvTmF/u4mtcNtcJedTivVxsdI6NoYxpc432mwAWnvrGvBXqaZqmOiN7OjSOHrqimmemd0uMoqc8Ks5hyrOh7DWWxkt3EiO7QQeEOdte49KvMJGVmlx+k6s8VX9vR3VIQBAQEBAQEBAQfmRlrSNYI2ryel7E5TmoZozC3T31zcdTv5ZXrwQWPiI+2jA4MkjfPe9pXOBn6X3lymmIyxMz3xHwkKlqsQEBAQdFuhBlAQEBBycbH3aKY62XecQOlRsZOVirwTdHxniaPFVa5117Xq+941soZQ11m9XRi0y7RUw7/APx4ieUsBPpV9h4ytU+EOJxs54i5P/U+rpLcjCAgICAgICAgIKNwjHdmlbwZpG7HkdC52voqmN8+ru7M8q3TPfEejXWLYIJ9k8fbBK3VNb4ixvuKtdHz/CY3+zmtN0/Wpnd7ylSnqUQEBAQdFuhBlAQEBBH8en2UThwnxt/cD0KFpCfoT9vVZaJjPExuifRWqoXVNWqOfxLZR1MoeDjmPIsp6mUda9aOO7GxvBY1uwALo6YyiIcFcq5Vcz3y9lkwEBAQEBAQEBAQUxjPHdragfnPdzvndKocRGV2rxdrgauVh6J3R8OYtKUIN3B+Fp4ARFKYw4gusa11pGjtgVsovV0dmcvJHvYWzfmJuU55ePs299Fdxk8yPqrPnV7a9Php1ZhNjjPyb6K7jJ5kfVTnV7a9Pg1ZhNjjPyb6K7jJ5kfVTnV7a9Pg1ZhNjjPyb6K7jJ5kfVTnV7a9Pg1ZhNjjPyb6K7jJ5kfVTnV7a9Pg1ZhNjjPy324011g/7J0cCPqrVzy/t8I+GGrcLscZ+Wd9Ndxg8yPqpzzEbfCPg1bhdjjPyHGmu4weZH1V5zy/t8I+HurcLscZ+Vl0RcYoy42vMbS46LXWC05vCuhoz5MZ9zlLsRFdUR1Zy91k1orlDkspo28KcbAx/wAFXaTnK3Eb/aVvoanO9VO73hX6pXStSpPzti209TKGKaO89jeE9rdpA6VnTGcxDyueTTM90SvZdG4IQEBAQEBAQEBAQVHjzHdr5vxbm7bG33KkxcZXp/f8dfourPC0/f1lwVGWAg62LmCG1UrozIY7sZkBAvW2OaLNP4gt+HsxdqmmZy6ELHYucNbiuIzznLh+Eh3hs4y7mD3qZq+NpVa8q2I8zeGzjLuYPemr42jXlWxHmh9dT7lLJHbbub3Mt0W2Gy1V1dPJqmnuX1m5/wDS3TX3xEvBYtgg326ByLRLBlBkNtza821Ms+gzy6V0MFgA1CxdXDhJnOc2UeIZlHkzQN1mR2wNHtKq0nV2Y8f3ivdCU9NdXh7/AAhCqV+0pj84rdT1MobmAI71XTt1zxeZwPQttmM7lMb4aMXVybFc/wDM+i610DiBAQEBAQEBAQEBBV2UeOytB4UDHed46FT46Pq/Z1Whpzw2XdM+yLKGtRBIsQ32VlnCikb/ABPsqXgf7ftKr0xGeG8Jj4WMrlyggqvGhl2snH5l7a0HpVFiYyvVOz0fOeFo8HLWhMEG+3QORaJYMoNnBrL08TeFNGNrgs7UZ10xvj1ar9XJtVTun0XCuocQIIHlFf8ASwt1RudznWeyqbSc/wA6Y3Oi0LH0653/AL6oiq1dNGQ5zylbo6mcOxiZHer6canudsY49CkYWM71P7/iFpKcsLX4e8LgV640QEBAQEBAQEBAQVzlQjsnhdwonN5rrfbVVpCP50zudJoOr6dcb/WPwhagLsQdjFB9lbD4S9u1jlIwk5Xqf3/EDSdOeFr+3rC0FeOPEEVxhxTfPK6eOVoc8NtY8EC0NA7YcmpQMRg5uVTVTK6wWlabFuLddPRH+x459SL1mLdXFpgc9o78f0g2DP5lBrw12jrjyXFrSOGudVWXj0fhynAg2EEEaQcxHiWjq6E2JiYzhvN7w7+ZaP8AWDqUeL9XL2sDwNb/AKMcvztPiW+jC3q+qnz6PVEu47D2+uqPt0+iSYFxNkjkZLJKwGN7X3WAutINoF42WbFPsaPqpqiqqer/ABV4rS1FdFVFFM9MZZymatVEIK5x/fbVgcGFg87j0qi0jOd7LdHu6fQ8ZYfPvmfZG1BWrnlb2aS5PY7a5p4EcjvMG+0peCjO9HhKs0vVlhp3zHz7LVVy5MQEBAQEBAQEBAQQPKlFmp36jK3aGH2Sq3SEdmfFf6Dq6a6fD3+UBVa6AQb+AJLtVAfzmDabOlbbE5XaZ3o2Np5WHrjdK2VfuJEBAQeFVRxSiySNkg/G0O9Kxqopq7UZtlu7ctznRVMeDfosHwxD6OKOPN/S0A+M6SsaLVFHZiIe3L9y526pltLY1CAgIKwxzktrZfw3G/saelc/jpzv1fb0dboynLDU/f1cNxzHkUSE9oLezS/JlHbVSO4MBbznt6qnYCPqTO5T6bqys0xv9p+Vlq2cwICAgICAgICAgIIdlOjtponcGcDxFj/cFA0hH8Inf7LnQlWV6qP+feFbKqdMIP3BKWPa8aWOa8arWkEehexOUxLGumKqZpn/AGMk3o8eozmlhew62EPbsNh9Ks6NIUz2oyc9d0JXH9dUT49Hy7tFh2lm7Sdlp/pcbj9js6lUYi3X1SrbuBxFrtUT6xwdFbkUQEHRboQZQEGhW4ZpofrJmNI71t5/NGdabmItW+1UkWsJeu9imfZwqzHmFuaKJ8h1usjb0nzKHXpKiOzGfBY2tDXJ7dURxQrCNWZpXyuADpHXiBoGayzzKpu3JuVzXP8Aq+s2otW4oj/GpL2p5CsaetthorczTrJbH86od4Imj95PQrHR8dNU+HuodOVdFEePssBWbnhAQEBAQEBAQEBBGcocdtC48GSN37rvtKJjY+jP2WeiJyxMR3xPoqtUzrBAQEBBt0eFKiH6uaRg1B1rOac3mWyi7XR2ZmGi7hrN3t0xPr59bvUeO87c0kcco1i2N+0ZvMpVGPrjtRmrbuhbNXYmY4u5R450r8z78J/E283a23zgKVRjrdXX0K67ofEUdnKrw/Lp1eONJGLGudMfy25uc6wLy5pCzT1dPgwtaJxFfXHJ8fxm4dZjzM7NFEyMa3EyO6APOodekq57MZLG1oa3HbqmfDo+XBrMM1M31k8jge8DcZzW2AqFXiLtfaqn98Fjawlm12KY9+LRWpIEBB5zn5pWVPW9hprayWLkvj+gmdrmDdjAfaVpo+P41Tv9nN6cn6lMbvdNVYKQQEBAQEBAQEBAQcTHSO9QTjUwO5rgehR8VGdmpO0bVliqPH2VAqN2IgICAgICAg326ByLRLBlAQEBB+XPA0kL2ImR4TzAiwLOmmYZRDwWb1aGTeOyit4cz3bLG+yrjAx9L7uW0zVniMu6I+UqUxUiAgICAgICAgICDQw/CX0lQwAuc6CUNAzkuuGwActi1X6Zqt1RHdKRhKoov0VT1RMeqlpGFpuuaWuGkOBa4eIqgno6JdtExVGcdL8o9EBAQEBAQb7dA5FolgySg83TtHft5FlFMvcnk6pPeG1ZRQ9yebpXHv8AQsoph7k/C9BBloJNgBJOgDOT4kJnKM5W5iRTujoYmva5j/pHEOBa4WyOItB8Fiu8JTNNmInf6uP0nXFeJqmmc46PSHdUlAEBAQEBAQEBAQEBB4VVHFKLskbJG6ntDh51jVRTVGVUZs7d2u3OdEzHgj9diLRyZ2B8Dvy3Wt5rrRssUWvBWquroWNrS+Io7WVXj+Mkdrsn1Q3PFLHKNTrY39IO0KLXgK47M5rK1pq1V26Zjj8I7XYFqofrKeRgHfsvM5zbR51Fqs3KO1TP74LG1i7F3sVRP7vaAK1pAgICD0M7tdnIseTDzJ+CVk9YQEG5Q4KqJvqoJJBrDbGc45vOs6LVdfZjNpu4m1a7dUQkNBiBVPzyvjgGr6x+wZvOpVGBuT2pyV13TNmnsRNXCP37JFQ4hUjM8hknP4nXGbG2HzlSqMDbjr6f3crbumb9XZyp/d6RUeD4YRZFFHGPwNDSeU99SqLdNHZjJXXL1y5OddUz4tlZtQgICAgICAgICAgICAgICAg5tfgCkn+sp4y4/wBQFyTnNsK012LdfahJtYy/a7FU+3lKO12TyF1phmfGdTwJGdB85UWvAUz2ZyWVrTdyP7KYnw6EdrsSa2O0tYyZuuN2ez/F1h2WqLXg7tPVGfgsrWlsNX1zyfH8ZuBU00kZuyRvjdqe0sPitUaqmaZyqjJYUXKa4zomJ8H5hhc83WNc92pgLnbAkRMzlD2qqmmM6pyje7tDiZXS59yELdcrrv7Ra7zKRRg7tX+ZeKvu6Uw1H+5+H7EJFQ5O4xnmnc/wRgMHJabSfMpVGj4/9T5K67puqf66cvHp+EioMW6OHOynZeH9T/pH+IutsUqjDWqOqFbdx+Iu9quft0ejrBb0QQEBAQEBAQEBAQEBAQEBAQEBAQEBAQEHJxo+yyf4n0LTf7EpeB/upaeIn2Rq14T+uG7Sn98pEpSuEBAQEBAQEBAQEBAQEH//2Q==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3" name="מלבן 12"/>
          <p:cNvSpPr/>
          <p:nvPr/>
        </p:nvSpPr>
        <p:spPr>
          <a:xfrm>
            <a:off x="35496" y="1052736"/>
            <a:ext cx="9001000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14350" indent="-514350" fontAlgn="base">
              <a:buAutoNum type="arabicPeriod"/>
            </a:pPr>
            <a:r>
              <a:rPr lang="he-IL" sz="2800" dirty="0"/>
              <a:t>ההבנה והצורך </a:t>
            </a:r>
            <a:r>
              <a:rPr lang="he-IL" sz="2800" dirty="0" smtClean="0"/>
              <a:t>באפליקציות </a:t>
            </a:r>
            <a:r>
              <a:rPr lang="en-US" sz="2800" dirty="0" smtClean="0"/>
              <a:t>WEB</a:t>
            </a:r>
            <a:r>
              <a:rPr lang="he-IL" sz="2800" dirty="0" smtClean="0"/>
              <a:t> , אתר סלולרי</a:t>
            </a:r>
          </a:p>
          <a:p>
            <a:pPr marL="514350" indent="-514350" fontAlgn="base">
              <a:buAutoNum type="arabicPeriod"/>
            </a:pPr>
            <a:r>
              <a:rPr lang="he-IL" sz="2800" dirty="0" smtClean="0"/>
              <a:t>פיתוח אפליקציות </a:t>
            </a:r>
            <a:r>
              <a:rPr lang="en-US" sz="2800" dirty="0" smtClean="0"/>
              <a:t>WEB</a:t>
            </a:r>
            <a:r>
              <a:rPr lang="he-IL" sz="2800" dirty="0" smtClean="0"/>
              <a:t>, אתרי סלולר</a:t>
            </a:r>
          </a:p>
          <a:p>
            <a:pPr marL="514350" indent="-514350" fontAlgn="base">
              <a:buAutoNum type="arabicPeriod"/>
            </a:pPr>
            <a:r>
              <a:rPr lang="he-IL" sz="2800" dirty="0" smtClean="0"/>
              <a:t>לימוד </a:t>
            </a:r>
            <a:r>
              <a:rPr lang="en-US" sz="2800" dirty="0" smtClean="0"/>
              <a:t>HTML</a:t>
            </a:r>
            <a:r>
              <a:rPr lang="he-IL" sz="2800" dirty="0" smtClean="0"/>
              <a:t> ו </a:t>
            </a:r>
            <a:r>
              <a:rPr lang="en-US" sz="2800" dirty="0" smtClean="0"/>
              <a:t>JAVA SCRIPT</a:t>
            </a:r>
          </a:p>
          <a:p>
            <a:pPr marL="514350" indent="-514350" fontAlgn="base">
              <a:buAutoNum type="arabicPeriod"/>
            </a:pPr>
            <a:r>
              <a:rPr lang="he-IL" sz="2800" dirty="0" smtClean="0"/>
              <a:t>מתן כלי הבסיס וכלים מתקדמים יותר לפיתוח אתרים רגילים ,אתרי סלולר ואפליקציות </a:t>
            </a:r>
            <a:r>
              <a:rPr lang="en-US" sz="2800" dirty="0" smtClean="0"/>
              <a:t>WEB</a:t>
            </a:r>
            <a:r>
              <a:rPr lang="he-IL" sz="2800" dirty="0" smtClean="0"/>
              <a:t> בשפת </a:t>
            </a:r>
            <a:r>
              <a:rPr lang="en-US" sz="2800" dirty="0" smtClean="0"/>
              <a:t>HTML</a:t>
            </a:r>
            <a:r>
              <a:rPr lang="he-IL" sz="2800" dirty="0" smtClean="0"/>
              <a:t> – מקצוע שנדרש בו רקע בכל משרת היי טק.  </a:t>
            </a:r>
          </a:p>
        </p:txBody>
      </p:sp>
      <p:pic>
        <p:nvPicPr>
          <p:cNvPr id="16" name="תמונה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303914"/>
            <a:ext cx="1616146" cy="12431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תמונה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27" y="5325141"/>
            <a:ext cx="1424527" cy="109579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8" name="תמונה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5431069"/>
            <a:ext cx="1233462" cy="94881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8" name="מלבן 7"/>
          <p:cNvSpPr/>
          <p:nvPr/>
        </p:nvSpPr>
        <p:spPr>
          <a:xfrm>
            <a:off x="395536" y="260648"/>
            <a:ext cx="80262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4000" b="1" dirty="0" smtClean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מטרת הקורס:</a:t>
            </a:r>
            <a:endParaRPr lang="he-IL" sz="4000" b="1" dirty="0">
              <a:ln w="18415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1" name="Picture 4" descr="http://www.totali.co.nz/media/mobile-phone-developmen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290" y="4774506"/>
            <a:ext cx="2431206" cy="226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85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http://www.pptbackgroundstemplates.com/backgrounds/clouds-illustration-backgrounds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138" y="0"/>
            <a:ext cx="9178188" cy="683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תמונה 3" descr="logo.png"/>
          <p:cNvPicPr>
            <a:picLocks noChangeAspect="1"/>
          </p:cNvPicPr>
          <p:nvPr/>
        </p:nvPicPr>
        <p:blipFill>
          <a:blip r:embed="rId4" cstate="print"/>
          <a:srcRect t="10169" b="23729"/>
          <a:stretch>
            <a:fillRect/>
          </a:stretch>
        </p:blipFill>
        <p:spPr>
          <a:xfrm>
            <a:off x="76200" y="32688"/>
            <a:ext cx="1676400" cy="775690"/>
          </a:xfrm>
          <a:prstGeom prst="rect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pic>
        <p:nvPicPr>
          <p:cNvPr id="5" name="תמונה 4" descr="0508893750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08613" y="5867400"/>
            <a:ext cx="685800" cy="62579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8029054" y="6466034"/>
            <a:ext cx="103874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GO5.co.il</a:t>
            </a:r>
            <a:endParaRPr lang="he-IL" dirty="0"/>
          </a:p>
        </p:txBody>
      </p:sp>
      <p:sp>
        <p:nvSpPr>
          <p:cNvPr id="10" name="מלבן 9"/>
          <p:cNvSpPr/>
          <p:nvPr/>
        </p:nvSpPr>
        <p:spPr>
          <a:xfrm>
            <a:off x="1981200" y="39469"/>
            <a:ext cx="71529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מידע סטטיסטי על שימוש </a:t>
            </a:r>
            <a:r>
              <a:rPr lang="he-IL" sz="36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בסמארטפון</a:t>
            </a:r>
            <a:endParaRPr lang="he-IL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4338" name="Picture 2" descr="http://www.dealexpress.sg/eshop/product_images/uploaded_images/iphone4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76200" y="5867400"/>
            <a:ext cx="838200" cy="838200"/>
          </a:xfrm>
          <a:prstGeom prst="rect">
            <a:avLst/>
          </a:prstGeom>
          <a:noFill/>
        </p:spPr>
      </p:pic>
      <p:grpSp>
        <p:nvGrpSpPr>
          <p:cNvPr id="27" name="קבוצה 26"/>
          <p:cNvGrpSpPr/>
          <p:nvPr/>
        </p:nvGrpSpPr>
        <p:grpSpPr>
          <a:xfrm>
            <a:off x="762000" y="914400"/>
            <a:ext cx="7696200" cy="685800"/>
            <a:chOff x="533400" y="2590800"/>
            <a:chExt cx="7696200" cy="914400"/>
          </a:xfrm>
        </p:grpSpPr>
        <p:sp>
          <p:nvSpPr>
            <p:cNvPr id="19" name="סוגר זוויתי 18"/>
            <p:cNvSpPr/>
            <p:nvPr/>
          </p:nvSpPr>
          <p:spPr>
            <a:xfrm>
              <a:off x="6324600" y="2590800"/>
              <a:ext cx="1905000" cy="914400"/>
            </a:xfrm>
            <a:prstGeom prst="chevron">
              <a:avLst>
                <a:gd name="adj" fmla="val 49190"/>
              </a:avLst>
            </a:prstGeom>
            <a:solidFill>
              <a:srgbClr val="FFFF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b="1" dirty="0" smtClean="0">
                  <a:solidFill>
                    <a:schemeClr val="tx1"/>
                  </a:solidFill>
                </a:rPr>
                <a:t>מעל 4.5</a:t>
              </a:r>
            </a:p>
            <a:p>
              <a:pPr algn="ctr"/>
              <a:r>
                <a:rPr lang="he-IL" b="1" dirty="0" smtClean="0">
                  <a:solidFill>
                    <a:schemeClr val="tx1"/>
                  </a:solidFill>
                </a:rPr>
                <a:t>מליון</a:t>
              </a:r>
              <a:endParaRPr lang="he-IL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מחומש 25"/>
            <p:cNvSpPr/>
            <p:nvPr/>
          </p:nvSpPr>
          <p:spPr>
            <a:xfrm>
              <a:off x="533400" y="2590800"/>
              <a:ext cx="5638800" cy="914400"/>
            </a:xfrm>
            <a:prstGeom prst="homePlate">
              <a:avLst/>
            </a:prstGeom>
            <a:solidFill>
              <a:srgbClr val="FFFF99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b="1" dirty="0" smtClean="0">
                  <a:solidFill>
                    <a:schemeClr val="tx1"/>
                  </a:solidFill>
                </a:rPr>
                <a:t>בישראל נרכשו בשנת 2016 כ 4,500,000 מכשירי</a:t>
              </a:r>
            </a:p>
            <a:p>
              <a:pPr algn="ctr"/>
              <a:r>
                <a:rPr lang="he-IL" b="1" dirty="0" smtClean="0">
                  <a:solidFill>
                    <a:schemeClr val="tx1"/>
                  </a:solidFill>
                </a:rPr>
                <a:t> סמארט פון </a:t>
              </a:r>
              <a:r>
                <a:rPr lang="en-US" b="1" dirty="0" smtClean="0">
                  <a:solidFill>
                    <a:schemeClr val="tx1"/>
                  </a:solidFill>
                </a:rPr>
                <a:t> </a:t>
              </a:r>
              <a:r>
                <a:rPr lang="he-IL" b="1" dirty="0" smtClean="0">
                  <a:solidFill>
                    <a:schemeClr val="tx1"/>
                  </a:solidFill>
                </a:rPr>
                <a:t>(</a:t>
              </a:r>
              <a:r>
                <a:rPr lang="he-IL" b="1" dirty="0" err="1" smtClean="0">
                  <a:solidFill>
                    <a:schemeClr val="tx1"/>
                  </a:solidFill>
                </a:rPr>
                <a:t>אייפון</a:t>
              </a:r>
              <a:r>
                <a:rPr lang="he-IL" b="1" dirty="0" smtClean="0">
                  <a:solidFill>
                    <a:schemeClr val="tx1"/>
                  </a:solidFill>
                </a:rPr>
                <a:t> , אנדרואיד [גלקסי, </a:t>
              </a:r>
              <a:r>
                <a:rPr lang="en-US" b="1" dirty="0" smtClean="0">
                  <a:solidFill>
                    <a:schemeClr val="tx1"/>
                  </a:solidFill>
                </a:rPr>
                <a:t>LG</a:t>
              </a:r>
              <a:r>
                <a:rPr lang="he-IL" b="1" dirty="0" smtClean="0">
                  <a:solidFill>
                    <a:schemeClr val="tx1"/>
                  </a:solidFill>
                </a:rPr>
                <a:t>,</a:t>
              </a:r>
              <a:r>
                <a:rPr lang="en-US" b="1" dirty="0" smtClean="0">
                  <a:solidFill>
                    <a:schemeClr val="tx1"/>
                  </a:solidFill>
                </a:rPr>
                <a:t>HTC</a:t>
              </a:r>
              <a:r>
                <a:rPr lang="he-IL" b="1" dirty="0" smtClean="0">
                  <a:solidFill>
                    <a:schemeClr val="tx1"/>
                  </a:solidFill>
                </a:rPr>
                <a:t> ..,)</a:t>
              </a:r>
              <a:endParaRPr lang="he-IL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קבוצה 27"/>
          <p:cNvGrpSpPr/>
          <p:nvPr/>
        </p:nvGrpSpPr>
        <p:grpSpPr>
          <a:xfrm>
            <a:off x="762000" y="1676400"/>
            <a:ext cx="7696200" cy="762000"/>
            <a:chOff x="762000" y="2514600"/>
            <a:chExt cx="7696200" cy="914400"/>
          </a:xfrm>
        </p:grpSpPr>
        <p:sp>
          <p:nvSpPr>
            <p:cNvPr id="29" name="סוגר זוויתי 28"/>
            <p:cNvSpPr/>
            <p:nvPr/>
          </p:nvSpPr>
          <p:spPr>
            <a:xfrm>
              <a:off x="6553200" y="2514600"/>
              <a:ext cx="1905000" cy="914400"/>
            </a:xfrm>
            <a:prstGeom prst="chevron">
              <a:avLst>
                <a:gd name="adj" fmla="val 49190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he-IL" b="1" dirty="0" smtClean="0">
                  <a:solidFill>
                    <a:schemeClr val="tx1"/>
                  </a:solidFill>
                </a:rPr>
                <a:t>עד 200%</a:t>
              </a:r>
              <a:r>
                <a:rPr lang="en-US" b="1" dirty="0" smtClean="0">
                  <a:solidFill>
                    <a:schemeClr val="tx1"/>
                  </a:solidFill>
                </a:rPr>
                <a:t/>
              </a:r>
              <a:br>
                <a:rPr lang="en-US" b="1" dirty="0" smtClean="0">
                  <a:solidFill>
                    <a:schemeClr val="tx1"/>
                  </a:solidFill>
                </a:rPr>
              </a:br>
              <a:r>
                <a:rPr lang="he-IL" b="1" dirty="0" smtClean="0">
                  <a:solidFill>
                    <a:schemeClr val="tx1"/>
                  </a:solidFill>
                </a:rPr>
                <a:t>יותר</a:t>
              </a:r>
              <a:endParaRPr lang="he-IL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מחומש 29"/>
            <p:cNvSpPr/>
            <p:nvPr/>
          </p:nvSpPr>
          <p:spPr>
            <a:xfrm>
              <a:off x="762000" y="2514600"/>
              <a:ext cx="5638800" cy="914400"/>
            </a:xfrm>
            <a:prstGeom prst="homePlate">
              <a:avLst/>
            </a:prstGeom>
            <a:solidFill>
              <a:srgbClr val="F9B277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he-IL" b="1" dirty="0" smtClean="0">
                  <a:solidFill>
                    <a:schemeClr val="tx1"/>
                  </a:solidFill>
                </a:rPr>
                <a:t>גולש </a:t>
              </a:r>
              <a:r>
                <a:rPr lang="he-IL" b="1" dirty="0" err="1" smtClean="0">
                  <a:solidFill>
                    <a:schemeClr val="tx1"/>
                  </a:solidFill>
                </a:rPr>
                <a:t>סלולרי</a:t>
              </a:r>
              <a:r>
                <a:rPr lang="he-IL" b="1" dirty="0" smtClean="0">
                  <a:solidFill>
                    <a:schemeClr val="tx1"/>
                  </a:solidFill>
                </a:rPr>
                <a:t> מבצע "ליד" (קניית מוצר, יצירת קשר) מגולש</a:t>
              </a:r>
              <a:r>
                <a:rPr lang="en-US" b="1" dirty="0" smtClean="0">
                  <a:solidFill>
                    <a:schemeClr val="tx1"/>
                  </a:solidFill>
                </a:rPr>
                <a:t/>
              </a:r>
              <a:br>
                <a:rPr lang="en-US" b="1" dirty="0" smtClean="0">
                  <a:solidFill>
                    <a:schemeClr val="tx1"/>
                  </a:solidFill>
                </a:rPr>
              </a:br>
              <a:r>
                <a:rPr lang="he-IL" b="1" dirty="0" smtClean="0">
                  <a:solidFill>
                    <a:schemeClr val="tx1"/>
                  </a:solidFill>
                </a:rPr>
                <a:t>באתר רגיל בממוצע</a:t>
              </a:r>
              <a:endParaRPr lang="he-IL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קבוצה 30"/>
          <p:cNvGrpSpPr/>
          <p:nvPr/>
        </p:nvGrpSpPr>
        <p:grpSpPr>
          <a:xfrm>
            <a:off x="762000" y="3276600"/>
            <a:ext cx="7696200" cy="762000"/>
            <a:chOff x="762000" y="2362200"/>
            <a:chExt cx="7696200" cy="914400"/>
          </a:xfrm>
        </p:grpSpPr>
        <p:sp>
          <p:nvSpPr>
            <p:cNvPr id="32" name="סוגר זוויתי 31"/>
            <p:cNvSpPr/>
            <p:nvPr/>
          </p:nvSpPr>
          <p:spPr>
            <a:xfrm>
              <a:off x="6553200" y="2362200"/>
              <a:ext cx="1905000" cy="914400"/>
            </a:xfrm>
            <a:prstGeom prst="chevron">
              <a:avLst>
                <a:gd name="adj" fmla="val 49190"/>
              </a:avLst>
            </a:prstGeom>
            <a:solidFill>
              <a:srgbClr val="FF33CC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2800" b="1" dirty="0" smtClean="0">
                  <a:solidFill>
                    <a:schemeClr val="tx1"/>
                  </a:solidFill>
                </a:rPr>
                <a:t>58</a:t>
              </a:r>
              <a:r>
                <a:rPr lang="he-IL" sz="2800" b="1" dirty="0" smtClean="0">
                  <a:solidFill>
                    <a:schemeClr val="tx1"/>
                  </a:solidFill>
                </a:rPr>
                <a:t>%</a:t>
              </a:r>
            </a:p>
          </p:txBody>
        </p:sp>
        <p:sp>
          <p:nvSpPr>
            <p:cNvPr id="33" name="מחומש 32"/>
            <p:cNvSpPr/>
            <p:nvPr/>
          </p:nvSpPr>
          <p:spPr>
            <a:xfrm>
              <a:off x="762000" y="2362200"/>
              <a:ext cx="5638800" cy="914400"/>
            </a:xfrm>
            <a:prstGeom prst="homePlate">
              <a:avLst/>
            </a:prstGeom>
            <a:solidFill>
              <a:srgbClr val="FF9BEC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he-IL" b="1" dirty="0" smtClean="0">
                  <a:solidFill>
                    <a:schemeClr val="tx1"/>
                  </a:solidFill>
                </a:rPr>
                <a:t>מזמן הגלישה באינטרנט בישראל מתבצע דרך מכשירים</a:t>
              </a:r>
              <a:r>
                <a:rPr lang="en-US" b="1" dirty="0" smtClean="0">
                  <a:solidFill>
                    <a:schemeClr val="tx1"/>
                  </a:solidFill>
                </a:rPr>
                <a:t/>
              </a:r>
              <a:br>
                <a:rPr lang="en-US" b="1" dirty="0" smtClean="0">
                  <a:solidFill>
                    <a:schemeClr val="tx1"/>
                  </a:solidFill>
                </a:rPr>
              </a:br>
              <a:r>
                <a:rPr lang="he-IL" b="1" dirty="0" err="1" smtClean="0">
                  <a:solidFill>
                    <a:schemeClr val="tx1"/>
                  </a:solidFill>
                </a:rPr>
                <a:t>סלולרים</a:t>
              </a:r>
              <a:r>
                <a:rPr lang="he-IL" b="1" dirty="0" smtClean="0">
                  <a:solidFill>
                    <a:schemeClr val="tx1"/>
                  </a:solidFill>
                </a:rPr>
                <a:t> שונים .</a:t>
              </a:r>
            </a:p>
          </p:txBody>
        </p:sp>
      </p:grpSp>
      <p:grpSp>
        <p:nvGrpSpPr>
          <p:cNvPr id="34" name="קבוצה 33"/>
          <p:cNvGrpSpPr/>
          <p:nvPr/>
        </p:nvGrpSpPr>
        <p:grpSpPr>
          <a:xfrm>
            <a:off x="762000" y="4953000"/>
            <a:ext cx="7696200" cy="685800"/>
            <a:chOff x="762000" y="2362200"/>
            <a:chExt cx="7696200" cy="914400"/>
          </a:xfrm>
        </p:grpSpPr>
        <p:sp>
          <p:nvSpPr>
            <p:cNvPr id="35" name="סוגר זוויתי 34"/>
            <p:cNvSpPr/>
            <p:nvPr/>
          </p:nvSpPr>
          <p:spPr>
            <a:xfrm>
              <a:off x="6553200" y="2362200"/>
              <a:ext cx="1905000" cy="914400"/>
            </a:xfrm>
            <a:prstGeom prst="chevron">
              <a:avLst>
                <a:gd name="adj" fmla="val 49190"/>
              </a:avLst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he-IL" sz="2800" b="1" dirty="0" smtClean="0">
                  <a:solidFill>
                    <a:schemeClr val="tx1"/>
                  </a:solidFill>
                </a:rPr>
                <a:t>90%</a:t>
              </a:r>
            </a:p>
          </p:txBody>
        </p:sp>
        <p:sp>
          <p:nvSpPr>
            <p:cNvPr id="36" name="מחומש 35"/>
            <p:cNvSpPr/>
            <p:nvPr/>
          </p:nvSpPr>
          <p:spPr>
            <a:xfrm>
              <a:off x="762000" y="2362200"/>
              <a:ext cx="5638800" cy="914400"/>
            </a:xfrm>
            <a:prstGeom prst="homePlate">
              <a:avLst/>
            </a:prstGeom>
            <a:solidFill>
              <a:srgbClr val="FF5B5B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he-IL" b="1" dirty="0" smtClean="0">
                  <a:solidFill>
                    <a:schemeClr val="tx1"/>
                  </a:solidFill>
                </a:rPr>
                <a:t>מבעלי </a:t>
              </a:r>
              <a:r>
                <a:rPr lang="he-IL" b="1" dirty="0" err="1" smtClean="0">
                  <a:solidFill>
                    <a:schemeClr val="tx1"/>
                  </a:solidFill>
                </a:rPr>
                <a:t>הסמרטפונים</a:t>
              </a:r>
              <a:r>
                <a:rPr lang="he-IL" b="1" dirty="0" smtClean="0">
                  <a:solidFill>
                    <a:schemeClr val="tx1"/>
                  </a:solidFill>
                </a:rPr>
                <a:t> נוטשים אתר </a:t>
              </a:r>
              <a:r>
                <a:rPr lang="he-IL" b="1" dirty="0" err="1" smtClean="0">
                  <a:solidFill>
                    <a:schemeClr val="tx1"/>
                  </a:solidFill>
                </a:rPr>
                <a:t>סלולרי</a:t>
              </a:r>
              <a:r>
                <a:rPr lang="he-IL" b="1" dirty="0" smtClean="0">
                  <a:solidFill>
                    <a:schemeClr val="tx1"/>
                  </a:solidFill>
                </a:rPr>
                <a:t> שאינו מתאים</a:t>
              </a:r>
              <a:r>
                <a:rPr lang="en-US" b="1" dirty="0" smtClean="0">
                  <a:solidFill>
                    <a:schemeClr val="tx1"/>
                  </a:solidFill>
                </a:rPr>
                <a:t/>
              </a:r>
              <a:br>
                <a:rPr lang="en-US" b="1" dirty="0" smtClean="0">
                  <a:solidFill>
                    <a:schemeClr val="tx1"/>
                  </a:solidFill>
                </a:rPr>
              </a:br>
              <a:r>
                <a:rPr lang="he-IL" b="1" dirty="0" smtClean="0">
                  <a:solidFill>
                    <a:schemeClr val="tx1"/>
                  </a:solidFill>
                </a:rPr>
                <a:t>לגלישה בסלולר</a:t>
              </a:r>
            </a:p>
          </p:txBody>
        </p:sp>
      </p:grpSp>
      <p:grpSp>
        <p:nvGrpSpPr>
          <p:cNvPr id="38" name="קבוצה 37"/>
          <p:cNvGrpSpPr/>
          <p:nvPr/>
        </p:nvGrpSpPr>
        <p:grpSpPr>
          <a:xfrm>
            <a:off x="762000" y="4114800"/>
            <a:ext cx="7696200" cy="762000"/>
            <a:chOff x="762000" y="2362200"/>
            <a:chExt cx="7696200" cy="914400"/>
          </a:xfrm>
          <a:solidFill>
            <a:srgbClr val="9C5BCD"/>
          </a:solidFill>
        </p:grpSpPr>
        <p:sp>
          <p:nvSpPr>
            <p:cNvPr id="39" name="סוגר זוויתי 38"/>
            <p:cNvSpPr/>
            <p:nvPr/>
          </p:nvSpPr>
          <p:spPr>
            <a:xfrm>
              <a:off x="6553200" y="2362200"/>
              <a:ext cx="1905000" cy="914400"/>
            </a:xfrm>
            <a:prstGeom prst="chevron">
              <a:avLst>
                <a:gd name="adj" fmla="val 49190"/>
              </a:avLst>
            </a:prstGeom>
            <a:grpFill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2800" b="1" dirty="0" smtClean="0">
                  <a:solidFill>
                    <a:schemeClr val="tx1"/>
                  </a:solidFill>
                </a:rPr>
                <a:t>33</a:t>
              </a:r>
              <a:r>
                <a:rPr lang="he-IL" sz="2800" b="1" dirty="0" smtClean="0">
                  <a:solidFill>
                    <a:schemeClr val="tx1"/>
                  </a:solidFill>
                </a:rPr>
                <a:t>%</a:t>
              </a:r>
            </a:p>
          </p:txBody>
        </p:sp>
        <p:sp>
          <p:nvSpPr>
            <p:cNvPr id="40" name="מחומש 39"/>
            <p:cNvSpPr/>
            <p:nvPr/>
          </p:nvSpPr>
          <p:spPr>
            <a:xfrm>
              <a:off x="762000" y="2362200"/>
              <a:ext cx="5638800" cy="914400"/>
            </a:xfrm>
            <a:prstGeom prst="homePlate">
              <a:avLst/>
            </a:prstGeom>
            <a:grpFill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he-IL" b="1" dirty="0" smtClean="0">
                  <a:solidFill>
                    <a:schemeClr val="tx1"/>
                  </a:solidFill>
                </a:rPr>
                <a:t>הזמן הממוצע שגולש </a:t>
              </a:r>
              <a:r>
                <a:rPr lang="he-IL" b="1" dirty="0" err="1" smtClean="0">
                  <a:solidFill>
                    <a:schemeClr val="tx1"/>
                  </a:solidFill>
                </a:rPr>
                <a:t>סלולרי</a:t>
              </a:r>
              <a:r>
                <a:rPr lang="he-IL" b="1" dirty="0" smtClean="0">
                  <a:solidFill>
                    <a:schemeClr val="tx1"/>
                  </a:solidFill>
                </a:rPr>
                <a:t> נמצא לעומת גולש באתר</a:t>
              </a:r>
              <a:r>
                <a:rPr lang="en-US" b="1" dirty="0" smtClean="0">
                  <a:solidFill>
                    <a:schemeClr val="tx1"/>
                  </a:solidFill>
                </a:rPr>
                <a:t/>
              </a:r>
              <a:br>
                <a:rPr lang="en-US" b="1" dirty="0" smtClean="0">
                  <a:solidFill>
                    <a:schemeClr val="tx1"/>
                  </a:solidFill>
                </a:rPr>
              </a:br>
              <a:r>
                <a:rPr lang="he-IL" b="1" dirty="0" smtClean="0">
                  <a:solidFill>
                    <a:schemeClr val="tx1"/>
                  </a:solidFill>
                </a:rPr>
                <a:t>רגיל (פי3 פחות)</a:t>
              </a:r>
            </a:p>
          </p:txBody>
        </p:sp>
      </p:grpSp>
      <p:grpSp>
        <p:nvGrpSpPr>
          <p:cNvPr id="41" name="קבוצה 40"/>
          <p:cNvGrpSpPr/>
          <p:nvPr/>
        </p:nvGrpSpPr>
        <p:grpSpPr>
          <a:xfrm>
            <a:off x="752947" y="2514600"/>
            <a:ext cx="7696200" cy="685800"/>
            <a:chOff x="762000" y="2362200"/>
            <a:chExt cx="7696200" cy="914400"/>
          </a:xfrm>
        </p:grpSpPr>
        <p:sp>
          <p:nvSpPr>
            <p:cNvPr id="42" name="סוגר זוויתי 41"/>
            <p:cNvSpPr/>
            <p:nvPr/>
          </p:nvSpPr>
          <p:spPr>
            <a:xfrm>
              <a:off x="6553200" y="2362200"/>
              <a:ext cx="1905000" cy="914400"/>
            </a:xfrm>
            <a:prstGeom prst="chevron">
              <a:avLst>
                <a:gd name="adj" fmla="val 4919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he-IL" sz="2800" b="1" dirty="0" smtClean="0">
                  <a:solidFill>
                    <a:schemeClr val="tx1"/>
                  </a:solidFill>
                </a:rPr>
                <a:t>99%</a:t>
              </a:r>
              <a:endParaRPr lang="he-IL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מחומש 42"/>
            <p:cNvSpPr/>
            <p:nvPr/>
          </p:nvSpPr>
          <p:spPr>
            <a:xfrm>
              <a:off x="762000" y="2362200"/>
              <a:ext cx="5638800" cy="914400"/>
            </a:xfrm>
            <a:prstGeom prst="homePlate">
              <a:avLst/>
            </a:prstGeom>
            <a:solidFill>
              <a:srgbClr val="00B0F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he-IL" b="1" dirty="0" smtClean="0">
                  <a:solidFill>
                    <a:schemeClr val="tx1"/>
                  </a:solidFill>
                </a:rPr>
                <a:t>רוב האנשים בעולם כשיוצאים מביתם לוקחים עמם את </a:t>
              </a:r>
              <a:r>
                <a:rPr lang="en-US" b="1" dirty="0" smtClean="0">
                  <a:solidFill>
                    <a:schemeClr val="tx1"/>
                  </a:solidFill>
                </a:rPr>
                <a:t/>
              </a:r>
              <a:br>
                <a:rPr lang="en-US" b="1" dirty="0" smtClean="0">
                  <a:solidFill>
                    <a:schemeClr val="tx1"/>
                  </a:solidFill>
                </a:rPr>
              </a:br>
              <a:r>
                <a:rPr lang="he-IL" b="1" dirty="0" smtClean="0">
                  <a:solidFill>
                    <a:schemeClr val="tx1"/>
                  </a:solidFill>
                </a:rPr>
                <a:t>המפתחות , ארנק </a:t>
              </a:r>
              <a:r>
                <a:rPr lang="he-IL" b="1" dirty="0" err="1" smtClean="0">
                  <a:solidFill>
                    <a:schemeClr val="tx1"/>
                  </a:solidFill>
                </a:rPr>
                <a:t>והסלולרי</a:t>
              </a:r>
              <a:endParaRPr lang="he-IL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324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http://www.pptbackgroundstemplates.com/backgrounds/clouds-illustration-backgrounds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37" y="420"/>
            <a:ext cx="9178188" cy="646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תמונה 3" descr="logo.png"/>
          <p:cNvPicPr>
            <a:picLocks noChangeAspect="1"/>
          </p:cNvPicPr>
          <p:nvPr/>
        </p:nvPicPr>
        <p:blipFill>
          <a:blip r:embed="rId4" cstate="print"/>
          <a:srcRect t="10169" b="23729"/>
          <a:stretch>
            <a:fillRect/>
          </a:stretch>
        </p:blipFill>
        <p:spPr>
          <a:xfrm>
            <a:off x="76200" y="32688"/>
            <a:ext cx="1676400" cy="775690"/>
          </a:xfrm>
          <a:prstGeom prst="rect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pic>
        <p:nvPicPr>
          <p:cNvPr id="5" name="תמונה 4" descr="0508893750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08613" y="5867400"/>
            <a:ext cx="685800" cy="62579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8029054" y="6466034"/>
            <a:ext cx="103874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GO5.co.il</a:t>
            </a:r>
            <a:endParaRPr lang="he-IL" dirty="0"/>
          </a:p>
        </p:txBody>
      </p:sp>
      <p:sp>
        <p:nvSpPr>
          <p:cNvPr id="10" name="מלבן 9"/>
          <p:cNvSpPr/>
          <p:nvPr/>
        </p:nvSpPr>
        <p:spPr>
          <a:xfrm>
            <a:off x="2701071" y="533400"/>
            <a:ext cx="38843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תחזית גוגל מ 2013</a:t>
            </a:r>
            <a:endParaRPr lang="he-IL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4338" name="Picture 2" descr="http://www.dealexpress.sg/eshop/product_images/uploaded_images/iphone4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76200" y="5867400"/>
            <a:ext cx="838200" cy="838200"/>
          </a:xfrm>
          <a:prstGeom prst="rect">
            <a:avLst/>
          </a:prstGeom>
          <a:noFill/>
        </p:spPr>
      </p:pic>
      <p:grpSp>
        <p:nvGrpSpPr>
          <p:cNvPr id="3" name="קבוצה 26"/>
          <p:cNvGrpSpPr/>
          <p:nvPr/>
        </p:nvGrpSpPr>
        <p:grpSpPr>
          <a:xfrm>
            <a:off x="762000" y="1219200"/>
            <a:ext cx="7696200" cy="685800"/>
            <a:chOff x="533400" y="2590800"/>
            <a:chExt cx="7696200" cy="914400"/>
          </a:xfrm>
        </p:grpSpPr>
        <p:sp>
          <p:nvSpPr>
            <p:cNvPr id="19" name="סוגר זוויתי 18"/>
            <p:cNvSpPr/>
            <p:nvPr/>
          </p:nvSpPr>
          <p:spPr>
            <a:xfrm>
              <a:off x="6324600" y="2590800"/>
              <a:ext cx="1905000" cy="914400"/>
            </a:xfrm>
            <a:prstGeom prst="chevron">
              <a:avLst>
                <a:gd name="adj" fmla="val 49190"/>
              </a:avLst>
            </a:prstGeom>
            <a:solidFill>
              <a:srgbClr val="FFFF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b="1" dirty="0" smtClean="0">
                  <a:solidFill>
                    <a:schemeClr val="tx1"/>
                  </a:solidFill>
                </a:rPr>
                <a:t>עד 2015</a:t>
              </a:r>
              <a:endParaRPr lang="he-IL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מחומש 25"/>
            <p:cNvSpPr/>
            <p:nvPr/>
          </p:nvSpPr>
          <p:spPr>
            <a:xfrm>
              <a:off x="533400" y="2590800"/>
              <a:ext cx="5638800" cy="914400"/>
            </a:xfrm>
            <a:prstGeom prst="homePlate">
              <a:avLst/>
            </a:prstGeom>
            <a:solidFill>
              <a:srgbClr val="FFFF99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1600" b="1" dirty="0" smtClean="0">
                  <a:solidFill>
                    <a:schemeClr val="tx1"/>
                  </a:solidFill>
                </a:rPr>
                <a:t>על פי גוגל מספר האנשים הגולשים דרך </a:t>
              </a:r>
              <a:r>
                <a:rPr lang="he-IL" sz="1600" b="1" dirty="0" err="1" smtClean="0">
                  <a:solidFill>
                    <a:schemeClr val="tx1"/>
                  </a:solidFill>
                </a:rPr>
                <a:t>סמרטפונים</a:t>
              </a:r>
              <a:r>
                <a:rPr lang="he-IL" sz="1600" b="1" dirty="0" smtClean="0">
                  <a:solidFill>
                    <a:schemeClr val="tx1"/>
                  </a:solidFill>
                </a:rPr>
                <a:t> יעקוף</a:t>
              </a:r>
              <a:r>
                <a:rPr lang="en-US" sz="1600" b="1" dirty="0" smtClean="0">
                  <a:solidFill>
                    <a:schemeClr val="tx1"/>
                  </a:solidFill>
                </a:rPr>
                <a:t> </a:t>
              </a:r>
              <a:r>
                <a:rPr lang="he-IL" sz="1600" b="1" dirty="0" smtClean="0">
                  <a:solidFill>
                    <a:schemeClr val="tx1"/>
                  </a:solidFill>
                </a:rPr>
                <a:t>את מספר הגולשים דרך מחשב אישי בעשרות אחוזים</a:t>
              </a:r>
              <a:endParaRPr lang="he-IL" sz="16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7" cstate="print"/>
          <a:srcRect l="21428" t="42667" r="41429" b="16952"/>
          <a:stretch>
            <a:fillRect/>
          </a:stretch>
        </p:blipFill>
        <p:spPr bwMode="auto">
          <a:xfrm>
            <a:off x="1981200" y="2133601"/>
            <a:ext cx="5562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 descr="http://www.thelogofactory.com/wp-content/uploads/2015/09/fixed-google-logo-fon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87" y="6079545"/>
            <a:ext cx="2089511" cy="69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84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50"/>
            <a:ext cx="9144000" cy="651799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1560" y="110281"/>
            <a:ext cx="8183880" cy="830997"/>
          </a:xfrm>
        </p:spPr>
        <p:txBody>
          <a:bodyPr wrap="square">
            <a:spAutoFit/>
          </a:bodyPr>
          <a:lstStyle/>
          <a:p>
            <a:r>
              <a:rPr lang="he-IL" sz="48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מה זה </a:t>
            </a:r>
            <a:r>
              <a:rPr lang="en-US" sz="48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HTML</a:t>
            </a:r>
            <a:endParaRPr lang="he-IL" sz="4800" b="1" dirty="0">
              <a:ln w="18415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251393" y="898842"/>
            <a:ext cx="8757590" cy="39703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fontAlgn="base"/>
            <a:r>
              <a:rPr lang="he-IL" sz="2800" dirty="0" smtClean="0"/>
              <a:t>הנושא החם </a:t>
            </a:r>
            <a:r>
              <a:rPr lang="he-IL" sz="2800" dirty="0"/>
              <a:t>ביותר היום – </a:t>
            </a:r>
            <a:r>
              <a:rPr lang="en-US" sz="2800" dirty="0"/>
              <a:t>HTML5, </a:t>
            </a:r>
            <a:r>
              <a:rPr lang="he-IL" sz="2800" dirty="0" smtClean="0"/>
              <a:t> התקן </a:t>
            </a:r>
            <a:r>
              <a:rPr lang="he-IL" sz="2800" dirty="0"/>
              <a:t>החדש שנבנה </a:t>
            </a:r>
            <a:r>
              <a:rPr lang="he-IL" sz="2800" dirty="0" smtClean="0"/>
              <a:t>בשנים</a:t>
            </a:r>
          </a:p>
          <a:p>
            <a:pPr fontAlgn="base"/>
            <a:r>
              <a:rPr lang="he-IL" sz="2800" dirty="0" smtClean="0"/>
              <a:t>האחרונות </a:t>
            </a:r>
            <a:r>
              <a:rPr lang="he-IL" sz="2800" dirty="0"/>
              <a:t>לבניית מערכות אינטרנטיות</a:t>
            </a:r>
            <a:r>
              <a:rPr lang="he-IL" sz="2800" dirty="0" smtClean="0"/>
              <a:t>.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he-IL" sz="2800" dirty="0"/>
          </a:p>
          <a:p>
            <a:pPr fontAlgn="base"/>
            <a:r>
              <a:rPr lang="he-IL" sz="2800" dirty="0"/>
              <a:t>כל מפתח </a:t>
            </a:r>
            <a:r>
              <a:rPr lang="en-US" sz="2800" dirty="0" smtClean="0"/>
              <a:t> WEB </a:t>
            </a:r>
            <a:r>
              <a:rPr lang="he-IL" sz="2800" dirty="0"/>
              <a:t>חייב להכיר את שפת התגיות </a:t>
            </a:r>
            <a:r>
              <a:rPr lang="en-US" sz="2800" dirty="0"/>
              <a:t>HTML </a:t>
            </a:r>
            <a:r>
              <a:rPr lang="he-IL" sz="2800" dirty="0" smtClean="0"/>
              <a:t> על מנת</a:t>
            </a:r>
          </a:p>
          <a:p>
            <a:pPr fontAlgn="base"/>
            <a:r>
              <a:rPr lang="he-IL" sz="2800" dirty="0" smtClean="0"/>
              <a:t> </a:t>
            </a:r>
            <a:r>
              <a:rPr lang="he-IL" sz="2800" dirty="0"/>
              <a:t>לעצב את מבנהו של התוכן המוצג על גבי דפי </a:t>
            </a:r>
            <a:r>
              <a:rPr lang="he-IL" sz="2800" dirty="0" smtClean="0"/>
              <a:t>אינטרנט.</a:t>
            </a:r>
          </a:p>
          <a:p>
            <a:pPr fontAlgn="base"/>
            <a:r>
              <a:rPr lang="he-IL" sz="2800" dirty="0" smtClean="0"/>
              <a:t> תקן </a:t>
            </a:r>
            <a:r>
              <a:rPr lang="en-US" sz="2800" dirty="0"/>
              <a:t>HTML5 </a:t>
            </a:r>
            <a:r>
              <a:rPr lang="he-IL" sz="2800" dirty="0" smtClean="0"/>
              <a:t> כולל </a:t>
            </a:r>
            <a:r>
              <a:rPr lang="he-IL" sz="2800" dirty="0"/>
              <a:t>בתוכו שינויים רבים </a:t>
            </a:r>
            <a:r>
              <a:rPr lang="he-IL" sz="2800" dirty="0" smtClean="0"/>
              <a:t>שמאפשרים </a:t>
            </a:r>
          </a:p>
          <a:p>
            <a:pPr fontAlgn="base"/>
            <a:r>
              <a:rPr lang="he-IL" sz="2800" dirty="0" smtClean="0"/>
              <a:t>לשנות </a:t>
            </a:r>
            <a:r>
              <a:rPr lang="he-IL" sz="2800" dirty="0"/>
              <a:t>את כללי המשחק בבניית </a:t>
            </a:r>
            <a:r>
              <a:rPr lang="he-IL" sz="2800" dirty="0" smtClean="0"/>
              <a:t>מערכות </a:t>
            </a:r>
            <a:r>
              <a:rPr lang="he-IL" sz="2800" dirty="0"/>
              <a:t>אינטרנטיות אשר </a:t>
            </a:r>
            <a:endParaRPr lang="he-IL" sz="2800" dirty="0" smtClean="0"/>
          </a:p>
          <a:p>
            <a:pPr fontAlgn="base"/>
            <a:r>
              <a:rPr lang="he-IL" sz="2800" dirty="0" smtClean="0"/>
              <a:t>מבוססות </a:t>
            </a:r>
            <a:r>
              <a:rPr lang="en-US" sz="2800" dirty="0" smtClean="0"/>
              <a:t>HTML</a:t>
            </a:r>
            <a:r>
              <a:rPr lang="en-US" sz="2800" dirty="0"/>
              <a:t>, JavaScript </a:t>
            </a:r>
            <a:r>
              <a:rPr lang="he-IL" sz="2800" dirty="0"/>
              <a:t>ו</a:t>
            </a:r>
            <a:r>
              <a:rPr lang="en-US" sz="2800" dirty="0" smtClean="0"/>
              <a:t>CSS</a:t>
            </a:r>
            <a:r>
              <a:rPr lang="he-IL" sz="2800" dirty="0" smtClean="0"/>
              <a:t> כולל אפליקציות סלולר</a:t>
            </a:r>
          </a:p>
          <a:p>
            <a:pPr fontAlgn="base"/>
            <a:r>
              <a:rPr lang="he-IL" sz="2800" dirty="0" smtClean="0"/>
              <a:t>בכל הנוגע לקיצור ונוחות כתיבת הקוד.</a:t>
            </a:r>
            <a:endParaRPr lang="en-US" sz="2800" dirty="0"/>
          </a:p>
        </p:txBody>
      </p:sp>
      <p:pic>
        <p:nvPicPr>
          <p:cNvPr id="9" name="Picture 4" descr="http://www.totali.co.nz/media/mobile-phone-developm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290" y="4774506"/>
            <a:ext cx="2431206" cy="226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stayat.org/StayAt/icon/HTML5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99" y="5023054"/>
            <a:ext cx="3552825" cy="15049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34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50"/>
            <a:ext cx="9144000" cy="6850650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80060" y="188640"/>
            <a:ext cx="8183880" cy="830997"/>
          </a:xfrm>
        </p:spPr>
        <p:txBody>
          <a:bodyPr wrap="square">
            <a:spAutoFit/>
          </a:bodyPr>
          <a:lstStyle/>
          <a:p>
            <a:r>
              <a:rPr lang="he-IL" sz="48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חידושים ב </a:t>
            </a:r>
            <a:r>
              <a:rPr lang="en-US" sz="48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HTML5</a:t>
            </a:r>
            <a:endParaRPr lang="he-IL" sz="4800" b="1" dirty="0">
              <a:ln w="18415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196752"/>
            <a:ext cx="83058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HTML5</a:t>
            </a:r>
            <a:r>
              <a:rPr lang="he-IL" dirty="0" smtClean="0"/>
              <a:t>כוללת אוסף של תכונות חדשות, שימוש </a:t>
            </a:r>
          </a:p>
          <a:p>
            <a:pPr>
              <a:buNone/>
            </a:pPr>
            <a:r>
              <a:rPr lang="he-IL" dirty="0" smtClean="0"/>
              <a:t>בתכני קול ווידאו, מניפולציה על תמונות וציורים </a:t>
            </a:r>
          </a:p>
          <a:p>
            <a:pPr>
              <a:buNone/>
            </a:pPr>
            <a:r>
              <a:rPr lang="he-IL" dirty="0" smtClean="0"/>
              <a:t>וכתיבת קוד נוחה וזריזה ב </a:t>
            </a:r>
            <a:r>
              <a:rPr lang="en-US" dirty="0" smtClean="0"/>
              <a:t>JS</a:t>
            </a:r>
            <a:r>
              <a:rPr lang="he-IL" dirty="0" smtClean="0"/>
              <a:t> ו </a:t>
            </a:r>
            <a:r>
              <a:rPr lang="en-US" dirty="0" smtClean="0"/>
              <a:t>HTML</a:t>
            </a:r>
            <a:r>
              <a:rPr lang="he-IL" dirty="0" smtClean="0"/>
              <a:t> ביחס </a:t>
            </a:r>
          </a:p>
          <a:p>
            <a:pPr>
              <a:buNone/>
            </a:pPr>
            <a:r>
              <a:rPr lang="he-IL" dirty="0" smtClean="0"/>
              <a:t>לטכנולוגיה הקודמת.</a:t>
            </a:r>
            <a:r>
              <a:rPr lang="en-US" dirty="0" smtClean="0"/>
              <a:t/>
            </a:r>
            <a:br>
              <a:rPr lang="en-US" dirty="0" smtClean="0"/>
            </a:br>
            <a:endParaRPr lang="he-IL" dirty="0" smtClean="0"/>
          </a:p>
          <a:p>
            <a:pPr>
              <a:buNone/>
            </a:pPr>
            <a:r>
              <a:rPr lang="he-IL" dirty="0" smtClean="0"/>
              <a:t>בנוסף שפת </a:t>
            </a:r>
            <a:r>
              <a:rPr lang="en-US" dirty="0" smtClean="0"/>
              <a:t>HTML</a:t>
            </a:r>
            <a:r>
              <a:rPr lang="en-US" dirty="0"/>
              <a:t> </a:t>
            </a:r>
            <a:r>
              <a:rPr lang="en-US" dirty="0" smtClean="0"/>
              <a:t>5</a:t>
            </a:r>
            <a:r>
              <a:rPr lang="he-IL" dirty="0" smtClean="0"/>
              <a:t> מאפשרת למנועי החיפוש</a:t>
            </a:r>
          </a:p>
          <a:p>
            <a:pPr>
              <a:buNone/>
            </a:pPr>
            <a:r>
              <a:rPr lang="he-IL" dirty="0" smtClean="0"/>
              <a:t>להתמצא טוב יותר באתרנו </a:t>
            </a:r>
            <a:r>
              <a:rPr lang="he-IL" dirty="0" err="1" smtClean="0"/>
              <a:t>ולאנדקסו</a:t>
            </a:r>
            <a:r>
              <a:rPr lang="he-IL" dirty="0" smtClean="0"/>
              <a:t> טוב יותר.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" y="4847783"/>
            <a:ext cx="1371600" cy="14736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4" descr="http://www.totali.co.nz/media/mobile-phone-developm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984159"/>
            <a:ext cx="2431206" cy="226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thelogofactory.com/wp-content/uploads/2015/09/fixed-google-logo-fon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436" y="5973132"/>
            <a:ext cx="2089511" cy="69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84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50"/>
            <a:ext cx="9144000" cy="6850650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80060" y="188640"/>
            <a:ext cx="8183880" cy="830997"/>
          </a:xfrm>
        </p:spPr>
        <p:txBody>
          <a:bodyPr wrap="square">
            <a:spAutoFit/>
          </a:bodyPr>
          <a:lstStyle/>
          <a:p>
            <a:r>
              <a:rPr lang="he-IL" sz="4800" b="1" dirty="0" smtClean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ספריית</a:t>
            </a:r>
            <a:r>
              <a:rPr lang="en-US" sz="4800" b="1" dirty="0" smtClean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JQUERY  </a:t>
            </a:r>
            <a:r>
              <a:rPr lang="he-IL" sz="4800" b="1" dirty="0" smtClean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 של </a:t>
            </a:r>
            <a:r>
              <a:rPr lang="en-US" sz="4800" b="1" dirty="0" smtClean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JS</a:t>
            </a:r>
            <a:endParaRPr lang="he-IL" sz="4800" b="1" dirty="0">
              <a:ln w="18415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23528" y="1196752"/>
            <a:ext cx="8521824" cy="4724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dirty="0" err="1" smtClean="0"/>
              <a:t>JQuery</a:t>
            </a:r>
            <a:r>
              <a:rPr lang="he-IL" sz="3600" dirty="0" smtClean="0"/>
              <a:t> הינה טכניקת תכנות בשפת </a:t>
            </a:r>
            <a:r>
              <a:rPr lang="en-US" sz="3600" dirty="0" smtClean="0"/>
              <a:t>Java Script</a:t>
            </a:r>
          </a:p>
          <a:p>
            <a:pPr>
              <a:buNone/>
            </a:pPr>
            <a:r>
              <a:rPr lang="he-IL" sz="3600" dirty="0" smtClean="0"/>
              <a:t>המאפשרת לנו לנצל את יכולות הדפדפן ולהציג </a:t>
            </a:r>
          </a:p>
          <a:p>
            <a:pPr>
              <a:buNone/>
            </a:pPr>
            <a:r>
              <a:rPr lang="he-IL" sz="3600" dirty="0" smtClean="0"/>
              <a:t>תכנים דינמיים ואינטראקטיביים. 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he-IL" sz="3600" dirty="0"/>
          </a:p>
          <a:p>
            <a:pPr>
              <a:buNone/>
            </a:pPr>
            <a:r>
              <a:rPr lang="he-IL" sz="3600" dirty="0" smtClean="0"/>
              <a:t>כיום</a:t>
            </a:r>
            <a:r>
              <a:rPr lang="en-US" sz="3600" dirty="0" err="1" smtClean="0"/>
              <a:t>JQuery</a:t>
            </a:r>
            <a:r>
              <a:rPr lang="en-US" sz="3600" dirty="0" smtClean="0"/>
              <a:t> </a:t>
            </a:r>
            <a:r>
              <a:rPr lang="he-IL" sz="3600" dirty="0" smtClean="0"/>
              <a:t> הינה הטכניקה השימושית ביותר </a:t>
            </a:r>
          </a:p>
          <a:p>
            <a:pPr>
              <a:buNone/>
            </a:pPr>
            <a:r>
              <a:rPr lang="he-IL" sz="3600" dirty="0" smtClean="0"/>
              <a:t>באתרי אינטרנט בפיתוח יחד עם 5 </a:t>
            </a:r>
            <a:r>
              <a:rPr lang="en-US" sz="3600" dirty="0" smtClean="0"/>
              <a:t>HTML</a:t>
            </a:r>
            <a:r>
              <a:rPr lang="he-IL" sz="3600" dirty="0" smtClean="0"/>
              <a:t>.</a:t>
            </a:r>
            <a:endParaRPr lang="he-IL" sz="3600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" y="4847783"/>
            <a:ext cx="1371600" cy="14736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4" descr="http://www.totali.co.nz/media/mobile-phone-developm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984159"/>
            <a:ext cx="2431206" cy="226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6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2082</TotalTime>
  <Words>594</Words>
  <Application>Microsoft Office PowerPoint</Application>
  <PresentationFormat>‫הצגה על המסך (4:3)</PresentationFormat>
  <Paragraphs>107</Paragraphs>
  <Slides>16</Slides>
  <Notes>0</Notes>
  <HiddenSlides>1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Wingdings</vt:lpstr>
      <vt:lpstr>ערכת נושא Office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מה זה HTML</vt:lpstr>
      <vt:lpstr>חידושים ב HTML5</vt:lpstr>
      <vt:lpstr>ספרייתJQUERY   של JS</vt:lpstr>
      <vt:lpstr>טבלאות שכר</vt:lpstr>
      <vt:lpstr>שפות פיתוח לבניית אפליקציית WEB שנלמד בקורס</vt:lpstr>
      <vt:lpstr>יתרונות אתר סלולרי מול  אפלקיציית NATIVE</vt:lpstr>
      <vt:lpstr>מתי מומלץ לייצר אפליקציית NATIVE?</vt:lpstr>
      <vt:lpstr>פונקציות בסלולר הזמינות דרך אפליקציות WEB</vt:lpstr>
      <vt:lpstr>פתיחת דף HTML תקין</vt:lpstr>
      <vt:lpstr>תודה רבה, שאלות?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ofer</dc:creator>
  <cp:lastModifiedBy>hackeru</cp:lastModifiedBy>
  <cp:revision>60</cp:revision>
  <dcterms:created xsi:type="dcterms:W3CDTF">2014-11-22T17:14:44Z</dcterms:created>
  <dcterms:modified xsi:type="dcterms:W3CDTF">2017-04-03T07:52:46Z</dcterms:modified>
</cp:coreProperties>
</file>