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7EC0DF8C-5E23-4DD1-8ED9-15F33464084B}" type="datetime1">
              <a:rPr b="0" lang="en-US" sz="900" spc="-1" strike="noStrike">
                <a:solidFill>
                  <a:srgbClr val="404040"/>
                </a:solidFill>
                <a:latin typeface="Franklin Gothic Book"/>
              </a:rPr>
              <a:t>04/04/2024</a:t>
            </a:fld>
            <a:endParaRPr b="0" lang="en-US"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B485B4E4-21FB-445E-96E6-A8E85D2DDB47}"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67813317-E056-44BF-AF6C-9A4F7A4F0FD9}" type="datetime1">
              <a:rPr b="0" lang="en-US" sz="900" spc="-1" strike="noStrike">
                <a:solidFill>
                  <a:srgbClr val="404040"/>
                </a:solidFill>
                <a:latin typeface="Franklin Gothic Book"/>
              </a:rPr>
              <a:t>04/04/2024</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5549690A-1C35-452E-804B-C56A7BF49B68}" type="datetime1">
              <a:rPr b="0" lang="en-US" sz="900" spc="-1" strike="noStrike">
                <a:solidFill>
                  <a:srgbClr val="404040"/>
                </a:solidFill>
                <a:latin typeface="Franklin Gothic Book"/>
              </a:rPr>
              <a:t>04/04/2024</a:t>
            </a:fld>
            <a:endParaRPr b="0" lang="en-US"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264E2357-71DE-46D4-A297-47B0786A51D7}" type="slidenum">
              <a:rPr b="0" lang="en-US" sz="900" spc="-1" strike="noStrike">
                <a:solidFill>
                  <a:srgbClr val="404040"/>
                </a:solidFill>
                <a:latin typeface="Franklin Gothic Book"/>
              </a:rPr>
              <a:t>1</a:t>
            </a:fld>
            <a:endParaRPr b="0" lang="en-US"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hyperlink" Target="https://www.adventuresinmachinelearning.com/building-a-keylogger-in-python-using-the-pynput-module-a-beginners-guide/" TargetMode="External"/><Relationship Id="rId3" Type="http://schemas.openxmlformats.org/officeDocument/2006/relationships/hyperlink" Target="https://www.adventuresinmachinelearning.com/building-a-keylogger-in-python-using-the-pynput-module-a-beginners-guide/"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150200" y="141552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CustomShape 2"/>
          <p:cNvSpPr/>
          <p:nvPr/>
        </p:nvSpPr>
        <p:spPr>
          <a:xfrm>
            <a:off x="-909720" y="109332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Naan-Mudhalvan Project - Cybersecurity</a:t>
            </a:r>
            <a:endParaRPr b="0" lang="en-US" sz="3200" spc="-1" strike="noStrike">
              <a:latin typeface="Arial"/>
            </a:endParaRPr>
          </a:p>
        </p:txBody>
      </p:sp>
      <p:sp>
        <p:nvSpPr>
          <p:cNvPr id="136" name="CustomShape 3"/>
          <p:cNvSpPr/>
          <p:nvPr/>
        </p:nvSpPr>
        <p:spPr>
          <a:xfrm>
            <a:off x="983160" y="4586400"/>
            <a:ext cx="10114200" cy="131148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d1e7f6"/>
                </a:solidFill>
                <a:latin typeface="Arial"/>
              </a:rPr>
              <a:t>Presented By:</a:t>
            </a:r>
            <a:endParaRPr b="0" lang="en-US" sz="2000" spc="-1" strike="noStrike">
              <a:latin typeface="Arial"/>
            </a:endParaRPr>
          </a:p>
          <a:p>
            <a:pPr>
              <a:lnSpc>
                <a:spcPct val="100000"/>
              </a:lnSpc>
            </a:pPr>
            <a:r>
              <a:rPr b="1" lang="en-US" sz="2000" spc="-1" strike="noStrike">
                <a:solidFill>
                  <a:srgbClr val="d1e7f6"/>
                </a:solidFill>
                <a:latin typeface="Arial"/>
              </a:rPr>
              <a:t>               </a:t>
            </a:r>
            <a:r>
              <a:rPr b="1" lang="en-US" sz="2000" spc="-1" strike="noStrike">
                <a:solidFill>
                  <a:srgbClr val="d1e7f6"/>
                </a:solidFill>
                <a:latin typeface="Arial"/>
              </a:rPr>
              <a:t>Name: P. Sivanandhini</a:t>
            </a:r>
            <a:endParaRPr b="0" lang="en-US" sz="2000" spc="-1" strike="noStrike">
              <a:latin typeface="Arial"/>
            </a:endParaRPr>
          </a:p>
          <a:p>
            <a:pPr>
              <a:lnSpc>
                <a:spcPct val="100000"/>
              </a:lnSpc>
            </a:pPr>
            <a:r>
              <a:rPr b="1" lang="en-US" sz="2000" spc="-1" strike="noStrike">
                <a:solidFill>
                  <a:srgbClr val="d1e7f6"/>
                </a:solidFill>
                <a:latin typeface="Arial"/>
              </a:rPr>
              <a:t>               </a:t>
            </a:r>
            <a:r>
              <a:rPr b="1" lang="en-US" sz="2000" spc="-1" strike="noStrike">
                <a:solidFill>
                  <a:srgbClr val="d1e7f6"/>
                </a:solidFill>
                <a:latin typeface="Arial"/>
              </a:rPr>
              <a:t>College: A.V.C College of Engineering</a:t>
            </a:r>
            <a:endParaRPr b="0" lang="en-US" sz="2000" spc="-1" strike="noStrike">
              <a:latin typeface="Arial"/>
            </a:endParaRPr>
          </a:p>
          <a:p>
            <a:pPr>
              <a:lnSpc>
                <a:spcPct val="100000"/>
              </a:lnSpc>
            </a:pPr>
            <a:r>
              <a:rPr b="1" lang="en-US" sz="2000" spc="-1" strike="noStrike">
                <a:solidFill>
                  <a:srgbClr val="d1e7f6"/>
                </a:solidFill>
                <a:latin typeface="Arial"/>
              </a:rPr>
              <a:t>               </a:t>
            </a:r>
            <a:r>
              <a:rPr b="1" lang="en-US" sz="2000" spc="-1" strike="noStrike">
                <a:solidFill>
                  <a:srgbClr val="d1e7f6"/>
                </a:solidFill>
                <a:latin typeface="Arial"/>
              </a:rPr>
              <a:t>Branch: CSE(lll)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25440" y="21186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9" name="TextShape 2"/>
          <p:cNvSpPr txBox="1"/>
          <p:nvPr/>
        </p:nvSpPr>
        <p:spPr>
          <a:xfrm>
            <a:off x="177120" y="2900520"/>
            <a:ext cx="12014640" cy="3027960"/>
          </a:xfrm>
          <a:prstGeom prst="rect">
            <a:avLst/>
          </a:prstGeom>
          <a:noFill/>
          <a:ln>
            <a:noFill/>
          </a:ln>
        </p:spPr>
        <p:txBody>
          <a:bodyPr anchor="ctr">
            <a:normAutofit/>
          </a:bodyPr>
          <a:p>
            <a:pPr>
              <a:lnSpc>
                <a:spcPct val="110000"/>
              </a:lnSpc>
              <a:spcBef>
                <a:spcPts val="479"/>
              </a:spcBef>
              <a:spcAft>
                <a:spcPts val="601"/>
              </a:spcAft>
            </a:pPr>
            <a:r>
              <a:rPr b="0" lang="en-US" sz="2400" spc="-1" strike="noStrike" u="sng">
                <a:solidFill>
                  <a:srgbClr val="6eac1c"/>
                </a:solidFill>
                <a:uFillTx/>
                <a:latin typeface="Franklin Gothic Book"/>
                <a:ea typeface="Franklin Gothic Book"/>
                <a:hlinkClick r:id="rId1"/>
              </a:rPr>
              <a:t>Building a Keylogger in Python using the </a:t>
            </a:r>
            <a:r>
              <a:rPr b="0" lang="en-US" sz="2400" spc="-1" strike="noStrike" u="sng">
                <a:solidFill>
                  <a:srgbClr val="6eac1c"/>
                </a:solidFill>
                <a:uFillTx/>
                <a:latin typeface="Franklin Gothic Book"/>
                <a:ea typeface="Franklin Gothic Book"/>
                <a:hlinkClick r:id="rId2"/>
              </a:rPr>
              <a:t>Pynput</a:t>
            </a:r>
            <a:r>
              <a:rPr b="0" lang="en-US" sz="2400" spc="-1" strike="noStrike" u="sng">
                <a:solidFill>
                  <a:srgbClr val="6eac1c"/>
                </a:solidFill>
                <a:uFillTx/>
                <a:latin typeface="Franklin Gothic Book"/>
                <a:ea typeface="Franklin Gothic Book"/>
                <a:hlinkClick r:id="rId3"/>
              </a:rPr>
              <a:t> Module: A Beginner's Guide - Adventures in Machine Learning</a:t>
            </a:r>
            <a:endParaRPr b="0" lang="en-US" sz="2400" spc="-1" strike="noStrike">
              <a:solidFill>
                <a:srgbClr val="404040"/>
              </a:solidFill>
              <a:latin typeface="Franklin Gothic Book"/>
            </a:endParaRPr>
          </a:p>
          <a:p>
            <a:pPr>
              <a:lnSpc>
                <a:spcPct val="110000"/>
              </a:lnSpc>
              <a:spcBef>
                <a:spcPts val="479"/>
              </a:spcBef>
              <a:spcAft>
                <a:spcPts val="601"/>
              </a:spcAf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099080" y="1484640"/>
            <a:ext cx="9298440" cy="3244320"/>
          </a:xfrm>
          <a:prstGeom prst="rect">
            <a:avLst/>
          </a:prstGeom>
          <a:noFill/>
          <a:ln>
            <a:noFill/>
          </a:ln>
        </p:spPr>
        <p:txBody>
          <a:bodyPr anchor="b">
            <a:normAutofit/>
          </a:bodyPr>
          <a:p>
            <a:pPr algn="ctr">
              <a:lnSpc>
                <a:spcPct val="100000"/>
              </a:lnSpc>
            </a:pPr>
            <a:r>
              <a:rPr b="0" lang="en-US" sz="2800" spc="-1" strike="noStrike" cap="all">
                <a:solidFill>
                  <a:srgbClr val="264457"/>
                </a:solidFill>
                <a:latin typeface="Söhne"/>
              </a:rPr>
              <a:t>Think Before You Click: Your Safety Matters.</a:t>
            </a:r>
            <a:br/>
            <a:br/>
            <a:br/>
            <a:r>
              <a:rPr b="1" lang="en-US" sz="2800" spc="-1" strike="noStrike" cap="all">
                <a:solidFill>
                  <a:srgbClr val="002060"/>
                </a:solidFill>
                <a:latin typeface="Arial"/>
              </a:rPr>
              <a:t>THANK YOU !</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186840" y="1237680"/>
            <a:ext cx="11847600" cy="4672800"/>
          </a:xfrm>
          <a:prstGeom prst="rect">
            <a:avLst/>
          </a:prstGeom>
          <a:noFill/>
          <a:ln>
            <a:noFill/>
          </a:ln>
        </p:spPr>
        <p:txBody>
          <a:bodyPr anchor="ctr">
            <a:noAutofit/>
          </a:bodyPr>
          <a:p>
            <a:pPr>
              <a:lnSpc>
                <a:spcPct val="150000"/>
              </a:lnSpc>
              <a:spcBef>
                <a:spcPts val="340"/>
              </a:spcBef>
              <a:spcAft>
                <a:spcPts val="601"/>
              </a:spcAft>
            </a:pPr>
            <a:r>
              <a:rPr b="1" lang="en-US" sz="1700" spc="-1" strike="noStrike">
                <a:solidFill>
                  <a:srgbClr val="222222"/>
                </a:solidFill>
                <a:latin typeface="Arial"/>
              </a:rPr>
              <a:t>Project Problem Statement For Keylogger Problem Statement:</a:t>
            </a:r>
            <a:endParaRPr b="0" lang="en-US" sz="1700" spc="-1" strike="noStrike">
              <a:solidFill>
                <a:srgbClr val="404040"/>
              </a:solidFill>
              <a:latin typeface="Franklin Gothic Book"/>
            </a:endParaRPr>
          </a:p>
          <a:p>
            <a:pPr>
              <a:lnSpc>
                <a:spcPct val="150000"/>
              </a:lnSpc>
              <a:spcBef>
                <a:spcPts val="340"/>
              </a:spcBef>
              <a:spcAft>
                <a:spcPts val="601"/>
              </a:spcAft>
            </a:pPr>
            <a:endParaRPr b="0" lang="en-US" sz="1700" spc="-1" strike="noStrike">
              <a:solidFill>
                <a:srgbClr val="404040"/>
              </a:solidFill>
              <a:latin typeface="Franklin Gothic Book"/>
            </a:endParaRPr>
          </a:p>
          <a:p>
            <a:pPr>
              <a:lnSpc>
                <a:spcPct val="150000"/>
              </a:lnSpc>
              <a:spcBef>
                <a:spcPts val="340"/>
              </a:spcBef>
              <a:spcAft>
                <a:spcPts val="601"/>
              </a:spcAft>
            </a:pPr>
            <a:r>
              <a:rPr b="0" lang="en-US" sz="1700" spc="-1" strike="noStrike">
                <a:solidFill>
                  <a:srgbClr val="222222"/>
                </a:solidFill>
                <a:latin typeface="Arial"/>
              </a:rPr>
              <a:t>            </a:t>
            </a:r>
            <a:r>
              <a:rPr b="0" lang="en-US" sz="1700" spc="-1" strike="noStrike">
                <a:solidFill>
                  <a:srgbClr val="222222"/>
                </a:solidFill>
                <a:latin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US" sz="1700" spc="-1" strike="noStrike">
              <a:solidFill>
                <a:srgbClr val="404040"/>
              </a:solidFill>
              <a:latin typeface="Franklin Gothic Book"/>
            </a:endParaRPr>
          </a:p>
          <a:p>
            <a:pPr>
              <a:lnSpc>
                <a:spcPct val="150000"/>
              </a:lnSpc>
              <a:spcBef>
                <a:spcPts val="340"/>
              </a:spcBef>
              <a:spcAft>
                <a:spcPts val="601"/>
              </a:spcAf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108000" y="1337040"/>
            <a:ext cx="11946600" cy="531396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p:txBody>
      </p:sp>
      <p:sp>
        <p:nvSpPr>
          <p:cNvPr id="143" name="CustomShape 3"/>
          <p:cNvSpPr/>
          <p:nvPr/>
        </p:nvSpPr>
        <p:spPr>
          <a:xfrm>
            <a:off x="136800" y="1557000"/>
            <a:ext cx="12054960" cy="5805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264457"/>
              </a:buClr>
              <a:buFont typeface="Wingdings" charset="2"/>
              <a:buChar char=""/>
            </a:pPr>
            <a:r>
              <a:rPr b="1" lang="en-US" sz="1800" spc="-1" strike="noStrike">
                <a:solidFill>
                  <a:srgbClr val="264457"/>
                </a:solidFill>
                <a:latin typeface="Söhne"/>
              </a:rPr>
              <a:t>Keystroke Logging with ‘pynput’</a:t>
            </a:r>
            <a:endParaRPr b="0" lang="en-US" sz="1800" spc="-1" strike="noStrike">
              <a:latin typeface="Arial"/>
            </a:endParaRPr>
          </a:p>
          <a:p>
            <a:pPr algn="just">
              <a:lnSpc>
                <a:spcPct val="100000"/>
              </a:lnSpc>
            </a:pPr>
            <a:r>
              <a:rPr b="0" lang="en-US" sz="1800" spc="-1" strike="noStrike">
                <a:solidFill>
                  <a:srgbClr val="000000"/>
                </a:solidFill>
                <a:latin typeface="Söhne"/>
              </a:rPr>
              <a:t>             </a:t>
            </a:r>
            <a:r>
              <a:rPr b="0" lang="en-US" sz="1800" spc="-1" strike="noStrike">
                <a:solidFill>
                  <a:srgbClr val="000000"/>
                </a:solidFill>
                <a:latin typeface="Söhne"/>
              </a:rPr>
              <a:t>l. Utillize the library to capture keystrokes on the user's system.</a:t>
            </a:r>
            <a:endParaRPr b="0" lang="en-US" sz="1800" spc="-1" strike="noStrike">
              <a:latin typeface="Arial"/>
            </a:endParaRPr>
          </a:p>
          <a:p>
            <a:pPr algn="just">
              <a:lnSpc>
                <a:spcPct val="100000"/>
              </a:lnSpc>
            </a:pPr>
            <a:r>
              <a:rPr b="0" lang="en-US" sz="1800" spc="-1" strike="noStrike">
                <a:solidFill>
                  <a:srgbClr val="000000"/>
                </a:solidFill>
                <a:latin typeface="Söhne"/>
              </a:rPr>
              <a:t>            </a:t>
            </a:r>
            <a:r>
              <a:rPr b="0" lang="en-US" sz="1800" spc="-1" strike="noStrike">
                <a:solidFill>
                  <a:srgbClr val="000000"/>
                </a:solidFill>
                <a:latin typeface="Söhne"/>
              </a:rPr>
              <a:t>ll. Implement functionality to log keystrokes securely, ensuring that sensitive information like passwords is not stored in plain text.</a:t>
            </a:r>
            <a:endParaRPr b="0" lang="en-US" sz="1800" spc="-1" strike="noStrike">
              <a:latin typeface="Arial"/>
            </a:endParaRPr>
          </a:p>
          <a:p>
            <a:pPr marL="285840" indent="-285480" algn="just">
              <a:lnSpc>
                <a:spcPct val="100000"/>
              </a:lnSpc>
              <a:buClr>
                <a:srgbClr val="264457"/>
              </a:buClr>
              <a:buFont typeface="Wingdings" charset="2"/>
              <a:buChar char=""/>
            </a:pPr>
            <a:r>
              <a:rPr b="1" lang="en-US" sz="1800" spc="-1" strike="noStrike">
                <a:solidFill>
                  <a:srgbClr val="264457"/>
                </a:solidFill>
                <a:latin typeface="Söhne"/>
              </a:rPr>
              <a:t>Data Encryption with ‘json’</a:t>
            </a:r>
            <a:endParaRPr b="0" lang="en-US" sz="1800" spc="-1" strike="noStrike">
              <a:latin typeface="Arial"/>
            </a:endParaRPr>
          </a:p>
          <a:p>
            <a:pPr>
              <a:lnSpc>
                <a:spcPct val="100000"/>
              </a:lnSpc>
            </a:pPr>
            <a:r>
              <a:rPr b="1" lang="en-US" sz="1800" spc="-1" strike="noStrike">
                <a:solidFill>
                  <a:srgbClr val="000000"/>
                </a:solidFill>
                <a:latin typeface="Söhne"/>
              </a:rPr>
              <a:t>             </a:t>
            </a:r>
            <a:r>
              <a:rPr b="0" lang="en-US" sz="1800" spc="-1" strike="noStrike">
                <a:solidFill>
                  <a:srgbClr val="000000"/>
                </a:solidFill>
                <a:latin typeface="Söhne"/>
              </a:rPr>
              <a:t>l.</a:t>
            </a:r>
            <a:r>
              <a:rPr b="0" lang="en-US" sz="1800" spc="-1" strike="noStrike">
                <a:solidFill>
                  <a:srgbClr val="ececec"/>
                </a:solidFill>
                <a:latin typeface="Söhne"/>
              </a:rPr>
              <a:t> </a:t>
            </a:r>
            <a:r>
              <a:rPr b="0" lang="en-US" sz="1800" spc="-1" strike="noStrike">
                <a:solidFill>
                  <a:srgbClr val="000000"/>
                </a:solidFill>
                <a:latin typeface="Söhne"/>
              </a:rPr>
              <a:t>Use the library to serialize keystroke data into a structured format for storage and transmission.</a:t>
            </a:r>
            <a:endParaRPr b="0" lang="en-US" sz="1800" spc="-1" strike="noStrike">
              <a:latin typeface="Arial"/>
            </a:endParaRPr>
          </a:p>
          <a:p>
            <a:pPr>
              <a:lnSpc>
                <a:spcPct val="100000"/>
              </a:lnSpc>
            </a:pPr>
            <a:r>
              <a:rPr b="0" lang="en-US" sz="1800" spc="-1" strike="noStrike">
                <a:solidFill>
                  <a:srgbClr val="000000"/>
                </a:solidFill>
                <a:latin typeface="Söhne"/>
              </a:rPr>
              <a:t>             </a:t>
            </a:r>
            <a:r>
              <a:rPr b="0" lang="en-US" sz="1800" spc="-1" strike="noStrike">
                <a:solidFill>
                  <a:srgbClr val="000000"/>
                </a:solidFill>
                <a:latin typeface="Söhne"/>
              </a:rPr>
              <a:t>ll.Implement encryption techniques to secure the serialized data, ensuring that it cannot be easily intercepted or tampered with by unauthorized parties</a:t>
            </a:r>
            <a:endParaRPr b="0" lang="en-US" sz="1800" spc="-1" strike="noStrike">
              <a:latin typeface="Arial"/>
            </a:endParaRPr>
          </a:p>
          <a:p>
            <a:pPr marL="285840" indent="-285480">
              <a:lnSpc>
                <a:spcPct val="100000"/>
              </a:lnSpc>
              <a:spcBef>
                <a:spcPts val="20"/>
              </a:spcBef>
              <a:buClr>
                <a:srgbClr val="264457"/>
              </a:buClr>
              <a:buFont typeface="Wingdings" charset="2"/>
              <a:buChar char=""/>
            </a:pPr>
            <a:r>
              <a:rPr b="1" lang="en-US" sz="1800" spc="-1" strike="noStrike">
                <a:solidFill>
                  <a:srgbClr val="264457"/>
                </a:solidFill>
                <a:latin typeface="Calibri"/>
              </a:rPr>
              <a:t>Event Handling:</a:t>
            </a:r>
            <a:endParaRPr b="0" lang="en-US" sz="1800" spc="-1" strike="noStrike">
              <a:latin typeface="Arial"/>
            </a:endParaRPr>
          </a:p>
          <a:p>
            <a:pPr>
              <a:lnSpc>
                <a:spcPct val="100000"/>
              </a:lnSpc>
              <a:spcBef>
                <a:spcPts val="20"/>
              </a:spcBef>
            </a:pPr>
            <a:r>
              <a:rPr b="0" lang="en-US" sz="1800" spc="-1" strike="noStrike">
                <a:solidFill>
                  <a:srgbClr val="000000"/>
                </a:solidFill>
                <a:latin typeface="Calibri"/>
              </a:rPr>
              <a:t>        </a:t>
            </a:r>
            <a:r>
              <a:rPr b="0" lang="en-US" sz="1800" spc="-1" strike="noStrike">
                <a:solidFill>
                  <a:srgbClr val="000000"/>
                </a:solidFill>
                <a:latin typeface="Calibri"/>
              </a:rPr>
              <a:t>Implement event handlers for key press and release events using the pynput.keyboard.Listener class. These handlers will be responsible for capturing the keystrokes and logging them appropriately.</a:t>
            </a:r>
            <a:endParaRPr b="0" lang="en-US" sz="1800" spc="-1" strike="noStrike">
              <a:latin typeface="Arial"/>
            </a:endParaRPr>
          </a:p>
          <a:p>
            <a:pPr marL="305280" indent="-304920">
              <a:lnSpc>
                <a:spcPct val="100000"/>
              </a:lnSpc>
              <a:spcBef>
                <a:spcPts val="20"/>
              </a:spcBef>
              <a:buClr>
                <a:srgbClr val="264457"/>
              </a:buClr>
              <a:buFont typeface="Wingdings" charset="2"/>
              <a:buChar char=""/>
            </a:pPr>
            <a:r>
              <a:rPr b="1" lang="en-US" sz="1800" spc="-1" strike="noStrike">
                <a:solidFill>
                  <a:srgbClr val="264457"/>
                </a:solidFill>
                <a:latin typeface="Calibri"/>
              </a:rPr>
              <a:t>User Interface: </a:t>
            </a:r>
            <a:endParaRPr b="0" lang="en-US" sz="1800" spc="-1" strike="noStrike">
              <a:latin typeface="Arial"/>
            </a:endParaRPr>
          </a:p>
          <a:p>
            <a:pPr>
              <a:lnSpc>
                <a:spcPct val="100000"/>
              </a:lnSpc>
              <a:spcBef>
                <a:spcPts val="20"/>
              </a:spcBef>
            </a:pPr>
            <a:r>
              <a:rPr b="1" lang="en-US" sz="14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Develop a user-friendly interface using the Tkinter library to facilitate interaction with the keylogger application. The interface should include buttons to start and stop the keylogger, as well as a label to display the current status of the keylogger.</a:t>
            </a:r>
            <a:endParaRPr b="0" lang="en-US" sz="1800" spc="-1" strike="noStrike">
              <a:latin typeface="Arial"/>
            </a:endParaRPr>
          </a:p>
          <a:p>
            <a:pPr marL="305280" indent="-304920">
              <a:lnSpc>
                <a:spcPct val="100000"/>
              </a:lnSpc>
              <a:spcBef>
                <a:spcPts val="20"/>
              </a:spcBef>
              <a:buClr>
                <a:srgbClr val="264457"/>
              </a:buClr>
              <a:buFont typeface="Wingdings" charset="2"/>
              <a:buChar char=""/>
            </a:pPr>
            <a:r>
              <a:rPr b="1" lang="en-US" sz="1800" spc="-1" strike="noStrike">
                <a:solidFill>
                  <a:srgbClr val="264457"/>
                </a:solidFill>
                <a:latin typeface="Calibri"/>
              </a:rPr>
              <a:t>Error Handling: </a:t>
            </a:r>
            <a:endParaRPr b="0" lang="en-US" sz="1800" spc="-1" strike="noStrike">
              <a:latin typeface="Arial"/>
            </a:endParaRPr>
          </a:p>
          <a:p>
            <a:pPr>
              <a:lnSpc>
                <a:spcPct val="100000"/>
              </a:lnSpc>
              <a:spcBef>
                <a:spcPts val="20"/>
              </a:spcBef>
            </a:pPr>
            <a:r>
              <a:rPr b="1" lang="en-US" sz="1400" spc="-1" strike="noStrike">
                <a:solidFill>
                  <a:srgbClr val="000000"/>
                </a:solidFill>
                <a:latin typeface="Calibri"/>
              </a:rPr>
              <a:t>       </a:t>
            </a:r>
            <a:r>
              <a:rPr b="1" lang="en-US" sz="16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Implement robust error handling mechanisms to gracefully handle any unexpected errors or exceptions that may occur during the operation of the keylogger. This will help maintain the reliability and stability of the application under various conditions.</a:t>
            </a:r>
            <a:endParaRPr b="0" lang="en-US" sz="1800" spc="-1" strike="noStrike">
              <a:latin typeface="Arial"/>
            </a:endParaRPr>
          </a:p>
          <a:p>
            <a:pPr marL="305280" indent="-304920">
              <a:lnSpc>
                <a:spcPct val="100000"/>
              </a:lnSpc>
            </a:pPr>
            <a:endParaRPr b="0" lang="en-US" sz="1800" spc="-1" strike="noStrike">
              <a:latin typeface="Arial"/>
            </a:endParaRPr>
          </a:p>
          <a:p>
            <a:pPr algn="just">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92840" y="89856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5" name="TextShape 2"/>
          <p:cNvSpPr txBox="1"/>
          <p:nvPr/>
        </p:nvSpPr>
        <p:spPr>
          <a:xfrm>
            <a:off x="384480" y="1734480"/>
            <a:ext cx="11029320" cy="4672800"/>
          </a:xfrm>
          <a:prstGeom prst="rect">
            <a:avLst/>
          </a:prstGeom>
          <a:noFill/>
          <a:ln>
            <a:noFill/>
          </a:ln>
        </p:spPr>
        <p:txBody>
          <a:bodyPr anchor="ctr">
            <a:normAutofit fontScale="38000"/>
          </a:bodyPr>
          <a:p>
            <a:pPr>
              <a:lnSpc>
                <a:spcPct val="110000"/>
              </a:lnSpc>
              <a:spcBef>
                <a:spcPts val="400"/>
              </a:spcBef>
              <a:spcAft>
                <a:spcPts val="601"/>
              </a:spcAft>
            </a:pPr>
            <a:r>
              <a:rPr b="1" lang="en-US" sz="2000" spc="-1" strike="noStrike">
                <a:solidFill>
                  <a:srgbClr val="0f0f0f"/>
                </a:solidFill>
                <a:latin typeface="Franklin Gothic Book"/>
                <a:ea typeface="Franklin Gothic Book"/>
              </a:rPr>
              <a:t>The "System Approach" section outlines the overall strategy and methodology for developing and implementing the keylogger. Here's a suggested structure for this section:</a:t>
            </a:r>
            <a:endParaRPr b="0" lang="en-US" sz="20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u="sng">
                <a:solidFill>
                  <a:srgbClr val="264457"/>
                </a:solidFill>
                <a:uFillTx/>
                <a:latin typeface="Franklin Gothic Book"/>
                <a:ea typeface="Franklin Gothic Book"/>
              </a:rPr>
              <a:t>Requirement Assessment:</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Identify the need for a keylogger system and determine its intended use cases.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Define the essential features required for the keylogger, such as keystroke capturing and data storage.</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 </a:t>
            </a:r>
            <a:r>
              <a:rPr b="1" lang="en-US" sz="1800" spc="-1" strike="noStrike" u="sng">
                <a:solidFill>
                  <a:srgbClr val="264457"/>
                </a:solidFill>
                <a:uFillTx/>
                <a:latin typeface="Franklin Gothic Book"/>
                <a:ea typeface="Franklin Gothic Book"/>
              </a:rPr>
              <a:t>Technology Selection and Library Requirements: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Choose suitable technologies for keylogger implementation, focusing on reliability and cross-platform compatibility.</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Select Python as the programming language for development and utilize the `pynput` library for Python to capture keyboard events and interact with input devices.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 </a:t>
            </a:r>
            <a:r>
              <a:rPr b="1" lang="en-US" sz="1800" spc="-1" strike="noStrike" u="sng">
                <a:solidFill>
                  <a:srgbClr val="264457"/>
                </a:solidFill>
                <a:uFillTx/>
                <a:latin typeface="Franklin Gothic Book"/>
                <a:ea typeface="Franklin Gothic Book"/>
              </a:rPr>
              <a:t>Development Strategy</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Break down the development process into manageable tasks and prioritize critical functionalities.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Allocate resources efficiently to meet development timelines and milestones.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u="sng">
                <a:solidFill>
                  <a:srgbClr val="264457"/>
                </a:solidFill>
                <a:uFillTx/>
                <a:latin typeface="Franklin Gothic Book"/>
                <a:ea typeface="Franklin Gothic Book"/>
              </a:rPr>
              <a:t>Testing and Quality Assurance:</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Develop test cases to validate the functionality and performance of the keylogger system.</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Conduct thorough testing to identify and address any bugs or issues before deployment.</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 </a:t>
            </a:r>
            <a:r>
              <a:rPr b="1" lang="en-US" sz="1800" spc="-1" strike="noStrike" u="sng">
                <a:solidFill>
                  <a:srgbClr val="264457"/>
                </a:solidFill>
                <a:uFillTx/>
                <a:latin typeface="Franklin Gothic Book"/>
                <a:ea typeface="Franklin Gothic Book"/>
              </a:rPr>
              <a:t>Deployment and Maintenance:</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Deploy the keylogger system following a well-defined deployment strategy, considering platform compatibility and security requirements.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Establish processes for ongoing maintenance, including updates and user support.</a:t>
            </a:r>
            <a:endParaRPr b="0" lang="en-US" sz="1800" spc="-1" strike="noStrike">
              <a:solidFill>
                <a:srgbClr val="404040"/>
              </a:solidFill>
              <a:latin typeface="Franklin Gothic Book"/>
            </a:endParaRPr>
          </a:p>
          <a:p>
            <a:pPr>
              <a:lnSpc>
                <a:spcPct val="110000"/>
              </a:lnSpc>
              <a:spcBef>
                <a:spcPts val="159"/>
              </a:spcBef>
              <a:spcAft>
                <a:spcPts val="601"/>
              </a:spcAft>
            </a:pPr>
            <a:endParaRPr b="0" lang="en-US" sz="1800" spc="-1" strike="noStrike">
              <a:solidFill>
                <a:srgbClr val="404040"/>
              </a:solidFill>
              <a:latin typeface="Franklin Gothic Book"/>
            </a:endParaRPr>
          </a:p>
          <a:p>
            <a:pPr>
              <a:lnSpc>
                <a:spcPct val="110000"/>
              </a:lnSpc>
              <a:spcBef>
                <a:spcPts val="340"/>
              </a:spcBef>
              <a:spcAft>
                <a:spcPts val="601"/>
              </a:spcAft>
            </a:pP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109548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7" name="TextShape 2"/>
          <p:cNvSpPr txBox="1"/>
          <p:nvPr/>
        </p:nvSpPr>
        <p:spPr>
          <a:xfrm>
            <a:off x="374760" y="1862640"/>
            <a:ext cx="11029320" cy="4672800"/>
          </a:xfrm>
          <a:prstGeom prst="rect">
            <a:avLst/>
          </a:prstGeom>
          <a:noFill/>
          <a:ln>
            <a:noFill/>
          </a:ln>
        </p:spPr>
        <p:txBody>
          <a:bodyPr anchor="ctr">
            <a:noAutofit/>
          </a:bodyPr>
          <a:p>
            <a:pPr marL="305280" indent="-304920">
              <a:lnSpc>
                <a:spcPct val="11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Franklin Gothic Book"/>
                <a:ea typeface="Franklin Gothic Book"/>
              </a:rPr>
              <a:t>Algorithm Selection:</a:t>
            </a:r>
            <a:endParaRPr b="0" lang="en-US" sz="1600" spc="-1" strike="noStrike">
              <a:solidFill>
                <a:srgbClr val="404040"/>
              </a:solidFill>
              <a:latin typeface="Franklin Gothic Book"/>
            </a:endParaRPr>
          </a:p>
          <a:p>
            <a:pPr marL="324360">
              <a:lnSpc>
                <a:spcPct val="100000"/>
              </a:lnSpc>
              <a:spcBef>
                <a:spcPts val="320"/>
              </a:spcBef>
              <a:spcAft>
                <a:spcPts val="601"/>
              </a:spcAft>
            </a:pPr>
            <a:r>
              <a:rPr b="0" lang="en-US" sz="1600" spc="-1" strike="noStrike">
                <a:solidFill>
                  <a:srgbClr val="404040"/>
                </a:solidFill>
                <a:latin typeface="Franklin Gothic Book"/>
                <a:ea typeface="Franklin Gothic Book"/>
              </a:rPr>
              <a:t>       </a:t>
            </a:r>
            <a:r>
              <a:rPr b="0" lang="en-US" sz="1600" spc="-1" strike="noStrike">
                <a:solidFill>
                  <a:srgbClr val="404040"/>
                </a:solidFill>
                <a:latin typeface="Franklin Gothic Book"/>
                <a:ea typeface="Franklin Gothic Book"/>
              </a:rPr>
              <a:t>For the keylogger, we have chosen to utilize the pynput library in Python, which provides functionality for capturing keyboard events in real-time. This library offers a straightforward and efficient solution for capturing keystrokes and logging them for analysis.</a:t>
            </a:r>
            <a:endParaRPr b="0" lang="en-US" sz="16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Franklin Gothic Book"/>
                <a:ea typeface="Franklin Gothic Book"/>
              </a:rPr>
              <a:t>Data Input:</a:t>
            </a:r>
            <a:endParaRPr b="0" lang="en-US" sz="1600" spc="-1" strike="noStrike">
              <a:solidFill>
                <a:srgbClr val="404040"/>
              </a:solidFill>
              <a:latin typeface="Franklin Gothic Book"/>
            </a:endParaRPr>
          </a:p>
          <a:p>
            <a:pPr marL="324360">
              <a:lnSpc>
                <a:spcPct val="100000"/>
              </a:lnSpc>
              <a:spcBef>
                <a:spcPts val="320"/>
              </a:spcBef>
              <a:spcAft>
                <a:spcPts val="601"/>
              </a:spcAft>
            </a:pPr>
            <a:r>
              <a:rPr b="0" lang="en-US" sz="1600" spc="-1" strike="noStrike">
                <a:solidFill>
                  <a:srgbClr val="404040"/>
                </a:solidFill>
                <a:latin typeface="Franklin Gothic Book"/>
                <a:ea typeface="Franklin Gothic Book"/>
              </a:rPr>
              <a:t>   </a:t>
            </a:r>
            <a:r>
              <a:rPr b="0" lang="en-US" sz="1600" spc="-1" strike="noStrike">
                <a:solidFill>
                  <a:srgbClr val="404040"/>
                </a:solidFill>
                <a:latin typeface="Franklin Gothic Book"/>
                <a:ea typeface="Franklin Gothic Book"/>
              </a:rPr>
              <a:t>The data input for the keylogger consists of keyboard events, including key presses and releases, captured by the pynput library. These events are processed in real-time and logged for further analysis and monitoring.</a:t>
            </a:r>
            <a:endParaRPr b="0" lang="en-US" sz="16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Franklin Gothic Book"/>
                <a:ea typeface="Franklin Gothic Book"/>
              </a:rPr>
              <a:t>Training Process:</a:t>
            </a:r>
            <a:endParaRPr b="0" lang="en-US" sz="1600" spc="-1" strike="noStrike">
              <a:solidFill>
                <a:srgbClr val="404040"/>
              </a:solidFill>
              <a:latin typeface="Franklin Gothic Book"/>
            </a:endParaRPr>
          </a:p>
          <a:p>
            <a:pPr marL="324360">
              <a:lnSpc>
                <a:spcPct val="100000"/>
              </a:lnSpc>
              <a:spcBef>
                <a:spcPts val="320"/>
              </a:spcBef>
              <a:spcAft>
                <a:spcPts val="601"/>
              </a:spcAft>
            </a:pPr>
            <a:r>
              <a:rPr b="0" lang="en-US" sz="1600" spc="-1" strike="noStrike">
                <a:solidFill>
                  <a:srgbClr val="404040"/>
                </a:solidFill>
                <a:latin typeface="Franklin Gothic Book"/>
                <a:ea typeface="Franklin Gothic Book"/>
              </a:rPr>
              <a:t>   </a:t>
            </a:r>
            <a:r>
              <a:rPr b="0" lang="en-US" sz="1600" spc="-1" strike="noStrike">
                <a:solidFill>
                  <a:srgbClr val="404040"/>
                </a:solidFill>
                <a:latin typeface="Franklin Gothic Book"/>
                <a:ea typeface="Franklin Gothic Book"/>
              </a:rPr>
              <a:t>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b="0" lang="en-US" sz="1600" spc="-1" strike="noStrike">
              <a:solidFill>
                <a:srgbClr val="404040"/>
              </a:solidFill>
              <a:latin typeface="Franklin Gothic Book"/>
            </a:endParaRPr>
          </a:p>
          <a:p>
            <a:pPr>
              <a:lnSpc>
                <a:spcPct val="110000"/>
              </a:lnSpc>
              <a:spcBef>
                <a:spcPts val="340"/>
              </a:spcBef>
              <a:spcAft>
                <a:spcPts val="601"/>
              </a:spcAft>
            </a:pP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81040" y="10368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 (Output)</a:t>
            </a:r>
            <a:endParaRPr b="0" lang="en-US" sz="4400" spc="-1" strike="noStrike">
              <a:solidFill>
                <a:srgbClr val="000000"/>
              </a:solidFill>
              <a:latin typeface="Franklin Gothic Book"/>
            </a:endParaRPr>
          </a:p>
        </p:txBody>
      </p:sp>
      <p:pic>
        <p:nvPicPr>
          <p:cNvPr id="149" name="Content Placeholder 9" descr=""/>
          <p:cNvPicPr/>
          <p:nvPr/>
        </p:nvPicPr>
        <p:blipFill>
          <a:blip r:embed="rId1"/>
          <a:stretch/>
        </p:blipFill>
        <p:spPr>
          <a:xfrm>
            <a:off x="5146920" y="2589120"/>
            <a:ext cx="1740600" cy="153720"/>
          </a:xfrm>
          <a:prstGeom prst="rect">
            <a:avLst/>
          </a:prstGeom>
          <a:ln>
            <a:noFill/>
          </a:ln>
        </p:spPr>
      </p:pic>
      <p:pic>
        <p:nvPicPr>
          <p:cNvPr id="150" name="Picture 3" descr=""/>
          <p:cNvPicPr/>
          <p:nvPr/>
        </p:nvPicPr>
        <p:blipFill>
          <a:blip r:embed="rId2"/>
          <a:stretch/>
        </p:blipFill>
        <p:spPr>
          <a:xfrm>
            <a:off x="0" y="2464200"/>
            <a:ext cx="12191760" cy="1276200"/>
          </a:xfrm>
          <a:prstGeom prst="rect">
            <a:avLst/>
          </a:prstGeom>
          <a:ln>
            <a:noFill/>
          </a:ln>
        </p:spPr>
      </p:pic>
      <p:sp>
        <p:nvSpPr>
          <p:cNvPr id="151" name="CustomShape 2"/>
          <p:cNvSpPr/>
          <p:nvPr/>
        </p:nvSpPr>
        <p:spPr>
          <a:xfrm>
            <a:off x="88560" y="1893600"/>
            <a:ext cx="8435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Book"/>
              </a:rPr>
              <a:t>Output : JSON File</a:t>
            </a:r>
            <a:endParaRPr b="0" lang="en-US" sz="1800" spc="-1" strike="noStrike">
              <a:latin typeface="Arial"/>
            </a:endParaRPr>
          </a:p>
        </p:txBody>
      </p:sp>
      <p:sp>
        <p:nvSpPr>
          <p:cNvPr id="152" name="CustomShape 3"/>
          <p:cNvSpPr/>
          <p:nvPr/>
        </p:nvSpPr>
        <p:spPr>
          <a:xfrm>
            <a:off x="88560" y="4297680"/>
            <a:ext cx="6095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Book"/>
              </a:rPr>
              <a:t>Output : Text File</a:t>
            </a:r>
            <a:endParaRPr b="0" lang="en-US" sz="1800" spc="-1" strike="noStrike">
              <a:latin typeface="Arial"/>
            </a:endParaRPr>
          </a:p>
        </p:txBody>
      </p:sp>
      <p:pic>
        <p:nvPicPr>
          <p:cNvPr id="153" name="Picture 11" descr=""/>
          <p:cNvPicPr/>
          <p:nvPr/>
        </p:nvPicPr>
        <p:blipFill>
          <a:blip r:embed="rId3"/>
          <a:stretch/>
        </p:blipFill>
        <p:spPr>
          <a:xfrm>
            <a:off x="0" y="4816800"/>
            <a:ext cx="12191760" cy="1077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95920" y="177444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5" name="TextShape 2"/>
          <p:cNvSpPr txBox="1"/>
          <p:nvPr/>
        </p:nvSpPr>
        <p:spPr>
          <a:xfrm>
            <a:off x="0" y="1788120"/>
            <a:ext cx="12191760" cy="4672800"/>
          </a:xfrm>
          <a:prstGeom prst="rect">
            <a:avLst/>
          </a:prstGeom>
          <a:noFill/>
          <a:ln>
            <a:noFill/>
          </a:ln>
        </p:spPr>
        <p:txBody>
          <a:bodyPr anchor="ctr">
            <a:normAutofit/>
          </a:bodyPr>
          <a:p>
            <a:pPr>
              <a:lnSpc>
                <a:spcPct val="110000"/>
              </a:lnSpc>
              <a:spcBef>
                <a:spcPts val="400"/>
              </a:spcBef>
              <a:spcAft>
                <a:spcPts val="601"/>
              </a:spcAft>
            </a:pPr>
            <a:r>
              <a:rPr b="0" lang="en-US" sz="2000" spc="-1" strike="noStrike">
                <a:solidFill>
                  <a:srgbClr val="264457"/>
                </a:solidFill>
                <a:latin typeface="Söhne"/>
              </a:rPr>
              <a:t>                  </a:t>
            </a:r>
            <a:r>
              <a:rPr b="0" lang="en-US" sz="2000" spc="-1" strike="noStrike">
                <a:solidFill>
                  <a:srgbClr val="264457"/>
                </a:solidFill>
                <a:latin typeface="Söhne"/>
              </a:rPr>
              <a:t>The keylogger project showcases the practical implementation of keystroke capture using Python libraries like pynput and json.. Throughout this journey, I’ve overcame various challenges, including ensuring compatibility across different operating systems and addressing potential ethical concerns surrounding privacy invasion.</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264457"/>
                </a:solidFill>
                <a:latin typeface="Söhne"/>
              </a:rPr>
              <a:t>This project underscores the importance of ethical considerations in technology development. While keyloggers can serve legitimate purposes such as system monitoring, it's imperative to prioritize user privacy and security at every stage. By advocating for responsible technology use, we can contribute to a safer digital landscape for all.</a:t>
            </a:r>
            <a:endParaRPr b="0" lang="en-US" sz="2000" spc="-1" strike="noStrike">
              <a:solidFill>
                <a:srgbClr val="404040"/>
              </a:solidFill>
              <a:latin typeface="Franklin Gothic Book"/>
            </a:endParaRPr>
          </a:p>
          <a:p>
            <a:pPr>
              <a:lnSpc>
                <a:spcPct val="110000"/>
              </a:lnSpc>
              <a:spcBef>
                <a:spcPts val="40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45880" y="1868040"/>
            <a:ext cx="11700000" cy="4847040"/>
          </a:xfrm>
          <a:prstGeom prst="rect">
            <a:avLst/>
          </a:prstGeom>
          <a:noFill/>
          <a:ln>
            <a:noFill/>
          </a:ln>
        </p:spPr>
        <p:txBody>
          <a:bodyPr anchor="ctr">
            <a:normAutofit fontScale="69000"/>
          </a:bodyPr>
          <a:p>
            <a:pPr marL="343080" indent="-342720">
              <a:lnSpc>
                <a:spcPct val="110000"/>
              </a:lnSpc>
              <a:spcBef>
                <a:spcPts val="400"/>
              </a:spcBef>
              <a:spcAft>
                <a:spcPts val="601"/>
              </a:spcAft>
              <a:buClr>
                <a:srgbClr val="1cade4"/>
              </a:buClr>
              <a:buSzPct val="92000"/>
              <a:buFont typeface="Wingdings 2" charset="2"/>
              <a:buChar char=""/>
            </a:pPr>
            <a:r>
              <a:rPr b="1" lang="en-US" sz="2000" spc="-1" strike="noStrike" u="sng">
                <a:solidFill>
                  <a:srgbClr val="264457"/>
                </a:solidFill>
                <a:uFillTx/>
                <a:latin typeface="Franklin Gothic Book"/>
                <a:ea typeface="Franklin Gothic Book"/>
              </a:rPr>
              <a:t>Enhanced Data Capture:</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Incorporate additional data sources such as mouse clicks and application usage to provide a more comprehensive view of user activity.</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By expanding the scope of data capture, the keylogger can offer deeper insights into user behavior and interactions beyond keyboard activity.</a:t>
            </a:r>
            <a:endParaRPr b="0" lang="en-US" sz="2000" spc="-1" strike="noStrike">
              <a:solidFill>
                <a:srgbClr val="404040"/>
              </a:solidFill>
              <a:latin typeface="Franklin Gothic Book"/>
            </a:endParaRPr>
          </a:p>
          <a:p>
            <a:pPr marL="343080" indent="-342720">
              <a:lnSpc>
                <a:spcPct val="110000"/>
              </a:lnSpc>
              <a:spcBef>
                <a:spcPts val="400"/>
              </a:spcBef>
              <a:spcAft>
                <a:spcPts val="601"/>
              </a:spcAft>
              <a:buClr>
                <a:srgbClr val="1cade4"/>
              </a:buClr>
              <a:buSzPct val="92000"/>
              <a:buFont typeface="Wingdings 2" charset="2"/>
              <a:buChar char=""/>
            </a:pPr>
            <a:r>
              <a:rPr b="1" lang="en-US" sz="2000" spc="-1" strike="noStrike" u="sng">
                <a:solidFill>
                  <a:srgbClr val="264457"/>
                </a:solidFill>
                <a:uFillTx/>
                <a:latin typeface="Franklin Gothic Book"/>
                <a:ea typeface="Franklin Gothic Book"/>
              </a:rPr>
              <a:t>Improved Algorithm Performance:</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Implement real-time analysis and anomaly detection techniques to enhance the keylogger's ability to identify patterns and anomalies in user behavior.</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By optimizing the algorithm for better performance, the keylogger can provide more timely and accurate insights into potential security threats or unusual activities.</a:t>
            </a:r>
            <a:endParaRPr b="0" lang="en-US" sz="2000" spc="-1" strike="noStrike">
              <a:solidFill>
                <a:srgbClr val="404040"/>
              </a:solidFill>
              <a:latin typeface="Franklin Gothic Book"/>
            </a:endParaRPr>
          </a:p>
          <a:p>
            <a:pPr marL="343080" indent="-342720">
              <a:lnSpc>
                <a:spcPct val="110000"/>
              </a:lnSpc>
              <a:spcBef>
                <a:spcPts val="400"/>
              </a:spcBef>
              <a:spcAft>
                <a:spcPts val="601"/>
              </a:spcAft>
              <a:buClr>
                <a:srgbClr val="1cade4"/>
              </a:buClr>
              <a:buSzPct val="92000"/>
              <a:buFont typeface="Wingdings 2" charset="2"/>
              <a:buChar char=""/>
            </a:pPr>
            <a:r>
              <a:rPr b="1" lang="en-US" sz="2000" spc="-1" strike="noStrike" u="sng">
                <a:solidFill>
                  <a:srgbClr val="264457"/>
                </a:solidFill>
                <a:uFillTx/>
                <a:latin typeface="Franklin Gothic Book"/>
                <a:ea typeface="Franklin Gothic Book"/>
              </a:rPr>
              <a:t>Expanded Coverage and Compatibility:</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Extend the keylogger's support to multiple users and devices, enabling monitoring of diverse environments such as shared workspaces or family computers.</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By ensuring compatibility with a wide range of devices and platforms, the keylogger can offer broader coverage and usability for various use cases.</a:t>
            </a:r>
            <a:endParaRPr b="0" lang="en-US" sz="2000" spc="-1" strike="noStrike">
              <a:solidFill>
                <a:srgbClr val="404040"/>
              </a:solidFill>
              <a:latin typeface="Franklin Gothic Book"/>
            </a:endParaRPr>
          </a:p>
          <a:p>
            <a:pPr>
              <a:lnSpc>
                <a:spcPct val="110000"/>
              </a:lnSpc>
              <a:spcBef>
                <a:spcPts val="400"/>
              </a:spcBef>
              <a:spcAft>
                <a:spcPts val="601"/>
              </a:spcAft>
            </a:pPr>
            <a:endParaRPr b="0" lang="en-US" sz="2000" spc="-1" strike="noStrike">
              <a:solidFill>
                <a:srgbClr val="404040"/>
              </a:solidFill>
              <a:latin typeface="Franklin Gothic Book"/>
            </a:endParaRPr>
          </a:p>
        </p:txBody>
      </p:sp>
      <p:sp>
        <p:nvSpPr>
          <p:cNvPr id="157" name="CustomShape 2"/>
          <p:cNvSpPr/>
          <p:nvPr/>
        </p:nvSpPr>
        <p:spPr>
          <a:xfrm>
            <a:off x="535680" y="117900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Application>Neat_Office/6.2.8.2$Windows_x86 LibreOffice_project/</Application>
  <Words>1031</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2024-04-04T12:29:45Z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