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70" r:id="rId5"/>
    <p:sldId id="258" r:id="rId6"/>
    <p:sldId id="259" r:id="rId7"/>
    <p:sldId id="271" r:id="rId8"/>
    <p:sldId id="260" r:id="rId9"/>
    <p:sldId id="267" r:id="rId10"/>
    <p:sldId id="272" r:id="rId11"/>
    <p:sldId id="273"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552C-429D-9747-08D8-356DA816BCED}"/>
              </a:ext>
            </a:extLst>
          </p:cNvPr>
          <p:cNvSpPr>
            <a:spLocks noGrp="1"/>
          </p:cNvSpPr>
          <p:nvPr>
            <p:ph type="ctrTitle"/>
          </p:nvPr>
        </p:nvSpPr>
        <p:spPr>
          <a:xfrm>
            <a:off x="439677" y="820329"/>
            <a:ext cx="10993549" cy="1475013"/>
          </a:xfrm>
        </p:spPr>
        <p:txBody>
          <a:bodyPr>
            <a:normAutofit/>
          </a:bodyPr>
          <a:lstStyle/>
          <a:p>
            <a:pPr marR="12700" algn="ctr">
              <a:spcBef>
                <a:spcPts val="280"/>
              </a:spcBef>
            </a:pPr>
            <a:r>
              <a:rPr lang="en-US" sz="3800" dirty="0">
                <a:effectLst/>
                <a:latin typeface="Times New Roman" panose="02020603050405020304" pitchFamily="18" charset="0"/>
                <a:ea typeface="Times New Roman" panose="02020603050405020304" pitchFamily="18" charset="0"/>
              </a:rPr>
              <a:t>BRIEFIFY</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Text</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Summarization</a:t>
            </a:r>
            <a:r>
              <a:rPr lang="en-US" sz="3800" spc="-15" dirty="0">
                <a:effectLst/>
                <a:latin typeface="Times New Roman" panose="02020603050405020304" pitchFamily="18" charset="0"/>
                <a:ea typeface="Times New Roman" panose="02020603050405020304" pitchFamily="18" charset="0"/>
              </a:rPr>
              <a:t> </a:t>
            </a:r>
            <a:r>
              <a:rPr lang="en-US" sz="3800" spc="-20" dirty="0">
                <a:effectLst/>
                <a:latin typeface="Times New Roman" panose="02020603050405020304" pitchFamily="18" charset="0"/>
                <a:ea typeface="Times New Roman" panose="02020603050405020304" pitchFamily="18" charset="0"/>
              </a:rPr>
              <a:t>tool</a:t>
            </a:r>
            <a:endParaRPr lang="en-IN" sz="3800" dirty="0">
              <a:effectLst/>
              <a:latin typeface="Times New Roman" panose="02020603050405020304" pitchFamily="18" charset="0"/>
              <a:ea typeface="Times New Roman" panose="02020603050405020304" pitchFamily="18" charset="0"/>
            </a:endParaRPr>
          </a:p>
        </p:txBody>
      </p:sp>
      <p:sp>
        <p:nvSpPr>
          <p:cNvPr id="4" name="Subtitle 2">
            <a:extLst>
              <a:ext uri="{FF2B5EF4-FFF2-40B4-BE49-F238E27FC236}">
                <a16:creationId xmlns:a16="http://schemas.microsoft.com/office/drawing/2014/main" id="{9D292952-334B-72FA-2D40-DDD7DCFB3854}"/>
              </a:ext>
            </a:extLst>
          </p:cNvPr>
          <p:cNvSpPr txBox="1">
            <a:spLocks/>
          </p:cNvSpPr>
          <p:nvPr/>
        </p:nvSpPr>
        <p:spPr>
          <a:xfrm>
            <a:off x="6540602" y="5447350"/>
            <a:ext cx="6032810" cy="59032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lvl="0" indent="0" algn="ctr" rtl="0">
              <a:spcBef>
                <a:spcPts val="0"/>
              </a:spcBef>
              <a:spcAft>
                <a:spcPts val="0"/>
              </a:spcAft>
              <a:buNone/>
            </a:pPr>
            <a:r>
              <a:rPr lang="en-US" sz="2000" b="1" dirty="0">
                <a:solidFill>
                  <a:schemeClr val="bg1"/>
                </a:solidFill>
                <a:latin typeface="+mj-lt"/>
                <a:ea typeface="Times New Roman"/>
                <a:cs typeface="Times New Roman"/>
                <a:sym typeface="Times New Roman"/>
              </a:rPr>
              <a:t>sivanantham d (210701250)</a:t>
            </a:r>
          </a:p>
          <a:p>
            <a:pPr marL="0" lvl="0" indent="0" algn="ctr" rtl="0">
              <a:spcBef>
                <a:spcPts val="0"/>
              </a:spcBef>
              <a:spcAft>
                <a:spcPts val="0"/>
              </a:spcAft>
              <a:buNone/>
            </a:pPr>
            <a:r>
              <a:rPr lang="en-US" sz="2000" b="1" dirty="0">
                <a:solidFill>
                  <a:schemeClr val="bg1"/>
                </a:solidFill>
                <a:latin typeface="+mj-lt"/>
                <a:ea typeface="Times New Roman"/>
                <a:cs typeface="Times New Roman"/>
                <a:sym typeface="Times New Roman"/>
              </a:rPr>
              <a:t>Gopal k (210701517)</a:t>
            </a:r>
          </a:p>
          <a:p>
            <a:pPr marL="0" lvl="0" indent="0" algn="ctr" rtl="0">
              <a:spcBef>
                <a:spcPts val="0"/>
              </a:spcBef>
              <a:spcAft>
                <a:spcPts val="0"/>
              </a:spcAft>
              <a:buNone/>
            </a:pPr>
            <a:endParaRPr lang="en-US" sz="2000" b="1" dirty="0">
              <a:solidFill>
                <a:schemeClr val="bg1"/>
              </a:solidFill>
              <a:latin typeface="+mj-lt"/>
              <a:ea typeface="Times New Roman"/>
              <a:cs typeface="Times New Roman"/>
              <a:sym typeface="Times New Roman"/>
            </a:endParaRPr>
          </a:p>
          <a:p>
            <a:endParaRPr lang="en-IN" sz="2000" dirty="0">
              <a:solidFill>
                <a:schemeClr val="bg1"/>
              </a:solidFill>
              <a:latin typeface="+mj-lt"/>
            </a:endParaRPr>
          </a:p>
        </p:txBody>
      </p:sp>
      <p:sp>
        <p:nvSpPr>
          <p:cNvPr id="6" name="TextBox 5">
            <a:extLst>
              <a:ext uri="{FF2B5EF4-FFF2-40B4-BE49-F238E27FC236}">
                <a16:creationId xmlns:a16="http://schemas.microsoft.com/office/drawing/2014/main" id="{103290A6-229E-F682-5734-9EB13886151D}"/>
              </a:ext>
            </a:extLst>
          </p:cNvPr>
          <p:cNvSpPr txBox="1"/>
          <p:nvPr/>
        </p:nvSpPr>
        <p:spPr>
          <a:xfrm>
            <a:off x="696686" y="5668339"/>
            <a:ext cx="6096000" cy="369332"/>
          </a:xfrm>
          <a:prstGeom prst="rect">
            <a:avLst/>
          </a:prstGeom>
          <a:noFill/>
        </p:spPr>
        <p:txBody>
          <a:bodyPr wrap="square">
            <a:spAutoFit/>
          </a:bodyPr>
          <a:lstStyle/>
          <a:p>
            <a:r>
              <a:rPr lang="en-US" dirty="0">
                <a:solidFill>
                  <a:schemeClr val="bg1"/>
                </a:solidFill>
              </a:rPr>
              <a:t>CS</a:t>
            </a:r>
            <a:r>
              <a:rPr lang="en-US" dirty="0">
                <a:solidFill>
                  <a:schemeClr val="bg1"/>
                </a:solidFill>
                <a:latin typeface="Algerian" panose="04020705040A02060702" pitchFamily="82" charset="0"/>
              </a:rPr>
              <a:t>19643</a:t>
            </a:r>
            <a:r>
              <a:rPr lang="en-US" dirty="0">
                <a:solidFill>
                  <a:schemeClr val="bg1"/>
                </a:solidFill>
              </a:rPr>
              <a:t> – Foundation of machine learning</a:t>
            </a:r>
            <a:endParaRPr lang="en-IN" dirty="0"/>
          </a:p>
        </p:txBody>
      </p:sp>
    </p:spTree>
    <p:extLst>
      <p:ext uri="{BB962C8B-B14F-4D97-AF65-F5344CB8AC3E}">
        <p14:creationId xmlns:p14="http://schemas.microsoft.com/office/powerpoint/2010/main" val="281652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A45E-3AD8-B807-FFF5-7793601A27BB}"/>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6945A0B7-2DAF-2692-2B8D-95457C0544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2337065"/>
            <a:ext cx="5749950" cy="3090598"/>
          </a:xfrm>
          <a:prstGeom prst="rect">
            <a:avLst/>
          </a:prstGeom>
          <a:noFill/>
          <a:ln>
            <a:noFill/>
          </a:ln>
        </p:spPr>
      </p:pic>
      <p:pic>
        <p:nvPicPr>
          <p:cNvPr id="5" name="Picture 4">
            <a:extLst>
              <a:ext uri="{FF2B5EF4-FFF2-40B4-BE49-F238E27FC236}">
                <a16:creationId xmlns:a16="http://schemas.microsoft.com/office/drawing/2014/main" id="{5BACF98F-D678-8E50-4B61-A1308ED75A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6609" y="2337066"/>
            <a:ext cx="5623791" cy="3090598"/>
          </a:xfrm>
          <a:prstGeom prst="rect">
            <a:avLst/>
          </a:prstGeom>
          <a:noFill/>
          <a:ln>
            <a:noFill/>
          </a:ln>
        </p:spPr>
      </p:pic>
      <p:sp>
        <p:nvSpPr>
          <p:cNvPr id="6" name="TextBox 5">
            <a:extLst>
              <a:ext uri="{FF2B5EF4-FFF2-40B4-BE49-F238E27FC236}">
                <a16:creationId xmlns:a16="http://schemas.microsoft.com/office/drawing/2014/main" id="{80F7B5FD-E279-B4D3-81CB-EC81C808328A}"/>
              </a:ext>
            </a:extLst>
          </p:cNvPr>
          <p:cNvSpPr txBox="1"/>
          <p:nvPr/>
        </p:nvSpPr>
        <p:spPr>
          <a:xfrm>
            <a:off x="2252133" y="5647267"/>
            <a:ext cx="2243667" cy="369332"/>
          </a:xfrm>
          <a:prstGeom prst="rect">
            <a:avLst/>
          </a:prstGeom>
          <a:noFill/>
        </p:spPr>
        <p:txBody>
          <a:bodyPr wrap="square" rtlCol="0">
            <a:spAutoFit/>
          </a:bodyPr>
          <a:lstStyle/>
          <a:p>
            <a:r>
              <a:rPr lang="en-IN" dirty="0"/>
              <a:t>Home page</a:t>
            </a:r>
          </a:p>
        </p:txBody>
      </p:sp>
      <p:sp>
        <p:nvSpPr>
          <p:cNvPr id="7" name="TextBox 6">
            <a:extLst>
              <a:ext uri="{FF2B5EF4-FFF2-40B4-BE49-F238E27FC236}">
                <a16:creationId xmlns:a16="http://schemas.microsoft.com/office/drawing/2014/main" id="{82CC5EDA-C6A7-E0C8-4E65-0492C5862B83}"/>
              </a:ext>
            </a:extLst>
          </p:cNvPr>
          <p:cNvSpPr txBox="1"/>
          <p:nvPr/>
        </p:nvSpPr>
        <p:spPr>
          <a:xfrm>
            <a:off x="8085666" y="5545667"/>
            <a:ext cx="2243667" cy="369332"/>
          </a:xfrm>
          <a:prstGeom prst="rect">
            <a:avLst/>
          </a:prstGeom>
          <a:noFill/>
        </p:spPr>
        <p:txBody>
          <a:bodyPr wrap="square" rtlCol="0">
            <a:spAutoFit/>
          </a:bodyPr>
          <a:lstStyle/>
          <a:p>
            <a:r>
              <a:rPr lang="en-IN" dirty="0"/>
              <a:t>Result Page</a:t>
            </a:r>
          </a:p>
        </p:txBody>
      </p:sp>
    </p:spTree>
    <p:extLst>
      <p:ext uri="{BB962C8B-B14F-4D97-AF65-F5344CB8AC3E}">
        <p14:creationId xmlns:p14="http://schemas.microsoft.com/office/powerpoint/2010/main" val="177267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6B14-7691-0967-23E1-95C4906E4E66}"/>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3DD81492-63BE-8C21-2034-9BB2397BC8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502" y="2472267"/>
            <a:ext cx="5718068" cy="3082396"/>
          </a:xfrm>
          <a:prstGeom prst="rect">
            <a:avLst/>
          </a:prstGeom>
          <a:noFill/>
          <a:ln>
            <a:noFill/>
          </a:ln>
        </p:spPr>
      </p:pic>
      <p:pic>
        <p:nvPicPr>
          <p:cNvPr id="5" name="Picture 4">
            <a:extLst>
              <a:ext uri="{FF2B5EF4-FFF2-40B4-BE49-F238E27FC236}">
                <a16:creationId xmlns:a16="http://schemas.microsoft.com/office/drawing/2014/main" id="{A7348296-E372-82D1-E595-C1564E5B86F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0367" y="2472268"/>
            <a:ext cx="5564593" cy="3082396"/>
          </a:xfrm>
          <a:prstGeom prst="rect">
            <a:avLst/>
          </a:prstGeom>
          <a:noFill/>
          <a:ln>
            <a:noFill/>
          </a:ln>
        </p:spPr>
      </p:pic>
      <p:sp>
        <p:nvSpPr>
          <p:cNvPr id="6" name="TextBox 5">
            <a:extLst>
              <a:ext uri="{FF2B5EF4-FFF2-40B4-BE49-F238E27FC236}">
                <a16:creationId xmlns:a16="http://schemas.microsoft.com/office/drawing/2014/main" id="{990C747A-DAD7-8287-E167-25404E3322A2}"/>
              </a:ext>
            </a:extLst>
          </p:cNvPr>
          <p:cNvSpPr txBox="1"/>
          <p:nvPr/>
        </p:nvSpPr>
        <p:spPr>
          <a:xfrm>
            <a:off x="2252133" y="5647267"/>
            <a:ext cx="2243667" cy="369332"/>
          </a:xfrm>
          <a:prstGeom prst="rect">
            <a:avLst/>
          </a:prstGeom>
          <a:noFill/>
        </p:spPr>
        <p:txBody>
          <a:bodyPr wrap="square" rtlCol="0">
            <a:spAutoFit/>
          </a:bodyPr>
          <a:lstStyle/>
          <a:p>
            <a:r>
              <a:rPr lang="en-IN" dirty="0"/>
              <a:t>Extracted Keywords</a:t>
            </a:r>
          </a:p>
        </p:txBody>
      </p:sp>
      <p:sp>
        <p:nvSpPr>
          <p:cNvPr id="7" name="TextBox 6">
            <a:extLst>
              <a:ext uri="{FF2B5EF4-FFF2-40B4-BE49-F238E27FC236}">
                <a16:creationId xmlns:a16="http://schemas.microsoft.com/office/drawing/2014/main" id="{BF7F8991-6D71-934E-4DC6-42040E09B3DF}"/>
              </a:ext>
            </a:extLst>
          </p:cNvPr>
          <p:cNvSpPr txBox="1"/>
          <p:nvPr/>
        </p:nvSpPr>
        <p:spPr>
          <a:xfrm>
            <a:off x="7696202" y="5647267"/>
            <a:ext cx="2243667" cy="369332"/>
          </a:xfrm>
          <a:prstGeom prst="rect">
            <a:avLst/>
          </a:prstGeom>
          <a:noFill/>
        </p:spPr>
        <p:txBody>
          <a:bodyPr wrap="square" rtlCol="0">
            <a:spAutoFit/>
          </a:bodyPr>
          <a:lstStyle/>
          <a:p>
            <a:r>
              <a:rPr lang="en-IN" dirty="0"/>
              <a:t>Generated summary</a:t>
            </a:r>
          </a:p>
        </p:txBody>
      </p:sp>
    </p:spTree>
    <p:extLst>
      <p:ext uri="{BB962C8B-B14F-4D97-AF65-F5344CB8AC3E}">
        <p14:creationId xmlns:p14="http://schemas.microsoft.com/office/powerpoint/2010/main" val="12893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472335" y="2028095"/>
            <a:ext cx="11029615" cy="3678303"/>
          </a:xfrm>
        </p:spPr>
        <p:txBody>
          <a:bodyPr/>
          <a:lstStyle/>
          <a:p>
            <a:pPr marL="0" indent="0" algn="just">
              <a:buNone/>
            </a:pPr>
            <a:r>
              <a:rPr lang="en-US" sz="2400" b="0" i="0" dirty="0">
                <a:solidFill>
                  <a:srgbClr val="0D0D0D"/>
                </a:solidFill>
                <a:effectLst/>
                <a:highlight>
                  <a:srgbClr val="FFFFFF"/>
                </a:highlight>
                <a:latin typeface="Söhne"/>
              </a:rPr>
              <a:t>In conclusion, "BRIEFIFY - A Text Summarization Tool" offers a streamlined solution for condensing lengthy texts into concise summaries. Its utilization of advanced algorithms and natural language processing enables users to extract key information efficiently, benefiting students, researchers, professionals, and others who require quick access to essential content. With its accuracy and effectiveness, BRIEFIFY stands as a valuable tool for enhancing productivity and comprehension in various fields.</a:t>
            </a:r>
            <a:endParaRPr lang="en-IN" dirty="0"/>
          </a:p>
        </p:txBody>
      </p:sp>
    </p:spTree>
    <p:extLst>
      <p:ext uri="{BB962C8B-B14F-4D97-AF65-F5344CB8AC3E}">
        <p14:creationId xmlns:p14="http://schemas.microsoft.com/office/powerpoint/2010/main" val="159369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22FB7-AE9B-A4E1-896E-9F1C12CA4AEF}"/>
              </a:ext>
            </a:extLst>
          </p:cNvPr>
          <p:cNvSpPr>
            <a:spLocks noGrp="1"/>
          </p:cNvSpPr>
          <p:nvPr>
            <p:ph idx="1"/>
          </p:nvPr>
        </p:nvSpPr>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277490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7FD5-AE97-B9A1-0590-EBB0A04C7E7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BAF7142-0063-2C84-5ADB-C5AA7BC5ED3C}"/>
              </a:ext>
            </a:extLst>
          </p:cNvPr>
          <p:cNvSpPr>
            <a:spLocks noGrp="1"/>
          </p:cNvSpPr>
          <p:nvPr>
            <p:ph idx="1"/>
          </p:nvPr>
        </p:nvSpPr>
        <p:spPr/>
        <p:txBody>
          <a:bodyPr/>
          <a:lstStyle/>
          <a:p>
            <a:r>
              <a:rPr lang="en-US" sz="2000" dirty="0"/>
              <a:t>Introduction.</a:t>
            </a:r>
          </a:p>
          <a:p>
            <a:r>
              <a:rPr lang="en-US" sz="2000" dirty="0"/>
              <a:t>Existing system.</a:t>
            </a:r>
          </a:p>
          <a:p>
            <a:r>
              <a:rPr lang="en-US" sz="2000" dirty="0"/>
              <a:t>Proposed system.</a:t>
            </a:r>
          </a:p>
          <a:p>
            <a:r>
              <a:rPr lang="en-US" sz="2000" dirty="0"/>
              <a:t>Architecture diagram.</a:t>
            </a:r>
          </a:p>
          <a:p>
            <a:r>
              <a:rPr lang="en-US" sz="2000" dirty="0"/>
              <a:t>Word flow..</a:t>
            </a:r>
          </a:p>
          <a:p>
            <a:r>
              <a:rPr lang="en-US" sz="2000" dirty="0"/>
              <a:t>Future enhancement.</a:t>
            </a:r>
          </a:p>
          <a:p>
            <a:r>
              <a:rPr lang="en-US" sz="2000" dirty="0"/>
              <a:t>Conclusion.</a:t>
            </a:r>
          </a:p>
          <a:p>
            <a:endParaRPr lang="en-IN" dirty="0"/>
          </a:p>
        </p:txBody>
      </p:sp>
    </p:spTree>
    <p:extLst>
      <p:ext uri="{BB962C8B-B14F-4D97-AF65-F5344CB8AC3E}">
        <p14:creationId xmlns:p14="http://schemas.microsoft.com/office/powerpoint/2010/main" val="108847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C2E6-7E7A-5D16-AA25-96A62855B44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1B83D2A-7775-CBD8-3425-11B443FE8712}"/>
              </a:ext>
            </a:extLst>
          </p:cNvPr>
          <p:cNvSpPr>
            <a:spLocks noGrp="1"/>
          </p:cNvSpPr>
          <p:nvPr>
            <p:ph idx="1"/>
          </p:nvPr>
        </p:nvSpPr>
        <p:spPr/>
        <p:txBody>
          <a:bodyPr>
            <a:normAutofit/>
          </a:bodyPr>
          <a:lstStyle/>
          <a:p>
            <a:pPr algn="just"/>
            <a:r>
              <a:rPr lang="en-US" sz="2400" b="0" i="0" dirty="0">
                <a:solidFill>
                  <a:srgbClr val="0D0D0D"/>
                </a:solidFill>
                <a:effectLst/>
                <a:highlight>
                  <a:srgbClr val="FFFFFF"/>
                </a:highlight>
                <a:latin typeface="+mj-lt"/>
              </a:rPr>
              <a:t>BRIEFIFY is a powerful text summarization tool designed to condense lengthy documents into concise summaries, saving you time and enhancing productivity. Utilizing advanced natural language processing and machine learning, BRIEFIFY accurately extracts key points and main ideas from various text types. Its user-friendly interface allows for quick and customizable summaries, making it an essential tool for students, professionals, and anyone needing to efficiently process large amounts of information.</a:t>
            </a:r>
            <a:endParaRPr lang="en-IN" dirty="0">
              <a:latin typeface="+mj-lt"/>
            </a:endParaRPr>
          </a:p>
        </p:txBody>
      </p:sp>
    </p:spTree>
    <p:extLst>
      <p:ext uri="{BB962C8B-B14F-4D97-AF65-F5344CB8AC3E}">
        <p14:creationId xmlns:p14="http://schemas.microsoft.com/office/powerpoint/2010/main" val="222956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8998-54C0-5EBD-5CD6-5B83EBB5428C}"/>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FC87AE9A-B5FC-36F4-4BC2-7ACA99B9D5F2}"/>
              </a:ext>
            </a:extLst>
          </p:cNvPr>
          <p:cNvSpPr>
            <a:spLocks noGrp="1"/>
          </p:cNvSpPr>
          <p:nvPr>
            <p:ph idx="1"/>
          </p:nvPr>
        </p:nvSpPr>
        <p:spPr/>
        <p:txBody>
          <a:bodyPr>
            <a:normAutofit/>
          </a:bodyPr>
          <a:lstStyle/>
          <a:p>
            <a:r>
              <a:rPr lang="en-IN" sz="2000" dirty="0"/>
              <a:t>Requires user input as a .txt file</a:t>
            </a:r>
          </a:p>
          <a:p>
            <a:r>
              <a:rPr lang="en-IN" sz="2000" dirty="0"/>
              <a:t>Involves tokenization, </a:t>
            </a:r>
            <a:r>
              <a:rPr lang="en-IN" sz="2000" dirty="0" err="1"/>
              <a:t>stopword</a:t>
            </a:r>
            <a:r>
              <a:rPr lang="en-IN" sz="2000" dirty="0"/>
              <a:t> removal, and splitting to prepare text data for further analysis and summarization.</a:t>
            </a:r>
          </a:p>
          <a:p>
            <a:r>
              <a:rPr lang="en-IN" sz="2000" dirty="0"/>
              <a:t>Automated text summarization tool using NLP techniques.</a:t>
            </a:r>
          </a:p>
          <a:p>
            <a:r>
              <a:rPr lang="en-IN" sz="2000" dirty="0"/>
              <a:t>Utilize algorithms such as cosine similarity and PageRank for semantic analysis.</a:t>
            </a:r>
          </a:p>
        </p:txBody>
      </p:sp>
    </p:spTree>
    <p:extLst>
      <p:ext uri="{BB962C8B-B14F-4D97-AF65-F5344CB8AC3E}">
        <p14:creationId xmlns:p14="http://schemas.microsoft.com/office/powerpoint/2010/main" val="413983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0C17-9B15-8E6C-0B01-FCA6921335E2}"/>
              </a:ext>
            </a:extLst>
          </p:cNvPr>
          <p:cNvSpPr>
            <a:spLocks noGrp="1"/>
          </p:cNvSpPr>
          <p:nvPr>
            <p:ph type="title"/>
          </p:nvPr>
        </p:nvSpPr>
        <p:spPr>
          <a:xfrm>
            <a:off x="-354979" y="702156"/>
            <a:ext cx="11029616" cy="1013800"/>
          </a:xfrm>
        </p:spPr>
        <p:txBody>
          <a:bodyPr>
            <a:normAutofit/>
          </a:bodyPr>
          <a:lstStyle/>
          <a:p>
            <a:pPr marL="914400" lvl="2">
              <a:buSzPts val="1300"/>
              <a:tabLst>
                <a:tab pos="640080" algn="l"/>
              </a:tabLst>
            </a:pPr>
            <a:r>
              <a:rPr lang="en-US" sz="2800" spc="-10" dirty="0">
                <a:solidFill>
                  <a:schemeClr val="bg1"/>
                </a:solidFill>
                <a:effectLst/>
                <a:latin typeface="+mj-lt"/>
                <a:ea typeface="Times New Roman" panose="02020603050405020304" pitchFamily="18" charset="0"/>
                <a:cs typeface="Arial" panose="020B0604020202020204" pitchFamily="34" charset="0"/>
              </a:rPr>
              <a:t>ARCHITECTURE</a:t>
            </a:r>
            <a:r>
              <a:rPr lang="en-US" sz="2800" spc="30" dirty="0">
                <a:solidFill>
                  <a:schemeClr val="bg1"/>
                </a:solidFill>
                <a:effectLst/>
                <a:latin typeface="+mj-lt"/>
                <a:ea typeface="Times New Roman" panose="02020603050405020304" pitchFamily="18" charset="0"/>
                <a:cs typeface="Arial" panose="020B0604020202020204" pitchFamily="34" charset="0"/>
              </a:rPr>
              <a:t> </a:t>
            </a:r>
            <a:r>
              <a:rPr lang="en-US" sz="2800" spc="-10" dirty="0">
                <a:solidFill>
                  <a:schemeClr val="bg1"/>
                </a:solidFill>
                <a:effectLst/>
                <a:latin typeface="+mj-lt"/>
                <a:ea typeface="Times New Roman" panose="02020603050405020304" pitchFamily="18" charset="0"/>
                <a:cs typeface="Arial" panose="020B0604020202020204" pitchFamily="34" charset="0"/>
              </a:rPr>
              <a:t>DIAGRAM</a:t>
            </a:r>
            <a:endParaRPr lang="en-IN" sz="2800" spc="-5" dirty="0">
              <a:solidFill>
                <a:schemeClr val="bg1"/>
              </a:solidFill>
              <a:effectLst/>
              <a:latin typeface="+mj-lt"/>
              <a:ea typeface="Times New Roman" panose="02020603050405020304" pitchFamily="18" charset="0"/>
            </a:endParaRPr>
          </a:p>
        </p:txBody>
      </p:sp>
      <p:pic>
        <p:nvPicPr>
          <p:cNvPr id="4" name="Content Placeholder 3">
            <a:extLst>
              <a:ext uri="{FF2B5EF4-FFF2-40B4-BE49-F238E27FC236}">
                <a16:creationId xmlns:a16="http://schemas.microsoft.com/office/drawing/2014/main" id="{C02F4D3C-B26F-B08D-6859-3918BE888EC6}"/>
              </a:ext>
            </a:extLst>
          </p:cNvPr>
          <p:cNvPicPr>
            <a:picLocks noGrp="1" noChangeAspect="1"/>
          </p:cNvPicPr>
          <p:nvPr>
            <p:ph idx="1"/>
          </p:nvPr>
        </p:nvPicPr>
        <p:blipFill>
          <a:blip r:embed="rId2"/>
          <a:stretch>
            <a:fillRect/>
          </a:stretch>
        </p:blipFill>
        <p:spPr>
          <a:xfrm>
            <a:off x="3360916" y="2245588"/>
            <a:ext cx="5300834" cy="3678237"/>
          </a:xfrm>
          <a:prstGeom prst="rect">
            <a:avLst/>
          </a:prstGeom>
        </p:spPr>
      </p:pic>
    </p:spTree>
    <p:extLst>
      <p:ext uri="{BB962C8B-B14F-4D97-AF65-F5344CB8AC3E}">
        <p14:creationId xmlns:p14="http://schemas.microsoft.com/office/powerpoint/2010/main" val="244364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B224-442E-08F7-B3AF-CF4DA11487A0}"/>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F9A479BA-CC98-CCD9-6F64-7B6EF5B68FD9}"/>
              </a:ext>
            </a:extLst>
          </p:cNvPr>
          <p:cNvSpPr>
            <a:spLocks noGrp="1"/>
          </p:cNvSpPr>
          <p:nvPr>
            <p:ph idx="1"/>
          </p:nvPr>
        </p:nvSpPr>
        <p:spPr/>
        <p:txBody>
          <a:bodyPr>
            <a:normAutofit/>
          </a:bodyPr>
          <a:lstStyle/>
          <a:p>
            <a:pPr algn="l">
              <a:buFont typeface="+mj-lt"/>
              <a:buAutoNum type="arabicPeriod"/>
            </a:pPr>
            <a:r>
              <a:rPr lang="en-US" sz="2000" b="1" i="0" dirty="0">
                <a:solidFill>
                  <a:srgbClr val="0D0D0D"/>
                </a:solidFill>
                <a:effectLst/>
                <a:highlight>
                  <a:srgbClr val="FFFFFF"/>
                </a:highlight>
                <a:latin typeface="+mj-lt"/>
              </a:rPr>
              <a:t>File Upload</a:t>
            </a:r>
            <a:r>
              <a:rPr lang="en-US" sz="2000" b="0" i="0" dirty="0">
                <a:solidFill>
                  <a:srgbClr val="0D0D0D"/>
                </a:solidFill>
                <a:effectLst/>
                <a:highlight>
                  <a:srgbClr val="FFFFFF"/>
                </a:highlight>
                <a:latin typeface="+mj-lt"/>
              </a:rPr>
              <a:t>: Users upload a .txt file through the web interface.</a:t>
            </a:r>
          </a:p>
          <a:p>
            <a:pPr algn="l">
              <a:buFont typeface="+mj-lt"/>
              <a:buAutoNum type="arabicPeriod"/>
            </a:pPr>
            <a:r>
              <a:rPr lang="en-US" sz="2000" b="1" i="0" dirty="0">
                <a:solidFill>
                  <a:srgbClr val="0D0D0D"/>
                </a:solidFill>
                <a:effectLst/>
                <a:highlight>
                  <a:srgbClr val="FFFFFF"/>
                </a:highlight>
                <a:latin typeface="+mj-lt"/>
              </a:rPr>
              <a:t>Data Collection</a:t>
            </a:r>
            <a:r>
              <a:rPr lang="en-US" sz="2000" b="0" i="0" dirty="0">
                <a:solidFill>
                  <a:srgbClr val="0D0D0D"/>
                </a:solidFill>
                <a:effectLst/>
                <a:highlight>
                  <a:srgbClr val="FFFFFF"/>
                </a:highlight>
                <a:latin typeface="+mj-lt"/>
              </a:rPr>
              <a:t>: The system verifies the file format, splits the text into sentences, and tokenizes each sentence into words, removing non-alphabetic characters.</a:t>
            </a:r>
          </a:p>
          <a:p>
            <a:pPr algn="l">
              <a:buFont typeface="+mj-lt"/>
              <a:buAutoNum type="arabicPeriod"/>
            </a:pPr>
            <a:r>
              <a:rPr lang="en-US" sz="2000" b="1" i="0" dirty="0" err="1">
                <a:solidFill>
                  <a:srgbClr val="0D0D0D"/>
                </a:solidFill>
                <a:effectLst/>
                <a:highlight>
                  <a:srgbClr val="FFFFFF"/>
                </a:highlight>
                <a:latin typeface="+mj-lt"/>
              </a:rPr>
              <a:t>Stopword</a:t>
            </a:r>
            <a:r>
              <a:rPr lang="en-US" sz="2000" b="1" i="0" dirty="0">
                <a:solidFill>
                  <a:srgbClr val="0D0D0D"/>
                </a:solidFill>
                <a:effectLst/>
                <a:highlight>
                  <a:srgbClr val="FFFFFF"/>
                </a:highlight>
                <a:latin typeface="+mj-lt"/>
              </a:rPr>
              <a:t> Removal</a:t>
            </a:r>
            <a:r>
              <a:rPr lang="en-US" sz="2000" b="0" i="0" dirty="0">
                <a:solidFill>
                  <a:srgbClr val="0D0D0D"/>
                </a:solidFill>
                <a:effectLst/>
                <a:highlight>
                  <a:srgbClr val="FFFFFF"/>
                </a:highlight>
                <a:latin typeface="+mj-lt"/>
              </a:rPr>
              <a:t>: NLTK's </a:t>
            </a:r>
            <a:r>
              <a:rPr lang="en-US" sz="2000" b="0" i="0" dirty="0" err="1">
                <a:solidFill>
                  <a:srgbClr val="0D0D0D"/>
                </a:solidFill>
                <a:effectLst/>
                <a:highlight>
                  <a:srgbClr val="FFFFFF"/>
                </a:highlight>
                <a:latin typeface="+mj-lt"/>
              </a:rPr>
              <a:t>stopwords</a:t>
            </a:r>
            <a:r>
              <a:rPr lang="en-US" sz="2000" b="0" i="0" dirty="0">
                <a:solidFill>
                  <a:srgbClr val="0D0D0D"/>
                </a:solidFill>
                <a:effectLst/>
                <a:highlight>
                  <a:srgbClr val="FFFFFF"/>
                </a:highlight>
                <a:latin typeface="+mj-lt"/>
              </a:rPr>
              <a:t> corpus filters out common English </a:t>
            </a:r>
            <a:r>
              <a:rPr lang="en-US" sz="2000" b="0" i="0" dirty="0" err="1">
                <a:solidFill>
                  <a:srgbClr val="0D0D0D"/>
                </a:solidFill>
                <a:effectLst/>
                <a:highlight>
                  <a:srgbClr val="FFFFFF"/>
                </a:highlight>
                <a:latin typeface="+mj-lt"/>
              </a:rPr>
              <a:t>stopwords</a:t>
            </a:r>
            <a:r>
              <a:rPr lang="en-US" sz="2000" b="0" i="0" dirty="0">
                <a:solidFill>
                  <a:srgbClr val="0D0D0D"/>
                </a:solidFill>
                <a:effectLst/>
                <a:highlight>
                  <a:srgbClr val="FFFFFF"/>
                </a:highlight>
                <a:latin typeface="+mj-lt"/>
              </a:rPr>
              <a:t>, ensuring only relevant words are processed.</a:t>
            </a:r>
          </a:p>
          <a:p>
            <a:pPr algn="l">
              <a:buFont typeface="+mj-lt"/>
              <a:buAutoNum type="arabicPeriod"/>
            </a:pPr>
            <a:r>
              <a:rPr lang="en-US" sz="2000" b="1" i="0" dirty="0">
                <a:solidFill>
                  <a:srgbClr val="0D0D0D"/>
                </a:solidFill>
                <a:effectLst/>
                <a:highlight>
                  <a:srgbClr val="FFFFFF"/>
                </a:highlight>
                <a:latin typeface="+mj-lt"/>
              </a:rPr>
              <a:t>Similarity Matrix Creation</a:t>
            </a:r>
            <a:r>
              <a:rPr lang="en-US" sz="2000" b="0" i="0" dirty="0">
                <a:solidFill>
                  <a:srgbClr val="0D0D0D"/>
                </a:solidFill>
                <a:effectLst/>
                <a:highlight>
                  <a:srgbClr val="FFFFFF"/>
                </a:highlight>
                <a:latin typeface="+mj-lt"/>
              </a:rPr>
              <a:t>: Sentences are tokenized and preprocessed. Cosine similarity scores between sentence pairs are calculated, forming a similarity matrix.</a:t>
            </a:r>
          </a:p>
        </p:txBody>
      </p:sp>
    </p:spTree>
    <p:extLst>
      <p:ext uri="{BB962C8B-B14F-4D97-AF65-F5344CB8AC3E}">
        <p14:creationId xmlns:p14="http://schemas.microsoft.com/office/powerpoint/2010/main" val="377438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DB89-B8C0-30BC-AC72-15ED6D7375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B4656A-7A29-204F-55ED-FE71B9ECA6A3}"/>
              </a:ext>
            </a:extLst>
          </p:cNvPr>
          <p:cNvSpPr>
            <a:spLocks noGrp="1"/>
          </p:cNvSpPr>
          <p:nvPr>
            <p:ph idx="1"/>
          </p:nvPr>
        </p:nvSpPr>
        <p:spPr/>
        <p:txBody>
          <a:bodyPr/>
          <a:lstStyle/>
          <a:p>
            <a:pPr marL="0" indent="0" algn="l">
              <a:lnSpc>
                <a:spcPct val="150000"/>
              </a:lnSpc>
              <a:buNone/>
            </a:pPr>
            <a:r>
              <a:rPr lang="en-US" sz="1800" b="1" i="0" dirty="0">
                <a:solidFill>
                  <a:srgbClr val="0D0D0D"/>
                </a:solidFill>
                <a:effectLst/>
                <a:highlight>
                  <a:srgbClr val="FFFFFF"/>
                </a:highlight>
                <a:latin typeface="+mj-lt"/>
              </a:rPr>
              <a:t>5. PageRank Algorithm</a:t>
            </a:r>
            <a:r>
              <a:rPr lang="en-US" sz="1800" b="0" i="0" dirty="0">
                <a:solidFill>
                  <a:srgbClr val="0D0D0D"/>
                </a:solidFill>
                <a:effectLst/>
                <a:highlight>
                  <a:srgbClr val="FFFFFF"/>
                </a:highlight>
                <a:latin typeface="+mj-lt"/>
              </a:rPr>
              <a:t>: Sentences are represented as nodes in a graph, with edges based on similarity scores. PageRank ranks sentences by importance.</a:t>
            </a:r>
          </a:p>
          <a:p>
            <a:pPr marL="0" indent="0" algn="l">
              <a:lnSpc>
                <a:spcPct val="150000"/>
              </a:lnSpc>
              <a:buNone/>
            </a:pPr>
            <a:r>
              <a:rPr lang="en-US" sz="1800" b="1" i="0" dirty="0">
                <a:solidFill>
                  <a:srgbClr val="0D0D0D"/>
                </a:solidFill>
                <a:effectLst/>
                <a:highlight>
                  <a:srgbClr val="FFFFFF"/>
                </a:highlight>
                <a:latin typeface="+mj-lt"/>
              </a:rPr>
              <a:t>6.Summary Generation</a:t>
            </a:r>
            <a:r>
              <a:rPr lang="en-US" sz="1800" b="0" i="0" dirty="0">
                <a:solidFill>
                  <a:srgbClr val="0D0D0D"/>
                </a:solidFill>
                <a:effectLst/>
                <a:highlight>
                  <a:srgbClr val="FFFFFF"/>
                </a:highlight>
                <a:latin typeface="+mj-lt"/>
              </a:rPr>
              <a:t>: The highest-ranking sentences are selected to create the final summary.</a:t>
            </a:r>
          </a:p>
          <a:p>
            <a:pPr marL="0" indent="0" algn="l">
              <a:lnSpc>
                <a:spcPct val="150000"/>
              </a:lnSpc>
              <a:buNone/>
            </a:pPr>
            <a:r>
              <a:rPr lang="en-US" b="1" dirty="0">
                <a:solidFill>
                  <a:srgbClr val="0D0D0D"/>
                </a:solidFill>
                <a:highlight>
                  <a:srgbClr val="FFFFFF"/>
                </a:highlight>
                <a:latin typeface="+mj-lt"/>
              </a:rPr>
              <a:t>7. Keyword Generation :</a:t>
            </a:r>
            <a:r>
              <a:rPr lang="en-IN" b="1" dirty="0">
                <a:solidFill>
                  <a:srgbClr val="0D0D0D"/>
                </a:solidFill>
                <a:highlight>
                  <a:srgbClr val="FFFFFF"/>
                </a:highlight>
                <a:latin typeface="+mj-lt"/>
              </a:rPr>
              <a:t> </a:t>
            </a:r>
            <a:r>
              <a:rPr lang="en-US" sz="1800" spc="-10" dirty="0">
                <a:effectLst/>
                <a:latin typeface="+mj-lt"/>
                <a:ea typeface="Times New Roman" panose="02020603050405020304" pitchFamily="18" charset="0"/>
              </a:rPr>
              <a:t>Keyword generation using </a:t>
            </a:r>
            <a:r>
              <a:rPr lang="en-US" sz="1800" spc="-10" dirty="0" err="1">
                <a:effectLst/>
                <a:latin typeface="+mj-lt"/>
                <a:ea typeface="Times New Roman" panose="02020603050405020304" pitchFamily="18" charset="0"/>
              </a:rPr>
              <a:t>SpaCy</a:t>
            </a:r>
            <a:r>
              <a:rPr lang="en-US" sz="1800" spc="-10" dirty="0">
                <a:effectLst/>
                <a:latin typeface="+mj-lt"/>
                <a:ea typeface="Times New Roman" panose="02020603050405020304" pitchFamily="18" charset="0"/>
              </a:rPr>
              <a:t> involves processing text to extract significant words and phrases. First, the text is analyzed to identify named entities and noun chunks. These entities and chunks are then filtered and counted for frequency. The most common phrases are selected as keywords, representing the main topics of the text.</a:t>
            </a:r>
            <a:endParaRPr lang="en-US" sz="1800" b="1" i="0" dirty="0">
              <a:solidFill>
                <a:srgbClr val="0D0D0D"/>
              </a:solidFill>
              <a:effectLst/>
              <a:highlight>
                <a:srgbClr val="FFFFFF"/>
              </a:highlight>
              <a:latin typeface="+mj-lt"/>
            </a:endParaRPr>
          </a:p>
        </p:txBody>
      </p:sp>
    </p:spTree>
    <p:extLst>
      <p:ext uri="{BB962C8B-B14F-4D97-AF65-F5344CB8AC3E}">
        <p14:creationId xmlns:p14="http://schemas.microsoft.com/office/powerpoint/2010/main" val="238167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a:xfrm>
            <a:off x="581192" y="2180496"/>
            <a:ext cx="11029616" cy="3975348"/>
          </a:xfrm>
        </p:spPr>
        <p:txBody>
          <a:bodyPr>
            <a:normAutofit fontScale="85000" lnSpcReduction="20000"/>
          </a:bodyPr>
          <a:lstStyle/>
          <a:p>
            <a:pPr>
              <a:buFont typeface="+mj-lt"/>
              <a:buAutoNum type="arabicPeriod"/>
            </a:pPr>
            <a:r>
              <a:rPr lang="en-US" sz="2400" b="1" i="0" dirty="0">
                <a:solidFill>
                  <a:srgbClr val="0D0D0D"/>
                </a:solidFill>
                <a:effectLst/>
                <a:highlight>
                  <a:srgbClr val="FFFFFF"/>
                </a:highlight>
                <a:latin typeface="Söhne"/>
              </a:rPr>
              <a:t>Educational Use</a:t>
            </a:r>
            <a:r>
              <a:rPr lang="en-US" sz="2400" b="0" i="0" dirty="0">
                <a:solidFill>
                  <a:srgbClr val="0D0D0D"/>
                </a:solidFill>
                <a:effectLst/>
                <a:highlight>
                  <a:srgbClr val="FFFFFF"/>
                </a:highlight>
                <a:latin typeface="Söhne"/>
              </a:rPr>
              <a:t>: Assist students and educators in summarizing textbooks, study materials, and lecture notes for efficient study and review.</a:t>
            </a:r>
            <a:endParaRPr lang="en-US" sz="2400" b="1" i="0" dirty="0">
              <a:solidFill>
                <a:srgbClr val="0D0D0D"/>
              </a:solidFill>
              <a:effectLst/>
              <a:highlight>
                <a:srgbClr val="FFFFFF"/>
              </a:highlight>
              <a:latin typeface="Söhne"/>
            </a:endParaRPr>
          </a:p>
          <a:p>
            <a:pPr algn="l">
              <a:buFont typeface="+mj-lt"/>
              <a:buAutoNum type="arabicPeriod"/>
            </a:pPr>
            <a:r>
              <a:rPr lang="en-US" sz="2400" b="1" i="0" dirty="0">
                <a:solidFill>
                  <a:srgbClr val="0D0D0D"/>
                </a:solidFill>
                <a:effectLst/>
                <a:highlight>
                  <a:srgbClr val="FFFFFF"/>
                </a:highlight>
                <a:latin typeface="Söhne"/>
              </a:rPr>
              <a:t>Academic Research</a:t>
            </a:r>
            <a:r>
              <a:rPr lang="en-US" sz="2400" b="0" i="0" dirty="0">
                <a:solidFill>
                  <a:srgbClr val="0D0D0D"/>
                </a:solidFill>
                <a:effectLst/>
                <a:highlight>
                  <a:srgbClr val="FFFFFF"/>
                </a:highlight>
                <a:latin typeface="Söhne"/>
              </a:rPr>
              <a:t>: Quickly summarize research papers, articles, and thesis documents to grasp key points without reading through the entire content.</a:t>
            </a:r>
          </a:p>
          <a:p>
            <a:pPr algn="l">
              <a:buFont typeface="+mj-lt"/>
              <a:buAutoNum type="arabicPeriod"/>
            </a:pPr>
            <a:r>
              <a:rPr lang="en-US" sz="2400" b="1" i="0" dirty="0">
                <a:solidFill>
                  <a:srgbClr val="0D0D0D"/>
                </a:solidFill>
                <a:effectLst/>
                <a:highlight>
                  <a:srgbClr val="FFFFFF"/>
                </a:highlight>
                <a:latin typeface="Söhne"/>
              </a:rPr>
              <a:t>Professional Reports</a:t>
            </a:r>
            <a:r>
              <a:rPr lang="en-US" sz="2400" b="0" i="0" dirty="0">
                <a:solidFill>
                  <a:srgbClr val="0D0D0D"/>
                </a:solidFill>
                <a:effectLst/>
                <a:highlight>
                  <a:srgbClr val="FFFFFF"/>
                </a:highlight>
                <a:latin typeface="Söhne"/>
              </a:rPr>
              <a:t>: Generate concise summaries of lengthy business reports, project updates, and meeting minutes, enhancing productivity.</a:t>
            </a:r>
          </a:p>
          <a:p>
            <a:pPr algn="l">
              <a:buFont typeface="+mj-lt"/>
              <a:buAutoNum type="arabicPeriod"/>
            </a:pPr>
            <a:r>
              <a:rPr lang="en-US" sz="2400" b="1" i="0" dirty="0">
                <a:solidFill>
                  <a:srgbClr val="0D0D0D"/>
                </a:solidFill>
                <a:effectLst/>
                <a:highlight>
                  <a:srgbClr val="FFFFFF"/>
                </a:highlight>
                <a:latin typeface="Söhne"/>
              </a:rPr>
              <a:t>Journalism</a:t>
            </a:r>
            <a:r>
              <a:rPr lang="en-US" sz="2400" b="0" i="0" dirty="0">
                <a:solidFill>
                  <a:srgbClr val="0D0D0D"/>
                </a:solidFill>
                <a:effectLst/>
                <a:highlight>
                  <a:srgbClr val="FFFFFF"/>
                </a:highlight>
                <a:latin typeface="Söhne"/>
              </a:rPr>
              <a:t>: Summarize news articles and press releases, making it easier for journalists to extract essential information for their stories.</a:t>
            </a:r>
          </a:p>
          <a:p>
            <a:pPr algn="l">
              <a:buFont typeface="+mj-lt"/>
              <a:buAutoNum type="arabicPeriod"/>
            </a:pPr>
            <a:r>
              <a:rPr lang="en-US" sz="2400" b="1" i="0" dirty="0">
                <a:solidFill>
                  <a:srgbClr val="0D0D0D"/>
                </a:solidFill>
                <a:effectLst/>
                <a:highlight>
                  <a:srgbClr val="FFFFFF"/>
                </a:highlight>
                <a:latin typeface="Söhne"/>
              </a:rPr>
              <a:t>Legal Documents</a:t>
            </a:r>
            <a:r>
              <a:rPr lang="en-US" sz="2400" b="0" i="0" dirty="0">
                <a:solidFill>
                  <a:srgbClr val="0D0D0D"/>
                </a:solidFill>
                <a:effectLst/>
                <a:highlight>
                  <a:srgbClr val="FFFFFF"/>
                </a:highlight>
                <a:latin typeface="Söhne"/>
              </a:rPr>
              <a:t>: Condense long legal documents, contracts, and case studies, helping lawyers and legal professionals quickly review important details.</a:t>
            </a:r>
          </a:p>
          <a:p>
            <a:pPr algn="l">
              <a:buFont typeface="+mj-lt"/>
              <a:buAutoNum type="arabicPeriod"/>
            </a:pPr>
            <a:r>
              <a:rPr lang="en-US" sz="2400" b="1" i="0" dirty="0">
                <a:solidFill>
                  <a:srgbClr val="0D0D0D"/>
                </a:solidFill>
                <a:effectLst/>
                <a:highlight>
                  <a:srgbClr val="FFFFFF"/>
                </a:highlight>
                <a:latin typeface="Söhne"/>
              </a:rPr>
              <a:t>Content Curation</a:t>
            </a:r>
            <a:r>
              <a:rPr lang="en-US" sz="2400" b="0" i="0" dirty="0">
                <a:solidFill>
                  <a:srgbClr val="0D0D0D"/>
                </a:solidFill>
                <a:effectLst/>
                <a:highlight>
                  <a:srgbClr val="FFFFFF"/>
                </a:highlight>
                <a:latin typeface="Söhne"/>
              </a:rPr>
              <a:t>: Help content creators and curators summarize blog posts, online articles, and other digital content for easier content management and sharing.</a:t>
            </a:r>
          </a:p>
        </p:txBody>
      </p:sp>
    </p:spTree>
    <p:extLst>
      <p:ext uri="{BB962C8B-B14F-4D97-AF65-F5344CB8AC3E}">
        <p14:creationId xmlns:p14="http://schemas.microsoft.com/office/powerpoint/2010/main" val="257784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IN" dirty="0"/>
              <a:t>Future Enhancement </a:t>
            </a:r>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p:txBody>
          <a:bodyPr>
            <a:normAutofit fontScale="92500" lnSpcReduction="20000"/>
          </a:bodyPr>
          <a:lstStyle/>
          <a:p>
            <a:pPr algn="l">
              <a:buFont typeface="+mj-lt"/>
              <a:buAutoNum type="arabicPeriod"/>
            </a:pPr>
            <a:r>
              <a:rPr lang="en-US" sz="2400" b="1" i="0" dirty="0">
                <a:solidFill>
                  <a:srgbClr val="0D0D0D"/>
                </a:solidFill>
                <a:effectLst/>
                <a:highlight>
                  <a:srgbClr val="FFFFFF"/>
                </a:highlight>
                <a:latin typeface="Söhne"/>
              </a:rPr>
              <a:t>Support for Multiple File Formats</a:t>
            </a:r>
            <a:r>
              <a:rPr lang="en-US" sz="2400" b="0" i="0" dirty="0">
                <a:solidFill>
                  <a:srgbClr val="0D0D0D"/>
                </a:solidFill>
                <a:effectLst/>
                <a:highlight>
                  <a:srgbClr val="FFFFFF"/>
                </a:highlight>
                <a:latin typeface="Söhne"/>
              </a:rPr>
              <a:t>: Extend compatibility to include PDFs, Word documents, and web pages, making the tool more versatile.</a:t>
            </a:r>
          </a:p>
          <a:p>
            <a:pPr algn="l">
              <a:buFont typeface="+mj-lt"/>
              <a:buAutoNum type="arabicPeriod"/>
            </a:pPr>
            <a:r>
              <a:rPr lang="en-US" sz="2400" b="1" i="0" dirty="0">
                <a:solidFill>
                  <a:srgbClr val="0D0D0D"/>
                </a:solidFill>
                <a:effectLst/>
                <a:highlight>
                  <a:srgbClr val="FFFFFF"/>
                </a:highlight>
                <a:latin typeface="Söhne"/>
              </a:rPr>
              <a:t>Multi-Language Summarization</a:t>
            </a:r>
            <a:r>
              <a:rPr lang="en-US" sz="2400" b="0" i="0" dirty="0">
                <a:solidFill>
                  <a:srgbClr val="0D0D0D"/>
                </a:solidFill>
                <a:effectLst/>
                <a:highlight>
                  <a:srgbClr val="FFFFFF"/>
                </a:highlight>
                <a:latin typeface="Söhne"/>
              </a:rPr>
              <a:t>: Implement support for summarizing text in multiple languages, catering to a diverse global audience.</a:t>
            </a:r>
          </a:p>
          <a:p>
            <a:pPr algn="l">
              <a:buFont typeface="+mj-lt"/>
              <a:buAutoNum type="arabicPeriod"/>
            </a:pPr>
            <a:r>
              <a:rPr lang="en-US" sz="2400" b="1" i="0" dirty="0">
                <a:solidFill>
                  <a:srgbClr val="0D0D0D"/>
                </a:solidFill>
                <a:effectLst/>
                <a:highlight>
                  <a:srgbClr val="FFFFFF"/>
                </a:highlight>
                <a:latin typeface="Söhne"/>
              </a:rPr>
              <a:t>Enhanced NLP Models</a:t>
            </a:r>
            <a:r>
              <a:rPr lang="en-US" sz="2400" b="0" i="0" dirty="0">
                <a:solidFill>
                  <a:srgbClr val="0D0D0D"/>
                </a:solidFill>
                <a:effectLst/>
                <a:highlight>
                  <a:srgbClr val="FFFFFF"/>
                </a:highlight>
                <a:latin typeface="Söhne"/>
              </a:rPr>
              <a:t>: Integrate advanced NLP models, such as transformers, to improve the quality and coherence of summaries.</a:t>
            </a:r>
          </a:p>
          <a:p>
            <a:pPr algn="l">
              <a:buFont typeface="+mj-lt"/>
              <a:buAutoNum type="arabicPeriod"/>
            </a:pPr>
            <a:r>
              <a:rPr lang="en-US" sz="2400" b="1" i="0" dirty="0">
                <a:solidFill>
                  <a:srgbClr val="0D0D0D"/>
                </a:solidFill>
                <a:effectLst/>
                <a:highlight>
                  <a:srgbClr val="FFFFFF"/>
                </a:highlight>
                <a:latin typeface="Söhne"/>
              </a:rPr>
              <a:t>Customizable Summarization Parameters</a:t>
            </a:r>
            <a:r>
              <a:rPr lang="en-US" sz="2400" b="0" i="0" dirty="0">
                <a:solidFill>
                  <a:srgbClr val="0D0D0D"/>
                </a:solidFill>
                <a:effectLst/>
                <a:highlight>
                  <a:srgbClr val="FFFFFF"/>
                </a:highlight>
                <a:latin typeface="Söhne"/>
              </a:rPr>
              <a:t>: Allow users to customize summary length, tone, and detail level to better meet their specific needs.</a:t>
            </a:r>
          </a:p>
          <a:p>
            <a:pPr algn="l">
              <a:buFont typeface="+mj-lt"/>
              <a:buAutoNum type="arabicPeriod"/>
            </a:pPr>
            <a:r>
              <a:rPr lang="en-US" sz="2400" b="1" i="0" dirty="0">
                <a:solidFill>
                  <a:srgbClr val="0D0D0D"/>
                </a:solidFill>
                <a:effectLst/>
                <a:highlight>
                  <a:srgbClr val="FFFFFF"/>
                </a:highlight>
                <a:latin typeface="Söhne"/>
              </a:rPr>
              <a:t>Integration with Cloud Services</a:t>
            </a:r>
            <a:r>
              <a:rPr lang="en-US" sz="2400" b="0" i="0" dirty="0">
                <a:solidFill>
                  <a:srgbClr val="0D0D0D"/>
                </a:solidFill>
                <a:effectLst/>
                <a:highlight>
                  <a:srgbClr val="FFFFFF"/>
                </a:highlight>
                <a:latin typeface="Söhne"/>
              </a:rPr>
              <a:t>: Enable integration with cloud storage services like Google Drive and Dropbox for seamless file uploads and management.</a:t>
            </a:r>
          </a:p>
        </p:txBody>
      </p:sp>
    </p:spTree>
    <p:extLst>
      <p:ext uri="{BB962C8B-B14F-4D97-AF65-F5344CB8AC3E}">
        <p14:creationId xmlns:p14="http://schemas.microsoft.com/office/powerpoint/2010/main" val="31409007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377</TotalTime>
  <Words>705</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Gill Sans MT</vt:lpstr>
      <vt:lpstr>Söhne</vt:lpstr>
      <vt:lpstr>Times New Roman</vt:lpstr>
      <vt:lpstr>Wingdings 2</vt:lpstr>
      <vt:lpstr>Dividend</vt:lpstr>
      <vt:lpstr>BRIEFIFY - A Text Summarization tool</vt:lpstr>
      <vt:lpstr>AGENDA</vt:lpstr>
      <vt:lpstr>Introduction</vt:lpstr>
      <vt:lpstr>Proposed system</vt:lpstr>
      <vt:lpstr>ARCHITECTURE DIAGRAM</vt:lpstr>
      <vt:lpstr>modules</vt:lpstr>
      <vt:lpstr>PowerPoint Presentation</vt:lpstr>
      <vt:lpstr>Applications</vt:lpstr>
      <vt:lpstr>Future Enhancement </vt:lpstr>
      <vt:lpstr>output</vt:lpstr>
      <vt:lpstr>output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NUTRIVISION AI POWERED NUTRITION ANALYSER</dc:title>
  <dc:creator>kaja mohideen</dc:creator>
  <cp:lastModifiedBy>sivanantham D</cp:lastModifiedBy>
  <cp:revision>4</cp:revision>
  <dcterms:created xsi:type="dcterms:W3CDTF">2024-05-19T12:50:08Z</dcterms:created>
  <dcterms:modified xsi:type="dcterms:W3CDTF">2024-05-21T19:47:29Z</dcterms:modified>
</cp:coreProperties>
</file>