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9" r:id="rId6"/>
    <p:sldId id="280" r:id="rId7"/>
    <p:sldId id="262" r:id="rId8"/>
    <p:sldId id="260" r:id="rId9"/>
    <p:sldId id="261" r:id="rId10"/>
    <p:sldId id="270" r:id="rId11"/>
    <p:sldId id="271" r:id="rId12"/>
    <p:sldId id="269" r:id="rId13"/>
    <p:sldId id="264" r:id="rId14"/>
    <p:sldId id="263" r:id="rId15"/>
    <p:sldId id="276" r:id="rId16"/>
    <p:sldId id="277" r:id="rId17"/>
    <p:sldId id="278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0437" y="40640"/>
            <a:ext cx="215112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1140841"/>
            <a:ext cx="10891519" cy="3391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58140" y="6452005"/>
            <a:ext cx="304800" cy="27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4521" y="2540"/>
            <a:ext cx="5363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20IT603L</a:t>
            </a:r>
            <a:r>
              <a:rPr spc="-220" dirty="0"/>
              <a:t> </a:t>
            </a:r>
            <a:r>
              <a:rPr spc="-5" dirty="0"/>
              <a:t>–</a:t>
            </a:r>
            <a:r>
              <a:rPr dirty="0"/>
              <a:t> </a:t>
            </a:r>
            <a:r>
              <a:rPr spc="-5" dirty="0"/>
              <a:t>Mini</a:t>
            </a:r>
            <a:r>
              <a:rPr dirty="0"/>
              <a:t> </a:t>
            </a:r>
            <a:r>
              <a:rPr spc="-10" dirty="0"/>
              <a:t>Project-II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6896" y="1348232"/>
            <a:ext cx="96329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70" dirty="0" smtClean="0">
                <a:latin typeface="Times New Roman"/>
                <a:cs typeface="Times New Roman"/>
              </a:rPr>
              <a:t>FAKE</a:t>
            </a:r>
            <a:r>
              <a:rPr sz="3600" b="1" spc="-30" dirty="0" smtClean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PRODUCT</a:t>
            </a:r>
            <a:r>
              <a:rPr sz="3600" b="1" spc="-70" dirty="0">
                <a:latin typeface="Times New Roman"/>
                <a:cs typeface="Times New Roman"/>
              </a:rPr>
              <a:t> </a:t>
            </a:r>
            <a:r>
              <a:rPr lang="en-US" sz="3600" b="1" spc="-70" dirty="0" smtClean="0">
                <a:latin typeface="Times New Roman"/>
                <a:cs typeface="Times New Roman"/>
              </a:rPr>
              <a:t> </a:t>
            </a:r>
            <a:r>
              <a:rPr sz="3600" b="1" dirty="0" smtClean="0">
                <a:latin typeface="Times New Roman"/>
                <a:cs typeface="Times New Roman"/>
              </a:rPr>
              <a:t>REVIEW</a:t>
            </a:r>
            <a:r>
              <a:rPr sz="3600" b="1" spc="-85" dirty="0" smtClean="0">
                <a:latin typeface="Times New Roman"/>
                <a:cs typeface="Times New Roman"/>
              </a:rPr>
              <a:t> </a:t>
            </a:r>
            <a:r>
              <a:rPr sz="3600" b="1" spc="-20" dirty="0">
                <a:latin typeface="Times New Roman"/>
                <a:cs typeface="Times New Roman"/>
              </a:rPr>
              <a:t>IDENTIFICATION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8966" y="2877057"/>
            <a:ext cx="1798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TEAM</a:t>
            </a:r>
            <a:r>
              <a:rPr sz="1600" b="1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MEMBERS: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4750" y="2877057"/>
            <a:ext cx="757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G</a:t>
            </a:r>
            <a:r>
              <a:rPr sz="16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UIDE: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8966" y="3291586"/>
            <a:ext cx="2870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001F5F"/>
                </a:solidFill>
                <a:latin typeface="Times New Roman"/>
                <a:cs typeface="Times New Roman"/>
              </a:rPr>
              <a:t>SIVANESAN</a:t>
            </a:r>
            <a:r>
              <a:rPr sz="1600" b="1" spc="3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1600" b="1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(621321205055)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6381" y="3169056"/>
            <a:ext cx="34867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b="1" spc="-55" dirty="0">
                <a:latin typeface="Times New Roman"/>
                <a:cs typeface="Times New Roman"/>
              </a:rPr>
              <a:t>Mr.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R.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PALANIKUMAR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M.E., (Ph.D)., </a:t>
            </a:r>
            <a:r>
              <a:rPr sz="1600" b="1" spc="-38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ASSISTANT</a:t>
            </a:r>
            <a:r>
              <a:rPr sz="1600" b="1" spc="3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PROFESSOR/</a:t>
            </a:r>
            <a:r>
              <a:rPr sz="1600" b="1" spc="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IT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00790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009" y="110744"/>
            <a:ext cx="4872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Times New Roman"/>
                <a:cs typeface="Times New Roman"/>
              </a:rPr>
              <a:t>SYSTEM</a:t>
            </a:r>
            <a:r>
              <a:rPr sz="3200" b="0" spc="-7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REQUIREMENTS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225042"/>
            <a:ext cx="4689475" cy="1708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SYSTEM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REQUIREMENTS</a:t>
            </a:r>
            <a:r>
              <a:rPr sz="2800" b="1" spc="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15"/>
              </a:spcBef>
              <a:buFont typeface="Wingdings"/>
              <a:buChar char=""/>
              <a:tabLst>
                <a:tab pos="355600" algn="l"/>
                <a:tab pos="2755900" algn="l"/>
                <a:tab pos="2985770" algn="l"/>
              </a:tabLst>
            </a:pPr>
            <a:r>
              <a:rPr sz="2400" dirty="0">
                <a:latin typeface="Times New Roman"/>
                <a:cs typeface="Times New Roman"/>
              </a:rPr>
              <a:t>Operating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	:	</a:t>
            </a:r>
            <a:r>
              <a:rPr sz="2400" spc="-20" dirty="0">
                <a:latin typeface="Times New Roman"/>
                <a:cs typeface="Times New Roman"/>
              </a:rPr>
              <a:t>Windows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Font typeface="Wingdings"/>
              <a:buChar char=""/>
              <a:tabLst>
                <a:tab pos="355600" algn="l"/>
                <a:tab pos="2755900" algn="l"/>
                <a:tab pos="2990215" algn="l"/>
              </a:tabLst>
            </a:pPr>
            <a:r>
              <a:rPr sz="2400" dirty="0">
                <a:latin typeface="Times New Roman"/>
                <a:cs typeface="Times New Roman"/>
              </a:rPr>
              <a:t>Front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End	:	</a:t>
            </a:r>
            <a:r>
              <a:rPr sz="2400" spc="-5" dirty="0">
                <a:latin typeface="Times New Roman"/>
                <a:cs typeface="Times New Roman"/>
              </a:rPr>
              <a:t>PHP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3017844"/>
            <a:ext cx="1558925" cy="104965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Back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End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Classifier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1794" y="3017844"/>
            <a:ext cx="3427095" cy="200088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  <a:tabLst>
                <a:tab pos="247015" algn="l"/>
              </a:tabLst>
            </a:pPr>
            <a:r>
              <a:rPr sz="2400" dirty="0">
                <a:latin typeface="Times New Roman"/>
                <a:cs typeface="Times New Roman"/>
              </a:rPr>
              <a:t>:	Python</a:t>
            </a:r>
            <a:endParaRPr sz="240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  <a:spcBef>
                <a:spcPts val="1155"/>
              </a:spcBef>
            </a:pP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Random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Forest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Classifier,</a:t>
            </a:r>
            <a:endParaRPr sz="2400">
              <a:latin typeface="Times New Roman"/>
              <a:cs typeface="Times New Roman"/>
            </a:endParaRPr>
          </a:p>
          <a:p>
            <a:pPr marL="240029">
              <a:lnSpc>
                <a:spcPct val="100000"/>
              </a:lnSpc>
              <a:spcBef>
                <a:spcPts val="860"/>
              </a:spcBef>
            </a:pPr>
            <a:r>
              <a:rPr sz="2400" spc="-5" dirty="0">
                <a:latin typeface="Times New Roman"/>
                <a:cs typeface="Times New Roman"/>
              </a:rPr>
              <a:t>SVM,</a:t>
            </a:r>
            <a:endParaRPr sz="2400">
              <a:latin typeface="Times New Roman"/>
              <a:cs typeface="Times New Roman"/>
            </a:endParaRPr>
          </a:p>
          <a:p>
            <a:pPr marL="240029">
              <a:lnSpc>
                <a:spcPct val="100000"/>
              </a:lnSpc>
              <a:spcBef>
                <a:spcPts val="865"/>
              </a:spcBef>
            </a:pPr>
            <a:r>
              <a:rPr sz="2400" dirty="0">
                <a:latin typeface="Times New Roman"/>
                <a:cs typeface="Times New Roman"/>
              </a:rPr>
              <a:t>Logistic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Regression.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3593"/>
            <a:ext cx="5262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000000"/>
                </a:solidFill>
              </a:rPr>
              <a:t>HARDWARE</a:t>
            </a:r>
            <a:r>
              <a:rPr sz="2800" spc="-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REQUIREMENTS: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38457" y="2018538"/>
            <a:ext cx="1420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554" algn="l"/>
              </a:tabLst>
            </a:pPr>
            <a:r>
              <a:rPr sz="2400" dirty="0">
                <a:latin typeface="Times New Roman"/>
                <a:cs typeface="Times New Roman"/>
              </a:rPr>
              <a:t>:	Intel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2018538"/>
            <a:ext cx="2122170" cy="350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340" indent="-42227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434340" algn="l"/>
                <a:tab pos="434975" algn="l"/>
              </a:tabLst>
            </a:pPr>
            <a:r>
              <a:rPr sz="2400" spc="-5" dirty="0">
                <a:latin typeface="Times New Roman"/>
                <a:cs typeface="Times New Roman"/>
              </a:rPr>
              <a:t>Processor</a:t>
            </a:r>
            <a:endParaRPr sz="2400">
              <a:latin typeface="Times New Roman"/>
              <a:cs typeface="Times New Roman"/>
            </a:endParaRPr>
          </a:p>
          <a:p>
            <a:pPr marL="434340" indent="-422275">
              <a:lnSpc>
                <a:spcPct val="100000"/>
              </a:lnSpc>
              <a:spcBef>
                <a:spcPts val="2014"/>
              </a:spcBef>
              <a:buFont typeface="Wingdings"/>
              <a:buChar char=""/>
              <a:tabLst>
                <a:tab pos="434340" algn="l"/>
                <a:tab pos="434975" algn="l"/>
              </a:tabLst>
            </a:pPr>
            <a:r>
              <a:rPr sz="2400" spc="-5" dirty="0">
                <a:latin typeface="Times New Roman"/>
                <a:cs typeface="Times New Roman"/>
              </a:rPr>
              <a:t>RAM</a:t>
            </a:r>
            <a:endParaRPr sz="2400">
              <a:latin typeface="Times New Roman"/>
              <a:cs typeface="Times New Roman"/>
            </a:endParaRPr>
          </a:p>
          <a:p>
            <a:pPr marL="434340" indent="-422275">
              <a:lnSpc>
                <a:spcPct val="100000"/>
              </a:lnSpc>
              <a:spcBef>
                <a:spcPts val="2020"/>
              </a:spcBef>
              <a:buFont typeface="Wingdings"/>
              <a:buChar char=""/>
              <a:tabLst>
                <a:tab pos="434340" algn="l"/>
                <a:tab pos="434975" algn="l"/>
              </a:tabLst>
            </a:pPr>
            <a:r>
              <a:rPr sz="2400" dirty="0">
                <a:latin typeface="Times New Roman"/>
                <a:cs typeface="Times New Roman"/>
              </a:rPr>
              <a:t>Hard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disk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2014"/>
              </a:spcBef>
              <a:buFont typeface="Wingdings"/>
              <a:buChar char=""/>
              <a:tabLst>
                <a:tab pos="358775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Compact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Disk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2014"/>
              </a:spcBef>
              <a:buFont typeface="Wingdings"/>
              <a:buChar char=""/>
              <a:tabLst>
                <a:tab pos="358775" algn="l"/>
              </a:tabLst>
            </a:pPr>
            <a:r>
              <a:rPr sz="2400" dirty="0">
                <a:latin typeface="Times New Roman"/>
                <a:cs typeface="Times New Roman"/>
              </a:rPr>
              <a:t>Keyboard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2014"/>
              </a:spcBef>
              <a:buFont typeface="Wingdings"/>
              <a:buChar char=""/>
              <a:tabLst>
                <a:tab pos="358775" algn="l"/>
              </a:tabLst>
            </a:pPr>
            <a:r>
              <a:rPr sz="2400" dirty="0">
                <a:latin typeface="Times New Roman"/>
                <a:cs typeface="Times New Roman"/>
              </a:rPr>
              <a:t>Monitor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1527" y="2640584"/>
            <a:ext cx="2830830" cy="287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GB</a:t>
            </a:r>
            <a:endParaRPr sz="240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  <a:spcBef>
                <a:spcPts val="2014"/>
              </a:spcBef>
            </a:pP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256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GB</a:t>
            </a:r>
            <a:endParaRPr sz="240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  <a:spcBef>
                <a:spcPts val="2014"/>
              </a:spcBef>
            </a:pP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650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Mb</a:t>
            </a:r>
            <a:endParaRPr sz="240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Standard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keyboard</a:t>
            </a:r>
            <a:endParaRPr sz="24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2014"/>
              </a:spcBef>
            </a:pP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15inch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monitor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3509009" y="110744"/>
            <a:ext cx="4872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 smtClean="0">
                <a:solidFill>
                  <a:schemeClr val="bg1"/>
                </a:solidFill>
                <a:latin typeface="Times New Roman"/>
                <a:ea typeface="+mj-ea"/>
                <a:cs typeface="Times New Roman"/>
              </a:rPr>
              <a:t>Conti….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558" y="17779"/>
            <a:ext cx="3134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</a:t>
            </a:r>
            <a:r>
              <a:rPr spc="-50" dirty="0"/>
              <a:t> </a:t>
            </a:r>
            <a:r>
              <a:rPr spc="-5" dirty="0"/>
              <a:t>Used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817880"/>
            <a:ext cx="7103745" cy="38309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5920" indent="-363855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latin typeface="Times New Roman"/>
                <a:cs typeface="Times New Roman"/>
              </a:rPr>
              <a:t>K-NEAREST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NEIGHBORS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(K-NN)</a:t>
            </a:r>
            <a:endParaRPr sz="3200">
              <a:latin typeface="Times New Roman"/>
              <a:cs typeface="Times New Roman"/>
            </a:endParaRPr>
          </a:p>
          <a:p>
            <a:pPr marL="375920" indent="-363855">
              <a:lnSpc>
                <a:spcPct val="100000"/>
              </a:lnSpc>
              <a:spcBef>
                <a:spcPts val="268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latin typeface="Times New Roman"/>
                <a:cs typeface="Times New Roman"/>
              </a:rPr>
              <a:t>NAIVE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Times New Roman"/>
                <a:cs typeface="Times New Roman"/>
              </a:rPr>
              <a:t>BAYES</a:t>
            </a:r>
            <a:endParaRPr sz="3200">
              <a:latin typeface="Times New Roman"/>
              <a:cs typeface="Times New Roman"/>
            </a:endParaRPr>
          </a:p>
          <a:p>
            <a:pPr marL="375920" indent="-363855">
              <a:lnSpc>
                <a:spcPct val="100000"/>
              </a:lnSpc>
              <a:spcBef>
                <a:spcPts val="269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latin typeface="Times New Roman"/>
                <a:cs typeface="Times New Roman"/>
              </a:rPr>
              <a:t>RANDOM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FOREST</a:t>
            </a:r>
            <a:endParaRPr sz="3200">
              <a:latin typeface="Times New Roman"/>
              <a:cs typeface="Times New Roman"/>
            </a:endParaRPr>
          </a:p>
          <a:p>
            <a:pPr marL="375920" indent="-363855">
              <a:lnSpc>
                <a:spcPct val="100000"/>
              </a:lnSpc>
              <a:spcBef>
                <a:spcPts val="269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30" dirty="0">
                <a:latin typeface="Times New Roman"/>
                <a:cs typeface="Times New Roman"/>
              </a:rPr>
              <a:t>SUPPORT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VECTOR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MACHINE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(SVM)</a:t>
            </a:r>
            <a:endParaRPr sz="3200">
              <a:latin typeface="Times New Roman"/>
              <a:cs typeface="Times New Roman"/>
            </a:endParaRPr>
          </a:p>
          <a:p>
            <a:pPr marL="375920" indent="-363855">
              <a:lnSpc>
                <a:spcPct val="100000"/>
              </a:lnSpc>
              <a:spcBef>
                <a:spcPts val="269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latin typeface="Times New Roman"/>
                <a:cs typeface="Times New Roman"/>
              </a:rPr>
              <a:t>LOGISTIC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REGRESSION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7314" y="19303"/>
            <a:ext cx="3357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Proposed</a:t>
            </a:r>
            <a:r>
              <a:rPr spc="-55" dirty="0"/>
              <a:t> </a:t>
            </a:r>
            <a:r>
              <a:rPr spc="-5" dirty="0"/>
              <a:t>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10893425" cy="40446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50000"/>
              </a:lnSpc>
              <a:spcBef>
                <a:spcPts val="100"/>
              </a:spcBef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Advanced NLP techniques</a:t>
            </a:r>
            <a:r>
              <a:rPr sz="2400" b="1" dirty="0">
                <a:latin typeface="Times New Roman"/>
                <a:cs typeface="Times New Roman"/>
              </a:rPr>
              <a:t> :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 </a:t>
            </a:r>
            <a:r>
              <a:rPr sz="2400" spc="-5" dirty="0">
                <a:latin typeface="Times New Roman"/>
                <a:cs typeface="Times New Roman"/>
              </a:rPr>
              <a:t>NLP methods like </a:t>
            </a:r>
            <a:r>
              <a:rPr sz="2400" dirty="0">
                <a:latin typeface="Times New Roman"/>
                <a:cs typeface="Times New Roman"/>
              </a:rPr>
              <a:t>word </a:t>
            </a:r>
            <a:r>
              <a:rPr sz="2400" spc="-5" dirty="0">
                <a:latin typeface="Times New Roman"/>
                <a:cs typeface="Times New Roman"/>
              </a:rPr>
              <a:t>embeddings, N-grams, </a:t>
            </a:r>
            <a:r>
              <a:rPr sz="2400" dirty="0">
                <a:latin typeface="Times New Roman"/>
                <a:cs typeface="Times New Roman"/>
              </a:rPr>
              <a:t> 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part-of-speech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tagging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extract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meaningful features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reviews.</a:t>
            </a:r>
            <a:endParaRPr sz="2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575"/>
              </a:spcBef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Real-time detection</a:t>
            </a:r>
            <a:r>
              <a:rPr sz="2400" b="1" dirty="0">
                <a:latin typeface="Times New Roman"/>
                <a:cs typeface="Times New Roman"/>
              </a:rPr>
              <a:t> : </a:t>
            </a:r>
            <a:r>
              <a:rPr sz="2400" spc="-5" dirty="0">
                <a:latin typeface="Times New Roman"/>
                <a:cs typeface="Times New Roman"/>
              </a:rPr>
              <a:t>Implementing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real-time detection </a:t>
            </a:r>
            <a:r>
              <a:rPr sz="2400" dirty="0">
                <a:latin typeface="Times New Roman"/>
                <a:cs typeface="Times New Roman"/>
              </a:rPr>
              <a:t>system that can </a:t>
            </a:r>
            <a:r>
              <a:rPr sz="2400" spc="-5" dirty="0">
                <a:latin typeface="Times New Roman"/>
                <a:cs typeface="Times New Roman"/>
              </a:rPr>
              <a:t>quickly </a:t>
            </a:r>
            <a:r>
              <a:rPr sz="2400" dirty="0">
                <a:latin typeface="Times New Roman"/>
                <a:cs typeface="Times New Roman"/>
              </a:rPr>
              <a:t> identify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flag fake</a:t>
            </a:r>
            <a:r>
              <a:rPr sz="2400" spc="-5" dirty="0">
                <a:latin typeface="Times New Roman"/>
                <a:cs typeface="Times New Roman"/>
              </a:rPr>
              <a:t> reviews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they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posted.</a:t>
            </a:r>
          </a:p>
          <a:p>
            <a:pPr marL="12700" marR="6350" algn="just">
              <a:lnSpc>
                <a:spcPct val="150000"/>
              </a:lnSpc>
              <a:spcBef>
                <a:spcPts val="580"/>
              </a:spcBef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User Interface</a:t>
            </a:r>
            <a:r>
              <a:rPr sz="2400" b="1" dirty="0">
                <a:latin typeface="Times New Roman"/>
                <a:cs typeface="Times New Roman"/>
              </a:rPr>
              <a:t> : </a:t>
            </a:r>
            <a:r>
              <a:rPr sz="2400" spc="-5" dirty="0">
                <a:latin typeface="Times New Roman"/>
                <a:cs typeface="Times New Roman"/>
              </a:rPr>
              <a:t>Creating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intuitive user interface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interact with </a:t>
            </a:r>
            <a:r>
              <a:rPr sz="2400" dirty="0">
                <a:latin typeface="Times New Roman"/>
                <a:cs typeface="Times New Roman"/>
              </a:rPr>
              <a:t>the fake </a:t>
            </a:r>
            <a:r>
              <a:rPr sz="2400" spc="-5" dirty="0">
                <a:latin typeface="Times New Roman"/>
                <a:cs typeface="Times New Roman"/>
              </a:rPr>
              <a:t>review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detection system, making it </a:t>
            </a:r>
            <a:r>
              <a:rPr sz="2400" dirty="0">
                <a:latin typeface="Times New Roman"/>
                <a:cs typeface="Times New Roman"/>
              </a:rPr>
              <a:t>easy for </a:t>
            </a:r>
            <a:r>
              <a:rPr sz="2400" spc="-5" dirty="0">
                <a:latin typeface="Times New Roman"/>
                <a:cs typeface="Times New Roman"/>
              </a:rPr>
              <a:t>businesses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platforms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integrate it </a:t>
            </a:r>
            <a:r>
              <a:rPr sz="2400" dirty="0">
                <a:latin typeface="Times New Roman"/>
                <a:cs typeface="Times New Roman"/>
              </a:rPr>
              <a:t>into </a:t>
            </a:r>
            <a:r>
              <a:rPr sz="2400" spc="-5" dirty="0">
                <a:latin typeface="Times New Roman"/>
                <a:cs typeface="Times New Roman"/>
              </a:rPr>
              <a:t>their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workflows.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8565" y="23240"/>
            <a:ext cx="3135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Existing</a:t>
            </a:r>
            <a:r>
              <a:rPr spc="-45" dirty="0"/>
              <a:t> </a:t>
            </a:r>
            <a:r>
              <a:rPr spc="-5" dirty="0"/>
              <a:t>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140841"/>
            <a:ext cx="10772140" cy="339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93090" indent="-342900">
              <a:lnSpc>
                <a:spcPct val="1501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Reviewer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profiling: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Analyzing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behavior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history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reviewers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identify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suspicious patterns, such </a:t>
            </a:r>
            <a:r>
              <a:rPr sz="2400" spc="-5" dirty="0">
                <a:latin typeface="Times New Roman"/>
                <a:cs typeface="Times New Roman"/>
              </a:rPr>
              <a:t>as sudden </a:t>
            </a:r>
            <a:r>
              <a:rPr sz="2400" dirty="0">
                <a:latin typeface="Times New Roman"/>
                <a:cs typeface="Times New Roman"/>
              </a:rPr>
              <a:t>spikes in </a:t>
            </a:r>
            <a:r>
              <a:rPr sz="2400" spc="-5" dirty="0">
                <a:latin typeface="Times New Roman"/>
                <a:cs typeface="Times New Roman"/>
              </a:rPr>
              <a:t>review </a:t>
            </a:r>
            <a:r>
              <a:rPr sz="2400" dirty="0">
                <a:latin typeface="Times New Roman"/>
                <a:cs typeface="Times New Roman"/>
              </a:rPr>
              <a:t>activity or suspicious </a:t>
            </a:r>
            <a:r>
              <a:rPr sz="2400" spc="-5" dirty="0">
                <a:latin typeface="Times New Roman"/>
                <a:cs typeface="Times New Roman"/>
              </a:rPr>
              <a:t>IP </a:t>
            </a:r>
            <a:r>
              <a:rPr sz="2400" dirty="0">
                <a:latin typeface="Times New Roman"/>
                <a:cs typeface="Times New Roman"/>
              </a:rPr>
              <a:t> addresses.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Keyword-based </a:t>
            </a:r>
            <a:r>
              <a:rPr sz="2400" b="1" dirty="0">
                <a:latin typeface="Times New Roman"/>
                <a:cs typeface="Times New Roman"/>
              </a:rPr>
              <a:t>detection: </a:t>
            </a:r>
            <a:r>
              <a:rPr sz="2400" spc="-5" dirty="0">
                <a:latin typeface="Times New Roman"/>
                <a:cs typeface="Times New Roman"/>
              </a:rPr>
              <a:t>Simple </a:t>
            </a:r>
            <a:r>
              <a:rPr sz="2400" dirty="0">
                <a:latin typeface="Times New Roman"/>
                <a:cs typeface="Times New Roman"/>
              </a:rPr>
              <a:t>keyword </a:t>
            </a:r>
            <a:r>
              <a:rPr sz="2400" spc="-5" dirty="0">
                <a:latin typeface="Times New Roman"/>
                <a:cs typeface="Times New Roman"/>
              </a:rPr>
              <a:t>matching </a:t>
            </a:r>
            <a:r>
              <a:rPr sz="2400" dirty="0">
                <a:latin typeface="Times New Roman"/>
                <a:cs typeface="Times New Roman"/>
              </a:rPr>
              <a:t>to identify suspicious </a:t>
            </a:r>
            <a:r>
              <a:rPr sz="2400" spc="-5" dirty="0">
                <a:latin typeface="Times New Roman"/>
                <a:cs typeface="Times New Roman"/>
              </a:rPr>
              <a:t>reviews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based on known </a:t>
            </a:r>
            <a:r>
              <a:rPr sz="2400" dirty="0">
                <a:latin typeface="Times New Roman"/>
                <a:cs typeface="Times New Roman"/>
              </a:rPr>
              <a:t>phrases </a:t>
            </a:r>
            <a:r>
              <a:rPr sz="2400" spc="-5" dirty="0">
                <a:latin typeface="Times New Roman"/>
                <a:cs typeface="Times New Roman"/>
              </a:rPr>
              <a:t>often </a:t>
            </a:r>
            <a:r>
              <a:rPr sz="2400" dirty="0">
                <a:latin typeface="Times New Roman"/>
                <a:cs typeface="Times New Roman"/>
              </a:rPr>
              <a:t>used in fake reviews. This </a:t>
            </a:r>
            <a:r>
              <a:rPr sz="2400" spc="-5" dirty="0">
                <a:latin typeface="Times New Roman"/>
                <a:cs typeface="Times New Roman"/>
              </a:rPr>
              <a:t>method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produce a lot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false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positives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negatives.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0338" y="29971"/>
            <a:ext cx="2210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612749"/>
            <a:ext cx="10816590" cy="505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project on fake product </a:t>
            </a:r>
            <a:r>
              <a:rPr sz="2000" dirty="0">
                <a:latin typeface="Times New Roman"/>
                <a:cs typeface="Times New Roman"/>
              </a:rPr>
              <a:t>review </a:t>
            </a:r>
            <a:r>
              <a:rPr sz="2000" spc="-5" dirty="0">
                <a:latin typeface="Times New Roman"/>
                <a:cs typeface="Times New Roman"/>
              </a:rPr>
              <a:t>identification represents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significant step forward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ongoing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battle against deceptive and fraudulent </a:t>
            </a:r>
            <a:r>
              <a:rPr sz="2000" dirty="0">
                <a:latin typeface="Times New Roman"/>
                <a:cs typeface="Times New Roman"/>
              </a:rPr>
              <a:t>reviews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the digital marketplace. By integrating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range </a:t>
            </a:r>
            <a:r>
              <a:rPr sz="2000" spc="-1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 machine learning modules, including sentiment analysis, text classification, reviewer behavior analysis,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linguistic analysis, and </a:t>
            </a:r>
            <a:r>
              <a:rPr sz="2000" spc="-15" dirty="0">
                <a:latin typeface="Times New Roman"/>
                <a:cs typeface="Times New Roman"/>
              </a:rPr>
              <a:t>time </a:t>
            </a:r>
            <a:r>
              <a:rPr sz="2000" spc="-5" dirty="0">
                <a:latin typeface="Times New Roman"/>
                <a:cs typeface="Times New Roman"/>
              </a:rPr>
              <a:t>series analysis, </a:t>
            </a:r>
            <a:r>
              <a:rPr sz="2000" dirty="0">
                <a:latin typeface="Times New Roman"/>
                <a:cs typeface="Times New Roman"/>
              </a:rPr>
              <a:t>our </a:t>
            </a:r>
            <a:r>
              <a:rPr sz="2000" spc="-5" dirty="0">
                <a:latin typeface="Times New Roman"/>
                <a:cs typeface="Times New Roman"/>
              </a:rPr>
              <a:t>system is equipped to analyze and distinguish genuine </a:t>
            </a:r>
            <a:r>
              <a:rPr sz="2000" dirty="0">
                <a:latin typeface="Times New Roman"/>
                <a:cs typeface="Times New Roman"/>
              </a:rPr>
              <a:t> reviews </a:t>
            </a:r>
            <a:r>
              <a:rPr sz="2000" spc="-5" dirty="0">
                <a:latin typeface="Times New Roman"/>
                <a:cs typeface="Times New Roman"/>
              </a:rPr>
              <a:t>from misleading and fake feedback. This multi-faceted approach </a:t>
            </a:r>
            <a:r>
              <a:rPr sz="2000" dirty="0">
                <a:latin typeface="Times New Roman"/>
                <a:cs typeface="Times New Roman"/>
              </a:rPr>
              <a:t>not only </a:t>
            </a:r>
            <a:r>
              <a:rPr sz="2000" spc="-5" dirty="0">
                <a:latin typeface="Times New Roman"/>
                <a:cs typeface="Times New Roman"/>
              </a:rPr>
              <a:t>enhances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accuracy </a:t>
            </a:r>
            <a:r>
              <a:rPr sz="2000" dirty="0">
                <a:latin typeface="Times New Roman"/>
                <a:cs typeface="Times New Roman"/>
              </a:rPr>
              <a:t> of </a:t>
            </a:r>
            <a:r>
              <a:rPr sz="2000" spc="-5" dirty="0">
                <a:latin typeface="Times New Roman"/>
                <a:cs typeface="Times New Roman"/>
              </a:rPr>
              <a:t>identifying deceptive reviews </a:t>
            </a:r>
            <a:r>
              <a:rPr sz="2000" dirty="0">
                <a:latin typeface="Times New Roman"/>
                <a:cs typeface="Times New Roman"/>
              </a:rPr>
              <a:t>but </a:t>
            </a:r>
            <a:r>
              <a:rPr sz="2000" spc="-10" dirty="0">
                <a:latin typeface="Times New Roman"/>
                <a:cs typeface="Times New Roman"/>
              </a:rPr>
              <a:t>also </a:t>
            </a:r>
            <a:r>
              <a:rPr sz="2000" spc="-5" dirty="0">
                <a:latin typeface="Times New Roman"/>
                <a:cs typeface="Times New Roman"/>
              </a:rPr>
              <a:t>contributes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the credibility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reliability </a:t>
            </a:r>
            <a:r>
              <a:rPr sz="2000" dirty="0">
                <a:latin typeface="Times New Roman"/>
                <a:cs typeface="Times New Roman"/>
              </a:rPr>
              <a:t>of online </a:t>
            </a:r>
            <a:r>
              <a:rPr sz="2000" spc="-5" dirty="0">
                <a:latin typeface="Times New Roman"/>
                <a:cs typeface="Times New Roman"/>
              </a:rPr>
              <a:t>review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platforms.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project's outcome provides </a:t>
            </a:r>
            <a:r>
              <a:rPr sz="2000" dirty="0">
                <a:latin typeface="Times New Roman"/>
                <a:cs typeface="Times New Roman"/>
              </a:rPr>
              <a:t>valuable </a:t>
            </a:r>
            <a:r>
              <a:rPr sz="2000" spc="-5" dirty="0">
                <a:latin typeface="Times New Roman"/>
                <a:cs typeface="Times New Roman"/>
              </a:rPr>
              <a:t>tools </a:t>
            </a:r>
            <a:r>
              <a:rPr sz="2000" dirty="0">
                <a:latin typeface="Times New Roman"/>
                <a:cs typeface="Times New Roman"/>
              </a:rPr>
              <a:t>for both </a:t>
            </a:r>
            <a:r>
              <a:rPr sz="2000" spc="-5" dirty="0">
                <a:latin typeface="Times New Roman"/>
                <a:cs typeface="Times New Roman"/>
              </a:rPr>
              <a:t>consumers and businesses, enabling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 informed and trustworthy </a:t>
            </a:r>
            <a:r>
              <a:rPr sz="2000" spc="-50" dirty="0">
                <a:latin typeface="Times New Roman"/>
                <a:cs typeface="Times New Roman"/>
              </a:rPr>
              <a:t>decision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making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environment where genuine product feedback is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paramount. </a:t>
            </a:r>
            <a:r>
              <a:rPr sz="2000" dirty="0">
                <a:latin typeface="Times New Roman"/>
                <a:cs typeface="Times New Roman"/>
              </a:rPr>
              <a:t>As the </a:t>
            </a:r>
            <a:r>
              <a:rPr sz="2000" spc="-5" dirty="0">
                <a:latin typeface="Times New Roman"/>
                <a:cs typeface="Times New Roman"/>
              </a:rPr>
              <a:t>digital marketplace continues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evolve, </a:t>
            </a:r>
            <a:r>
              <a:rPr sz="2000" dirty="0">
                <a:latin typeface="Times New Roman"/>
                <a:cs typeface="Times New Roman"/>
              </a:rPr>
              <a:t>our </a:t>
            </a:r>
            <a:r>
              <a:rPr sz="2000" spc="-5" dirty="0">
                <a:latin typeface="Times New Roman"/>
                <a:cs typeface="Times New Roman"/>
              </a:rPr>
              <a:t>commitment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countering fake reviews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remains unwavering, and </a:t>
            </a:r>
            <a:r>
              <a:rPr sz="200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anticipate that this project will </a:t>
            </a:r>
            <a:r>
              <a:rPr sz="2000" dirty="0">
                <a:latin typeface="Times New Roman"/>
                <a:cs typeface="Times New Roman"/>
              </a:rPr>
              <a:t>have a </a:t>
            </a:r>
            <a:r>
              <a:rPr sz="2000" spc="-5" dirty="0">
                <a:latin typeface="Times New Roman"/>
                <a:cs typeface="Times New Roman"/>
              </a:rPr>
              <a:t>positive impact on maintaining the </a:t>
            </a:r>
            <a:r>
              <a:rPr sz="2000" dirty="0">
                <a:latin typeface="Times New Roman"/>
                <a:cs typeface="Times New Roman"/>
              </a:rPr>
              <a:t> integrity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online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reviews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future.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013205"/>
            <a:ext cx="10407650" cy="485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435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"/>
              <a:tabLst>
                <a:tab pos="253365" algn="l"/>
              </a:tabLst>
            </a:pPr>
            <a:r>
              <a:rPr sz="2400" dirty="0">
                <a:latin typeface="Times New Roman"/>
                <a:cs typeface="Times New Roman"/>
              </a:rPr>
              <a:t>“A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Multi-type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Classifier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Ensemble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Fake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+Reviews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Textual-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Feature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Extraction”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G. S.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Budhi,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Chiong Published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October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(2023)</a:t>
            </a:r>
            <a:endParaRPr sz="2400">
              <a:latin typeface="Times New Roman"/>
              <a:cs typeface="Times New Roman"/>
            </a:endParaRPr>
          </a:p>
          <a:p>
            <a:pPr marL="12700" marR="146050">
              <a:lnSpc>
                <a:spcPct val="100000"/>
              </a:lnSpc>
              <a:spcBef>
                <a:spcPts val="575"/>
              </a:spcBef>
              <a:buSzPct val="95833"/>
              <a:buFont typeface="Wingdings"/>
              <a:buChar char=""/>
              <a:tabLst>
                <a:tab pos="327025" algn="l"/>
              </a:tabLst>
            </a:pPr>
            <a:r>
              <a:rPr sz="2400" spc="-5" dirty="0">
                <a:latin typeface="Times New Roman"/>
                <a:cs typeface="Times New Roman"/>
              </a:rPr>
              <a:t>"Review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Fake Product </a:t>
            </a:r>
            <a:r>
              <a:rPr sz="2400" dirty="0">
                <a:latin typeface="Times New Roman"/>
                <a:cs typeface="Times New Roman"/>
              </a:rPr>
              <a:t>Review </a:t>
            </a:r>
            <a:r>
              <a:rPr sz="2400" spc="-5" dirty="0">
                <a:latin typeface="Times New Roman"/>
                <a:cs typeface="Times New Roman"/>
              </a:rPr>
              <a:t>Detection </a:t>
            </a:r>
            <a:r>
              <a:rPr sz="2400" spc="-15" dirty="0">
                <a:latin typeface="Times New Roman"/>
                <a:cs typeface="Times New Roman"/>
              </a:rPr>
              <a:t>Techniques“ </a:t>
            </a:r>
            <a:r>
              <a:rPr sz="2400" dirty="0">
                <a:latin typeface="Times New Roman"/>
                <a:cs typeface="Times New Roman"/>
              </a:rPr>
              <a:t>B. </a:t>
            </a:r>
            <a:r>
              <a:rPr sz="2400" spc="-160" dirty="0">
                <a:latin typeface="Times New Roman"/>
                <a:cs typeface="Times New Roman"/>
              </a:rPr>
              <a:t>V. </a:t>
            </a:r>
            <a:r>
              <a:rPr sz="2400" dirty="0">
                <a:latin typeface="Times New Roman"/>
                <a:cs typeface="Times New Roman"/>
              </a:rPr>
              <a:t>Santhosh Krishna,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Sanjeev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Sharma,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+3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authors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C. Indraja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Published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23 February(2022)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80"/>
              </a:spcBef>
              <a:buSzPct val="95833"/>
              <a:buFont typeface="Wingdings"/>
              <a:buChar char=""/>
              <a:tabLst>
                <a:tab pos="327025" algn="l"/>
              </a:tabLst>
            </a:pPr>
            <a:r>
              <a:rPr sz="2400" dirty="0">
                <a:latin typeface="Times New Roman"/>
                <a:cs typeface="Times New Roman"/>
              </a:rPr>
              <a:t>“Fake </a:t>
            </a:r>
            <a:r>
              <a:rPr sz="2400" spc="-5" dirty="0">
                <a:latin typeface="Times New Roman"/>
                <a:cs typeface="Times New Roman"/>
              </a:rPr>
              <a:t>Reviews </a:t>
            </a:r>
            <a:r>
              <a:rPr sz="2400" dirty="0">
                <a:latin typeface="Times New Roman"/>
                <a:cs typeface="Times New Roman"/>
              </a:rPr>
              <a:t>Filtering </a:t>
            </a:r>
            <a:r>
              <a:rPr sz="2400" spc="-5" dirty="0">
                <a:latin typeface="Times New Roman"/>
                <a:cs typeface="Times New Roman"/>
              </a:rPr>
              <a:t>System Using Supervised Machine </a:t>
            </a:r>
            <a:r>
              <a:rPr sz="2400" dirty="0">
                <a:latin typeface="Times New Roman"/>
                <a:cs typeface="Times New Roman"/>
              </a:rPr>
              <a:t>Learning” Deepanshu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Jain,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Sayam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Kumar,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Yashika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Goyal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Published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29 </a:t>
            </a:r>
            <a:r>
              <a:rPr sz="2400" spc="-5" dirty="0">
                <a:latin typeface="Times New Roman"/>
                <a:cs typeface="Times New Roman"/>
              </a:rPr>
              <a:t>July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(2022)</a:t>
            </a:r>
            <a:endParaRPr sz="2400">
              <a:latin typeface="Times New Roman"/>
              <a:cs typeface="Times New Roman"/>
            </a:endParaRPr>
          </a:p>
          <a:p>
            <a:pPr marL="12700" marR="462915">
              <a:lnSpc>
                <a:spcPct val="100000"/>
              </a:lnSpc>
              <a:spcBef>
                <a:spcPts val="575"/>
              </a:spcBef>
              <a:buSzPct val="95833"/>
              <a:buFont typeface="Wingdings"/>
              <a:buChar char=""/>
              <a:tabLst>
                <a:tab pos="402590" algn="l"/>
                <a:tab pos="403225" algn="l"/>
              </a:tabLst>
            </a:pPr>
            <a:r>
              <a:rPr sz="2400" spc="-5" dirty="0">
                <a:latin typeface="Times New Roman"/>
                <a:cs typeface="Times New Roman"/>
              </a:rPr>
              <a:t>"Fake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Review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 on Ma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hine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ning: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Lit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rature  </a:t>
            </a:r>
            <a:r>
              <a:rPr sz="2400" spc="-5" dirty="0">
                <a:latin typeface="Times New Roman"/>
                <a:cs typeface="Times New Roman"/>
              </a:rPr>
              <a:t>Review"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Thanh-Vy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Tran,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Cuong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Pham-Nguyen,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Dieu-Thu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(2021).</a:t>
            </a:r>
            <a:endParaRPr sz="2400">
              <a:latin typeface="Times New Roman"/>
              <a:cs typeface="Times New Roman"/>
            </a:endParaRPr>
          </a:p>
          <a:p>
            <a:pPr marL="402590" indent="-390525">
              <a:lnSpc>
                <a:spcPct val="100000"/>
              </a:lnSpc>
              <a:spcBef>
                <a:spcPts val="580"/>
              </a:spcBef>
              <a:buSzPct val="95833"/>
              <a:buFont typeface="Wingdings"/>
              <a:buChar char=""/>
              <a:tabLst>
                <a:tab pos="402590" algn="l"/>
                <a:tab pos="403225" algn="l"/>
              </a:tabLst>
            </a:pPr>
            <a:r>
              <a:rPr sz="2400" spc="-5" dirty="0">
                <a:latin typeface="Times New Roman"/>
                <a:cs typeface="Times New Roman"/>
              </a:rPr>
              <a:t>"A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Survey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Fake</a:t>
            </a:r>
            <a:r>
              <a:rPr sz="2400" spc="-5" dirty="0">
                <a:latin typeface="Times New Roman"/>
                <a:cs typeface="Times New Roman"/>
              </a:rPr>
              <a:t> Reviews </a:t>
            </a:r>
            <a:r>
              <a:rPr sz="2400" dirty="0">
                <a:latin typeface="Times New Roman"/>
                <a:cs typeface="Times New Roman"/>
              </a:rPr>
              <a:t>Detection"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Yanbing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Liu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al.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(2021).</a:t>
            </a:r>
            <a:endParaRPr sz="2400">
              <a:latin typeface="Times New Roman"/>
              <a:cs typeface="Times New Roman"/>
            </a:endParaRPr>
          </a:p>
          <a:p>
            <a:pPr marL="12700" marR="24130">
              <a:lnSpc>
                <a:spcPct val="100000"/>
              </a:lnSpc>
              <a:spcBef>
                <a:spcPts val="575"/>
              </a:spcBef>
              <a:buSzPct val="95833"/>
              <a:buFont typeface="Wingdings"/>
              <a:buChar char=""/>
              <a:tabLst>
                <a:tab pos="253365" algn="l"/>
              </a:tabLst>
            </a:pPr>
            <a:r>
              <a:rPr sz="2400" spc="-5" dirty="0">
                <a:latin typeface="Times New Roman"/>
                <a:cs typeface="Times New Roman"/>
              </a:rPr>
              <a:t>"Fake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Review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Exploiting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Implicit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Correlations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Reviews"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Shu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Zhang,</a:t>
            </a:r>
            <a:r>
              <a:rPr sz="2400" spc="-5" dirty="0">
                <a:latin typeface="Times New Roman"/>
                <a:cs typeface="Times New Roman"/>
              </a:rPr>
              <a:t> Jiamin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Wen,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Senzhang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Wang,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Yue</a:t>
            </a:r>
            <a:r>
              <a:rPr sz="2400" dirty="0">
                <a:latin typeface="Times New Roman"/>
                <a:cs typeface="Times New Roman"/>
              </a:rPr>
              <a:t> Zhang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(2020).</a:t>
            </a:r>
            <a:endParaRPr sz="2400">
              <a:latin typeface="Times New Roman"/>
              <a:cs typeface="Times New Roman"/>
            </a:endParaRPr>
          </a:p>
          <a:p>
            <a:pPr marL="402590" indent="-390525">
              <a:lnSpc>
                <a:spcPct val="100000"/>
              </a:lnSpc>
              <a:spcBef>
                <a:spcPts val="575"/>
              </a:spcBef>
              <a:buSzPct val="95833"/>
              <a:buFont typeface="Wingdings"/>
              <a:buChar char=""/>
              <a:tabLst>
                <a:tab pos="402590" algn="l"/>
                <a:tab pos="403225" algn="l"/>
              </a:tabLst>
            </a:pPr>
            <a:r>
              <a:rPr sz="2400" spc="-5" dirty="0">
                <a:latin typeface="Times New Roman"/>
                <a:cs typeface="Times New Roman"/>
              </a:rPr>
              <a:t>"A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Survey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Opinion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Spam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Detection"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S.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Mudumbi</a:t>
            </a:r>
            <a:r>
              <a:rPr sz="2400" dirty="0">
                <a:latin typeface="Times New Roman"/>
                <a:cs typeface="Times New Roman"/>
              </a:rPr>
              <a:t> 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(2019)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2560" y="2345563"/>
            <a:ext cx="763143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0" spc="810" dirty="0">
                <a:solidFill>
                  <a:srgbClr val="974707"/>
                </a:solidFill>
                <a:latin typeface="Cambria"/>
                <a:cs typeface="Cambria"/>
              </a:rPr>
              <a:t>Thank</a:t>
            </a:r>
            <a:r>
              <a:rPr sz="9600" b="0" spc="875" dirty="0">
                <a:solidFill>
                  <a:srgbClr val="974707"/>
                </a:solidFill>
                <a:latin typeface="Cambria"/>
                <a:cs typeface="Cambria"/>
              </a:rPr>
              <a:t> </a:t>
            </a:r>
            <a:r>
              <a:rPr sz="9600" b="0" spc="425" dirty="0">
                <a:solidFill>
                  <a:srgbClr val="974707"/>
                </a:solidFill>
                <a:latin typeface="Cambria"/>
                <a:cs typeface="Cambria"/>
              </a:rPr>
              <a:t>You!!!</a:t>
            </a:r>
            <a:endParaRPr sz="9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17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1173" y="2540"/>
            <a:ext cx="3462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Table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5" dirty="0"/>
              <a:t>Contents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2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24200" y="990596"/>
          <a:ext cx="5897880" cy="5029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294"/>
                <a:gridCol w="3637175"/>
                <a:gridCol w="1302411"/>
              </a:tblGrid>
              <a:tr h="6227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S.NO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30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TOPIC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Page.no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Abstract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Introduction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Objectives</a:t>
                      </a:r>
                      <a:r>
                        <a:rPr lang="en-US" sz="1800" baseline="0" dirty="0" smtClean="0">
                          <a:latin typeface="Times New Roman"/>
                          <a:cs typeface="Times New Roman"/>
                        </a:rPr>
                        <a:t> and scope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Literature</a:t>
                      </a:r>
                      <a:r>
                        <a:rPr lang="en-US" sz="1800" baseline="0" dirty="0" smtClean="0">
                          <a:latin typeface="Times New Roman"/>
                          <a:cs typeface="Times New Roman"/>
                        </a:rPr>
                        <a:t> survey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7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5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800" spc="-5" dirty="0" smtClean="0">
                          <a:latin typeface="Times New Roman"/>
                          <a:cs typeface="Times New Roman"/>
                        </a:rPr>
                        <a:t>Summary</a:t>
                      </a:r>
                      <a:r>
                        <a:rPr lang="en-US" sz="1800" spc="-5" baseline="0" dirty="0" smtClean="0">
                          <a:latin typeface="Times New Roman"/>
                          <a:cs typeface="Times New Roman"/>
                        </a:rPr>
                        <a:t> of Literature survey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8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lang="en-US" sz="1800" spc="-7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Requirements</a:t>
                      </a: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7.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Algorithm</a:t>
                      </a:r>
                      <a:r>
                        <a:rPr lang="en-US" sz="1800" spc="-7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used</a:t>
                      </a: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75" dirty="0" smtClean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1800" spc="-75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5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lang="en-US" sz="1800" baseline="0" dirty="0" smtClean="0">
                          <a:latin typeface="Times New Roman"/>
                          <a:cs typeface="Times New Roman"/>
                        </a:rPr>
                        <a:t> system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 smtClean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Existing</a:t>
                      </a:r>
                      <a:r>
                        <a:rPr lang="en-US" sz="1800" spc="-6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System</a:t>
                      </a: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 smtClean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Conclusion</a:t>
                      </a: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 smtClean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5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11.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Reference</a:t>
                      </a: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 smtClean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1800" spc="-5" dirty="0" smtClean="0">
                          <a:latin typeface="Times New Roman"/>
                          <a:cs typeface="Times New Roman"/>
                        </a:rPr>
                        <a:t>6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4053" y="2540"/>
            <a:ext cx="1727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Ab</a:t>
            </a:r>
            <a:r>
              <a:rPr dirty="0"/>
              <a:t>stract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5168" y="588599"/>
            <a:ext cx="11148695" cy="229425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Reviews,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ratings,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experience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stories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left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by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customers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e-commerce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websites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online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helpful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buyers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sellers.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100"/>
              </a:lnSpc>
              <a:spcBef>
                <a:spcPts val="575"/>
              </a:spcBef>
              <a:buFont typeface="Wingdings"/>
              <a:buChar char=""/>
              <a:tabLst>
                <a:tab pos="431165" algn="l"/>
                <a:tab pos="431800" algn="l"/>
              </a:tabLst>
            </a:pPr>
            <a:r>
              <a:rPr dirty="0"/>
              <a:t>	</a:t>
            </a:r>
            <a:r>
              <a:rPr sz="2400" spc="-5" dirty="0">
                <a:latin typeface="Times New Roman"/>
                <a:cs typeface="Times New Roman"/>
              </a:rPr>
              <a:t>By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datasets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analyze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positive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negative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reviews.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labelled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reviews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pre-processed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tokenization.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46260" y="3734816"/>
            <a:ext cx="2656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7265" algn="l"/>
                <a:tab pos="1646555" algn="l"/>
              </a:tabLst>
            </a:pPr>
            <a:r>
              <a:rPr sz="2400" spc="-5" dirty="0">
                <a:latin typeface="Times New Roman"/>
                <a:cs typeface="Times New Roman"/>
              </a:rPr>
              <a:t>SVM,	and	Lo</a:t>
            </a:r>
            <a:r>
              <a:rPr sz="2400" spc="-15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ist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168" y="3113023"/>
            <a:ext cx="828802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Importing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libraries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numpy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pandas,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sklearn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metrics.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100"/>
              </a:lnSpc>
              <a:spcBef>
                <a:spcPts val="570"/>
              </a:spcBef>
              <a:buFont typeface="Wingdings"/>
              <a:buChar char=""/>
              <a:tabLst>
                <a:tab pos="355600" algn="l"/>
                <a:tab pos="1632585" algn="l"/>
                <a:tab pos="2814955" algn="l"/>
                <a:tab pos="4192904" algn="l"/>
                <a:tab pos="4792345" algn="l"/>
                <a:tab pos="6050915" algn="l"/>
                <a:tab pos="7043420" algn="l"/>
              </a:tabLst>
            </a:pPr>
            <a:r>
              <a:rPr sz="2400" dirty="0">
                <a:latin typeface="Times New Roman"/>
                <a:cs typeface="Times New Roman"/>
              </a:rPr>
              <a:t>Multi</a:t>
            </a: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le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odel</a:t>
            </a:r>
            <a:r>
              <a:rPr sz="2400" spc="-5" dirty="0">
                <a:latin typeface="Times New Roman"/>
                <a:cs typeface="Times New Roman"/>
              </a:rPr>
              <a:t>s,</a:t>
            </a:r>
            <a:r>
              <a:rPr sz="2400" dirty="0">
                <a:latin typeface="Times New Roman"/>
                <a:cs typeface="Times New Roman"/>
              </a:rPr>
              <a:t>	i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ding	the	Random	Fore</a:t>
            </a:r>
            <a:r>
              <a:rPr sz="2400" spc="-5" dirty="0">
                <a:latin typeface="Times New Roman"/>
                <a:cs typeface="Times New Roman"/>
              </a:rPr>
              <a:t>st</a:t>
            </a:r>
            <a:r>
              <a:rPr sz="2400" dirty="0">
                <a:latin typeface="Times New Roman"/>
                <a:cs typeface="Times New Roman"/>
              </a:rPr>
              <a:t>	C</a:t>
            </a:r>
            <a:r>
              <a:rPr sz="2400" spc="-15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sifie</a:t>
            </a:r>
            <a:r>
              <a:rPr sz="2400" spc="-10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,  Regression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used.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168" y="4722753"/>
            <a:ext cx="11147425" cy="1123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major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goal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make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sure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users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receive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authentic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reviews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bogus</a:t>
            </a:r>
            <a:r>
              <a:rPr sz="2400" spc="-15" dirty="0">
                <a:latin typeface="Calibri"/>
                <a:cs typeface="Calibri"/>
              </a:rPr>
              <a:t> content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prevent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further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fraud.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7478" y="0"/>
            <a:ext cx="250012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-5" dirty="0" smtClean="0"/>
              <a:t>I</a:t>
            </a:r>
            <a:r>
              <a:rPr b="0" spc="-5" dirty="0" smtClean="0">
                <a:latin typeface="Times New Roman"/>
                <a:cs typeface="Times New Roman"/>
              </a:rPr>
              <a:t>ntroducti</a:t>
            </a:r>
            <a:r>
              <a:rPr lang="en-US" b="0" spc="-5" dirty="0" smtClean="0">
                <a:latin typeface="Times New Roman"/>
                <a:cs typeface="Times New Roman"/>
              </a:rPr>
              <a:t>o</a:t>
            </a:r>
            <a:r>
              <a:rPr b="0" spc="-5" dirty="0" smtClean="0">
                <a:latin typeface="Times New Roman"/>
                <a:cs typeface="Times New Roman"/>
              </a:rPr>
              <a:t>n</a:t>
            </a:r>
            <a:endParaRPr b="0" spc="-5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381000" y="6452005"/>
            <a:ext cx="28194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795273"/>
            <a:ext cx="10815955" cy="401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534035" algn="l"/>
                <a:tab pos="534670" algn="l"/>
                <a:tab pos="965200" algn="l"/>
                <a:tab pos="1583690" algn="l"/>
                <a:tab pos="2690495" algn="l"/>
                <a:tab pos="3315335" algn="l"/>
                <a:tab pos="4544060" algn="l"/>
                <a:tab pos="5297170" algn="l"/>
                <a:tab pos="6503670" algn="l"/>
                <a:tab pos="7308850" algn="l"/>
                <a:tab pos="8401685" algn="l"/>
                <a:tab pos="8831580" algn="l"/>
                <a:tab pos="10447020" algn="l"/>
              </a:tabLst>
            </a:pPr>
            <a:r>
              <a:rPr dirty="0"/>
              <a:t>	</a:t>
            </a:r>
            <a:r>
              <a:rPr sz="2400" dirty="0">
                <a:latin typeface="Times New Roman"/>
                <a:cs typeface="Times New Roman"/>
              </a:rPr>
              <a:t>In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odern	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a,	Reviews	h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ve	rep</a:t>
            </a:r>
            <a:r>
              <a:rPr sz="2400" spc="-1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aced	ot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er	</a:t>
            </a:r>
            <a:r>
              <a:rPr sz="2400" spc="-5" dirty="0">
                <a:latin typeface="Times New Roman"/>
                <a:cs typeface="Times New Roman"/>
              </a:rPr>
              <a:t>sources</a:t>
            </a:r>
            <a:r>
              <a:rPr sz="2400" dirty="0">
                <a:latin typeface="Times New Roman"/>
                <a:cs typeface="Times New Roman"/>
              </a:rPr>
              <a:t>	of	infor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ion	for  </a:t>
            </a:r>
            <a:r>
              <a:rPr sz="2400" spc="-5" dirty="0">
                <a:latin typeface="Times New Roman"/>
                <a:cs typeface="Times New Roman"/>
              </a:rPr>
              <a:t>consumers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looking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make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decisions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regarding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items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  <a:p>
            <a:pPr marL="355600" marR="762635" indent="-342900">
              <a:lnSpc>
                <a:spcPct val="15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major </a:t>
            </a:r>
            <a:r>
              <a:rPr sz="2400" dirty="0">
                <a:latin typeface="Times New Roman"/>
                <a:cs typeface="Times New Roman"/>
              </a:rPr>
              <a:t>goal of this project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make sure </a:t>
            </a:r>
            <a:r>
              <a:rPr sz="2400" dirty="0">
                <a:latin typeface="Times New Roman"/>
                <a:cs typeface="Times New Roman"/>
              </a:rPr>
              <a:t>that users only receive authentic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posts</a:t>
            </a:r>
            <a:r>
              <a:rPr sz="2400" dirty="0">
                <a:latin typeface="Times New Roman"/>
                <a:cs typeface="Times New Roman"/>
              </a:rPr>
              <a:t>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reviews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 bogus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prevent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further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fraud.</a:t>
            </a: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Detecting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fake</a:t>
            </a:r>
            <a:r>
              <a:rPr sz="2400" dirty="0">
                <a:latin typeface="Times New Roman"/>
                <a:cs typeface="Times New Roman"/>
              </a:rPr>
              <a:t> review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become</a:t>
            </a:r>
            <a:r>
              <a:rPr sz="2400" dirty="0">
                <a:latin typeface="Times New Roman"/>
                <a:cs typeface="Times New Roman"/>
              </a:rPr>
              <a:t> and still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active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Times New Roman"/>
                <a:cs typeface="Times New Roman"/>
              </a:rPr>
              <a:t>research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0640"/>
            <a:ext cx="11125201" cy="553998"/>
          </a:xfrm>
        </p:spPr>
        <p:txBody>
          <a:bodyPr/>
          <a:lstStyle/>
          <a:p>
            <a:pPr algn="ctr"/>
            <a:r>
              <a:rPr lang="en-US" dirty="0" smtClean="0"/>
              <a:t>Objectives and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762001"/>
            <a:ext cx="11008359" cy="5786199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Objectives: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Develop a Robust Algorithm: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a machine learning or natural language processing (NLP) algorithm capable of accurately identifying fake product reviews.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Ensure the algorithm is adaptable and can handle various types of fake reviews, including those with subtle nuances.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Improve Consumer Confidence: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Enhance trust and confidence in online product reviews by reducing the prevalence of fake reviews.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 consumers with a more reliable source of information when making purchasing decisions.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Enhance Platform Integrity: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Assist e-commerce platforms, review websites, and online marketplaces in maintaining the integrity of their review systems.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Protect the reputation of these platforms by minimizing the impact of fake reviews on customer trust.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User-Friendly Integration: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 a user-friendly tool or API that can be easily integrated into existing platforms and systems.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Ensure seamless adoption by various online marketplaces and review platforms without significant technical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challenges.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Continuous Improvement: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 a mechanism for continuous learning and improvement of the algorithm.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381000" y="6452005"/>
            <a:ext cx="28194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838200"/>
            <a:ext cx="11160759" cy="5632311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Scope: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Types of Fake Reviews: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Scope includes the identification of various types of fake reviews, such as paid reviews, biased reviews, and reviews generated by bots.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Platforms Covered: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Initially focus on major e-commerce platforms, online marketplaces, and review websites where fake reviews are commonly found.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Multilingual Support: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Consideration for multiple languages to ensure the algorithm's effectiveness across diverse online communities.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Privacy and Ethics: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Adhere to ethical standards and ensure the privacy of user data while developing and deploying the fake review identification system.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Collaboration with Platforms: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Collaborate with online platforms to integrate the solution seamlessly and address specific concerns or requirements.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Education and Awareness: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Include components to educate users about the importance of genuine reviews and the risks associated with fake reviews.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Conti……</a:t>
            </a:r>
            <a:endParaRPr lang="en-US" dirty="0"/>
          </a:p>
        </p:txBody>
      </p:sp>
      <p:sp>
        <p:nvSpPr>
          <p:cNvPr id="5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381000" y="6452005"/>
            <a:ext cx="28194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79450" y="628141"/>
          <a:ext cx="10440667" cy="5802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455"/>
                <a:gridCol w="2185670"/>
                <a:gridCol w="1586229"/>
                <a:gridCol w="2862579"/>
                <a:gridCol w="3086734"/>
              </a:tblGrid>
              <a:tr h="500761"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5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S-no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90245" marR="471170" indent="-21336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3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Author</a:t>
                      </a:r>
                      <a:r>
                        <a:rPr sz="1300" b="1" spc="-4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300" b="1" spc="-7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4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Year </a:t>
                      </a:r>
                      <a:r>
                        <a:rPr sz="13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300" b="1" spc="-31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Publication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1879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3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Journal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37870">
                        <a:lnSpc>
                          <a:spcPct val="100000"/>
                        </a:lnSpc>
                        <a:spcBef>
                          <a:spcPts val="1170"/>
                        </a:spcBef>
                        <a:tabLst>
                          <a:tab pos="1711325" algn="l"/>
                        </a:tabLst>
                      </a:pPr>
                      <a:r>
                        <a:rPr sz="1300" b="1" spc="-1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r>
                        <a:rPr sz="13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300" b="1" spc="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the	paper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5880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5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Advantages</a:t>
                      </a:r>
                      <a:r>
                        <a:rPr sz="1500" b="1" spc="-5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3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Limitations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4338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 dirty="0">
                        <a:latin typeface="Times New Roman"/>
                        <a:cs typeface="Times New Roman"/>
                      </a:endParaRPr>
                    </a:p>
                    <a:p>
                      <a:pPr marL="59055" marR="424180" indent="54610">
                        <a:lnSpc>
                          <a:spcPct val="1072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Li,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F.,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Huang,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M.,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8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ang,</a:t>
                      </a: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3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.(2015)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ACM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9055" marR="74295">
                        <a:lnSpc>
                          <a:spcPct val="107100"/>
                        </a:lnSpc>
                        <a:spcBef>
                          <a:spcPts val="5"/>
                        </a:spcBef>
                      </a:pP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ransact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ons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  Intelligent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Systems and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Technology.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41605" marR="136525" indent="635" algn="ctr">
                        <a:lnSpc>
                          <a:spcPct val="107200"/>
                        </a:lnSpc>
                        <a:spcBef>
                          <a:spcPts val="13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"Collective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Opinion Spam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Detection: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Bridging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Review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Networks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Metadata"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59690" marR="48895" algn="just">
                        <a:lnSpc>
                          <a:spcPct val="1071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Advantages: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Proposes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a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framework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considering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both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review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content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and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network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structures.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9690" marR="50165" algn="just">
                        <a:lnSpc>
                          <a:spcPct val="107300"/>
                        </a:lnSpc>
                        <a:spcBef>
                          <a:spcPts val="7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Limitations: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Assumes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certain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review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characteristics,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applicable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 all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cases.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8677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9055" marR="50800" algn="just">
                        <a:lnSpc>
                          <a:spcPct val="107200"/>
                        </a:lnSpc>
                        <a:spcBef>
                          <a:spcPts val="138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Akhtar,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M.S.,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Ekbal,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A.,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Bhattacharyya,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P.(2017)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IEEE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9055" marR="51435">
                        <a:lnSpc>
                          <a:spcPct val="1071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Transactions</a:t>
                      </a:r>
                      <a:r>
                        <a:rPr sz="18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Knowledge</a:t>
                      </a:r>
                      <a:r>
                        <a:rPr sz="180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Engineering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4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746760" marR="429895" indent="-259079">
                        <a:lnSpc>
                          <a:spcPct val="1073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"Learning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Identify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Review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Spam"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9690" algn="just">
                        <a:lnSpc>
                          <a:spcPts val="2135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Advantages:</a:t>
                      </a:r>
                      <a:r>
                        <a:rPr sz="1800" b="1" spc="73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Utilizes    </a:t>
                      </a:r>
                      <a:r>
                        <a:rPr sz="18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deep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59690" marR="52705" algn="just">
                        <a:lnSpc>
                          <a:spcPct val="1072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techniques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to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identify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spam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reviews.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59690" marR="49530" algn="just">
                        <a:lnSpc>
                          <a:spcPct val="107000"/>
                        </a:lnSpc>
                        <a:spcBef>
                          <a:spcPts val="79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Limitations: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Requires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considerable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amount of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labeled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data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training.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7021" y="40640"/>
            <a:ext cx="3457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Literature</a:t>
            </a:r>
            <a:r>
              <a:rPr spc="-40" dirty="0"/>
              <a:t> </a:t>
            </a:r>
            <a:r>
              <a:rPr spc="-5" dirty="0"/>
              <a:t>survey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9971"/>
            <a:ext cx="11734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0" spc="-5" dirty="0" smtClean="0"/>
              <a:t>Summary of </a:t>
            </a:r>
            <a:r>
              <a:rPr b="0" spc="-5" dirty="0" smtClean="0">
                <a:latin typeface="Times New Roman"/>
                <a:cs typeface="Times New Roman"/>
              </a:rPr>
              <a:t>Literature</a:t>
            </a:r>
            <a:r>
              <a:rPr b="0" spc="-60" dirty="0" smtClean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Survey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840994"/>
            <a:ext cx="10816590" cy="411987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5600" marR="7620" indent="-342900" algn="just">
              <a:lnSpc>
                <a:spcPts val="2860"/>
              </a:lnSpc>
              <a:spcBef>
                <a:spcPts val="21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"Fake </a:t>
            </a:r>
            <a:r>
              <a:rPr sz="2400" spc="-10" dirty="0">
                <a:latin typeface="Times New Roman"/>
                <a:cs typeface="Times New Roman"/>
              </a:rPr>
              <a:t>Review </a:t>
            </a:r>
            <a:r>
              <a:rPr sz="2400" spc="-5" dirty="0">
                <a:latin typeface="Times New Roman"/>
                <a:cs typeface="Times New Roman"/>
              </a:rPr>
              <a:t>Detection </a:t>
            </a:r>
            <a:r>
              <a:rPr sz="2400" dirty="0">
                <a:latin typeface="Times New Roman"/>
                <a:cs typeface="Times New Roman"/>
              </a:rPr>
              <a:t>via </a:t>
            </a:r>
            <a:r>
              <a:rPr sz="2400" spc="-5" dirty="0">
                <a:latin typeface="Times New Roman"/>
                <a:cs typeface="Times New Roman"/>
              </a:rPr>
              <a:t>Exploiting Implicit Correlations </a:t>
            </a:r>
            <a:r>
              <a:rPr sz="2400" dirty="0">
                <a:latin typeface="Times New Roman"/>
                <a:cs typeface="Times New Roman"/>
              </a:rPr>
              <a:t>between </a:t>
            </a:r>
            <a:r>
              <a:rPr sz="2400" spc="-5" dirty="0">
                <a:latin typeface="Times New Roman"/>
                <a:cs typeface="Times New Roman"/>
              </a:rPr>
              <a:t>Reviews"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Shu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Zhang,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JiaminWen,</a:t>
            </a:r>
            <a:r>
              <a:rPr sz="2400" dirty="0">
                <a:latin typeface="Times New Roman"/>
                <a:cs typeface="Times New Roman"/>
              </a:rPr>
              <a:t> Senzhang</a:t>
            </a:r>
            <a:r>
              <a:rPr sz="2400" spc="-45" dirty="0">
                <a:latin typeface="Times New Roman"/>
                <a:cs typeface="Times New Roman"/>
              </a:rPr>
              <a:t> Wang,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Yue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Zhang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(2020).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"/>
            </a:pPr>
            <a:endParaRPr sz="3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Title: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Fake Review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Exploiting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Implicit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Correlations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Reviews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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  <a:tab pos="20072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Author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and	</a:t>
            </a:r>
            <a:r>
              <a:rPr sz="2400" b="1" spc="-55" dirty="0">
                <a:latin typeface="Times New Roman"/>
                <a:cs typeface="Times New Roman"/>
              </a:rPr>
              <a:t>Year: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Shu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Zhang,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JiaminWen</a:t>
            </a:r>
            <a:r>
              <a:rPr sz="2400" dirty="0">
                <a:latin typeface="Times New Roman"/>
                <a:cs typeface="Times New Roman"/>
              </a:rPr>
              <a:t> 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Senzhang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Wang,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Yue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Zhang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(2020).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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96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Problem</a:t>
            </a:r>
            <a:r>
              <a:rPr sz="2400" b="1" spc="-5" dirty="0">
                <a:latin typeface="Times New Roman"/>
                <a:cs typeface="Times New Roman"/>
              </a:rPr>
              <a:t> Description: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captures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implicit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correlations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between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reviews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improve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accuracy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fake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review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detection</a:t>
            </a:r>
            <a:r>
              <a:rPr sz="2400" dirty="0">
                <a:latin typeface="Times New Roman"/>
                <a:cs typeface="Times New Roman"/>
              </a:rPr>
              <a:t> using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deep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learning </a:t>
            </a:r>
            <a:r>
              <a:rPr sz="2400" dirty="0">
                <a:latin typeface="Times New Roman"/>
                <a:cs typeface="Times New Roman"/>
              </a:rPr>
              <a:t> techniques.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0565" y="40640"/>
            <a:ext cx="1613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Conti….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860805"/>
            <a:ext cx="10816590" cy="448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"Fake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Review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Detection</a:t>
            </a:r>
            <a:r>
              <a:rPr sz="2400" dirty="0">
                <a:latin typeface="Times New Roman"/>
                <a:cs typeface="Times New Roman"/>
              </a:rPr>
              <a:t> Based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Learning: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Systematic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Literature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Review"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-Vy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Tran,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Cuong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Pham-Nguyen,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Dieu-Thu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(2021).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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Title: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Fake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Review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Detection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Based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Learning: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Systematic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Literature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Review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  <a:tab pos="20072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Author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and	</a:t>
            </a:r>
            <a:r>
              <a:rPr sz="2400" b="1" spc="-55" dirty="0">
                <a:latin typeface="Times New Roman"/>
                <a:cs typeface="Times New Roman"/>
              </a:rPr>
              <a:t>Year: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Thanh-Vy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Tran,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Cuong </a:t>
            </a:r>
            <a:r>
              <a:rPr sz="2400" spc="-5" dirty="0">
                <a:latin typeface="Times New Roman"/>
                <a:cs typeface="Times New Roman"/>
              </a:rPr>
              <a:t>Pham-Nguyen,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Dieu-Thu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(2021)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"/>
            </a:pPr>
            <a:endParaRPr sz="35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Problem </a:t>
            </a:r>
            <a:r>
              <a:rPr sz="2400" b="1" spc="-5" dirty="0">
                <a:latin typeface="Times New Roman"/>
                <a:cs typeface="Times New Roman"/>
              </a:rPr>
              <a:t>Description: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authors present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systematic literature review </a:t>
            </a:r>
            <a:r>
              <a:rPr sz="2400" spc="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various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learning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approaches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applied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fake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review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detection,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summarizing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advancements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field.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1256</Words>
  <Application>Microsoft Office PowerPoint</Application>
  <PresentationFormat>Custom</PresentationFormat>
  <Paragraphs>212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20IT603L – Mini Project-II</vt:lpstr>
      <vt:lpstr>Table of Contents</vt:lpstr>
      <vt:lpstr>Abstract</vt:lpstr>
      <vt:lpstr>Introduction</vt:lpstr>
      <vt:lpstr>Objectives and Scope</vt:lpstr>
      <vt:lpstr>Conti……</vt:lpstr>
      <vt:lpstr>Literature survey</vt:lpstr>
      <vt:lpstr>Summary of Literature Survey</vt:lpstr>
      <vt:lpstr>Conti….</vt:lpstr>
      <vt:lpstr>SYSTEM REQUIREMENTS</vt:lpstr>
      <vt:lpstr>HARDWARE REQUIREMENTS:</vt:lpstr>
      <vt:lpstr>Algorithm Used</vt:lpstr>
      <vt:lpstr>Proposed System</vt:lpstr>
      <vt:lpstr>Existing System</vt:lpstr>
      <vt:lpstr>Conclusion</vt:lpstr>
      <vt:lpstr>References</vt:lpstr>
      <vt:lpstr>Thank You!!!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Accurate Face Mask Analysis Using Yolov5 And Auto-labeling</dc:title>
  <dc:creator>babu s</dc:creator>
  <cp:lastModifiedBy>Admin</cp:lastModifiedBy>
  <cp:revision>7</cp:revision>
  <dcterms:created xsi:type="dcterms:W3CDTF">2024-02-11T13:57:42Z</dcterms:created>
  <dcterms:modified xsi:type="dcterms:W3CDTF">2025-03-05T15:14:20Z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2024-02-11T00:00:00Z</vt:filetime>
  </property>
</Properties>
</file>