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14/07/2025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14/07/2025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14/07/2025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stable/modules/generated/sklearn.linear_model.LinearRegression.html" TargetMode="External"/><Relationship Id="rId2" Type="http://schemas.openxmlformats.org/officeDocument/2006/relationships/hyperlink" Target="https://www.kaggle.com/mohansacharya/graduate-admissions" TargetMode="External"/><Relationship Id="rId1" Type="http://schemas.openxmlformats.org/officeDocument/2006/relationships/slideLayout" Target="../slideLayouts/slideLayout2.xml"/><Relationship Id="rId5" Type="http://schemas.openxmlformats.org/officeDocument/2006/relationships/hyperlink" Target="https://ngrok.com/docs" TargetMode="External"/><Relationship Id="rId4" Type="http://schemas.openxmlformats.org/officeDocument/2006/relationships/hyperlink" Target="https://docs.streamlit.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6645" y="679731"/>
            <a:ext cx="5486400" cy="2386161"/>
          </a:xfrm>
        </p:spPr>
        <p:txBody>
          <a:bodyPr vert="horz" lIns="91440" tIns="45720" rIns="91440" bIns="45720" rtlCol="0">
            <a:normAutofit fontScale="90000"/>
          </a:bodyPr>
          <a:lstStyle/>
          <a:p>
            <a:pPr algn="l"/>
            <a:r>
              <a:rPr lang="en-US" sz="2000" b="1" kern="1200" dirty="0">
                <a:latin typeface="Baskerville Old Face" panose="02020602080505020303" pitchFamily="18" charset="0"/>
              </a:rPr>
              <a:t>CAPSTONE PROJECT</a:t>
            </a:r>
            <a:br>
              <a:rPr lang="en-US" sz="2000" b="1" dirty="0"/>
            </a:br>
            <a:br>
              <a:rPr lang="en-US" sz="5100" b="1" dirty="0"/>
            </a:br>
            <a:r>
              <a:rPr lang="en-US" sz="5100" b="1" dirty="0">
                <a:latin typeface="Baskerville Old Face" panose="02020602080505020303" pitchFamily="18" charset="0"/>
              </a:rPr>
              <a:t>UNIVERSITY ADMISSION PREDICTIONS</a:t>
            </a:r>
            <a:endParaRPr lang="en-US" sz="5100" b="1" kern="1200" dirty="0">
              <a:latin typeface="Baskerville Old Face" panose="02020602080505020303" pitchFamily="18" charset="0"/>
            </a:endParaRPr>
          </a:p>
        </p:txBody>
      </p:sp>
      <p:sp>
        <p:nvSpPr>
          <p:cNvPr id="3" name="Subtitle 2"/>
          <p:cNvSpPr>
            <a:spLocks noGrp="1"/>
          </p:cNvSpPr>
          <p:nvPr>
            <p:ph type="subTitle" idx="1"/>
          </p:nvPr>
        </p:nvSpPr>
        <p:spPr>
          <a:xfrm>
            <a:off x="329184" y="3792109"/>
            <a:ext cx="4171994" cy="1570170"/>
          </a:xfrm>
        </p:spPr>
        <p:txBody>
          <a:bodyPr vert="horz" lIns="91440" tIns="45720" rIns="91440" bIns="45720" rtlCol="0" anchor="t">
            <a:noAutofit/>
          </a:bodyPr>
          <a:lstStyle/>
          <a:p>
            <a:pPr algn="l">
              <a:spcAft>
                <a:spcPts val="600"/>
              </a:spcAft>
            </a:pPr>
            <a:r>
              <a:rPr lang="en-US" sz="1600" b="1" cap="all" dirty="0">
                <a:latin typeface="Baskerville Old Face" panose="02020602080505020303" pitchFamily="18" charset="0"/>
              </a:rPr>
              <a:t>Presented By</a:t>
            </a:r>
            <a:endParaRPr lang="en-US" sz="1600" cap="all" dirty="0">
              <a:latin typeface="Baskerville Old Face" panose="02020602080505020303" pitchFamily="18" charset="0"/>
            </a:endParaRPr>
          </a:p>
          <a:p>
            <a:pPr algn="l">
              <a:spcAft>
                <a:spcPts val="600"/>
              </a:spcAft>
            </a:pPr>
            <a:r>
              <a:rPr lang="en-US" sz="1600" b="1" cap="all" dirty="0">
                <a:latin typeface="Baskerville Old Face" panose="02020602080505020303" pitchFamily="18" charset="0"/>
              </a:rPr>
              <a:t>Student Name: A.S.S.SAI SIVANI</a:t>
            </a:r>
          </a:p>
          <a:p>
            <a:pPr algn="l">
              <a:spcAft>
                <a:spcPts val="600"/>
              </a:spcAft>
            </a:pPr>
            <a:r>
              <a:rPr lang="en-US" sz="1600" b="1" cap="all" dirty="0">
                <a:latin typeface="Baskerville Old Face" panose="02020602080505020303" pitchFamily="18" charset="0"/>
              </a:rPr>
              <a:t>College Name: ANDHRA UNIVERSITY </a:t>
            </a:r>
          </a:p>
          <a:p>
            <a:pPr algn="l">
              <a:spcAft>
                <a:spcPts val="600"/>
              </a:spcAft>
            </a:pPr>
            <a:r>
              <a:rPr lang="en-US" sz="1600" b="1" cap="all" dirty="0">
                <a:latin typeface="Baskerville Old Face" panose="02020602080505020303" pitchFamily="18" charset="0"/>
              </a:rPr>
              <a:t>Department: CSE</a:t>
            </a:r>
          </a:p>
          <a:p>
            <a:pPr algn="l">
              <a:spcAft>
                <a:spcPts val="600"/>
              </a:spcAft>
            </a:pPr>
            <a:r>
              <a:rPr lang="en-US" sz="1600" b="1" cap="all" dirty="0">
                <a:latin typeface="Baskerville Old Face" panose="02020602080505020303" pitchFamily="18" charset="0"/>
              </a:rPr>
              <a:t>Email ID: shivaniramakrishna9@gmail.com</a:t>
            </a:r>
          </a:p>
          <a:p>
            <a:pPr algn="l">
              <a:spcAft>
                <a:spcPts val="600"/>
              </a:spcAft>
            </a:pPr>
            <a:r>
              <a:rPr lang="en-US" sz="1600" b="1" cap="all" dirty="0">
                <a:latin typeface="Baskerville Old Face" panose="02020602080505020303" pitchFamily="18" charset="0"/>
              </a:rPr>
              <a:t>AICTE Student ID:STU661c05c7caa771713112519</a:t>
            </a:r>
            <a:endParaRPr lang="en-US" sz="1600" dirty="0">
              <a:latin typeface="Baskerville Old Face" panose="02020602080505020303" pitchFamily="18" charset="0"/>
            </a:endParaRP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rcRect b="6899"/>
          <a:stretch>
            <a:fillRect/>
          </a:stretch>
        </p:blipFill>
        <p:spPr>
          <a:xfrm>
            <a:off x="5839861" y="557360"/>
            <a:ext cx="5210251" cy="524408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References</a:t>
            </a:r>
            <a:endParaRPr lang="en-US" sz="5400" dirty="0">
              <a:latin typeface="Baskerville Old Face" panose="02020602080505020303"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384464" y="1887820"/>
            <a:ext cx="10515600" cy="4251960"/>
          </a:xfrm>
        </p:spPr>
        <p:txBody>
          <a:bodyPr vert="horz" lIns="91440" tIns="45720" rIns="91440" bIns="45720" rtlCol="0" anchor="t">
            <a:normAutofit/>
          </a:bodyPr>
          <a:lstStyle/>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
        <p:nvSpPr>
          <p:cNvPr id="4" name="Rectangle 1">
            <a:extLst>
              <a:ext uri="{FF2B5EF4-FFF2-40B4-BE49-F238E27FC236}">
                <a16:creationId xmlns:a16="http://schemas.microsoft.com/office/drawing/2014/main" id="{75B06900-E801-548C-79AD-9476ADF35C63}"/>
              </a:ext>
            </a:extLst>
          </p:cNvPr>
          <p:cNvSpPr>
            <a:spLocks noChangeArrowheads="1"/>
          </p:cNvSpPr>
          <p:nvPr/>
        </p:nvSpPr>
        <p:spPr bwMode="auto">
          <a:xfrm>
            <a:off x="669036" y="1892463"/>
            <a:ext cx="111385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Baskerville Old Face" panose="02020602080505020303" pitchFamily="18" charset="0"/>
              </a:rPr>
              <a:t>Kaggle Dataset</a:t>
            </a:r>
            <a:r>
              <a:rPr kumimoji="0" lang="en-US" altLang="en-US" sz="1800" b="0" i="0" u="none" strike="noStrike" cap="none" normalizeH="0" baseline="0" dirty="0">
                <a:ln>
                  <a:noFill/>
                </a:ln>
                <a:solidFill>
                  <a:schemeClr val="tx1"/>
                </a:solidFill>
                <a:effectLst/>
                <a:latin typeface="Baskerville Old Face" panose="02020602080505020303" pitchFamily="18" charset="0"/>
              </a:rPr>
              <a:t>:</a:t>
            </a:r>
            <a:br>
              <a:rPr kumimoji="0" lang="en-US" altLang="en-US" sz="1800" b="0" i="0" u="none" strike="noStrike" cap="none" normalizeH="0" baseline="0" dirty="0">
                <a:ln>
                  <a:noFill/>
                </a:ln>
                <a:solidFill>
                  <a:schemeClr val="tx1"/>
                </a:solidFill>
                <a:effectLst/>
                <a:latin typeface="Baskerville Old Face" panose="02020602080505020303" pitchFamily="18" charset="0"/>
              </a:rPr>
            </a:br>
            <a:r>
              <a:rPr kumimoji="0" lang="en-US" altLang="en-US" sz="1800" b="0" i="0" u="none" strike="noStrike" cap="none" normalizeH="0" baseline="0" dirty="0">
                <a:ln>
                  <a:noFill/>
                </a:ln>
                <a:solidFill>
                  <a:schemeClr val="tx1"/>
                </a:solidFill>
                <a:effectLst/>
                <a:latin typeface="Baskerville Old Face" panose="02020602080505020303" pitchFamily="18" charset="0"/>
              </a:rPr>
              <a:t>University Admission Prediction Dataset — </a:t>
            </a:r>
            <a:r>
              <a:rPr kumimoji="0" lang="en-US" altLang="en-US" sz="1800" b="0" i="0" u="none" strike="noStrike" cap="none" normalizeH="0" baseline="0" dirty="0">
                <a:ln>
                  <a:noFill/>
                </a:ln>
                <a:solidFill>
                  <a:schemeClr val="tx1"/>
                </a:solidFill>
                <a:effectLst/>
                <a:latin typeface="Baskerville Old Face" panose="02020602080505020303" pitchFamily="18" charset="0"/>
                <a:hlinkClick r:id="rId2"/>
              </a:rPr>
              <a:t>https://www.kaggle.com/mohansacharya/graduate-admissions</a:t>
            </a: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Baskerville Old Face" panose="02020602080505020303" pitchFamily="18" charset="0"/>
              </a:rPr>
              <a:t>Scikit-learn Documentation</a:t>
            </a:r>
            <a:r>
              <a:rPr kumimoji="0" lang="en-US" altLang="en-US" sz="1800" b="0" i="0" u="none" strike="noStrike" cap="none" normalizeH="0" baseline="0" dirty="0">
                <a:ln>
                  <a:noFill/>
                </a:ln>
                <a:solidFill>
                  <a:schemeClr val="tx1"/>
                </a:solidFill>
                <a:effectLst/>
                <a:latin typeface="Baskerville Old Face" panose="02020602080505020303" pitchFamily="18" charset="0"/>
              </a:rPr>
              <a:t>:</a:t>
            </a:r>
            <a:br>
              <a:rPr kumimoji="0" lang="en-US" altLang="en-US" sz="1800" b="0" i="0" u="none" strike="noStrike" cap="none" normalizeH="0" baseline="0" dirty="0">
                <a:ln>
                  <a:noFill/>
                </a:ln>
                <a:solidFill>
                  <a:schemeClr val="tx1"/>
                </a:solidFill>
                <a:effectLst/>
                <a:latin typeface="Baskerville Old Face" panose="02020602080505020303" pitchFamily="18" charset="0"/>
              </a:rPr>
            </a:br>
            <a:r>
              <a:rPr kumimoji="0" lang="en-US" altLang="en-US" sz="1800" b="0" i="0" u="none" strike="noStrike" cap="none" normalizeH="0" baseline="0" dirty="0">
                <a:ln>
                  <a:noFill/>
                </a:ln>
                <a:solidFill>
                  <a:schemeClr val="tx1"/>
                </a:solidFill>
                <a:effectLst/>
                <a:latin typeface="Baskerville Old Face" panose="02020602080505020303" pitchFamily="18" charset="0"/>
              </a:rPr>
              <a:t>Linear Regression Implementation — </a:t>
            </a:r>
            <a:r>
              <a:rPr kumimoji="0" lang="en-US" altLang="en-US" sz="1800" b="0" i="0" u="none" strike="noStrike" cap="none" normalizeH="0" baseline="0" dirty="0">
                <a:ln>
                  <a:noFill/>
                </a:ln>
                <a:solidFill>
                  <a:schemeClr val="tx1"/>
                </a:solidFill>
                <a:effectLst/>
                <a:latin typeface="Baskerville Old Face" panose="02020602080505020303" pitchFamily="18" charset="0"/>
                <a:hlinkClick r:id="rId3"/>
              </a:rPr>
              <a:t>https://scikit-learn.org/stable/modules/generated/sklearn.linear_model.LinearRegression.html</a:t>
            </a: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err="1">
                <a:ln>
                  <a:noFill/>
                </a:ln>
                <a:solidFill>
                  <a:schemeClr val="tx1"/>
                </a:solidFill>
                <a:effectLst/>
                <a:latin typeface="Baskerville Old Face" panose="02020602080505020303" pitchFamily="18" charset="0"/>
              </a:rPr>
              <a:t>Streamlit</a:t>
            </a:r>
            <a:r>
              <a:rPr kumimoji="0" lang="en-US" altLang="en-US" sz="1800" b="1" i="0" u="none" strike="noStrike" cap="none" normalizeH="0" baseline="0" dirty="0">
                <a:ln>
                  <a:noFill/>
                </a:ln>
                <a:solidFill>
                  <a:schemeClr val="tx1"/>
                </a:solidFill>
                <a:effectLst/>
                <a:latin typeface="Baskerville Old Face" panose="02020602080505020303" pitchFamily="18" charset="0"/>
              </a:rPr>
              <a:t> Documentation</a:t>
            </a:r>
            <a:r>
              <a:rPr kumimoji="0" lang="en-US" altLang="en-US" sz="1800" b="0" i="0" u="none" strike="noStrike" cap="none" normalizeH="0" baseline="0" dirty="0">
                <a:ln>
                  <a:noFill/>
                </a:ln>
                <a:solidFill>
                  <a:schemeClr val="tx1"/>
                </a:solidFill>
                <a:effectLst/>
                <a:latin typeface="Baskerville Old Face" panose="02020602080505020303" pitchFamily="18" charset="0"/>
              </a:rPr>
              <a:t>:</a:t>
            </a:r>
            <a:br>
              <a:rPr kumimoji="0" lang="en-US" altLang="en-US" sz="1800" b="0" i="0" u="none" strike="noStrike" cap="none" normalizeH="0" baseline="0" dirty="0">
                <a:ln>
                  <a:noFill/>
                </a:ln>
                <a:solidFill>
                  <a:schemeClr val="tx1"/>
                </a:solidFill>
                <a:effectLst/>
                <a:latin typeface="Baskerville Old Face" panose="02020602080505020303" pitchFamily="18" charset="0"/>
              </a:rPr>
            </a:br>
            <a:r>
              <a:rPr kumimoji="0" lang="en-US" altLang="en-US" sz="1800" b="0" i="0" u="none" strike="noStrike" cap="none" normalizeH="0" baseline="0" dirty="0">
                <a:ln>
                  <a:noFill/>
                </a:ln>
                <a:solidFill>
                  <a:schemeClr val="tx1"/>
                </a:solidFill>
                <a:effectLst/>
                <a:latin typeface="Baskerville Old Face" panose="02020602080505020303" pitchFamily="18" charset="0"/>
              </a:rPr>
              <a:t>Building Interactive Web Apps — </a:t>
            </a:r>
            <a:r>
              <a:rPr kumimoji="0" lang="en-US" altLang="en-US" sz="1800" b="0" i="0" u="none" strike="noStrike" cap="none" normalizeH="0" baseline="0" dirty="0">
                <a:ln>
                  <a:noFill/>
                </a:ln>
                <a:solidFill>
                  <a:schemeClr val="tx1"/>
                </a:solidFill>
                <a:effectLst/>
                <a:latin typeface="Baskerville Old Face" panose="02020602080505020303" pitchFamily="18" charset="0"/>
                <a:hlinkClick r:id="rId4"/>
              </a:rPr>
              <a:t>https://docs.streamlit.io/</a:t>
            </a: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err="1">
                <a:ln>
                  <a:noFill/>
                </a:ln>
                <a:solidFill>
                  <a:schemeClr val="tx1"/>
                </a:solidFill>
                <a:effectLst/>
                <a:latin typeface="Baskerville Old Face" panose="02020602080505020303" pitchFamily="18" charset="0"/>
              </a:rPr>
              <a:t>Ngrok</a:t>
            </a:r>
            <a:r>
              <a:rPr kumimoji="0" lang="en-US" altLang="en-US" sz="1800" b="1" i="0" u="none" strike="noStrike" cap="none" normalizeH="0" baseline="0" dirty="0">
                <a:ln>
                  <a:noFill/>
                </a:ln>
                <a:solidFill>
                  <a:schemeClr val="tx1"/>
                </a:solidFill>
                <a:effectLst/>
                <a:latin typeface="Baskerville Old Face" panose="02020602080505020303" pitchFamily="18" charset="0"/>
              </a:rPr>
              <a:t> Documentation</a:t>
            </a:r>
            <a:r>
              <a:rPr kumimoji="0" lang="en-US" altLang="en-US" sz="1800" b="0" i="0" u="none" strike="noStrike" cap="none" normalizeH="0" baseline="0" dirty="0">
                <a:ln>
                  <a:noFill/>
                </a:ln>
                <a:solidFill>
                  <a:schemeClr val="tx1"/>
                </a:solidFill>
                <a:effectLst/>
                <a:latin typeface="Baskerville Old Face" panose="02020602080505020303" pitchFamily="18" charset="0"/>
              </a:rPr>
              <a:t>:</a:t>
            </a:r>
            <a:br>
              <a:rPr kumimoji="0" lang="en-US" altLang="en-US" sz="1800" b="0" i="0" u="none" strike="noStrike" cap="none" normalizeH="0" baseline="0" dirty="0">
                <a:ln>
                  <a:noFill/>
                </a:ln>
                <a:solidFill>
                  <a:schemeClr val="tx1"/>
                </a:solidFill>
                <a:effectLst/>
                <a:latin typeface="Baskerville Old Face" panose="02020602080505020303" pitchFamily="18" charset="0"/>
              </a:rPr>
            </a:br>
            <a:r>
              <a:rPr kumimoji="0" lang="en-US" altLang="en-US" sz="1800" b="0" i="0" u="none" strike="noStrike" cap="none" normalizeH="0" baseline="0" dirty="0">
                <a:ln>
                  <a:noFill/>
                </a:ln>
                <a:solidFill>
                  <a:schemeClr val="tx1"/>
                </a:solidFill>
                <a:effectLst/>
                <a:latin typeface="Baskerville Old Face" panose="02020602080505020303" pitchFamily="18" charset="0"/>
              </a:rPr>
              <a:t>Tunneling for Local Deployment — </a:t>
            </a:r>
            <a:r>
              <a:rPr kumimoji="0" lang="en-US" altLang="en-US" sz="1800" b="0" i="0" u="none" strike="noStrike" cap="none" normalizeH="0" baseline="0" dirty="0">
                <a:ln>
                  <a:noFill/>
                </a:ln>
                <a:solidFill>
                  <a:schemeClr val="tx1"/>
                </a:solidFill>
                <a:effectLst/>
                <a:latin typeface="Baskerville Old Face" panose="02020602080505020303" pitchFamily="18" charset="0"/>
                <a:hlinkClick r:id="rId5"/>
              </a:rPr>
              <a:t>https://ngrok.com/docs</a:t>
            </a: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Baskerville Old Face" panose="02020602080505020303" pitchFamily="18" charset="0"/>
              </a:rPr>
              <a:t>Pandas Documentation</a:t>
            </a:r>
            <a:r>
              <a:rPr kumimoji="0" lang="en-US" altLang="en-US" sz="1800" b="0" i="0" u="none" strike="noStrike" cap="none" normalizeH="0" baseline="0" dirty="0">
                <a:ln>
                  <a:noFill/>
                </a:ln>
                <a:solidFill>
                  <a:schemeClr val="tx1"/>
                </a:solidFill>
                <a:effectLst/>
                <a:latin typeface="Baskerville Old Face" panose="02020602080505020303" pitchFamily="18" charset="0"/>
              </a:rPr>
              <a:t>:</a:t>
            </a:r>
            <a:br>
              <a:rPr kumimoji="0" lang="en-US" altLang="en-US" sz="1800" b="0" i="0" u="none" strike="noStrike" cap="none" normalizeH="0" baseline="0" dirty="0">
                <a:ln>
                  <a:noFill/>
                </a:ln>
                <a:solidFill>
                  <a:schemeClr val="tx1"/>
                </a:solidFill>
                <a:effectLst/>
                <a:latin typeface="Baskerville Old Face" panose="02020602080505020303" pitchFamily="18" charset="0"/>
              </a:rPr>
            </a:br>
            <a:r>
              <a:rPr kumimoji="0" lang="en-US" altLang="en-US" sz="1800" b="0" i="0" u="none" strike="noStrike" cap="none" normalizeH="0" baseline="0" dirty="0">
                <a:ln>
                  <a:noFill/>
                </a:ln>
                <a:solidFill>
                  <a:schemeClr val="tx1"/>
                </a:solidFill>
                <a:effectLst/>
                <a:latin typeface="Baskerville Old Face" panose="02020602080505020303" pitchFamily="18" charset="0"/>
              </a:rPr>
              <a:t>Data Analysis and Manipulation — https://pandas.pydata.org/docs/</a:t>
            </a: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a:solidFill>
                  <a:schemeClr val="tx1"/>
                </a:solidFill>
                <a:latin typeface="Baskerville Old Face" panose="02020602080505020303" pitchFamily="18" charset="0"/>
                <a:ea typeface="+mj-ea"/>
                <a:cs typeface="+mj-cs"/>
              </a:rPr>
              <a:t>THANK YOU</a:t>
            </a:r>
            <a:endParaRPr lang="en-US" sz="6600" kern="1200" dirty="0">
              <a:solidFill>
                <a:schemeClr val="tx1"/>
              </a:solidFill>
              <a:latin typeface="Baskerville Old Face" panose="02020602080505020303" pitchFamily="18" charset="0"/>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OUTLINE</a:t>
            </a:r>
            <a:endParaRPr lang="en-US" sz="5400" dirty="0">
              <a:latin typeface="Baskerville Old Face" panose="02020602080505020303" pitchFamily="18" charset="0"/>
            </a:endParaRP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a:spcBef>
                <a:spcPct val="20000"/>
              </a:spcBef>
              <a:spcAft>
                <a:spcPts val="600"/>
              </a:spcAft>
              <a:buFont typeface="Wingdings" panose="05000000000000000000" pitchFamily="2" charset="2"/>
              <a:buChar char="Ø"/>
            </a:pPr>
            <a:r>
              <a:rPr lang="en-US" sz="2200" b="1" dirty="0">
                <a:latin typeface="Arial"/>
                <a:cs typeface="Arial"/>
              </a:rPr>
              <a:t> </a:t>
            </a:r>
            <a:r>
              <a:rPr lang="en-US" sz="2200" b="1" dirty="0">
                <a:latin typeface="Baskerville Old Face" panose="02020602080505020303" pitchFamily="18" charset="0"/>
                <a:cs typeface="Arial"/>
              </a:rPr>
              <a:t>Problem Statement </a:t>
            </a:r>
            <a:r>
              <a:rPr lang="en-US" sz="2200" dirty="0">
                <a:latin typeface="Baskerville Old Face" panose="02020602080505020303" pitchFamily="18" charset="0"/>
                <a:cs typeface="Arial"/>
              </a:rPr>
              <a:t>(Should not include solution)</a:t>
            </a:r>
          </a:p>
          <a:p>
            <a:pPr>
              <a:spcBef>
                <a:spcPct val="20000"/>
              </a:spcBef>
              <a:spcAft>
                <a:spcPts val="600"/>
              </a:spcAft>
              <a:buFont typeface="Wingdings" panose="05000000000000000000" pitchFamily="2" charset="2"/>
              <a:buChar char="Ø"/>
            </a:pPr>
            <a:r>
              <a:rPr lang="en-US" sz="2200" b="1" dirty="0">
                <a:latin typeface="Baskerville Old Face" panose="02020602080505020303" pitchFamily="18" charset="0"/>
                <a:cs typeface="Arial"/>
              </a:rPr>
              <a:t> Proposed System/Solution</a:t>
            </a:r>
            <a:endParaRPr lang="en-US" sz="2200" dirty="0">
              <a:latin typeface="Baskerville Old Face" panose="02020602080505020303" pitchFamily="18" charset="0"/>
              <a:cs typeface="Arial"/>
            </a:endParaRPr>
          </a:p>
          <a:p>
            <a:pPr>
              <a:spcBef>
                <a:spcPct val="20000"/>
              </a:spcBef>
              <a:spcAft>
                <a:spcPts val="600"/>
              </a:spcAft>
              <a:buFont typeface="Wingdings" panose="05000000000000000000" pitchFamily="2" charset="2"/>
              <a:buChar char="Ø"/>
            </a:pPr>
            <a:r>
              <a:rPr lang="en-US" sz="2200" b="1" dirty="0">
                <a:latin typeface="Baskerville Old Face" panose="02020602080505020303" pitchFamily="18" charset="0"/>
                <a:cs typeface="Arial"/>
              </a:rPr>
              <a:t> System Development Approach </a:t>
            </a:r>
            <a:r>
              <a:rPr lang="en-US" sz="2200" dirty="0">
                <a:latin typeface="Baskerville Old Face" panose="02020602080505020303" pitchFamily="18" charset="0"/>
                <a:cs typeface="Arial"/>
              </a:rPr>
              <a:t>(Technology Used) </a:t>
            </a:r>
          </a:p>
          <a:p>
            <a:pPr>
              <a:spcBef>
                <a:spcPct val="20000"/>
              </a:spcBef>
              <a:spcAft>
                <a:spcPts val="600"/>
              </a:spcAft>
              <a:buFont typeface="Wingdings" panose="05000000000000000000" pitchFamily="2" charset="2"/>
              <a:buChar char="Ø"/>
            </a:pPr>
            <a:r>
              <a:rPr lang="en-US" sz="2200" b="1" dirty="0">
                <a:latin typeface="Baskerville Old Face" panose="02020602080505020303" pitchFamily="18" charset="0"/>
                <a:cs typeface="Arial"/>
              </a:rPr>
              <a:t> Algorithm &amp; Deployment  </a:t>
            </a:r>
            <a:endParaRPr lang="en-US" sz="2200" dirty="0">
              <a:latin typeface="Baskerville Old Face" panose="02020602080505020303" pitchFamily="18" charset="0"/>
              <a:cs typeface="Arial"/>
            </a:endParaRPr>
          </a:p>
          <a:p>
            <a:pPr>
              <a:spcBef>
                <a:spcPct val="20000"/>
              </a:spcBef>
              <a:spcAft>
                <a:spcPts val="600"/>
              </a:spcAft>
              <a:buFont typeface="Wingdings" panose="05000000000000000000" pitchFamily="2" charset="2"/>
              <a:buChar char="Ø"/>
            </a:pPr>
            <a:r>
              <a:rPr lang="en-US" sz="2200" b="1" dirty="0">
                <a:latin typeface="Baskerville Old Face" panose="02020602080505020303" pitchFamily="18" charset="0"/>
                <a:cs typeface="Arial"/>
              </a:rPr>
              <a:t> Result (Output Image)</a:t>
            </a:r>
            <a:endParaRPr lang="en-US" sz="2200" dirty="0">
              <a:latin typeface="Baskerville Old Face" panose="02020602080505020303" pitchFamily="18" charset="0"/>
              <a:cs typeface="Arial"/>
            </a:endParaRPr>
          </a:p>
          <a:p>
            <a:pPr>
              <a:spcBef>
                <a:spcPct val="20000"/>
              </a:spcBef>
              <a:spcAft>
                <a:spcPts val="600"/>
              </a:spcAft>
              <a:buFont typeface="Wingdings" panose="05000000000000000000" pitchFamily="2" charset="2"/>
              <a:buChar char="Ø"/>
            </a:pPr>
            <a:r>
              <a:rPr lang="en-US" sz="2200" b="1" dirty="0">
                <a:latin typeface="Baskerville Old Face" panose="02020602080505020303" pitchFamily="18" charset="0"/>
                <a:cs typeface="Arial"/>
              </a:rPr>
              <a:t> Conclusion</a:t>
            </a:r>
            <a:endParaRPr lang="en-US" sz="2200" dirty="0">
              <a:latin typeface="Baskerville Old Face" panose="02020602080505020303" pitchFamily="18" charset="0"/>
              <a:cs typeface="Arial"/>
            </a:endParaRPr>
          </a:p>
          <a:p>
            <a:pPr>
              <a:spcBef>
                <a:spcPct val="20000"/>
              </a:spcBef>
              <a:spcAft>
                <a:spcPts val="600"/>
              </a:spcAft>
              <a:buFont typeface="Wingdings" panose="05000000000000000000" pitchFamily="2" charset="2"/>
              <a:buChar char="Ø"/>
            </a:pPr>
            <a:r>
              <a:rPr lang="en-US" sz="2200" b="1" dirty="0">
                <a:latin typeface="Baskerville Old Face" panose="02020602080505020303" pitchFamily="18" charset="0"/>
                <a:cs typeface="Arial"/>
              </a:rPr>
              <a:t> Future Scope</a:t>
            </a:r>
            <a:endParaRPr lang="en-US" sz="2200" dirty="0">
              <a:latin typeface="Baskerville Old Face" panose="02020602080505020303" pitchFamily="18" charset="0"/>
              <a:cs typeface="Arial"/>
            </a:endParaRPr>
          </a:p>
          <a:p>
            <a:pPr>
              <a:spcBef>
                <a:spcPct val="20000"/>
              </a:spcBef>
              <a:spcAft>
                <a:spcPts val="600"/>
              </a:spcAft>
              <a:buFont typeface="Wingdings" panose="05000000000000000000" pitchFamily="2" charset="2"/>
              <a:buChar char="Ø"/>
            </a:pPr>
            <a:r>
              <a:rPr lang="en-US" sz="2200" b="1" dirty="0">
                <a:latin typeface="Baskerville Old Face" panose="02020602080505020303" pitchFamily="18" charset="0"/>
                <a:cs typeface="Arial"/>
              </a:rPr>
              <a:t> References</a:t>
            </a:r>
            <a:endParaRPr lang="en-US" sz="2200" dirty="0">
              <a:latin typeface="Baskerville Old Face" panose="02020602080505020303" pitchFamily="18" charset="0"/>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Problem Statement</a:t>
            </a:r>
            <a:endParaRPr lang="en-US" sz="5400" dirty="0">
              <a:latin typeface="Baskerville Old Face" panose="02020602080505020303" pitchFamily="18" charset="0"/>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a:buFont typeface="Wingdings" panose="05000000000000000000" pitchFamily="2" charset="2"/>
              <a:buChar char="q"/>
            </a:pPr>
            <a:r>
              <a:rPr lang="en-US" sz="2400" b="1" dirty="0"/>
              <a:t>  </a:t>
            </a:r>
            <a:r>
              <a:rPr lang="en-US" sz="2400" b="1" dirty="0">
                <a:latin typeface="Baskerville Old Face" panose="02020602080505020303" pitchFamily="18" charset="0"/>
              </a:rPr>
              <a:t>Predicting the Probability of Graduate Admissions Using Machine Learning</a:t>
            </a:r>
            <a:endParaRPr lang="en-US" sz="2400" dirty="0">
              <a:latin typeface="Baskerville Old Face" panose="02020602080505020303" pitchFamily="18" charset="0"/>
            </a:endParaRPr>
          </a:p>
          <a:p>
            <a:pPr marL="0" indent="0">
              <a:buNone/>
            </a:pPr>
            <a:r>
              <a:rPr lang="en-US" sz="2400" dirty="0">
                <a:latin typeface="Baskerville Old Face" panose="02020602080505020303" pitchFamily="18" charset="0"/>
              </a:rPr>
              <a:t>Securing admission into reputed universities is a major goal for many students, but the selection process often seems uncertain and complex. Students with similar academic achievements may receive different outcomes, making it challenging to accurately assess their real chances. This project addresses the problem by building a data-driven prediction model that estimates a student’s chance of admission based on measurable factors such as GRE score, TOEFL score, university rating, Statement of Purpose (SOP), Letter of Recommendation (LOR) strength, undergraduate GPA, and research experience. The goal is to provide transparency and guidance to students planning their higher education.</a:t>
            </a:r>
          </a:p>
          <a:p>
            <a:pPr marL="0" indent="0">
              <a:buNone/>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Proposed Solution</a:t>
            </a:r>
            <a:endParaRPr lang="en-US" sz="5400" dirty="0">
              <a:latin typeface="Baskerville Old Face" panose="02020602080505020303"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356200" y="1799571"/>
            <a:ext cx="11166764" cy="4251960"/>
          </a:xfrm>
        </p:spPr>
        <p:txBody>
          <a:bodyPr vert="horz" lIns="91440" tIns="45720" rIns="91440" bIns="45720" rtlCol="0">
            <a:noAutofit/>
          </a:bodyPr>
          <a:lstStyle/>
          <a:p>
            <a:r>
              <a:rPr lang="en-US" sz="1550" dirty="0">
                <a:latin typeface="Baskerville Old Face" panose="02020602080505020303" pitchFamily="18" charset="0"/>
              </a:rPr>
              <a:t>To solve the problem of uncertainty in university admissions, we propose developing a </a:t>
            </a:r>
            <a:r>
              <a:rPr lang="en-US" sz="1550" b="1" dirty="0">
                <a:latin typeface="Baskerville Old Face" panose="02020602080505020303" pitchFamily="18" charset="0"/>
              </a:rPr>
              <a:t>machine learning model</a:t>
            </a:r>
            <a:r>
              <a:rPr lang="en-US" sz="1550" dirty="0">
                <a:latin typeface="Baskerville Old Face" panose="02020602080505020303" pitchFamily="18" charset="0"/>
              </a:rPr>
              <a:t> that predicts a student's chance of admission based on their academic profile.</a:t>
            </a:r>
          </a:p>
          <a:p>
            <a:r>
              <a:rPr lang="en-US" sz="1550" dirty="0">
                <a:latin typeface="Baskerville Old Face" panose="02020602080505020303" pitchFamily="18" charset="0"/>
              </a:rPr>
              <a:t>The step-by-step procedure is as follows:</a:t>
            </a:r>
          </a:p>
          <a:p>
            <a:r>
              <a:rPr lang="en-US" sz="1550" b="1" dirty="0">
                <a:latin typeface="Baskerville Old Face" panose="02020602080505020303" pitchFamily="18" charset="0"/>
              </a:rPr>
              <a:t>Data Collection</a:t>
            </a:r>
            <a:br>
              <a:rPr lang="en-US" sz="1550" dirty="0">
                <a:latin typeface="Baskerville Old Face" panose="02020602080505020303" pitchFamily="18" charset="0"/>
              </a:rPr>
            </a:br>
            <a:r>
              <a:rPr lang="en-US" sz="1550" dirty="0">
                <a:latin typeface="Baskerville Old Face" panose="02020602080505020303" pitchFamily="18" charset="0"/>
              </a:rPr>
              <a:t>Use a dataset containing past student profiles, including GRE scores, TOEFL scores, University Rating, SOP and LOR ratings, CGPA, and Research experience, along with their actual admission outcomes.</a:t>
            </a:r>
          </a:p>
          <a:p>
            <a:r>
              <a:rPr lang="en-US" sz="1550" b="1" dirty="0">
                <a:latin typeface="Baskerville Old Face" panose="02020602080505020303" pitchFamily="18" charset="0"/>
              </a:rPr>
              <a:t>Data Preprocessing</a:t>
            </a:r>
            <a:br>
              <a:rPr lang="en-US" sz="1550" dirty="0">
                <a:latin typeface="Baskerville Old Face" panose="02020602080505020303" pitchFamily="18" charset="0"/>
              </a:rPr>
            </a:br>
            <a:r>
              <a:rPr lang="en-US" sz="1550" dirty="0">
                <a:latin typeface="Baskerville Old Face" panose="02020602080505020303" pitchFamily="18" charset="0"/>
              </a:rPr>
              <a:t>Clean the data by handling missing values, normalizing scores if needed, and preparing it for machine learning (e.g., feature selection and correlation analysis).</a:t>
            </a:r>
          </a:p>
          <a:p>
            <a:r>
              <a:rPr lang="en-US" sz="1550" b="1" dirty="0">
                <a:latin typeface="Baskerville Old Face" panose="02020602080505020303" pitchFamily="18" charset="0"/>
              </a:rPr>
              <a:t>Model Building</a:t>
            </a:r>
            <a:br>
              <a:rPr lang="en-US" sz="1550" dirty="0">
                <a:latin typeface="Baskerville Old Face" panose="02020602080505020303" pitchFamily="18" charset="0"/>
              </a:rPr>
            </a:br>
            <a:r>
              <a:rPr lang="en-US" sz="1550" dirty="0">
                <a:latin typeface="Baskerville Old Face" panose="02020602080505020303" pitchFamily="18" charset="0"/>
              </a:rPr>
              <a:t>Train multiple machine learning models:</a:t>
            </a:r>
          </a:p>
          <a:p>
            <a:pPr lvl="1"/>
            <a:r>
              <a:rPr lang="en-US" sz="1550" b="1" dirty="0">
                <a:latin typeface="Baskerville Old Face" panose="02020602080505020303" pitchFamily="18" charset="0"/>
              </a:rPr>
              <a:t>Linear Regression</a:t>
            </a:r>
            <a:r>
              <a:rPr lang="en-US" sz="1550" dirty="0">
                <a:latin typeface="Baskerville Old Face" panose="02020602080505020303" pitchFamily="18" charset="0"/>
              </a:rPr>
              <a:t> to understand linear relationships</a:t>
            </a:r>
          </a:p>
          <a:p>
            <a:pPr lvl="1"/>
            <a:r>
              <a:rPr lang="en-US" sz="1550" b="1" dirty="0">
                <a:latin typeface="Baskerville Old Face" panose="02020602080505020303" pitchFamily="18" charset="0"/>
              </a:rPr>
              <a:t>Decision Tree Regressor</a:t>
            </a:r>
            <a:r>
              <a:rPr lang="en-US" sz="1550" dirty="0">
                <a:latin typeface="Baskerville Old Face" panose="02020602080505020303" pitchFamily="18" charset="0"/>
              </a:rPr>
              <a:t> for non-linear insights</a:t>
            </a:r>
          </a:p>
          <a:p>
            <a:pPr lvl="1"/>
            <a:r>
              <a:rPr lang="en-US" sz="1550" b="1" dirty="0">
                <a:latin typeface="Baskerville Old Face" panose="02020602080505020303" pitchFamily="18" charset="0"/>
              </a:rPr>
              <a:t>Random Forest Regressor</a:t>
            </a:r>
            <a:r>
              <a:rPr lang="en-US" sz="1550" dirty="0">
                <a:latin typeface="Baskerville Old Face" panose="02020602080505020303" pitchFamily="18" charset="0"/>
              </a:rPr>
              <a:t> to improve prediction accuracy by using multiple trees</a:t>
            </a:r>
          </a:p>
          <a:p>
            <a:r>
              <a:rPr lang="en-US" sz="1550" b="1" dirty="0">
                <a:latin typeface="Baskerville Old Face" panose="02020602080505020303" pitchFamily="18" charset="0"/>
              </a:rPr>
              <a:t>Model Evaluation</a:t>
            </a:r>
            <a:br>
              <a:rPr lang="en-US" sz="1550" dirty="0">
                <a:latin typeface="Baskerville Old Face" panose="02020602080505020303" pitchFamily="18" charset="0"/>
              </a:rPr>
            </a:br>
            <a:r>
              <a:rPr lang="en-US" sz="1550" dirty="0">
                <a:latin typeface="Baskerville Old Face" panose="02020602080505020303" pitchFamily="18" charset="0"/>
              </a:rPr>
              <a:t>Evaluate models using performance metrics like </a:t>
            </a:r>
            <a:r>
              <a:rPr lang="en-US" sz="1550" b="1" dirty="0">
                <a:latin typeface="Baskerville Old Face" panose="02020602080505020303" pitchFamily="18" charset="0"/>
              </a:rPr>
              <a:t>R² Score</a:t>
            </a:r>
            <a:r>
              <a:rPr lang="en-US" sz="1550" dirty="0">
                <a:latin typeface="Baskerville Old Face" panose="02020602080505020303" pitchFamily="18" charset="0"/>
              </a:rPr>
              <a:t> and compare their results to choose the most accurate and reliable model.</a:t>
            </a:r>
          </a:p>
          <a:p>
            <a:r>
              <a:rPr lang="en-US" sz="1550" b="1" dirty="0">
                <a:latin typeface="Baskerville Old Face" panose="02020602080505020303" pitchFamily="18" charset="0"/>
              </a:rPr>
              <a:t>Result Interpretation</a:t>
            </a:r>
            <a:br>
              <a:rPr lang="en-US" sz="1550" dirty="0">
                <a:latin typeface="Baskerville Old Face" panose="02020602080505020303" pitchFamily="18" charset="0"/>
              </a:rPr>
            </a:br>
            <a:r>
              <a:rPr lang="en-US" sz="1550" dirty="0">
                <a:latin typeface="Baskerville Old Face" panose="02020602080505020303" pitchFamily="18" charset="0"/>
              </a:rPr>
              <a:t>Use the best model to estimate the </a:t>
            </a:r>
            <a:r>
              <a:rPr lang="en-US" sz="1550" b="1" dirty="0">
                <a:latin typeface="Baskerville Old Face" panose="02020602080505020303" pitchFamily="18" charset="0"/>
              </a:rPr>
              <a:t>probability of admission</a:t>
            </a:r>
            <a:r>
              <a:rPr lang="en-US" sz="1550" dirty="0">
                <a:latin typeface="Baskerville Old Face" panose="02020602080505020303" pitchFamily="18" charset="0"/>
              </a:rPr>
              <a:t> for new students based on their academic inputs.</a:t>
            </a:r>
          </a:p>
          <a:p>
            <a:pPr marL="0" indent="0">
              <a:spcBef>
                <a:spcPct val="20000"/>
              </a:spcBef>
              <a:spcAft>
                <a:spcPts val="600"/>
              </a:spcAft>
              <a:buNone/>
            </a:pPr>
            <a:endParaRPr lang="en-GB" sz="1600" dirty="0">
              <a:latin typeface="Baskerville Old Face" panose="02020602080505020303" pitchFamily="18"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System  Approach</a:t>
            </a:r>
            <a:endParaRPr lang="en-US" sz="5400" dirty="0">
              <a:latin typeface="Baskerville Old Face" panose="02020602080505020303"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1436B3C4-DE04-A4A3-6FDF-F064C901467A}"/>
              </a:ext>
            </a:extLst>
          </p:cNvPr>
          <p:cNvSpPr>
            <a:spLocks noGrp="1" noChangeArrowheads="1"/>
          </p:cNvSpPr>
          <p:nvPr>
            <p:ph idx="1"/>
          </p:nvPr>
        </p:nvSpPr>
        <p:spPr bwMode="auto">
          <a:xfrm>
            <a:off x="166255" y="2162442"/>
            <a:ext cx="11887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skerville Old Face" panose="02020602080505020303" pitchFamily="18" charset="0"/>
              </a:rPr>
              <a:t> Problem:</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To predict a student’s probability of university admission based on academic and profile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skerville Old Face" panose="02020602080505020303" pitchFamily="18" charset="0"/>
              </a:rPr>
              <a:t> Data Collection:</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Used a dataset containing GRE, TOEFL, University Rating, SOP, LOR, CGPA, and Research experience with corresponding admission chances.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skerville Old Face" panose="02020602080505020303" pitchFamily="18" charset="0"/>
              </a:rPr>
              <a:t> Data Processing:</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Performed data cleaning, feature selection, and correlation analysis to prepare the data for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skerville Old Face" panose="02020602080505020303" pitchFamily="18" charset="0"/>
              </a:rPr>
              <a:t> Model Development:</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Trained various machine learning models — Linear Regression, Lasso, SVR, Decision Tree, Random Forest, and KNN.</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Used </a:t>
            </a:r>
            <a:r>
              <a:rPr kumimoji="0" lang="en-US" altLang="en-US" sz="1600" b="1" i="0" u="none" strike="noStrike" cap="none" normalizeH="0" baseline="0" dirty="0" err="1">
                <a:ln>
                  <a:noFill/>
                </a:ln>
                <a:solidFill>
                  <a:schemeClr val="tx1"/>
                </a:solidFill>
                <a:effectLst/>
                <a:latin typeface="Baskerville Old Face" panose="02020602080505020303" pitchFamily="18" charset="0"/>
              </a:rPr>
              <a:t>GridSearchCV</a:t>
            </a:r>
            <a:r>
              <a:rPr kumimoji="0" lang="en-US" altLang="en-US" sz="1600" b="0" i="0" u="none" strike="noStrike" cap="none" normalizeH="0" baseline="0" dirty="0">
                <a:ln>
                  <a:noFill/>
                </a:ln>
                <a:solidFill>
                  <a:schemeClr val="tx1"/>
                </a:solidFill>
                <a:effectLst/>
                <a:latin typeface="Baskerville Old Face" panose="02020602080505020303" pitchFamily="18" charset="0"/>
              </a:rPr>
              <a:t> for hyperparameter tuning and performance comparison.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skerville Old Face" panose="02020602080505020303" pitchFamily="18" charset="0"/>
              </a:rPr>
              <a:t> Model Selection:</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Selected </a:t>
            </a:r>
            <a:r>
              <a:rPr kumimoji="0" lang="en-US" altLang="en-US" sz="1600" b="1" i="0" u="none" strike="noStrike" cap="none" normalizeH="0" baseline="0" dirty="0">
                <a:ln>
                  <a:noFill/>
                </a:ln>
                <a:solidFill>
                  <a:schemeClr val="tx1"/>
                </a:solidFill>
                <a:effectLst/>
                <a:latin typeface="Baskerville Old Face" panose="02020602080505020303" pitchFamily="18" charset="0"/>
              </a:rPr>
              <a:t>Linear Regression</a:t>
            </a:r>
            <a:r>
              <a:rPr kumimoji="0" lang="en-US" altLang="en-US" sz="1600" b="0" i="0" u="none" strike="noStrike" cap="none" normalizeH="0" baseline="0" dirty="0">
                <a:ln>
                  <a:noFill/>
                </a:ln>
                <a:solidFill>
                  <a:schemeClr val="tx1"/>
                </a:solidFill>
                <a:effectLst/>
                <a:latin typeface="Baskerville Old Face" panose="02020602080505020303" pitchFamily="18" charset="0"/>
              </a:rPr>
              <a:t> based on the best R² score for accuracy and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skerville Old Face" panose="02020602080505020303" pitchFamily="18" charset="0"/>
              </a:rPr>
              <a:t> Model Deployment:</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Saved the final model using </a:t>
            </a:r>
            <a:r>
              <a:rPr kumimoji="0" lang="en-US" altLang="en-US" sz="1600" b="1" i="0" u="none" strike="noStrike" cap="none" normalizeH="0" baseline="0" dirty="0" err="1">
                <a:ln>
                  <a:noFill/>
                </a:ln>
                <a:solidFill>
                  <a:schemeClr val="tx1"/>
                </a:solidFill>
                <a:effectLst/>
                <a:latin typeface="Baskerville Old Face" panose="02020602080505020303" pitchFamily="18" charset="0"/>
              </a:rPr>
              <a:t>Joblib</a:t>
            </a:r>
            <a:r>
              <a:rPr kumimoji="0" lang="en-US" altLang="en-US" sz="1600" b="0" i="0" u="none" strike="noStrike" cap="none" normalizeH="0" baseline="0" dirty="0">
                <a:ln>
                  <a:noFill/>
                </a:ln>
                <a:solidFill>
                  <a:schemeClr val="tx1"/>
                </a:solidFill>
                <a:effectLst/>
                <a:latin typeface="Baskerville Old Face" panose="02020602080505020303" pitchFamily="18" charset="0"/>
              </a:rPr>
              <a:t>, built a </a:t>
            </a:r>
            <a:r>
              <a:rPr kumimoji="0" lang="en-US" altLang="en-US" sz="1600" b="1" i="0" u="none" strike="noStrike" cap="none" normalizeH="0" baseline="0" dirty="0" err="1">
                <a:ln>
                  <a:noFill/>
                </a:ln>
                <a:solidFill>
                  <a:schemeClr val="tx1"/>
                </a:solidFill>
                <a:effectLst/>
                <a:latin typeface="Baskerville Old Face" panose="02020602080505020303" pitchFamily="18" charset="0"/>
              </a:rPr>
              <a:t>Streamlit</a:t>
            </a:r>
            <a:r>
              <a:rPr kumimoji="0" lang="en-US" altLang="en-US" sz="1600" b="1" i="0" u="none" strike="noStrike" cap="none" normalizeH="0" baseline="0" dirty="0">
                <a:ln>
                  <a:noFill/>
                </a:ln>
                <a:solidFill>
                  <a:schemeClr val="tx1"/>
                </a:solidFill>
                <a:effectLst/>
                <a:latin typeface="Baskerville Old Face" panose="02020602080505020303" pitchFamily="18" charset="0"/>
              </a:rPr>
              <a:t> web app</a:t>
            </a:r>
            <a:r>
              <a:rPr kumimoji="0" lang="en-US" altLang="en-US" sz="1600" b="0" i="0" u="none" strike="noStrike" cap="none" normalizeH="0" baseline="0" dirty="0">
                <a:ln>
                  <a:noFill/>
                </a:ln>
                <a:solidFill>
                  <a:schemeClr val="tx1"/>
                </a:solidFill>
                <a:effectLst/>
                <a:latin typeface="Baskerville Old Face" panose="02020602080505020303" pitchFamily="18" charset="0"/>
              </a:rPr>
              <a:t>, and deployed it on </a:t>
            </a:r>
            <a:r>
              <a:rPr kumimoji="0" lang="en-US" altLang="en-US" sz="1600" b="1" i="0" u="none" strike="noStrike" cap="none" normalizeH="0" baseline="0" dirty="0" err="1">
                <a:ln>
                  <a:noFill/>
                </a:ln>
                <a:solidFill>
                  <a:schemeClr val="tx1"/>
                </a:solidFill>
                <a:effectLst/>
                <a:latin typeface="Baskerville Old Face" panose="02020602080505020303" pitchFamily="18" charset="0"/>
              </a:rPr>
              <a:t>Colab</a:t>
            </a:r>
            <a:r>
              <a:rPr kumimoji="0" lang="en-US" altLang="en-US" sz="1600" b="1" i="0" u="none" strike="noStrike" cap="none" normalizeH="0" baseline="0" dirty="0">
                <a:ln>
                  <a:noFill/>
                </a:ln>
                <a:solidFill>
                  <a:schemeClr val="tx1"/>
                </a:solidFill>
                <a:effectLst/>
                <a:latin typeface="Baskerville Old Face" panose="02020602080505020303" pitchFamily="18" charset="0"/>
              </a:rPr>
              <a:t> via </a:t>
            </a:r>
            <a:r>
              <a:rPr kumimoji="0" lang="en-US" altLang="en-US" sz="1600" b="1" i="0" u="none" strike="noStrike" cap="none" normalizeH="0" baseline="0" dirty="0" err="1">
                <a:ln>
                  <a:noFill/>
                </a:ln>
                <a:solidFill>
                  <a:schemeClr val="tx1"/>
                </a:solidFill>
                <a:effectLst/>
                <a:latin typeface="Baskerville Old Face" panose="02020602080505020303" pitchFamily="18" charset="0"/>
              </a:rPr>
              <a:t>Ngrok</a:t>
            </a:r>
            <a:r>
              <a:rPr kumimoji="0" lang="en-US" altLang="en-US" sz="1600" b="0" i="0" u="none" strike="noStrike" cap="none" normalizeH="0" baseline="0" dirty="0">
                <a:ln>
                  <a:noFill/>
                </a:ln>
                <a:solidFill>
                  <a:schemeClr val="tx1"/>
                </a:solidFill>
                <a:effectLst/>
                <a:latin typeface="Baskerville Old Face" panose="02020602080505020303" pitchFamily="18" charset="0"/>
              </a:rPr>
              <a:t> for public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skerville Old Face" panose="02020602080505020303" pitchFamily="18" charset="0"/>
              </a:rPr>
              <a:t> User Interface:</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Users enter their academic details, and the app returns the predicted </a:t>
            </a:r>
            <a:r>
              <a:rPr kumimoji="0" lang="en-US" altLang="en-US" sz="1600" b="1" i="0" u="none" strike="noStrike" cap="none" normalizeH="0" baseline="0" dirty="0">
                <a:ln>
                  <a:noFill/>
                </a:ln>
                <a:solidFill>
                  <a:schemeClr val="tx1"/>
                </a:solidFill>
                <a:effectLst/>
                <a:latin typeface="Baskerville Old Face" panose="02020602080505020303" pitchFamily="18" charset="0"/>
              </a:rPr>
              <a:t>admission probability (%)</a:t>
            </a:r>
            <a:r>
              <a:rPr kumimoji="0" lang="en-US" altLang="en-US" sz="1600" b="0" i="0" u="none" strike="noStrike" cap="none" normalizeH="0" baseline="0" dirty="0">
                <a:ln>
                  <a:noFill/>
                </a:ln>
                <a:solidFill>
                  <a:schemeClr val="tx1"/>
                </a:solidFill>
                <a:effectLst/>
                <a:latin typeface="Baskerville Old Face" panose="02020602080505020303" pitchFamily="18" charset="0"/>
              </a:rPr>
              <a:t>.</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Algorithm &amp; Deployment</a:t>
            </a:r>
            <a:endParaRPr lang="en-US" sz="5400" dirty="0">
              <a:latin typeface="Baskerville Old Face" panose="02020602080505020303"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283464" y="1825474"/>
            <a:ext cx="11239500" cy="4251960"/>
          </a:xfrm>
        </p:spPr>
        <p:txBody>
          <a:bodyPr vert="horz" lIns="91440" tIns="45720" rIns="91440" bIns="45720" rtlCol="0">
            <a:noAutofit/>
          </a:bodyPr>
          <a:lstStyle/>
          <a:p>
            <a:pPr>
              <a:buFont typeface="Wingdings" panose="05000000000000000000" pitchFamily="2" charset="2"/>
              <a:buChar char="Ø"/>
            </a:pPr>
            <a:r>
              <a:rPr lang="en-US" sz="1600" b="1" dirty="0">
                <a:latin typeface="Baskerville Old Face" panose="02020602080505020303" pitchFamily="18" charset="0"/>
              </a:rPr>
              <a:t>Algorithm</a:t>
            </a:r>
          </a:p>
          <a:p>
            <a:r>
              <a:rPr lang="en-US" sz="1280" dirty="0">
                <a:latin typeface="Baskerville Old Face" panose="02020602080505020303" pitchFamily="18" charset="0"/>
              </a:rPr>
              <a:t>We used </a:t>
            </a:r>
            <a:r>
              <a:rPr lang="en-US" sz="1280" b="1" dirty="0">
                <a:latin typeface="Baskerville Old Face" panose="02020602080505020303" pitchFamily="18" charset="0"/>
              </a:rPr>
              <a:t>Linear Regression</a:t>
            </a:r>
            <a:r>
              <a:rPr lang="en-US" sz="1280" dirty="0">
                <a:latin typeface="Baskerville Old Face" panose="02020602080505020303" pitchFamily="18" charset="0"/>
              </a:rPr>
              <a:t> to predict the probability of university admission based on multiple factors like GRE score, TOEFL score, University Rating, SOP strength, LOR strength, CGPA, and Research experience. Linear Regression helps establish a relationship between these independent variables and the admission probability.</a:t>
            </a:r>
          </a:p>
          <a:p>
            <a:pPr>
              <a:buFont typeface="Wingdings" panose="05000000000000000000" pitchFamily="2" charset="2"/>
              <a:buChar char="Ø"/>
            </a:pPr>
            <a:r>
              <a:rPr lang="en-US" sz="1600" b="1" dirty="0">
                <a:latin typeface="Baskerville Old Face" panose="02020602080505020303" pitchFamily="18" charset="0"/>
              </a:rPr>
              <a:t>Development Process</a:t>
            </a:r>
          </a:p>
          <a:p>
            <a:pPr>
              <a:buFont typeface="Courier New" panose="02070309020205020404" pitchFamily="49" charset="0"/>
              <a:buChar char="o"/>
            </a:pPr>
            <a:r>
              <a:rPr lang="en-US" sz="1600" b="1" dirty="0">
                <a:latin typeface="Baskerville Old Face" panose="02020602080505020303" pitchFamily="18" charset="0"/>
              </a:rPr>
              <a:t>Data Preprocessing</a:t>
            </a:r>
            <a:endParaRPr lang="en-US" sz="1600" dirty="0">
              <a:latin typeface="Baskerville Old Face" panose="02020602080505020303" pitchFamily="18" charset="0"/>
            </a:endParaRPr>
          </a:p>
          <a:p>
            <a:pPr lvl="1"/>
            <a:r>
              <a:rPr lang="en-US" sz="1280" dirty="0">
                <a:latin typeface="Baskerville Old Face" panose="02020602080505020303" pitchFamily="18" charset="0"/>
              </a:rPr>
              <a:t>Loaded the dataset using pandas.</a:t>
            </a:r>
          </a:p>
          <a:p>
            <a:pPr lvl="1"/>
            <a:r>
              <a:rPr lang="en-US" sz="1280" dirty="0">
                <a:latin typeface="Baskerville Old Face" panose="02020602080505020303" pitchFamily="18" charset="0"/>
              </a:rPr>
              <a:t>Checked for missing or inconsistent values and ensured data quality.</a:t>
            </a:r>
          </a:p>
          <a:p>
            <a:pPr lvl="1"/>
            <a:r>
              <a:rPr lang="en-US" sz="1280" dirty="0">
                <a:latin typeface="Baskerville Old Face" panose="02020602080505020303" pitchFamily="18" charset="0"/>
              </a:rPr>
              <a:t>Selected relevant features for the model.</a:t>
            </a:r>
          </a:p>
          <a:p>
            <a:pPr>
              <a:buFont typeface="Courier New" panose="02070309020205020404" pitchFamily="49" charset="0"/>
              <a:buChar char="o"/>
            </a:pPr>
            <a:r>
              <a:rPr lang="en-US" sz="1600" b="1" dirty="0">
                <a:latin typeface="Baskerville Old Face" panose="02020602080505020303" pitchFamily="18" charset="0"/>
              </a:rPr>
              <a:t>Model Building</a:t>
            </a:r>
            <a:endParaRPr lang="en-US" sz="1600" dirty="0">
              <a:latin typeface="Baskerville Old Face" panose="02020602080505020303" pitchFamily="18" charset="0"/>
            </a:endParaRPr>
          </a:p>
          <a:p>
            <a:pPr lvl="1"/>
            <a:r>
              <a:rPr lang="en-US" sz="1280" dirty="0">
                <a:latin typeface="Baskerville Old Face" panose="02020602080505020303" pitchFamily="18" charset="0"/>
              </a:rPr>
              <a:t>Split the data into training and testing sets (typically 80:20 ratio).</a:t>
            </a:r>
          </a:p>
          <a:p>
            <a:pPr lvl="1"/>
            <a:r>
              <a:rPr lang="en-US" sz="1280" dirty="0">
                <a:latin typeface="Baskerville Old Face" panose="02020602080505020303" pitchFamily="18" charset="0"/>
              </a:rPr>
              <a:t>Trained the </a:t>
            </a:r>
            <a:r>
              <a:rPr lang="en-US" sz="1280" b="1" dirty="0">
                <a:latin typeface="Baskerville Old Face" panose="02020602080505020303" pitchFamily="18" charset="0"/>
              </a:rPr>
              <a:t>Linear Regression</a:t>
            </a:r>
            <a:r>
              <a:rPr lang="en-US" sz="1280" dirty="0">
                <a:latin typeface="Baskerville Old Face" panose="02020602080505020303" pitchFamily="18" charset="0"/>
              </a:rPr>
              <a:t> model on the training data.</a:t>
            </a:r>
          </a:p>
          <a:p>
            <a:pPr lvl="1"/>
            <a:r>
              <a:rPr lang="en-US" sz="1280" dirty="0">
                <a:latin typeface="Baskerville Old Face" panose="02020602080505020303" pitchFamily="18" charset="0"/>
              </a:rPr>
              <a:t>Evaluated the model using </a:t>
            </a:r>
            <a:r>
              <a:rPr lang="en-US" sz="1280" b="1" dirty="0">
                <a:latin typeface="Baskerville Old Face" panose="02020602080505020303" pitchFamily="18" charset="0"/>
              </a:rPr>
              <a:t>R² score</a:t>
            </a:r>
            <a:r>
              <a:rPr lang="en-US" sz="1280" dirty="0">
                <a:latin typeface="Baskerville Old Face" panose="02020602080505020303" pitchFamily="18" charset="0"/>
              </a:rPr>
              <a:t> and </a:t>
            </a:r>
            <a:r>
              <a:rPr lang="en-US" sz="1280" b="1" dirty="0">
                <a:latin typeface="Baskerville Old Face" panose="02020602080505020303" pitchFamily="18" charset="0"/>
              </a:rPr>
              <a:t>Mean Squared Error (MSE)</a:t>
            </a:r>
            <a:r>
              <a:rPr lang="en-US" sz="1280" dirty="0">
                <a:latin typeface="Baskerville Old Face" panose="02020602080505020303" pitchFamily="18" charset="0"/>
              </a:rPr>
              <a:t> to ensure accuracy on test data.</a:t>
            </a:r>
          </a:p>
          <a:p>
            <a:pPr>
              <a:buFont typeface="Courier New" panose="02070309020205020404" pitchFamily="49" charset="0"/>
              <a:buChar char="o"/>
            </a:pPr>
            <a:r>
              <a:rPr lang="en-US" sz="1600" b="1" dirty="0">
                <a:latin typeface="Baskerville Old Face" panose="02020602080505020303" pitchFamily="18" charset="0"/>
              </a:rPr>
              <a:t>Web Application Development</a:t>
            </a:r>
            <a:endParaRPr lang="en-US" sz="1600" dirty="0">
              <a:latin typeface="Baskerville Old Face" panose="02020602080505020303" pitchFamily="18" charset="0"/>
            </a:endParaRPr>
          </a:p>
          <a:p>
            <a:pPr lvl="1"/>
            <a:r>
              <a:rPr lang="en-US" sz="1280" dirty="0">
                <a:latin typeface="Baskerville Old Face" panose="02020602080505020303" pitchFamily="18" charset="0"/>
              </a:rPr>
              <a:t>Developed an interactive </a:t>
            </a:r>
            <a:r>
              <a:rPr lang="en-US" sz="1280" b="1" dirty="0" err="1">
                <a:latin typeface="Baskerville Old Face" panose="02020602080505020303" pitchFamily="18" charset="0"/>
              </a:rPr>
              <a:t>Streamlit</a:t>
            </a:r>
            <a:r>
              <a:rPr lang="en-US" sz="1280" b="1" dirty="0">
                <a:latin typeface="Baskerville Old Face" panose="02020602080505020303" pitchFamily="18" charset="0"/>
              </a:rPr>
              <a:t> web application</a:t>
            </a:r>
            <a:r>
              <a:rPr lang="en-US" sz="1280" dirty="0">
                <a:latin typeface="Baskerville Old Face" panose="02020602080505020303" pitchFamily="18" charset="0"/>
              </a:rPr>
              <a:t> where users can input their academic details.</a:t>
            </a:r>
          </a:p>
          <a:p>
            <a:pPr lvl="1"/>
            <a:r>
              <a:rPr lang="en-US" sz="1280" dirty="0">
                <a:latin typeface="Baskerville Old Face" panose="02020602080505020303" pitchFamily="18" charset="0"/>
              </a:rPr>
              <a:t>The app predicts the admission probability in real time.</a:t>
            </a:r>
          </a:p>
          <a:p>
            <a:pPr lvl="1">
              <a:buFont typeface="Courier New" panose="02070309020205020404" pitchFamily="49" charset="0"/>
              <a:buChar char="o"/>
            </a:pPr>
            <a:r>
              <a:rPr lang="en-US" sz="1800" b="1" dirty="0">
                <a:latin typeface="Baskerville Old Face" panose="02020602080505020303" pitchFamily="18" charset="0"/>
              </a:rPr>
              <a:t>Deployment</a:t>
            </a:r>
            <a:endParaRPr lang="en-US" sz="1800" dirty="0">
              <a:latin typeface="Baskerville Old Face" panose="02020602080505020303" pitchFamily="18" charset="0"/>
            </a:endParaRPr>
          </a:p>
          <a:p>
            <a:pPr lvl="1"/>
            <a:r>
              <a:rPr lang="en-US" sz="1280" dirty="0">
                <a:latin typeface="Baskerville Old Face" panose="02020602080505020303" pitchFamily="18" charset="0"/>
              </a:rPr>
              <a:t>The application was deployed using </a:t>
            </a:r>
            <a:r>
              <a:rPr lang="en-US" sz="1280" b="1" dirty="0" err="1">
                <a:latin typeface="Baskerville Old Face" panose="02020602080505020303" pitchFamily="18" charset="0"/>
              </a:rPr>
              <a:t>Ngrok</a:t>
            </a:r>
            <a:r>
              <a:rPr lang="en-US" sz="1280" dirty="0">
                <a:latin typeface="Baskerville Old Face" panose="02020602080505020303" pitchFamily="18" charset="0"/>
              </a:rPr>
              <a:t>, enabling public access via a secure URL without external hosting.</a:t>
            </a:r>
          </a:p>
          <a:p>
            <a:pPr marL="0" indent="0">
              <a:buNone/>
            </a:pPr>
            <a:r>
              <a:rPr lang="en-US" sz="1800" b="1" dirty="0">
                <a:latin typeface="Baskerville Old Face" panose="02020602080505020303" pitchFamily="18" charset="0"/>
              </a:rPr>
              <a:t>     This process results in a functional and user-friendly prediction system for university admissions.</a:t>
            </a:r>
          </a:p>
          <a:p>
            <a:pPr marL="0" indent="0">
              <a:spcBef>
                <a:spcPct val="20000"/>
              </a:spcBef>
              <a:spcAft>
                <a:spcPts val="600"/>
              </a:spcAft>
              <a:buNone/>
            </a:pPr>
            <a:endParaRPr lang="en-GB" sz="126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Result</a:t>
            </a:r>
            <a:endParaRPr lang="en-US" sz="5400" dirty="0">
              <a:latin typeface="Baskerville Old Face" panose="02020602080505020303"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fontScale="92500" lnSpcReduction="10000"/>
          </a:bodyPr>
          <a:lstStyle/>
          <a:p>
            <a:pPr>
              <a:lnSpc>
                <a:spcPct val="110000"/>
              </a:lnSpc>
              <a:buFont typeface="Wingdings" panose="05000000000000000000" pitchFamily="2" charset="2"/>
              <a:buChar char="v"/>
            </a:pPr>
            <a:r>
              <a:rPr lang="en-US" sz="2400" dirty="0"/>
              <a:t>  </a:t>
            </a:r>
            <a:r>
              <a:rPr lang="en-US" sz="2400" dirty="0">
                <a:latin typeface="Baskerville Old Face" panose="02020602080505020303" pitchFamily="18" charset="0"/>
              </a:rPr>
              <a:t>The </a:t>
            </a:r>
            <a:r>
              <a:rPr lang="en-US" sz="2400" b="1" dirty="0">
                <a:latin typeface="Baskerville Old Face" panose="02020602080505020303" pitchFamily="18" charset="0"/>
              </a:rPr>
              <a:t>Linear Regression model</a:t>
            </a:r>
            <a:r>
              <a:rPr lang="en-US" sz="2400" dirty="0">
                <a:latin typeface="Baskerville Old Face" panose="02020602080505020303" pitchFamily="18" charset="0"/>
              </a:rPr>
              <a:t> achieved an </a:t>
            </a:r>
            <a:r>
              <a:rPr lang="en-US" sz="2400" b="1" dirty="0">
                <a:latin typeface="Baskerville Old Face" panose="02020602080505020303" pitchFamily="18" charset="0"/>
              </a:rPr>
              <a:t>R² score of approximately 0.82 to 0.85</a:t>
            </a:r>
            <a:r>
              <a:rPr lang="en-US" sz="2400" dirty="0">
                <a:latin typeface="Baskerville Old Face" panose="02020602080505020303" pitchFamily="18" charset="0"/>
              </a:rPr>
              <a:t> on test data, indicating a good fit and strong predictive capability.</a:t>
            </a:r>
          </a:p>
          <a:p>
            <a:pPr>
              <a:lnSpc>
                <a:spcPct val="110000"/>
              </a:lnSpc>
              <a:buFont typeface="Wingdings" panose="05000000000000000000" pitchFamily="2" charset="2"/>
              <a:buChar char="v"/>
            </a:pPr>
            <a:r>
              <a:rPr lang="en-US" sz="2400" dirty="0">
                <a:latin typeface="Baskerville Old Face" panose="02020602080505020303" pitchFamily="18" charset="0"/>
              </a:rPr>
              <a:t>  The </a:t>
            </a:r>
            <a:r>
              <a:rPr lang="en-US" sz="2400" b="1" dirty="0">
                <a:latin typeface="Baskerville Old Face" panose="02020602080505020303" pitchFamily="18" charset="0"/>
              </a:rPr>
              <a:t>Mean Squared Error (MSE)</a:t>
            </a:r>
            <a:r>
              <a:rPr lang="en-US" sz="2400" dirty="0">
                <a:latin typeface="Baskerville Old Face" panose="02020602080505020303" pitchFamily="18" charset="0"/>
              </a:rPr>
              <a:t> was low, confirming minimal prediction errors.</a:t>
            </a:r>
          </a:p>
          <a:p>
            <a:pPr>
              <a:lnSpc>
                <a:spcPct val="110000"/>
              </a:lnSpc>
              <a:buFont typeface="Wingdings" panose="05000000000000000000" pitchFamily="2" charset="2"/>
              <a:buChar char="v"/>
            </a:pPr>
            <a:r>
              <a:rPr lang="en-US" sz="2400" dirty="0">
                <a:latin typeface="Baskerville Old Face" panose="02020602080505020303" pitchFamily="18" charset="0"/>
              </a:rPr>
              <a:t> The </a:t>
            </a:r>
            <a:r>
              <a:rPr lang="en-US" sz="2400" b="1" dirty="0" err="1">
                <a:latin typeface="Baskerville Old Face" panose="02020602080505020303" pitchFamily="18" charset="0"/>
              </a:rPr>
              <a:t>Streamlit</a:t>
            </a:r>
            <a:r>
              <a:rPr lang="en-US" sz="2400" b="1" dirty="0">
                <a:latin typeface="Baskerville Old Face" panose="02020602080505020303" pitchFamily="18" charset="0"/>
              </a:rPr>
              <a:t> application</a:t>
            </a:r>
            <a:r>
              <a:rPr lang="en-US" sz="2400" dirty="0">
                <a:latin typeface="Baskerville Old Face" panose="02020602080505020303" pitchFamily="18" charset="0"/>
              </a:rPr>
              <a:t> successfully takes user inputs (GRE, TOEFL, CGPA, etc.) and predicts the </a:t>
            </a:r>
            <a:r>
              <a:rPr lang="en-US" sz="2400" b="1" dirty="0">
                <a:latin typeface="Baskerville Old Face" panose="02020602080505020303" pitchFamily="18" charset="0"/>
              </a:rPr>
              <a:t>probability of admission</a:t>
            </a:r>
            <a:r>
              <a:rPr lang="en-US" sz="2400" dirty="0">
                <a:latin typeface="Baskerville Old Face" panose="02020602080505020303" pitchFamily="18" charset="0"/>
              </a:rPr>
              <a:t> in real time.</a:t>
            </a:r>
          </a:p>
          <a:p>
            <a:pPr>
              <a:lnSpc>
                <a:spcPct val="110000"/>
              </a:lnSpc>
              <a:buFont typeface="Wingdings" panose="05000000000000000000" pitchFamily="2" charset="2"/>
              <a:buChar char="v"/>
            </a:pPr>
            <a:r>
              <a:rPr lang="en-US" sz="2400" dirty="0">
                <a:latin typeface="Baskerville Old Face" panose="02020602080505020303" pitchFamily="18" charset="0"/>
              </a:rPr>
              <a:t>  The deployment using </a:t>
            </a:r>
            <a:r>
              <a:rPr lang="en-US" sz="2400" b="1" dirty="0" err="1">
                <a:latin typeface="Baskerville Old Face" panose="02020602080505020303" pitchFamily="18" charset="0"/>
              </a:rPr>
              <a:t>Ngrok</a:t>
            </a:r>
            <a:r>
              <a:rPr lang="en-US" sz="2400" dirty="0">
                <a:latin typeface="Baskerville Old Face" panose="02020602080505020303" pitchFamily="18" charset="0"/>
              </a:rPr>
              <a:t> provided a functional public URL, enabling easy access and testing of the app.</a:t>
            </a:r>
          </a:p>
          <a:p>
            <a:pPr marL="0" indent="0">
              <a:lnSpc>
                <a:spcPct val="110000"/>
              </a:lnSpc>
              <a:buNone/>
            </a:pPr>
            <a:endParaRPr lang="en-US" sz="2400" dirty="0">
              <a:latin typeface="Baskerville Old Face" panose="02020602080505020303" pitchFamily="18" charset="0"/>
            </a:endParaRPr>
          </a:p>
          <a:p>
            <a:pPr marL="0" indent="0">
              <a:lnSpc>
                <a:spcPct val="110000"/>
              </a:lnSpc>
              <a:buNone/>
            </a:pPr>
            <a:r>
              <a:rPr lang="en-US" sz="2400" dirty="0">
                <a:latin typeface="Baskerville Old Face" panose="02020602080505020303" pitchFamily="18" charset="0"/>
              </a:rPr>
              <a:t> </a:t>
            </a:r>
            <a:r>
              <a:rPr lang="en-US" sz="2400" i="1" dirty="0">
                <a:latin typeface="Baskerville Old Face" panose="02020602080505020303" pitchFamily="18" charset="0"/>
              </a:rPr>
              <a:t>Overall, the project delivers an effective and interactive solution to estimate university admission chances based on academic profiles.</a:t>
            </a:r>
          </a:p>
          <a:p>
            <a:pPr marL="0" indent="0">
              <a:lnSpc>
                <a:spcPct val="110000"/>
              </a:lnSpc>
              <a:buNone/>
            </a:pPr>
            <a:endParaRPr lang="en-US" sz="2200" dirty="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Conclusion</a:t>
            </a:r>
            <a:endParaRPr lang="en-US" sz="5400" dirty="0">
              <a:latin typeface="Baskerville Old Face" panose="02020602080505020303"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fontScale="70000" lnSpcReduction="20000"/>
          </a:bodyPr>
          <a:lstStyle/>
          <a:p>
            <a:pPr>
              <a:lnSpc>
                <a:spcPct val="120000"/>
              </a:lnSpc>
            </a:pPr>
            <a:r>
              <a:rPr lang="en-US" sz="2400" dirty="0">
                <a:latin typeface="Baskerville Old Face" panose="02020602080505020303" pitchFamily="18" charset="0"/>
              </a:rPr>
              <a:t>In this project, we developed a </a:t>
            </a:r>
            <a:r>
              <a:rPr lang="en-US" sz="2400" b="1" dirty="0">
                <a:latin typeface="Baskerville Old Face" panose="02020602080505020303" pitchFamily="18" charset="0"/>
              </a:rPr>
              <a:t>Linear Regression model</a:t>
            </a:r>
            <a:r>
              <a:rPr lang="en-US" sz="2400" dirty="0">
                <a:latin typeface="Baskerville Old Face" panose="02020602080505020303" pitchFamily="18" charset="0"/>
              </a:rPr>
              <a:t> to predict the likelihood of university admissions based on factors such as GRE score, TOEFL score, CGPA, University Rating, SOP, LOR, and Research experience. The model achieved a high </a:t>
            </a:r>
            <a:r>
              <a:rPr lang="en-US" sz="2400" b="1" dirty="0">
                <a:latin typeface="Baskerville Old Face" panose="02020602080505020303" pitchFamily="18" charset="0"/>
              </a:rPr>
              <a:t>R² score (around 0.82-0.85)</a:t>
            </a:r>
            <a:r>
              <a:rPr lang="en-US" sz="2400" dirty="0">
                <a:latin typeface="Baskerville Old Face" panose="02020602080505020303" pitchFamily="18" charset="0"/>
              </a:rPr>
              <a:t>, indicating that it can reliably predict admission chances based on the input features.</a:t>
            </a:r>
          </a:p>
          <a:p>
            <a:pPr marL="0" indent="0">
              <a:lnSpc>
                <a:spcPct val="120000"/>
              </a:lnSpc>
              <a:buNone/>
            </a:pPr>
            <a:endParaRPr lang="en-US" sz="2400" dirty="0">
              <a:latin typeface="Baskerville Old Face" panose="02020602080505020303" pitchFamily="18" charset="0"/>
            </a:endParaRPr>
          </a:p>
          <a:p>
            <a:pPr>
              <a:lnSpc>
                <a:spcPct val="120000"/>
              </a:lnSpc>
            </a:pPr>
            <a:r>
              <a:rPr lang="en-US" sz="2400" dirty="0">
                <a:latin typeface="Baskerville Old Face" panose="02020602080505020303" pitchFamily="18" charset="0"/>
              </a:rPr>
              <a:t>To make the solution practical and interactive, we built a </a:t>
            </a:r>
            <a:r>
              <a:rPr lang="en-US" sz="2400" b="1" dirty="0" err="1">
                <a:latin typeface="Baskerville Old Face" panose="02020602080505020303" pitchFamily="18" charset="0"/>
              </a:rPr>
              <a:t>Streamlit</a:t>
            </a:r>
            <a:r>
              <a:rPr lang="en-US" sz="2400" b="1" dirty="0">
                <a:latin typeface="Baskerville Old Face" panose="02020602080505020303" pitchFamily="18" charset="0"/>
              </a:rPr>
              <a:t> web application</a:t>
            </a:r>
            <a:r>
              <a:rPr lang="en-US" sz="2400" dirty="0">
                <a:latin typeface="Baskerville Old Face" panose="02020602080505020303" pitchFamily="18" charset="0"/>
              </a:rPr>
              <a:t> where users can input their academic details and instantly receive their predicted probability of admission. The app was successfully deployed using </a:t>
            </a:r>
            <a:r>
              <a:rPr lang="en-US" sz="2400" b="1" dirty="0" err="1">
                <a:latin typeface="Baskerville Old Face" panose="02020602080505020303" pitchFamily="18" charset="0"/>
              </a:rPr>
              <a:t>Ngrok</a:t>
            </a:r>
            <a:r>
              <a:rPr lang="en-US" sz="2400" dirty="0">
                <a:latin typeface="Baskerville Old Face" panose="02020602080505020303" pitchFamily="18" charset="0"/>
              </a:rPr>
              <a:t>, making it publicly accessible.</a:t>
            </a:r>
          </a:p>
          <a:p>
            <a:pPr marL="0" indent="0">
              <a:lnSpc>
                <a:spcPct val="120000"/>
              </a:lnSpc>
              <a:buNone/>
            </a:pPr>
            <a:endParaRPr lang="en-US" sz="2400" dirty="0">
              <a:latin typeface="Baskerville Old Face" panose="02020602080505020303" pitchFamily="18" charset="0"/>
            </a:endParaRPr>
          </a:p>
          <a:p>
            <a:pPr>
              <a:lnSpc>
                <a:spcPct val="120000"/>
              </a:lnSpc>
            </a:pPr>
            <a:r>
              <a:rPr lang="en-US" sz="2400" dirty="0">
                <a:latin typeface="Baskerville Old Face" panose="02020602080505020303" pitchFamily="18" charset="0"/>
              </a:rPr>
              <a:t>Overall, the project showcases how machine learning can assist students in evaluating their chances of admission and provides a useful tool for academic planning. This approach can be further enhanced by incorporating more diverse datasets or experimenting with other advanced algorithms for improved accuracy.</a:t>
            </a:r>
          </a:p>
          <a:p>
            <a:pPr marL="0" indent="0">
              <a:buNone/>
            </a:pP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Future scope</a:t>
            </a:r>
            <a:endParaRPr lang="en-US" sz="5400" dirty="0">
              <a:latin typeface="Baskerville Old Face" panose="02020602080505020303"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9A052D0F-B7EA-6C18-4079-E8F6E62D7CDE}"/>
              </a:ext>
            </a:extLst>
          </p:cNvPr>
          <p:cNvSpPr>
            <a:spLocks noGrp="1" noChangeArrowheads="1"/>
          </p:cNvSpPr>
          <p:nvPr>
            <p:ph idx="1"/>
          </p:nvPr>
        </p:nvSpPr>
        <p:spPr bwMode="auto">
          <a:xfrm>
            <a:off x="669036" y="2055813"/>
            <a:ext cx="1066107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Model Enhancement:</a:t>
            </a:r>
            <a:br>
              <a:rPr kumimoji="0" lang="en-US" altLang="en-US" sz="1700" b="0" i="0" u="none" strike="noStrike" cap="none" normalizeH="0" baseline="0" dirty="0">
                <a:ln>
                  <a:noFill/>
                </a:ln>
                <a:solidFill>
                  <a:schemeClr val="tx1"/>
                </a:solidFill>
                <a:effectLst/>
                <a:latin typeface="Baskerville Old Face" panose="02020602080505020303" pitchFamily="18" charset="0"/>
              </a:rPr>
            </a:br>
            <a:r>
              <a:rPr kumimoji="0" lang="en-US" altLang="en-US" sz="1700" b="0" i="0" u="none" strike="noStrike" cap="none" normalizeH="0" baseline="0" dirty="0">
                <a:ln>
                  <a:noFill/>
                </a:ln>
                <a:solidFill>
                  <a:schemeClr val="tx1"/>
                </a:solidFill>
                <a:effectLst/>
                <a:latin typeface="Baskerville Old Face" panose="02020602080505020303" pitchFamily="18" charset="0"/>
              </a:rPr>
              <a:t>Implement advanced machine learning algorithms such as </a:t>
            </a:r>
            <a:r>
              <a:rPr kumimoji="0" lang="en-US" altLang="en-US" sz="1700" b="1" i="0" u="none" strike="noStrike" cap="none" normalizeH="0" baseline="0" dirty="0">
                <a:ln>
                  <a:noFill/>
                </a:ln>
                <a:solidFill>
                  <a:schemeClr val="tx1"/>
                </a:solidFill>
                <a:effectLst/>
                <a:latin typeface="Baskerville Old Face" panose="02020602080505020303" pitchFamily="18" charset="0"/>
              </a:rPr>
              <a:t>Random Forest, Gradient Boosting,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    or Neural Networks</a:t>
            </a:r>
            <a:r>
              <a:rPr kumimoji="0" lang="en-US" altLang="en-US" sz="1700" b="0" i="0" u="none" strike="noStrike" cap="none" normalizeH="0" baseline="0" dirty="0">
                <a:ln>
                  <a:noFill/>
                </a:ln>
                <a:solidFill>
                  <a:schemeClr val="tx1"/>
                </a:solidFill>
                <a:effectLst/>
                <a:latin typeface="Baskerville Old Face" panose="02020602080505020303" pitchFamily="18" charset="0"/>
              </a:rPr>
              <a:t> to improve prediction accuracy beyond Linear Regression.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Feature Expansion:</a:t>
            </a:r>
            <a:br>
              <a:rPr kumimoji="0" lang="en-US" altLang="en-US" sz="1700" b="0" i="0" u="none" strike="noStrike" cap="none" normalizeH="0" baseline="0" dirty="0">
                <a:ln>
                  <a:noFill/>
                </a:ln>
                <a:solidFill>
                  <a:schemeClr val="tx1"/>
                </a:solidFill>
                <a:effectLst/>
                <a:latin typeface="Baskerville Old Face" panose="02020602080505020303" pitchFamily="18" charset="0"/>
              </a:rPr>
            </a:br>
            <a:r>
              <a:rPr kumimoji="0" lang="en-US" altLang="en-US" sz="1700" b="0" i="0" u="none" strike="noStrike" cap="none" normalizeH="0" baseline="0" dirty="0">
                <a:ln>
                  <a:noFill/>
                </a:ln>
                <a:solidFill>
                  <a:schemeClr val="tx1"/>
                </a:solidFill>
                <a:effectLst/>
                <a:latin typeface="Baskerville Old Face" panose="02020602080505020303" pitchFamily="18" charset="0"/>
              </a:rPr>
              <a:t>Incorporate additional factors like </a:t>
            </a:r>
            <a:r>
              <a:rPr kumimoji="0" lang="en-US" altLang="en-US" sz="1700" b="1" i="0" u="none" strike="noStrike" cap="none" normalizeH="0" baseline="0" dirty="0">
                <a:ln>
                  <a:noFill/>
                </a:ln>
                <a:solidFill>
                  <a:schemeClr val="tx1"/>
                </a:solidFill>
                <a:effectLst/>
                <a:latin typeface="Baskerville Old Face" panose="02020602080505020303" pitchFamily="18" charset="0"/>
              </a:rPr>
              <a:t>extracurricular activities, internships, statement of purpose (SOP) quality,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    and recommendation letter content</a:t>
            </a:r>
            <a:r>
              <a:rPr kumimoji="0" lang="en-US" altLang="en-US" sz="1700" b="0" i="0" u="none" strike="noStrike" cap="none" normalizeH="0" baseline="0" dirty="0">
                <a:ln>
                  <a:noFill/>
                </a:ln>
                <a:solidFill>
                  <a:schemeClr val="tx1"/>
                </a:solidFill>
                <a:effectLst/>
                <a:latin typeface="Baskerville Old Face" panose="02020602080505020303" pitchFamily="18" charset="0"/>
              </a:rPr>
              <a:t> for a more comprehensive prediction.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Dataset Expansion:</a:t>
            </a:r>
            <a:br>
              <a:rPr kumimoji="0" lang="en-US" altLang="en-US" sz="1700" b="0" i="0" u="none" strike="noStrike" cap="none" normalizeH="0" baseline="0" dirty="0">
                <a:ln>
                  <a:noFill/>
                </a:ln>
                <a:solidFill>
                  <a:schemeClr val="tx1"/>
                </a:solidFill>
                <a:effectLst/>
                <a:latin typeface="Baskerville Old Face" panose="02020602080505020303" pitchFamily="18" charset="0"/>
              </a:rPr>
            </a:br>
            <a:r>
              <a:rPr kumimoji="0" lang="en-US" altLang="en-US" sz="1700" b="0" i="0" u="none" strike="noStrike" cap="none" normalizeH="0" baseline="0" dirty="0">
                <a:ln>
                  <a:noFill/>
                </a:ln>
                <a:solidFill>
                  <a:schemeClr val="tx1"/>
                </a:solidFill>
                <a:effectLst/>
                <a:latin typeface="Baskerville Old Face" panose="02020602080505020303" pitchFamily="18" charset="0"/>
              </a:rPr>
              <a:t>Use </a:t>
            </a:r>
            <a:r>
              <a:rPr kumimoji="0" lang="en-US" altLang="en-US" sz="1700" b="1" i="0" u="none" strike="noStrike" cap="none" normalizeH="0" baseline="0" dirty="0">
                <a:ln>
                  <a:noFill/>
                </a:ln>
                <a:solidFill>
                  <a:schemeClr val="tx1"/>
                </a:solidFill>
                <a:effectLst/>
                <a:latin typeface="Baskerville Old Face" panose="02020602080505020303" pitchFamily="18" charset="0"/>
              </a:rPr>
              <a:t>larger and more diverse datasets</a:t>
            </a:r>
            <a:r>
              <a:rPr kumimoji="0" lang="en-US" altLang="en-US" sz="1700" b="0" i="0" u="none" strike="noStrike" cap="none" normalizeH="0" baseline="0" dirty="0">
                <a:ln>
                  <a:noFill/>
                </a:ln>
                <a:solidFill>
                  <a:schemeClr val="tx1"/>
                </a:solidFill>
                <a:effectLst/>
                <a:latin typeface="Baskerville Old Face" panose="02020602080505020303" pitchFamily="18" charset="0"/>
              </a:rPr>
              <a:t> from multiple universities and countries to improve the model’s generalizability and reduce biases.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Mobile Application Development:</a:t>
            </a:r>
            <a:br>
              <a:rPr kumimoji="0" lang="en-US" altLang="en-US" sz="1700" b="0" i="0" u="none" strike="noStrike" cap="none" normalizeH="0" baseline="0" dirty="0">
                <a:ln>
                  <a:noFill/>
                </a:ln>
                <a:solidFill>
                  <a:schemeClr val="tx1"/>
                </a:solidFill>
                <a:effectLst/>
                <a:latin typeface="Baskerville Old Face" panose="02020602080505020303" pitchFamily="18" charset="0"/>
              </a:rPr>
            </a:br>
            <a:r>
              <a:rPr kumimoji="0" lang="en-US" altLang="en-US" sz="1700" b="0" i="0" u="none" strike="noStrike" cap="none" normalizeH="0" baseline="0" dirty="0">
                <a:ln>
                  <a:noFill/>
                </a:ln>
                <a:solidFill>
                  <a:schemeClr val="tx1"/>
                </a:solidFill>
                <a:effectLst/>
                <a:latin typeface="Baskerville Old Face" panose="02020602080505020303" pitchFamily="18" charset="0"/>
              </a:rPr>
              <a:t>Extend the solution to a </a:t>
            </a:r>
            <a:r>
              <a:rPr kumimoji="0" lang="en-US" altLang="en-US" sz="1700" b="1" i="0" u="none" strike="noStrike" cap="none" normalizeH="0" baseline="0" dirty="0">
                <a:ln>
                  <a:noFill/>
                </a:ln>
                <a:solidFill>
                  <a:schemeClr val="tx1"/>
                </a:solidFill>
                <a:effectLst/>
                <a:latin typeface="Baskerville Old Face" panose="02020602080505020303" pitchFamily="18" charset="0"/>
              </a:rPr>
              <a:t>mobile app</a:t>
            </a:r>
            <a:r>
              <a:rPr kumimoji="0" lang="en-US" altLang="en-US" sz="1700" b="0" i="0" u="none" strike="noStrike" cap="none" normalizeH="0" baseline="0" dirty="0">
                <a:ln>
                  <a:noFill/>
                </a:ln>
                <a:solidFill>
                  <a:schemeClr val="tx1"/>
                </a:solidFill>
                <a:effectLst/>
                <a:latin typeface="Baskerville Old Face" panose="02020602080505020303" pitchFamily="18" charset="0"/>
              </a:rPr>
              <a:t>, making it more accessible to users worldwide.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Explainable AI:</a:t>
            </a:r>
            <a:br>
              <a:rPr kumimoji="0" lang="en-US" altLang="en-US" sz="1700" b="0" i="0" u="none" strike="noStrike" cap="none" normalizeH="0" baseline="0" dirty="0">
                <a:ln>
                  <a:noFill/>
                </a:ln>
                <a:solidFill>
                  <a:schemeClr val="tx1"/>
                </a:solidFill>
                <a:effectLst/>
                <a:latin typeface="Baskerville Old Face" panose="02020602080505020303" pitchFamily="18" charset="0"/>
              </a:rPr>
            </a:br>
            <a:r>
              <a:rPr kumimoji="0" lang="en-US" altLang="en-US" sz="1700" b="0" i="0" u="none" strike="noStrike" cap="none" normalizeH="0" baseline="0" dirty="0">
                <a:ln>
                  <a:noFill/>
                </a:ln>
                <a:solidFill>
                  <a:schemeClr val="tx1"/>
                </a:solidFill>
                <a:effectLst/>
                <a:latin typeface="Baskerville Old Face" panose="02020602080505020303" pitchFamily="18" charset="0"/>
              </a:rPr>
              <a:t>Integrate </a:t>
            </a:r>
            <a:r>
              <a:rPr kumimoji="0" lang="en-US" altLang="en-US" sz="1700" b="1" i="0" u="none" strike="noStrike" cap="none" normalizeH="0" baseline="0" dirty="0">
                <a:ln>
                  <a:noFill/>
                </a:ln>
                <a:solidFill>
                  <a:schemeClr val="tx1"/>
                </a:solidFill>
                <a:effectLst/>
                <a:latin typeface="Baskerville Old Face" panose="02020602080505020303" pitchFamily="18" charset="0"/>
              </a:rPr>
              <a:t>explainability tools (like SHAP or LIME)</a:t>
            </a:r>
            <a:r>
              <a:rPr kumimoji="0" lang="en-US" altLang="en-US" sz="1700" b="0" i="0" u="none" strike="noStrike" cap="none" normalizeH="0" baseline="0" dirty="0">
                <a:ln>
                  <a:noFill/>
                </a:ln>
                <a:solidFill>
                  <a:schemeClr val="tx1"/>
                </a:solidFill>
                <a:effectLst/>
                <a:latin typeface="Baskerville Old Face" panose="02020602080505020303" pitchFamily="18" charset="0"/>
              </a:rPr>
              <a:t> to help users understand which factors most influenced their predicted admission chances.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Continuous Learning:</a:t>
            </a:r>
            <a:br>
              <a:rPr kumimoji="0" lang="en-US" altLang="en-US" sz="1700" b="0" i="0" u="none" strike="noStrike" cap="none" normalizeH="0" baseline="0" dirty="0">
                <a:ln>
                  <a:noFill/>
                </a:ln>
                <a:solidFill>
                  <a:schemeClr val="tx1"/>
                </a:solidFill>
                <a:effectLst/>
                <a:latin typeface="Baskerville Old Face" panose="02020602080505020303" pitchFamily="18" charset="0"/>
              </a:rPr>
            </a:br>
            <a:r>
              <a:rPr kumimoji="0" lang="en-US" altLang="en-US" sz="1700" b="0" i="0" u="none" strike="noStrike" cap="none" normalizeH="0" baseline="0" dirty="0">
                <a:ln>
                  <a:noFill/>
                </a:ln>
                <a:solidFill>
                  <a:schemeClr val="tx1"/>
                </a:solidFill>
                <a:effectLst/>
                <a:latin typeface="Baskerville Old Face" panose="02020602080505020303" pitchFamily="18" charset="0"/>
              </a:rPr>
              <a:t>Develop a system that can </a:t>
            </a:r>
            <a:r>
              <a:rPr kumimoji="0" lang="en-US" altLang="en-US" sz="1700" b="1" i="0" u="none" strike="noStrike" cap="none" normalizeH="0" baseline="0" dirty="0">
                <a:ln>
                  <a:noFill/>
                </a:ln>
                <a:solidFill>
                  <a:schemeClr val="tx1"/>
                </a:solidFill>
                <a:effectLst/>
                <a:latin typeface="Baskerville Old Face" panose="02020602080505020303" pitchFamily="18" charset="0"/>
              </a:rPr>
              <a:t>update the model periodically</a:t>
            </a:r>
            <a:r>
              <a:rPr kumimoji="0" lang="en-US" altLang="en-US" sz="1700" b="0" i="0" u="none" strike="noStrike" cap="none" normalizeH="0" baseline="0" dirty="0">
                <a:ln>
                  <a:noFill/>
                </a:ln>
                <a:solidFill>
                  <a:schemeClr val="tx1"/>
                </a:solidFill>
                <a:effectLst/>
                <a:latin typeface="Baskerville Old Face" panose="02020602080505020303" pitchFamily="18" charset="0"/>
              </a:rPr>
              <a:t> as new data becomes available, ensuring up-to-date predictions.</a:t>
            </a: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450</TotalTime>
  <Words>1292</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Aptos Display</vt:lpstr>
      <vt:lpstr>Arial</vt:lpstr>
      <vt:lpstr>Baskerville Old Face</vt:lpstr>
      <vt:lpstr>Courier New</vt:lpstr>
      <vt:lpstr>Franklin Gothic Book</vt:lpstr>
      <vt:lpstr>Wingdings</vt:lpstr>
      <vt:lpstr>office theme</vt:lpstr>
      <vt:lpstr>CAPSTONE PROJECT  UNIVERSITY ADMISSION PREDICTIONS</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Shivani Ramakrishna</cp:lastModifiedBy>
  <cp:revision>13</cp:revision>
  <dcterms:created xsi:type="dcterms:W3CDTF">2013-07-15T20:26:40Z</dcterms:created>
  <dcterms:modified xsi:type="dcterms:W3CDTF">2025-07-14T15:56:17Z</dcterms:modified>
</cp:coreProperties>
</file>