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56" r:id="rId5"/>
    <p:sldId id="259" r:id="rId6"/>
    <p:sldId id="260" r:id="rId7"/>
    <p:sldId id="269" r:id="rId8"/>
    <p:sldId id="262" r:id="rId9"/>
    <p:sldId id="263" r:id="rId10"/>
    <p:sldId id="272" r:id="rId11"/>
    <p:sldId id="273" r:id="rId12"/>
    <p:sldId id="274" r:id="rId13"/>
    <p:sldId id="275" r:id="rId14"/>
    <p:sldId id="279" r:id="rId15"/>
    <p:sldId id="277" r:id="rId16"/>
    <p:sldId id="276" r:id="rId17"/>
    <p:sldId id="280" r:id="rId18"/>
    <p:sldId id="281" r:id="rId19"/>
    <p:sldId id="282" r:id="rId20"/>
    <p:sldId id="285" r:id="rId21"/>
    <p:sldId id="286" r:id="rId22"/>
    <p:sldId id="287" r:id="rId23"/>
    <p:sldId id="283" r:id="rId24"/>
    <p:sldId id="265" r:id="rId25"/>
    <p:sldId id="28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vani Varma" initials="SV" lastIdx="2" clrIdx="0">
    <p:extLst>
      <p:ext uri="{19B8F6BF-5375-455C-9EA6-DF929625EA0E}">
        <p15:presenceInfo xmlns:p15="http://schemas.microsoft.com/office/powerpoint/2012/main" userId="2b00468e4418bc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014067"/>
    <a:srgbClr val="014E7D"/>
    <a:srgbClr val="013657"/>
    <a:srgbClr val="01456F"/>
    <a:srgbClr val="014B79"/>
    <a:srgbClr val="0937C9"/>
    <a:srgbClr val="002774"/>
    <a:srgbClr val="929A4A"/>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4" autoAdjust="0"/>
  </p:normalViewPr>
  <p:slideViewPr>
    <p:cSldViewPr snapToGrid="0" showGuides="1">
      <p:cViewPr varScale="1">
        <p:scale>
          <a:sx n="86" d="100"/>
          <a:sy n="86" d="100"/>
        </p:scale>
        <p:origin x="562" y="67"/>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7/25/2021</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7/25/2021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45963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473770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06950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0065975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390840366"/>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
        <p:nvSpPr>
          <p:cNvPr id="6" name="Text Placeholder 5">
            <a:extLst>
              <a:ext uri="{FF2B5EF4-FFF2-40B4-BE49-F238E27FC236}">
                <a16:creationId xmlns:a16="http://schemas.microsoft.com/office/drawing/2014/main"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66534080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3FE-9015-40FD-A870-D81B5A86A5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
        <p:nvSpPr>
          <p:cNvPr id="15" name="TextBox 14">
            <a:extLst>
              <a:ext uri="{FF2B5EF4-FFF2-40B4-BE49-F238E27FC236}">
                <a16:creationId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a:t>Click icon to add picture</a:t>
            </a:r>
            <a:endParaRPr lang="en-US" noProof="0" dirty="0"/>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public.tableau.com/app/profile/sivani.varma/viz/MRAProject-Milestone1_16272298537980/country-ordercount?publish=yes" TargetMode="External"/><Relationship Id="rId2" Type="http://schemas.openxmlformats.org/officeDocument/2006/relationships/image" Target="../media/image27.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Building image">
            <a:extLst>
              <a:ext uri="{FF2B5EF4-FFF2-40B4-BE49-F238E27FC236}">
                <a16:creationId xmlns:a16="http://schemas.microsoft.com/office/drawing/2014/main" id="{257F6BCE-75BB-4ECD-BEA5-21C36A9CC0E9}"/>
              </a:ext>
              <a:ext uri="{C183D7F6-B498-43B3-948B-1728B52AA6E4}">
                <adec:decorative xmlns:adec="http://schemas.microsoft.com/office/drawing/2017/decorative" val="0"/>
              </a:ext>
            </a:extLst>
          </p:cNvPr>
          <p:cNvPicPr>
            <a:picLocks noGrp="1" noChangeAspect="1"/>
          </p:cNvPicPr>
          <p:nvPr>
            <p:ph type="pic" sz="quarter" idx="13"/>
          </p:nvPr>
        </p:nvPicPr>
        <p:blipFill>
          <a:blip r:embed="rId2"/>
          <a:srcRect l="20743" r="20743"/>
          <a:stretch>
            <a:fillRect/>
          </a:stretch>
        </p:blipFill>
        <p:spPr/>
      </p:pic>
      <p:sp>
        <p:nvSpPr>
          <p:cNvPr id="18" name="Hexagon 17">
            <a:extLst>
              <a:ext uri="{FF2B5EF4-FFF2-40B4-BE49-F238E27FC236}">
                <a16:creationId xmlns:a16="http://schemas.microsoft.com/office/drawing/2014/main" id="{0E6B042D-E9CB-40E0-AAE9-6AD11F53E044}"/>
              </a:ext>
              <a:ext uri="{C183D7F6-B498-43B3-948B-1728B52AA6E4}">
                <adec:decorative xmlns:adec="http://schemas.microsoft.com/office/drawing/2017/decorative" val="1"/>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3152667" y="2837451"/>
            <a:ext cx="1663885" cy="1168630"/>
            <a:chOff x="3152667" y="2884106"/>
            <a:chExt cx="1663885" cy="1168630"/>
          </a:xfrm>
        </p:grpSpPr>
        <p:sp>
          <p:nvSpPr>
            <p:cNvPr id="20" name="TextBox 19">
              <a:extLst>
                <a:ext uri="{FF2B5EF4-FFF2-40B4-BE49-F238E27FC236}">
                  <a16:creationId xmlns:a16="http://schemas.microsoft.com/office/drawing/2014/main" id="{94DF2E04-7632-4FED-B0BF-8FB243D982A3}"/>
                </a:ext>
              </a:extLst>
            </p:cNvPr>
            <p:cNvSpPr txBox="1"/>
            <p:nvPr/>
          </p:nvSpPr>
          <p:spPr>
            <a:xfrm>
              <a:off x="3152667" y="2884106"/>
              <a:ext cx="1595309" cy="769441"/>
            </a:xfrm>
            <a:prstGeom prst="rect">
              <a:avLst/>
            </a:prstGeom>
            <a:noFill/>
          </p:spPr>
          <p:txBody>
            <a:bodyPr wrap="none" rtlCol="0">
              <a:spAutoFit/>
            </a:bodyPr>
            <a:lstStyle/>
            <a:p>
              <a:r>
                <a:rPr lang="en-US" sz="4400" b="1" dirty="0">
                  <a:solidFill>
                    <a:schemeClr val="bg1"/>
                  </a:solidFill>
                  <a:latin typeface="Arial Black" panose="020B0A04020102020204" pitchFamily="34" charset="0"/>
                </a:rPr>
                <a:t>MRA</a:t>
              </a:r>
            </a:p>
          </p:txBody>
        </p:sp>
        <p:sp>
          <p:nvSpPr>
            <p:cNvPr id="21" name="TextBox 20">
              <a:extLst>
                <a:ext uri="{FF2B5EF4-FFF2-40B4-BE49-F238E27FC236}">
                  <a16:creationId xmlns:a16="http://schemas.microsoft.com/office/drawing/2014/main" id="{FC9A1C71-347B-44A9-88B4-692D9731582D}"/>
                </a:ext>
              </a:extLst>
            </p:cNvPr>
            <p:cNvSpPr txBox="1"/>
            <p:nvPr/>
          </p:nvSpPr>
          <p:spPr>
            <a:xfrm>
              <a:off x="3152667" y="3744959"/>
              <a:ext cx="1663885" cy="307777"/>
            </a:xfrm>
            <a:prstGeom prst="rect">
              <a:avLst/>
            </a:prstGeom>
            <a:noFill/>
          </p:spPr>
          <p:txBody>
            <a:bodyPr wrap="square" rtlCol="0">
              <a:spAutoFit/>
            </a:bodyPr>
            <a:lstStyle/>
            <a:p>
              <a:r>
                <a:rPr lang="en-US" sz="1400" dirty="0">
                  <a:solidFill>
                    <a:schemeClr val="bg1"/>
                  </a:solidFill>
                  <a:latin typeface="Calibri Light" panose="020F0302020204030204" pitchFamily="34" charset="0"/>
                  <a:cs typeface="Calibri Light" panose="020F0302020204030204" pitchFamily="34" charset="0"/>
                </a:rPr>
                <a:t>       SALES DATA</a:t>
              </a: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lstStyle/>
          <a:p>
            <a:r>
              <a:rPr lang="en-US" dirty="0"/>
              <a:t>MARKETING &amp; RETAIL ANALYSIS</a:t>
            </a:r>
            <a:endParaRPr lang="en-US" b="0" dirty="0"/>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p:txBody>
          <a:bodyPr/>
          <a:lstStyle/>
          <a:p>
            <a:r>
              <a:rPr lang="en-US" dirty="0"/>
              <a:t>MILESTONE1 – SIVANI VARMA</a:t>
            </a:r>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3B00603-C33C-4D66-8AF0-969348178927}"/>
              </a:ext>
            </a:extLst>
          </p:cNvPr>
          <p:cNvSpPr>
            <a:spLocks noGrp="1"/>
          </p:cNvSpPr>
          <p:nvPr>
            <p:ph type="ftr" sz="quarter" idx="17"/>
          </p:nvPr>
        </p:nvSpPr>
        <p:spPr/>
        <p:txBody>
          <a:bodyPr/>
          <a:lstStyle/>
          <a:p>
            <a:r>
              <a:rPr lang="en-US" dirty="0"/>
              <a:t>Auto Mobile Milestone Project-1</a:t>
            </a:r>
          </a:p>
        </p:txBody>
      </p:sp>
      <p:sp>
        <p:nvSpPr>
          <p:cNvPr id="4" name="Slide Number Placeholder 3">
            <a:extLst>
              <a:ext uri="{FF2B5EF4-FFF2-40B4-BE49-F238E27FC236}">
                <a16:creationId xmlns:a16="http://schemas.microsoft.com/office/drawing/2014/main" id="{7B540E13-4528-45B5-9107-E13C3E41BE86}"/>
              </a:ext>
            </a:extLst>
          </p:cNvPr>
          <p:cNvSpPr>
            <a:spLocks noGrp="1"/>
          </p:cNvSpPr>
          <p:nvPr>
            <p:ph type="sldNum" sz="quarter" idx="18"/>
          </p:nvPr>
        </p:nvSpPr>
        <p:spPr/>
        <p:txBody>
          <a:bodyPr/>
          <a:lstStyle/>
          <a:p>
            <a:fld id="{8699F50C-BE38-4BD0-BA84-9B090E1F2B9B}" type="slidenum">
              <a:rPr lang="en-US" noProof="0" smtClean="0"/>
              <a:t>10</a:t>
            </a:fld>
            <a:endParaRPr lang="en-US" noProof="0" dirty="0"/>
          </a:p>
        </p:txBody>
      </p:sp>
      <p:sp>
        <p:nvSpPr>
          <p:cNvPr id="7" name="TextBox 6">
            <a:extLst>
              <a:ext uri="{FF2B5EF4-FFF2-40B4-BE49-F238E27FC236}">
                <a16:creationId xmlns:a16="http://schemas.microsoft.com/office/drawing/2014/main" id="{9FB422D8-96D0-4659-8C62-08ADAAE3819B}"/>
              </a:ext>
            </a:extLst>
          </p:cNvPr>
          <p:cNvSpPr txBox="1"/>
          <p:nvPr/>
        </p:nvSpPr>
        <p:spPr>
          <a:xfrm>
            <a:off x="757727" y="292962"/>
            <a:ext cx="8493984" cy="369332"/>
          </a:xfrm>
          <a:prstGeom prst="rect">
            <a:avLst/>
          </a:prstGeom>
          <a:noFill/>
        </p:spPr>
        <p:txBody>
          <a:bodyPr wrap="square" rtlCol="0">
            <a:spAutoFit/>
          </a:bodyPr>
          <a:lstStyle/>
          <a:p>
            <a:pPr algn="l"/>
            <a:r>
              <a:rPr lang="en-US" b="0" i="0" dirty="0">
                <a:solidFill>
                  <a:schemeClr val="bg1"/>
                </a:solidFill>
                <a:effectLst/>
              </a:rPr>
              <a:t>Weekly, Monthly, Quarterly, Yearly Trends in Sales</a:t>
            </a:r>
          </a:p>
        </p:txBody>
      </p:sp>
      <p:pic>
        <p:nvPicPr>
          <p:cNvPr id="10" name="Picture 9">
            <a:extLst>
              <a:ext uri="{FF2B5EF4-FFF2-40B4-BE49-F238E27FC236}">
                <a16:creationId xmlns:a16="http://schemas.microsoft.com/office/drawing/2014/main" id="{B151463A-AD2E-49E2-813B-6FDC2E7AD532}"/>
              </a:ext>
            </a:extLst>
          </p:cNvPr>
          <p:cNvPicPr>
            <a:picLocks noChangeAspect="1"/>
          </p:cNvPicPr>
          <p:nvPr/>
        </p:nvPicPr>
        <p:blipFill>
          <a:blip r:embed="rId2"/>
          <a:stretch>
            <a:fillRect/>
          </a:stretch>
        </p:blipFill>
        <p:spPr>
          <a:xfrm>
            <a:off x="757727" y="662294"/>
            <a:ext cx="5338273" cy="2520119"/>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30D4CABC-3434-45DD-87C0-AEC20E6B0403}"/>
              </a:ext>
            </a:extLst>
          </p:cNvPr>
          <p:cNvPicPr>
            <a:picLocks noChangeAspect="1"/>
          </p:cNvPicPr>
          <p:nvPr/>
        </p:nvPicPr>
        <p:blipFill>
          <a:blip r:embed="rId3"/>
          <a:stretch>
            <a:fillRect/>
          </a:stretch>
        </p:blipFill>
        <p:spPr>
          <a:xfrm>
            <a:off x="6096000" y="662294"/>
            <a:ext cx="5524870" cy="2520119"/>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B11D7E3D-20A6-4838-80A5-95D6BF7DB56D}"/>
              </a:ext>
            </a:extLst>
          </p:cNvPr>
          <p:cNvPicPr>
            <a:picLocks noChangeAspect="1"/>
          </p:cNvPicPr>
          <p:nvPr/>
        </p:nvPicPr>
        <p:blipFill>
          <a:blip r:embed="rId4"/>
          <a:stretch>
            <a:fillRect/>
          </a:stretch>
        </p:blipFill>
        <p:spPr>
          <a:xfrm>
            <a:off x="757727" y="3182413"/>
            <a:ext cx="5338274" cy="2454907"/>
          </a:xfrm>
          <a:prstGeom prst="rect">
            <a:avLst/>
          </a:prstGeom>
        </p:spPr>
      </p:pic>
      <p:pic>
        <p:nvPicPr>
          <p:cNvPr id="16" name="Picture 15">
            <a:extLst>
              <a:ext uri="{FF2B5EF4-FFF2-40B4-BE49-F238E27FC236}">
                <a16:creationId xmlns:a16="http://schemas.microsoft.com/office/drawing/2014/main" id="{A4E6EBEA-1531-420B-96C7-AE5370D04B24}"/>
              </a:ext>
            </a:extLst>
          </p:cNvPr>
          <p:cNvPicPr>
            <a:picLocks noChangeAspect="1"/>
          </p:cNvPicPr>
          <p:nvPr/>
        </p:nvPicPr>
        <p:blipFill>
          <a:blip r:embed="rId5"/>
          <a:stretch>
            <a:fillRect/>
          </a:stretch>
        </p:blipFill>
        <p:spPr>
          <a:xfrm>
            <a:off x="6095999" y="3182412"/>
            <a:ext cx="5524870" cy="2454907"/>
          </a:xfrm>
          <a:prstGeom prst="rect">
            <a:avLst/>
          </a:prstGeom>
          <a:ln>
            <a:noFill/>
          </a:ln>
          <a:effectLst>
            <a:outerShdw blurRad="292100" dist="139700" dir="2700000" algn="tl" rotWithShape="0">
              <a:srgbClr val="333333">
                <a:alpha val="65000"/>
              </a:srgbClr>
            </a:outerShdw>
          </a:effectLst>
        </p:spPr>
      </p:pic>
      <p:sp>
        <p:nvSpPr>
          <p:cNvPr id="17" name="TextBox 16">
            <a:extLst>
              <a:ext uri="{FF2B5EF4-FFF2-40B4-BE49-F238E27FC236}">
                <a16:creationId xmlns:a16="http://schemas.microsoft.com/office/drawing/2014/main" id="{53B7C2BF-C0E3-4541-92F9-41926108C0E3}"/>
              </a:ext>
            </a:extLst>
          </p:cNvPr>
          <p:cNvSpPr txBox="1"/>
          <p:nvPr/>
        </p:nvSpPr>
        <p:spPr>
          <a:xfrm>
            <a:off x="757727" y="5797118"/>
            <a:ext cx="10863142" cy="584775"/>
          </a:xfrm>
          <a:prstGeom prst="rect">
            <a:avLst/>
          </a:prstGeom>
          <a:noFill/>
        </p:spPr>
        <p:txBody>
          <a:bodyPr wrap="square" rtlCol="0">
            <a:spAutoFit/>
          </a:bodyPr>
          <a:lstStyle/>
          <a:p>
            <a:pPr marL="285750" indent="-285750">
              <a:buFont typeface="Arial" panose="020B0604020202020204" pitchFamily="34" charset="0"/>
              <a:buChar char="•"/>
            </a:pPr>
            <a:r>
              <a:rPr lang="en-US" sz="1600" b="1" i="0" dirty="0">
                <a:solidFill>
                  <a:schemeClr val="bg1"/>
                </a:solidFill>
                <a:effectLst/>
              </a:rPr>
              <a:t>Yearly, Quarterly, monthly, Weekly time series analysis &amp; its </a:t>
            </a:r>
            <a:r>
              <a:rPr lang="en-US" sz="1600" b="1" dirty="0">
                <a:solidFill>
                  <a:schemeClr val="bg1"/>
                </a:solidFill>
              </a:rPr>
              <a:t>t</a:t>
            </a:r>
            <a:r>
              <a:rPr lang="en-US" sz="1600" b="1" i="0" dirty="0">
                <a:solidFill>
                  <a:schemeClr val="bg1"/>
                </a:solidFill>
                <a:effectLst/>
              </a:rPr>
              <a:t>rend are been shown. We observed that in Last quarter sales are high as compared to other quarters. There is a seasonality seen.</a:t>
            </a:r>
            <a:endParaRPr lang="en-IN" sz="1600" dirty="0">
              <a:solidFill>
                <a:schemeClr val="bg1"/>
              </a:solidFill>
            </a:endParaRPr>
          </a:p>
        </p:txBody>
      </p:sp>
    </p:spTree>
    <p:extLst>
      <p:ext uri="{BB962C8B-B14F-4D97-AF65-F5344CB8AC3E}">
        <p14:creationId xmlns:p14="http://schemas.microsoft.com/office/powerpoint/2010/main" val="354904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3B00603-C33C-4D66-8AF0-969348178927}"/>
              </a:ext>
            </a:extLst>
          </p:cNvPr>
          <p:cNvSpPr>
            <a:spLocks noGrp="1"/>
          </p:cNvSpPr>
          <p:nvPr>
            <p:ph type="ftr" sz="quarter" idx="17"/>
          </p:nvPr>
        </p:nvSpPr>
        <p:spPr/>
        <p:txBody>
          <a:bodyPr/>
          <a:lstStyle/>
          <a:p>
            <a:r>
              <a:rPr lang="en-US" dirty="0"/>
              <a:t>Auto Mobile Milestone Project-1</a:t>
            </a:r>
          </a:p>
        </p:txBody>
      </p:sp>
      <p:sp>
        <p:nvSpPr>
          <p:cNvPr id="4" name="Slide Number Placeholder 3">
            <a:extLst>
              <a:ext uri="{FF2B5EF4-FFF2-40B4-BE49-F238E27FC236}">
                <a16:creationId xmlns:a16="http://schemas.microsoft.com/office/drawing/2014/main" id="{7B540E13-4528-45B5-9107-E13C3E41BE86}"/>
              </a:ext>
            </a:extLst>
          </p:cNvPr>
          <p:cNvSpPr>
            <a:spLocks noGrp="1"/>
          </p:cNvSpPr>
          <p:nvPr>
            <p:ph type="sldNum" sz="quarter" idx="18"/>
          </p:nvPr>
        </p:nvSpPr>
        <p:spPr/>
        <p:txBody>
          <a:bodyPr/>
          <a:lstStyle/>
          <a:p>
            <a:fld id="{8699F50C-BE38-4BD0-BA84-9B090E1F2B9B}" type="slidenum">
              <a:rPr lang="en-US" noProof="0" smtClean="0"/>
              <a:t>11</a:t>
            </a:fld>
            <a:endParaRPr lang="en-US" noProof="0" dirty="0"/>
          </a:p>
        </p:txBody>
      </p:sp>
      <p:sp>
        <p:nvSpPr>
          <p:cNvPr id="7" name="TextBox 6">
            <a:extLst>
              <a:ext uri="{FF2B5EF4-FFF2-40B4-BE49-F238E27FC236}">
                <a16:creationId xmlns:a16="http://schemas.microsoft.com/office/drawing/2014/main" id="{9FB422D8-96D0-4659-8C62-08ADAAE3819B}"/>
              </a:ext>
            </a:extLst>
          </p:cNvPr>
          <p:cNvSpPr txBox="1"/>
          <p:nvPr/>
        </p:nvSpPr>
        <p:spPr>
          <a:xfrm>
            <a:off x="668950" y="291441"/>
            <a:ext cx="8493984" cy="369332"/>
          </a:xfrm>
          <a:prstGeom prst="rect">
            <a:avLst/>
          </a:prstGeom>
          <a:noFill/>
        </p:spPr>
        <p:txBody>
          <a:bodyPr wrap="square" rtlCol="0">
            <a:spAutoFit/>
          </a:bodyPr>
          <a:lstStyle/>
          <a:p>
            <a:pPr algn="l"/>
            <a:r>
              <a:rPr lang="en-US" b="0" i="0" dirty="0">
                <a:solidFill>
                  <a:schemeClr val="bg1"/>
                </a:solidFill>
                <a:effectLst/>
              </a:rPr>
              <a:t>Country Wise Quantity ordered</a:t>
            </a:r>
          </a:p>
        </p:txBody>
      </p:sp>
      <p:sp>
        <p:nvSpPr>
          <p:cNvPr id="17" name="TextBox 16">
            <a:extLst>
              <a:ext uri="{FF2B5EF4-FFF2-40B4-BE49-F238E27FC236}">
                <a16:creationId xmlns:a16="http://schemas.microsoft.com/office/drawing/2014/main" id="{53B7C2BF-C0E3-4541-92F9-41926108C0E3}"/>
              </a:ext>
            </a:extLst>
          </p:cNvPr>
          <p:cNvSpPr txBox="1"/>
          <p:nvPr/>
        </p:nvSpPr>
        <p:spPr>
          <a:xfrm>
            <a:off x="757727" y="5633323"/>
            <a:ext cx="10863142" cy="584775"/>
          </a:xfrm>
          <a:prstGeom prst="rect">
            <a:avLst/>
          </a:prstGeom>
          <a:noFill/>
        </p:spPr>
        <p:txBody>
          <a:bodyPr wrap="square" rtlCol="0">
            <a:spAutoFit/>
          </a:bodyPr>
          <a:lstStyle/>
          <a:p>
            <a:pPr marL="285750" indent="-285750">
              <a:buFont typeface="Arial" panose="020B0604020202020204" pitchFamily="34" charset="0"/>
              <a:buChar char="•"/>
            </a:pPr>
            <a:r>
              <a:rPr lang="en-US" sz="1600" b="1" i="0" dirty="0">
                <a:solidFill>
                  <a:schemeClr val="bg1"/>
                </a:solidFill>
                <a:effectLst/>
              </a:rPr>
              <a:t>USA has the highest count of customers(32) and Ireland has the least count of customers(1).</a:t>
            </a:r>
          </a:p>
          <a:p>
            <a:pPr marL="285750" indent="-285750">
              <a:buFont typeface="Arial" panose="020B0604020202020204" pitchFamily="34" charset="0"/>
              <a:buChar char="•"/>
            </a:pPr>
            <a:r>
              <a:rPr lang="en-IN" sz="1600" dirty="0">
                <a:solidFill>
                  <a:schemeClr val="bg1"/>
                </a:solidFill>
              </a:rPr>
              <a:t>Also USA has the highest quantity ordered, in which San Rafael, NYC holds the highest record.</a:t>
            </a:r>
          </a:p>
        </p:txBody>
      </p:sp>
      <p:pic>
        <p:nvPicPr>
          <p:cNvPr id="8" name="Picture 7">
            <a:extLst>
              <a:ext uri="{FF2B5EF4-FFF2-40B4-BE49-F238E27FC236}">
                <a16:creationId xmlns:a16="http://schemas.microsoft.com/office/drawing/2014/main" id="{E895B2A1-4E5D-4267-A4C5-3E067D640746}"/>
              </a:ext>
            </a:extLst>
          </p:cNvPr>
          <p:cNvPicPr>
            <a:picLocks noChangeAspect="1"/>
          </p:cNvPicPr>
          <p:nvPr/>
        </p:nvPicPr>
        <p:blipFill>
          <a:blip r:embed="rId2"/>
          <a:stretch>
            <a:fillRect/>
          </a:stretch>
        </p:blipFill>
        <p:spPr>
          <a:xfrm>
            <a:off x="757727" y="735096"/>
            <a:ext cx="5338273" cy="4722439"/>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78E6A3B9-79A1-46F0-A9D4-DC614A8FBCD8}"/>
              </a:ext>
            </a:extLst>
          </p:cNvPr>
          <p:cNvPicPr>
            <a:picLocks noChangeAspect="1"/>
          </p:cNvPicPr>
          <p:nvPr/>
        </p:nvPicPr>
        <p:blipFill>
          <a:blip r:embed="rId3"/>
          <a:stretch>
            <a:fillRect/>
          </a:stretch>
        </p:blipFill>
        <p:spPr>
          <a:xfrm>
            <a:off x="6096000" y="735095"/>
            <a:ext cx="5791198" cy="47224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8892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415959"/>
            <a:ext cx="7342622" cy="664915"/>
          </a:xfrm>
        </p:spPr>
        <p:txBody>
          <a:bodyPr/>
          <a:lstStyle/>
          <a:p>
            <a:r>
              <a:rPr lang="en-US" dirty="0"/>
              <a:t>Inferences</a:t>
            </a:r>
            <a:endParaRPr lang="en-US" b="0" dirty="0"/>
          </a:p>
        </p:txBody>
      </p:sp>
      <p:sp>
        <p:nvSpPr>
          <p:cNvPr id="42" name="Content Placeholder 6">
            <a:extLst>
              <a:ext uri="{FF2B5EF4-FFF2-40B4-BE49-F238E27FC236}">
                <a16:creationId xmlns:a16="http://schemas.microsoft.com/office/drawing/2014/main" id="{55EACD59-7C51-4810-94C6-BCB4D12346DC}"/>
              </a:ext>
            </a:extLst>
          </p:cNvPr>
          <p:cNvSpPr>
            <a:spLocks noGrp="1"/>
          </p:cNvSpPr>
          <p:nvPr>
            <p:ph idx="1"/>
          </p:nvPr>
        </p:nvSpPr>
        <p:spPr>
          <a:xfrm>
            <a:off x="531378" y="1080874"/>
            <a:ext cx="5564622" cy="5006943"/>
          </a:xfrm>
        </p:spPr>
        <p:txBody>
          <a:bodyPr>
            <a:normAutofit fontScale="92500" lnSpcReduction="10000"/>
          </a:bodyPr>
          <a:lstStyle/>
          <a:p>
            <a:pPr lvl="0"/>
            <a:r>
              <a:rPr lang="en-US" sz="2000" dirty="0">
                <a:solidFill>
                  <a:schemeClr val="tx2">
                    <a:lumMod val="10000"/>
                  </a:schemeClr>
                </a:solidFill>
              </a:rPr>
              <a:t>Using histogram on sales variable, we did univariate analysis.</a:t>
            </a:r>
          </a:p>
          <a:p>
            <a:pPr lvl="0"/>
            <a:r>
              <a:rPr lang="en-US" sz="2000" dirty="0">
                <a:solidFill>
                  <a:schemeClr val="tx2">
                    <a:lumMod val="10000"/>
                  </a:schemeClr>
                </a:solidFill>
              </a:rPr>
              <a:t>For categorical variable like product line we did univariate analysis using bar plot.</a:t>
            </a:r>
          </a:p>
          <a:p>
            <a:pPr lvl="0"/>
            <a:r>
              <a:rPr lang="en-US" sz="2000" dirty="0">
                <a:solidFill>
                  <a:schemeClr val="tx2">
                    <a:lumMod val="10000"/>
                  </a:schemeClr>
                </a:solidFill>
              </a:rPr>
              <a:t>Using boxplot on sales, product line, deal size variable we have plotted bivariate analysis.</a:t>
            </a:r>
          </a:p>
          <a:p>
            <a:pPr lvl="0"/>
            <a:r>
              <a:rPr lang="en-US" sz="2000" dirty="0">
                <a:solidFill>
                  <a:schemeClr val="tx2">
                    <a:lumMod val="10000"/>
                  </a:schemeClr>
                </a:solidFill>
              </a:rPr>
              <a:t>Using MSRP, Price each, status, sales &amp; product line variables we did multivariate analysis.</a:t>
            </a:r>
          </a:p>
          <a:p>
            <a:pPr lvl="0"/>
            <a:r>
              <a:rPr lang="en-US" sz="2000" dirty="0">
                <a:solidFill>
                  <a:schemeClr val="tx2">
                    <a:lumMod val="10000"/>
                  </a:schemeClr>
                </a:solidFill>
              </a:rPr>
              <a:t>After doing the analysis, we can see there is a high demand of classis cars followed by vintage cars and the least is for trains.</a:t>
            </a:r>
          </a:p>
          <a:p>
            <a:pPr lvl="0"/>
            <a:r>
              <a:rPr lang="en-US" sz="2000" dirty="0">
                <a:solidFill>
                  <a:schemeClr val="tx2">
                    <a:lumMod val="10000"/>
                  </a:schemeClr>
                </a:solidFill>
              </a:rPr>
              <a:t>The sales are high for the last Quarter of the year.</a:t>
            </a:r>
          </a:p>
          <a:p>
            <a:pPr lvl="0"/>
            <a:r>
              <a:rPr lang="en-US" sz="2000" dirty="0">
                <a:solidFill>
                  <a:schemeClr val="tx2">
                    <a:lumMod val="10000"/>
                  </a:schemeClr>
                </a:solidFill>
              </a:rPr>
              <a:t>The demand for classic cars are so high that the company have sold the product below MSRP giving the customers a good discount.</a:t>
            </a:r>
          </a:p>
          <a:p>
            <a:pPr lvl="0"/>
            <a:r>
              <a:rPr lang="en-US" sz="2000" dirty="0">
                <a:solidFill>
                  <a:schemeClr val="tx2">
                    <a:lumMod val="10000"/>
                  </a:schemeClr>
                </a:solidFill>
              </a:rPr>
              <a:t>And Vintage were sold above MSRP.</a:t>
            </a:r>
          </a:p>
          <a:p>
            <a:pPr lvl="0"/>
            <a:endParaRPr lang="en-US" dirty="0"/>
          </a:p>
        </p:txBody>
      </p:sp>
      <p:pic>
        <p:nvPicPr>
          <p:cNvPr id="59" name="Picture Placeholder 58" title="Building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Auto Mobile Milestone Project-1</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12</a:t>
            </a:fld>
            <a:endParaRPr lang="en-US" dirty="0"/>
          </a:p>
        </p:txBody>
      </p:sp>
    </p:spTree>
    <p:extLst>
      <p:ext uri="{BB962C8B-B14F-4D97-AF65-F5344CB8AC3E}">
        <p14:creationId xmlns:p14="http://schemas.microsoft.com/office/powerpoint/2010/main" val="1492801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F8D44BE-127E-435C-8090-54438250672A}"/>
              </a:ext>
            </a:extLst>
          </p:cNvPr>
          <p:cNvSpPr>
            <a:spLocks noGrp="1"/>
          </p:cNvSpPr>
          <p:nvPr>
            <p:ph type="ftr" sz="quarter" idx="17"/>
          </p:nvPr>
        </p:nvSpPr>
        <p:spPr/>
        <p:txBody>
          <a:bodyPr/>
          <a:lstStyle/>
          <a:p>
            <a:r>
              <a:rPr lang="en-US" dirty="0"/>
              <a:t>Auto Mobile Milestone Project-1</a:t>
            </a:r>
          </a:p>
        </p:txBody>
      </p:sp>
      <p:sp>
        <p:nvSpPr>
          <p:cNvPr id="4" name="Slide Number Placeholder 3">
            <a:extLst>
              <a:ext uri="{FF2B5EF4-FFF2-40B4-BE49-F238E27FC236}">
                <a16:creationId xmlns:a16="http://schemas.microsoft.com/office/drawing/2014/main" id="{A72B95D9-A063-480B-A471-2A70FFCBB7CB}"/>
              </a:ext>
            </a:extLst>
          </p:cNvPr>
          <p:cNvSpPr>
            <a:spLocks noGrp="1"/>
          </p:cNvSpPr>
          <p:nvPr>
            <p:ph type="sldNum" sz="quarter" idx="18"/>
          </p:nvPr>
        </p:nvSpPr>
        <p:spPr/>
        <p:txBody>
          <a:bodyPr/>
          <a:lstStyle/>
          <a:p>
            <a:fld id="{8699F50C-BE38-4BD0-BA84-9B090E1F2B9B}" type="slidenum">
              <a:rPr lang="en-US" noProof="0" smtClean="0"/>
              <a:t>13</a:t>
            </a:fld>
            <a:endParaRPr lang="en-US" noProof="0" dirty="0"/>
          </a:p>
        </p:txBody>
      </p:sp>
      <p:sp>
        <p:nvSpPr>
          <p:cNvPr id="5" name="Title 4">
            <a:extLst>
              <a:ext uri="{FF2B5EF4-FFF2-40B4-BE49-F238E27FC236}">
                <a16:creationId xmlns:a16="http://schemas.microsoft.com/office/drawing/2014/main" id="{8A3D35E3-C9B2-42F4-B9B1-9CBB92F3E1CF}"/>
              </a:ext>
            </a:extLst>
          </p:cNvPr>
          <p:cNvSpPr>
            <a:spLocks noGrp="1"/>
          </p:cNvSpPr>
          <p:nvPr>
            <p:ph type="title"/>
          </p:nvPr>
        </p:nvSpPr>
        <p:spPr>
          <a:xfrm>
            <a:off x="520493" y="221942"/>
            <a:ext cx="10478939" cy="781235"/>
          </a:xfrm>
        </p:spPr>
        <p:txBody>
          <a:bodyPr>
            <a:normAutofit/>
          </a:bodyPr>
          <a:lstStyle/>
          <a:p>
            <a:r>
              <a:rPr lang="en-US" sz="3600" b="1" i="0" dirty="0">
                <a:effectLst/>
                <a:latin typeface="+mn-lt"/>
              </a:rPr>
              <a:t>Customer Segmentation using RFM analysis</a:t>
            </a:r>
            <a:endParaRPr lang="en-IN" sz="3600" dirty="0">
              <a:latin typeface="+mn-lt"/>
            </a:endParaRPr>
          </a:p>
        </p:txBody>
      </p:sp>
      <p:sp>
        <p:nvSpPr>
          <p:cNvPr id="9" name="TextBox 8">
            <a:extLst>
              <a:ext uri="{FF2B5EF4-FFF2-40B4-BE49-F238E27FC236}">
                <a16:creationId xmlns:a16="http://schemas.microsoft.com/office/drawing/2014/main" id="{5B24F0AF-BDEA-4305-A222-7F3D05AC76B4}"/>
              </a:ext>
            </a:extLst>
          </p:cNvPr>
          <p:cNvSpPr txBox="1"/>
          <p:nvPr/>
        </p:nvSpPr>
        <p:spPr>
          <a:xfrm>
            <a:off x="585926" y="1207364"/>
            <a:ext cx="7501631" cy="4801314"/>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bg1"/>
                </a:solidFill>
              </a:rPr>
              <a:t>Customer Segmentation done by using KNIME and MS Excel by dividing the data based on Recency, Frequency and Monetary variables through grouping data by variable ‘Order Number’.</a:t>
            </a:r>
          </a:p>
          <a:p>
            <a:pPr marL="285750" indent="-285750" algn="l">
              <a:buFont typeface="Arial" panose="020B0604020202020204" pitchFamily="34" charset="0"/>
              <a:buChar char="•"/>
            </a:pPr>
            <a:r>
              <a:rPr lang="en-US" b="0" i="0" dirty="0">
                <a:solidFill>
                  <a:schemeClr val="bg1"/>
                </a:solidFill>
                <a:effectLst/>
                <a:latin typeface="ff3"/>
              </a:rPr>
              <a:t>As per the suggestion abou</a:t>
            </a:r>
            <a:r>
              <a:rPr lang="en-US" dirty="0">
                <a:solidFill>
                  <a:schemeClr val="bg1"/>
                </a:solidFill>
                <a:latin typeface="ff3"/>
              </a:rPr>
              <a:t>t</a:t>
            </a:r>
            <a:r>
              <a:rPr lang="en-US" b="0" i="0" dirty="0">
                <a:solidFill>
                  <a:schemeClr val="bg1"/>
                </a:solidFill>
                <a:effectLst/>
                <a:latin typeface="ff3"/>
              </a:rPr>
              <a:t> ignoring the column "Days Since last order" .</a:t>
            </a:r>
          </a:p>
          <a:p>
            <a:pPr marL="285750" indent="-285750" algn="l">
              <a:buFont typeface="Arial" panose="020B0604020202020204" pitchFamily="34" charset="0"/>
              <a:buChar char="•"/>
            </a:pPr>
            <a:r>
              <a:rPr lang="en-US" b="0" i="0" dirty="0">
                <a:solidFill>
                  <a:schemeClr val="bg1"/>
                </a:solidFill>
                <a:effectLst/>
                <a:latin typeface="ff3"/>
              </a:rPr>
              <a:t>created new column name</a:t>
            </a:r>
            <a:r>
              <a:rPr lang="en-US" dirty="0">
                <a:solidFill>
                  <a:schemeClr val="bg1"/>
                </a:solidFill>
                <a:latin typeface="Source Sans Pro" panose="020B0503030403020204" pitchFamily="34" charset="0"/>
              </a:rPr>
              <a:t> </a:t>
            </a:r>
            <a:r>
              <a:rPr lang="en-US" b="0" i="0" dirty="0">
                <a:solidFill>
                  <a:schemeClr val="bg1"/>
                </a:solidFill>
                <a:effectLst/>
                <a:latin typeface="ff6"/>
              </a:rPr>
              <a:t>Recency</a:t>
            </a:r>
            <a:r>
              <a:rPr lang="en-US" dirty="0">
                <a:solidFill>
                  <a:schemeClr val="bg1"/>
                </a:solidFill>
                <a:latin typeface="Source Sans Pro" panose="020B0503030403020204" pitchFamily="34" charset="0"/>
              </a:rPr>
              <a:t> </a:t>
            </a:r>
            <a:r>
              <a:rPr lang="en-US" b="0" i="0" dirty="0">
                <a:solidFill>
                  <a:schemeClr val="bg1"/>
                </a:solidFill>
                <a:effectLst/>
                <a:latin typeface="ff3"/>
              </a:rPr>
              <a:t>as "[Max(order date) - order date)]"We have assumed “30-05-2020“ as a reference date and created recency column. </a:t>
            </a:r>
          </a:p>
          <a:p>
            <a:pPr marL="285750" indent="-285750" algn="l">
              <a:buFont typeface="Arial" panose="020B0604020202020204" pitchFamily="34" charset="0"/>
              <a:buChar char="•"/>
            </a:pPr>
            <a:r>
              <a:rPr lang="en-US" b="0" i="0" dirty="0">
                <a:solidFill>
                  <a:schemeClr val="bg1"/>
                </a:solidFill>
                <a:effectLst/>
                <a:latin typeface="ff3"/>
              </a:rPr>
              <a:t>If we can see the data </a:t>
            </a:r>
            <a:r>
              <a:rPr lang="en-US" dirty="0">
                <a:solidFill>
                  <a:schemeClr val="bg1"/>
                </a:solidFill>
                <a:latin typeface="ff3"/>
              </a:rPr>
              <a:t>t</a:t>
            </a:r>
            <a:r>
              <a:rPr lang="en-US" b="0" i="0" dirty="0">
                <a:solidFill>
                  <a:schemeClr val="bg1"/>
                </a:solidFill>
                <a:effectLst/>
                <a:latin typeface="ff3"/>
              </a:rPr>
              <a:t>here are same order number repeated for differen</a:t>
            </a:r>
            <a:r>
              <a:rPr lang="en-US" dirty="0">
                <a:solidFill>
                  <a:schemeClr val="bg1"/>
                </a:solidFill>
                <a:latin typeface="ff3"/>
              </a:rPr>
              <a:t>t</a:t>
            </a:r>
            <a:r>
              <a:rPr lang="en-US" b="0" i="0" dirty="0">
                <a:solidFill>
                  <a:schemeClr val="bg1"/>
                </a:solidFill>
                <a:effectLst/>
                <a:latin typeface="ff3"/>
              </a:rPr>
              <a:t> produc</a:t>
            </a:r>
            <a:r>
              <a:rPr lang="en-US" dirty="0">
                <a:solidFill>
                  <a:schemeClr val="bg1"/>
                </a:solidFill>
                <a:latin typeface="ff3"/>
              </a:rPr>
              <a:t>t</a:t>
            </a:r>
            <a:r>
              <a:rPr lang="en-US" b="0" i="0" dirty="0">
                <a:solidFill>
                  <a:schemeClr val="bg1"/>
                </a:solidFill>
                <a:effectLst/>
                <a:latin typeface="ff3"/>
              </a:rPr>
              <a:t> Code. So we can assume coun</a:t>
            </a:r>
            <a:r>
              <a:rPr lang="en-US" dirty="0">
                <a:solidFill>
                  <a:schemeClr val="bg1"/>
                </a:solidFill>
                <a:latin typeface="ff3"/>
              </a:rPr>
              <a:t>t</a:t>
            </a:r>
            <a:r>
              <a:rPr lang="en-US" b="0" i="0" dirty="0">
                <a:solidFill>
                  <a:schemeClr val="bg1"/>
                </a:solidFill>
                <a:effectLst/>
                <a:latin typeface="ff3"/>
              </a:rPr>
              <a:t> of each order number as</a:t>
            </a:r>
            <a:r>
              <a:rPr lang="en-US" dirty="0">
                <a:solidFill>
                  <a:schemeClr val="bg1"/>
                </a:solidFill>
                <a:latin typeface="Source Sans Pro" panose="020B0503030403020204" pitchFamily="34" charset="0"/>
              </a:rPr>
              <a:t> </a:t>
            </a:r>
            <a:r>
              <a:rPr lang="en-US" b="0" i="0" dirty="0">
                <a:solidFill>
                  <a:schemeClr val="bg1"/>
                </a:solidFill>
                <a:effectLst/>
                <a:latin typeface="ff6"/>
              </a:rPr>
              <a:t>frequency </a:t>
            </a:r>
            <a:r>
              <a:rPr lang="en-US" b="0" i="0" dirty="0">
                <a:solidFill>
                  <a:schemeClr val="bg1"/>
                </a:solidFill>
                <a:effectLst/>
                <a:latin typeface="ff3"/>
              </a:rPr>
              <a:t>of an order number. </a:t>
            </a:r>
          </a:p>
          <a:p>
            <a:pPr marL="285750" indent="-285750" algn="l">
              <a:buFont typeface="Arial" panose="020B0604020202020204" pitchFamily="34" charset="0"/>
              <a:buChar char="•"/>
            </a:pPr>
            <a:r>
              <a:rPr lang="en-US" b="0" i="0" dirty="0">
                <a:solidFill>
                  <a:schemeClr val="bg1"/>
                </a:solidFill>
                <a:effectLst/>
                <a:latin typeface="ff3"/>
              </a:rPr>
              <a:t>In SALES column we ge</a:t>
            </a:r>
            <a:r>
              <a:rPr lang="en-US" dirty="0">
                <a:solidFill>
                  <a:schemeClr val="bg1"/>
                </a:solidFill>
                <a:latin typeface="ff3"/>
              </a:rPr>
              <a:t>t</a:t>
            </a:r>
            <a:r>
              <a:rPr lang="en-US" b="0" i="0" dirty="0">
                <a:solidFill>
                  <a:schemeClr val="bg1"/>
                </a:solidFill>
                <a:effectLst/>
                <a:latin typeface="ff3"/>
              </a:rPr>
              <a:t> sales amoun</a:t>
            </a:r>
            <a:r>
              <a:rPr lang="en-US" dirty="0">
                <a:solidFill>
                  <a:schemeClr val="bg1"/>
                </a:solidFill>
                <a:latin typeface="ff3"/>
              </a:rPr>
              <a:t>t</a:t>
            </a:r>
            <a:r>
              <a:rPr lang="en-US" b="0" i="0" dirty="0">
                <a:solidFill>
                  <a:schemeClr val="bg1"/>
                </a:solidFill>
                <a:effectLst/>
                <a:latin typeface="ff3"/>
              </a:rPr>
              <a:t> for each transaction. We can use SALES parameter and using an assumption of sum of aggregation we created a new column as</a:t>
            </a:r>
            <a:r>
              <a:rPr lang="en-US" dirty="0">
                <a:solidFill>
                  <a:schemeClr val="bg1"/>
                </a:solidFill>
                <a:latin typeface="Source Sans Pro" panose="020B0503030403020204" pitchFamily="34" charset="0"/>
              </a:rPr>
              <a:t> </a:t>
            </a:r>
            <a:r>
              <a:rPr lang="en-US" b="0" i="0" dirty="0">
                <a:solidFill>
                  <a:schemeClr val="bg1"/>
                </a:solidFill>
                <a:effectLst/>
                <a:latin typeface="ff6"/>
              </a:rPr>
              <a:t>Monetary</a:t>
            </a:r>
            <a:endParaRPr lang="en-US" b="0" i="0" dirty="0">
              <a:solidFill>
                <a:schemeClr val="bg1"/>
              </a:solidFill>
              <a:effectLst/>
              <a:latin typeface="Source Sans Pro" panose="020B0503030403020204" pitchFamily="34" charset="0"/>
            </a:endParaRPr>
          </a:p>
          <a:p>
            <a:pPr marL="285750" indent="-285750" algn="l">
              <a:buFont typeface="Arial" panose="020B0604020202020204" pitchFamily="34" charset="0"/>
              <a:buChar char="•"/>
            </a:pPr>
            <a:r>
              <a:rPr lang="en-US" b="0" i="0" dirty="0">
                <a:solidFill>
                  <a:schemeClr val="bg1"/>
                </a:solidFill>
                <a:effectLst/>
                <a:latin typeface="ff3"/>
              </a:rPr>
              <a:t>Then crea</a:t>
            </a:r>
            <a:r>
              <a:rPr lang="en-US" dirty="0">
                <a:solidFill>
                  <a:schemeClr val="bg1"/>
                </a:solidFill>
                <a:latin typeface="ff3"/>
              </a:rPr>
              <a:t>t</a:t>
            </a:r>
            <a:r>
              <a:rPr lang="en-US" b="0" i="0" dirty="0">
                <a:solidFill>
                  <a:schemeClr val="bg1"/>
                </a:solidFill>
                <a:effectLst/>
                <a:latin typeface="ff3"/>
              </a:rPr>
              <a:t>ed four different bin for each Recency, frequency &amp; Monetary using percentile range(0,0.10, 0.70,100).Based on above 4 bin assumption we have considered 4 segments like Loyal , Best , Lost and the customers on the verge of Churn.</a:t>
            </a:r>
            <a:endParaRPr lang="en-US" dirty="0">
              <a:solidFill>
                <a:schemeClr val="bg1"/>
              </a:solidFill>
            </a:endParaRPr>
          </a:p>
        </p:txBody>
      </p:sp>
      <p:pic>
        <p:nvPicPr>
          <p:cNvPr id="11" name="Picture 10">
            <a:extLst>
              <a:ext uri="{FF2B5EF4-FFF2-40B4-BE49-F238E27FC236}">
                <a16:creationId xmlns:a16="http://schemas.microsoft.com/office/drawing/2014/main" id="{49A05928-D7F1-451E-85EB-9E363D1E1B82}"/>
              </a:ext>
            </a:extLst>
          </p:cNvPr>
          <p:cNvPicPr>
            <a:picLocks noChangeAspect="1"/>
          </p:cNvPicPr>
          <p:nvPr/>
        </p:nvPicPr>
        <p:blipFill>
          <a:blip r:embed="rId2"/>
          <a:stretch>
            <a:fillRect/>
          </a:stretch>
        </p:blipFill>
        <p:spPr>
          <a:xfrm>
            <a:off x="8194582" y="1305016"/>
            <a:ext cx="3680779" cy="42967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13484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D14F92A-C769-4389-A98E-937FC9A67971}"/>
              </a:ext>
            </a:extLst>
          </p:cNvPr>
          <p:cNvSpPr>
            <a:spLocks noGrp="1"/>
          </p:cNvSpPr>
          <p:nvPr>
            <p:ph type="ftr" sz="quarter" idx="17"/>
          </p:nvPr>
        </p:nvSpPr>
        <p:spPr/>
        <p:txBody>
          <a:bodyPr/>
          <a:lstStyle/>
          <a:p>
            <a:r>
              <a:rPr lang="en-US" dirty="0"/>
              <a:t>Auto Mobile Milestone Project-1</a:t>
            </a:r>
          </a:p>
        </p:txBody>
      </p:sp>
      <p:sp>
        <p:nvSpPr>
          <p:cNvPr id="4" name="Slide Number Placeholder 3">
            <a:extLst>
              <a:ext uri="{FF2B5EF4-FFF2-40B4-BE49-F238E27FC236}">
                <a16:creationId xmlns:a16="http://schemas.microsoft.com/office/drawing/2014/main" id="{F70EFC88-61EB-4CAC-9578-FD9B12296019}"/>
              </a:ext>
            </a:extLst>
          </p:cNvPr>
          <p:cNvSpPr>
            <a:spLocks noGrp="1"/>
          </p:cNvSpPr>
          <p:nvPr>
            <p:ph type="sldNum" sz="quarter" idx="18"/>
          </p:nvPr>
        </p:nvSpPr>
        <p:spPr/>
        <p:txBody>
          <a:bodyPr/>
          <a:lstStyle/>
          <a:p>
            <a:fld id="{8699F50C-BE38-4BD0-BA84-9B090E1F2B9B}" type="slidenum">
              <a:rPr lang="en-US" noProof="0" smtClean="0"/>
              <a:t>14</a:t>
            </a:fld>
            <a:endParaRPr lang="en-US" noProof="0" dirty="0"/>
          </a:p>
        </p:txBody>
      </p:sp>
      <p:sp>
        <p:nvSpPr>
          <p:cNvPr id="7" name="TextBox 6">
            <a:extLst>
              <a:ext uri="{FF2B5EF4-FFF2-40B4-BE49-F238E27FC236}">
                <a16:creationId xmlns:a16="http://schemas.microsoft.com/office/drawing/2014/main" id="{9BA983A8-68F7-4FD6-B288-0C9884FCEF8E}"/>
              </a:ext>
            </a:extLst>
          </p:cNvPr>
          <p:cNvSpPr txBox="1"/>
          <p:nvPr/>
        </p:nvSpPr>
        <p:spPr>
          <a:xfrm>
            <a:off x="523783" y="337351"/>
            <a:ext cx="8513685" cy="369332"/>
          </a:xfrm>
          <a:prstGeom prst="rect">
            <a:avLst/>
          </a:prstGeom>
          <a:noFill/>
        </p:spPr>
        <p:txBody>
          <a:bodyPr wrap="square" rtlCol="0">
            <a:spAutoFit/>
          </a:bodyPr>
          <a:lstStyle/>
          <a:p>
            <a:r>
              <a:rPr lang="en-US" dirty="0">
                <a:solidFill>
                  <a:schemeClr val="bg1"/>
                </a:solidFill>
              </a:rPr>
              <a:t>KNIME WORKFLOW and Output table Image-</a:t>
            </a:r>
            <a:endParaRPr lang="en-IN" dirty="0">
              <a:solidFill>
                <a:schemeClr val="bg1"/>
              </a:solidFill>
            </a:endParaRPr>
          </a:p>
        </p:txBody>
      </p:sp>
      <p:pic>
        <p:nvPicPr>
          <p:cNvPr id="9" name="Picture 8">
            <a:extLst>
              <a:ext uri="{FF2B5EF4-FFF2-40B4-BE49-F238E27FC236}">
                <a16:creationId xmlns:a16="http://schemas.microsoft.com/office/drawing/2014/main" id="{CC6411E6-E55A-4F12-A736-33CDDDCB1A8B}"/>
              </a:ext>
            </a:extLst>
          </p:cNvPr>
          <p:cNvPicPr>
            <a:picLocks noChangeAspect="1"/>
          </p:cNvPicPr>
          <p:nvPr/>
        </p:nvPicPr>
        <p:blipFill>
          <a:blip r:embed="rId2"/>
          <a:stretch>
            <a:fillRect/>
          </a:stretch>
        </p:blipFill>
        <p:spPr>
          <a:xfrm>
            <a:off x="878890" y="875560"/>
            <a:ext cx="9916357" cy="51068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0183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D14F92A-C769-4389-A98E-937FC9A67971}"/>
              </a:ext>
            </a:extLst>
          </p:cNvPr>
          <p:cNvSpPr>
            <a:spLocks noGrp="1"/>
          </p:cNvSpPr>
          <p:nvPr>
            <p:ph type="ftr" sz="quarter" idx="17"/>
          </p:nvPr>
        </p:nvSpPr>
        <p:spPr/>
        <p:txBody>
          <a:bodyPr/>
          <a:lstStyle/>
          <a:p>
            <a:r>
              <a:rPr lang="en-US" dirty="0"/>
              <a:t>Auto Mobile Milestone Project-1</a:t>
            </a:r>
          </a:p>
        </p:txBody>
      </p:sp>
      <p:sp>
        <p:nvSpPr>
          <p:cNvPr id="4" name="Slide Number Placeholder 3">
            <a:extLst>
              <a:ext uri="{FF2B5EF4-FFF2-40B4-BE49-F238E27FC236}">
                <a16:creationId xmlns:a16="http://schemas.microsoft.com/office/drawing/2014/main" id="{F70EFC88-61EB-4CAC-9578-FD9B12296019}"/>
              </a:ext>
            </a:extLst>
          </p:cNvPr>
          <p:cNvSpPr>
            <a:spLocks noGrp="1"/>
          </p:cNvSpPr>
          <p:nvPr>
            <p:ph type="sldNum" sz="quarter" idx="18"/>
          </p:nvPr>
        </p:nvSpPr>
        <p:spPr/>
        <p:txBody>
          <a:bodyPr/>
          <a:lstStyle/>
          <a:p>
            <a:fld id="{8699F50C-BE38-4BD0-BA84-9B090E1F2B9B}" type="slidenum">
              <a:rPr lang="en-US" noProof="0" smtClean="0"/>
              <a:t>15</a:t>
            </a:fld>
            <a:endParaRPr lang="en-US" noProof="0" dirty="0"/>
          </a:p>
        </p:txBody>
      </p:sp>
      <p:sp>
        <p:nvSpPr>
          <p:cNvPr id="7" name="TextBox 6">
            <a:extLst>
              <a:ext uri="{FF2B5EF4-FFF2-40B4-BE49-F238E27FC236}">
                <a16:creationId xmlns:a16="http://schemas.microsoft.com/office/drawing/2014/main" id="{9BA983A8-68F7-4FD6-B288-0C9884FCEF8E}"/>
              </a:ext>
            </a:extLst>
          </p:cNvPr>
          <p:cNvSpPr txBox="1"/>
          <p:nvPr/>
        </p:nvSpPr>
        <p:spPr>
          <a:xfrm>
            <a:off x="523783" y="337351"/>
            <a:ext cx="8513685" cy="369332"/>
          </a:xfrm>
          <a:prstGeom prst="rect">
            <a:avLst/>
          </a:prstGeom>
          <a:noFill/>
        </p:spPr>
        <p:txBody>
          <a:bodyPr wrap="square" rtlCol="0">
            <a:spAutoFit/>
          </a:bodyPr>
          <a:lstStyle/>
          <a:p>
            <a:r>
              <a:rPr lang="en-US" dirty="0">
                <a:solidFill>
                  <a:schemeClr val="bg1"/>
                </a:solidFill>
              </a:rPr>
              <a:t>KNIME WORKFLOW and Output table Image-</a:t>
            </a:r>
            <a:endParaRPr lang="en-IN" dirty="0">
              <a:solidFill>
                <a:schemeClr val="bg1"/>
              </a:solidFill>
            </a:endParaRPr>
          </a:p>
        </p:txBody>
      </p:sp>
      <p:pic>
        <p:nvPicPr>
          <p:cNvPr id="5" name="Picture 4">
            <a:extLst>
              <a:ext uri="{FF2B5EF4-FFF2-40B4-BE49-F238E27FC236}">
                <a16:creationId xmlns:a16="http://schemas.microsoft.com/office/drawing/2014/main" id="{671D53EE-71EB-428F-B701-0D839B9A9D28}"/>
              </a:ext>
            </a:extLst>
          </p:cNvPr>
          <p:cNvPicPr>
            <a:picLocks noChangeAspect="1"/>
          </p:cNvPicPr>
          <p:nvPr/>
        </p:nvPicPr>
        <p:blipFill>
          <a:blip r:embed="rId2"/>
          <a:stretch>
            <a:fillRect/>
          </a:stretch>
        </p:blipFill>
        <p:spPr>
          <a:xfrm>
            <a:off x="338530" y="824783"/>
            <a:ext cx="11548668" cy="5208434"/>
          </a:xfrm>
          <a:prstGeom prst="rect">
            <a:avLst/>
          </a:prstGeom>
        </p:spPr>
      </p:pic>
    </p:spTree>
    <p:extLst>
      <p:ext uri="{BB962C8B-B14F-4D97-AF65-F5344CB8AC3E}">
        <p14:creationId xmlns:p14="http://schemas.microsoft.com/office/powerpoint/2010/main" val="3281039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D14F92A-C769-4389-A98E-937FC9A67971}"/>
              </a:ext>
            </a:extLst>
          </p:cNvPr>
          <p:cNvSpPr>
            <a:spLocks noGrp="1"/>
          </p:cNvSpPr>
          <p:nvPr>
            <p:ph type="ftr" sz="quarter" idx="17"/>
          </p:nvPr>
        </p:nvSpPr>
        <p:spPr/>
        <p:txBody>
          <a:bodyPr/>
          <a:lstStyle/>
          <a:p>
            <a:r>
              <a:rPr lang="en-US" dirty="0"/>
              <a:t>Auto Mobile Milestone Project-1</a:t>
            </a:r>
          </a:p>
        </p:txBody>
      </p:sp>
      <p:sp>
        <p:nvSpPr>
          <p:cNvPr id="4" name="Slide Number Placeholder 3">
            <a:extLst>
              <a:ext uri="{FF2B5EF4-FFF2-40B4-BE49-F238E27FC236}">
                <a16:creationId xmlns:a16="http://schemas.microsoft.com/office/drawing/2014/main" id="{F70EFC88-61EB-4CAC-9578-FD9B12296019}"/>
              </a:ext>
            </a:extLst>
          </p:cNvPr>
          <p:cNvSpPr>
            <a:spLocks noGrp="1"/>
          </p:cNvSpPr>
          <p:nvPr>
            <p:ph type="sldNum" sz="quarter" idx="18"/>
          </p:nvPr>
        </p:nvSpPr>
        <p:spPr/>
        <p:txBody>
          <a:bodyPr/>
          <a:lstStyle/>
          <a:p>
            <a:fld id="{8699F50C-BE38-4BD0-BA84-9B090E1F2B9B}" type="slidenum">
              <a:rPr lang="en-US" noProof="0" smtClean="0"/>
              <a:t>16</a:t>
            </a:fld>
            <a:endParaRPr lang="en-US" noProof="0" dirty="0"/>
          </a:p>
        </p:txBody>
      </p:sp>
      <p:sp>
        <p:nvSpPr>
          <p:cNvPr id="7" name="TextBox 6">
            <a:extLst>
              <a:ext uri="{FF2B5EF4-FFF2-40B4-BE49-F238E27FC236}">
                <a16:creationId xmlns:a16="http://schemas.microsoft.com/office/drawing/2014/main" id="{9BA983A8-68F7-4FD6-B288-0C9884FCEF8E}"/>
              </a:ext>
            </a:extLst>
          </p:cNvPr>
          <p:cNvSpPr txBox="1"/>
          <p:nvPr/>
        </p:nvSpPr>
        <p:spPr>
          <a:xfrm>
            <a:off x="205365" y="316984"/>
            <a:ext cx="8513685" cy="369332"/>
          </a:xfrm>
          <a:prstGeom prst="rect">
            <a:avLst/>
          </a:prstGeom>
          <a:noFill/>
        </p:spPr>
        <p:txBody>
          <a:bodyPr wrap="square" rtlCol="0">
            <a:spAutoFit/>
          </a:bodyPr>
          <a:lstStyle/>
          <a:p>
            <a:r>
              <a:rPr lang="en-US" b="1" i="0" dirty="0">
                <a:solidFill>
                  <a:schemeClr val="bg1"/>
                </a:solidFill>
                <a:effectLst/>
                <a:latin typeface="Arial" panose="020B0604020202020204" pitchFamily="34" charset="0"/>
              </a:rPr>
              <a:t>Inferences from RFM Analysis and identified segments</a:t>
            </a:r>
            <a:endParaRPr lang="en-IN" dirty="0">
              <a:solidFill>
                <a:schemeClr val="bg1"/>
              </a:solidFill>
            </a:endParaRPr>
          </a:p>
        </p:txBody>
      </p:sp>
      <p:pic>
        <p:nvPicPr>
          <p:cNvPr id="6" name="Picture 5">
            <a:extLst>
              <a:ext uri="{FF2B5EF4-FFF2-40B4-BE49-F238E27FC236}">
                <a16:creationId xmlns:a16="http://schemas.microsoft.com/office/drawing/2014/main" id="{07398335-D976-4C2E-A0C6-C57D7F2C978B}"/>
              </a:ext>
            </a:extLst>
          </p:cNvPr>
          <p:cNvPicPr>
            <a:picLocks noChangeAspect="1"/>
          </p:cNvPicPr>
          <p:nvPr/>
        </p:nvPicPr>
        <p:blipFill>
          <a:blip r:embed="rId2"/>
          <a:stretch>
            <a:fillRect/>
          </a:stretch>
        </p:blipFill>
        <p:spPr>
          <a:xfrm>
            <a:off x="338529" y="1440794"/>
            <a:ext cx="11477649" cy="2772010"/>
          </a:xfrm>
          <a:prstGeom prst="rect">
            <a:avLst/>
          </a:prstGeom>
        </p:spPr>
      </p:pic>
      <p:sp>
        <p:nvSpPr>
          <p:cNvPr id="8" name="TextBox 7">
            <a:extLst>
              <a:ext uri="{FF2B5EF4-FFF2-40B4-BE49-F238E27FC236}">
                <a16:creationId xmlns:a16="http://schemas.microsoft.com/office/drawing/2014/main" id="{424CB327-CF04-4366-843D-294879AAFFC7}"/>
              </a:ext>
            </a:extLst>
          </p:cNvPr>
          <p:cNvSpPr txBox="1"/>
          <p:nvPr/>
        </p:nvSpPr>
        <p:spPr>
          <a:xfrm>
            <a:off x="338530" y="878889"/>
            <a:ext cx="3248049" cy="369332"/>
          </a:xfrm>
          <a:prstGeom prst="rect">
            <a:avLst/>
          </a:prstGeom>
          <a:noFill/>
        </p:spPr>
        <p:txBody>
          <a:bodyPr wrap="square" rtlCol="0">
            <a:spAutoFit/>
          </a:bodyPr>
          <a:lstStyle/>
          <a:p>
            <a:r>
              <a:rPr lang="en-US" dirty="0">
                <a:solidFill>
                  <a:schemeClr val="bg1"/>
                </a:solidFill>
              </a:rPr>
              <a:t>BEST CUSTOMER:</a:t>
            </a:r>
            <a:endParaRPr lang="en-IN" dirty="0"/>
          </a:p>
        </p:txBody>
      </p:sp>
      <p:sp>
        <p:nvSpPr>
          <p:cNvPr id="9" name="TextBox 8">
            <a:extLst>
              <a:ext uri="{FF2B5EF4-FFF2-40B4-BE49-F238E27FC236}">
                <a16:creationId xmlns:a16="http://schemas.microsoft.com/office/drawing/2014/main" id="{524FA1D1-08B6-4288-9930-28CDEA7A4CFE}"/>
              </a:ext>
            </a:extLst>
          </p:cNvPr>
          <p:cNvSpPr txBox="1"/>
          <p:nvPr/>
        </p:nvSpPr>
        <p:spPr>
          <a:xfrm>
            <a:off x="426128" y="4456590"/>
            <a:ext cx="10591060" cy="1754326"/>
          </a:xfrm>
          <a:prstGeom prst="rect">
            <a:avLst/>
          </a:prstGeom>
          <a:noFill/>
        </p:spPr>
        <p:txBody>
          <a:bodyPr wrap="square" rtlCol="0">
            <a:spAutoFit/>
          </a:bodyPr>
          <a:lstStyle/>
          <a:p>
            <a:pPr marL="285750" indent="-285750">
              <a:buFont typeface="Arial" panose="020B0604020202020204" pitchFamily="34" charset="0"/>
              <a:buChar char="•"/>
            </a:pPr>
            <a:r>
              <a:rPr lang="en-IN" b="0" i="0" dirty="0">
                <a:solidFill>
                  <a:schemeClr val="bg1"/>
                </a:solidFill>
                <a:effectLst/>
                <a:latin typeface="ff3"/>
              </a:rPr>
              <a:t>On basis on Recency, frequency &amp; monetary we have grouped our top customers. </a:t>
            </a:r>
          </a:p>
          <a:p>
            <a:pPr marL="285750" indent="-285750">
              <a:buFont typeface="Arial" panose="020B0604020202020204" pitchFamily="34" charset="0"/>
              <a:buChar char="•"/>
            </a:pPr>
            <a:r>
              <a:rPr lang="en-IN" b="0" i="0" dirty="0">
                <a:solidFill>
                  <a:schemeClr val="bg1"/>
                </a:solidFill>
                <a:effectLst/>
                <a:latin typeface="ff3"/>
              </a:rPr>
              <a:t>We have given the most signi</a:t>
            </a:r>
            <a:r>
              <a:rPr lang="en-IN" dirty="0">
                <a:solidFill>
                  <a:schemeClr val="bg1"/>
                </a:solidFill>
                <a:latin typeface="ff3"/>
              </a:rPr>
              <a:t>fi</a:t>
            </a:r>
            <a:r>
              <a:rPr lang="en-IN" b="0" i="0" dirty="0">
                <a:solidFill>
                  <a:schemeClr val="bg1"/>
                </a:solidFill>
                <a:effectLst/>
                <a:latin typeface="ff3"/>
              </a:rPr>
              <a:t>cance </a:t>
            </a:r>
            <a:r>
              <a:rPr lang="en-IN" dirty="0">
                <a:solidFill>
                  <a:schemeClr val="bg1"/>
                </a:solidFill>
                <a:latin typeface="ff3"/>
              </a:rPr>
              <a:t>t</a:t>
            </a:r>
            <a:r>
              <a:rPr lang="en-IN" b="0" i="0" dirty="0">
                <a:solidFill>
                  <a:schemeClr val="bg1"/>
                </a:solidFill>
                <a:effectLst/>
                <a:latin typeface="ff3"/>
              </a:rPr>
              <a:t>o recency parameter as these customers has recently purchased our products. </a:t>
            </a:r>
          </a:p>
          <a:p>
            <a:pPr marL="285750" indent="-285750">
              <a:buFont typeface="Arial" panose="020B0604020202020204" pitchFamily="34" charset="0"/>
              <a:buChar char="•"/>
            </a:pPr>
            <a:r>
              <a:rPr lang="en-IN" b="0" i="0" dirty="0">
                <a:solidFill>
                  <a:schemeClr val="bg1"/>
                </a:solidFill>
                <a:effectLst/>
                <a:latin typeface="ff3"/>
              </a:rPr>
              <a:t>Also according to RFM model the most importan</a:t>
            </a:r>
            <a:r>
              <a:rPr lang="en-IN" dirty="0">
                <a:solidFill>
                  <a:schemeClr val="bg1"/>
                </a:solidFill>
                <a:latin typeface="ff3"/>
              </a:rPr>
              <a:t>t </a:t>
            </a:r>
            <a:r>
              <a:rPr lang="en-IN" b="0" i="0" dirty="0">
                <a:solidFill>
                  <a:schemeClr val="bg1"/>
                </a:solidFill>
                <a:effectLst/>
                <a:latin typeface="ff3"/>
              </a:rPr>
              <a:t>is given to recency. Hence we have kept i</a:t>
            </a:r>
            <a:r>
              <a:rPr lang="en-IN" dirty="0">
                <a:solidFill>
                  <a:schemeClr val="bg1"/>
                </a:solidFill>
                <a:latin typeface="ff3"/>
              </a:rPr>
              <a:t>t</a:t>
            </a:r>
            <a:r>
              <a:rPr lang="en-IN" b="0" i="0" dirty="0">
                <a:solidFill>
                  <a:schemeClr val="bg1"/>
                </a:solidFill>
                <a:effectLst/>
                <a:latin typeface="ff3"/>
              </a:rPr>
              <a:t> as our first parameter for selecting top customers for e.g. Customer number -10181,10182, 10185 </a:t>
            </a:r>
          </a:p>
          <a:p>
            <a:pPr marL="285750" indent="-285750">
              <a:buFont typeface="Arial" panose="020B0604020202020204" pitchFamily="34" charset="0"/>
              <a:buChar char="•"/>
            </a:pPr>
            <a:r>
              <a:rPr lang="en-US" dirty="0">
                <a:solidFill>
                  <a:schemeClr val="bg1"/>
                </a:solidFill>
                <a:latin typeface="ff3"/>
              </a:rPr>
              <a:t>We should not loose these customers at any cost as they are the biggest contributors of the business.</a:t>
            </a:r>
          </a:p>
        </p:txBody>
      </p:sp>
    </p:spTree>
    <p:extLst>
      <p:ext uri="{BB962C8B-B14F-4D97-AF65-F5344CB8AC3E}">
        <p14:creationId xmlns:p14="http://schemas.microsoft.com/office/powerpoint/2010/main" val="557019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D14F92A-C769-4389-A98E-937FC9A67971}"/>
              </a:ext>
            </a:extLst>
          </p:cNvPr>
          <p:cNvSpPr>
            <a:spLocks noGrp="1"/>
          </p:cNvSpPr>
          <p:nvPr>
            <p:ph type="ftr" sz="quarter" idx="17"/>
          </p:nvPr>
        </p:nvSpPr>
        <p:spPr/>
        <p:txBody>
          <a:bodyPr/>
          <a:lstStyle/>
          <a:p>
            <a:r>
              <a:rPr lang="en-US" dirty="0"/>
              <a:t>Auto Mobile Milestone Project-1</a:t>
            </a:r>
          </a:p>
        </p:txBody>
      </p:sp>
      <p:sp>
        <p:nvSpPr>
          <p:cNvPr id="4" name="Slide Number Placeholder 3">
            <a:extLst>
              <a:ext uri="{FF2B5EF4-FFF2-40B4-BE49-F238E27FC236}">
                <a16:creationId xmlns:a16="http://schemas.microsoft.com/office/drawing/2014/main" id="{F70EFC88-61EB-4CAC-9578-FD9B12296019}"/>
              </a:ext>
            </a:extLst>
          </p:cNvPr>
          <p:cNvSpPr>
            <a:spLocks noGrp="1"/>
          </p:cNvSpPr>
          <p:nvPr>
            <p:ph type="sldNum" sz="quarter" idx="18"/>
          </p:nvPr>
        </p:nvSpPr>
        <p:spPr/>
        <p:txBody>
          <a:bodyPr/>
          <a:lstStyle/>
          <a:p>
            <a:fld id="{8699F50C-BE38-4BD0-BA84-9B090E1F2B9B}" type="slidenum">
              <a:rPr lang="en-US" noProof="0" smtClean="0"/>
              <a:t>17</a:t>
            </a:fld>
            <a:endParaRPr lang="en-US" noProof="0" dirty="0"/>
          </a:p>
        </p:txBody>
      </p:sp>
      <p:sp>
        <p:nvSpPr>
          <p:cNvPr id="7" name="TextBox 6">
            <a:extLst>
              <a:ext uri="{FF2B5EF4-FFF2-40B4-BE49-F238E27FC236}">
                <a16:creationId xmlns:a16="http://schemas.microsoft.com/office/drawing/2014/main" id="{9BA983A8-68F7-4FD6-B288-0C9884FCEF8E}"/>
              </a:ext>
            </a:extLst>
          </p:cNvPr>
          <p:cNvSpPr txBox="1"/>
          <p:nvPr/>
        </p:nvSpPr>
        <p:spPr>
          <a:xfrm>
            <a:off x="205365" y="316984"/>
            <a:ext cx="8513685" cy="369332"/>
          </a:xfrm>
          <a:prstGeom prst="rect">
            <a:avLst/>
          </a:prstGeom>
          <a:noFill/>
        </p:spPr>
        <p:txBody>
          <a:bodyPr wrap="square" rtlCol="0">
            <a:spAutoFit/>
          </a:bodyPr>
          <a:lstStyle/>
          <a:p>
            <a:r>
              <a:rPr lang="en-US" b="1" i="0" dirty="0">
                <a:solidFill>
                  <a:schemeClr val="bg1"/>
                </a:solidFill>
                <a:effectLst/>
                <a:latin typeface="Arial" panose="020B0604020202020204" pitchFamily="34" charset="0"/>
              </a:rPr>
              <a:t>Inferences from RFM Analysis and identified segments</a:t>
            </a:r>
            <a:endParaRPr lang="en-IN" dirty="0">
              <a:solidFill>
                <a:schemeClr val="bg1"/>
              </a:solidFill>
            </a:endParaRPr>
          </a:p>
        </p:txBody>
      </p:sp>
      <p:sp>
        <p:nvSpPr>
          <p:cNvPr id="8" name="TextBox 7">
            <a:extLst>
              <a:ext uri="{FF2B5EF4-FFF2-40B4-BE49-F238E27FC236}">
                <a16:creationId xmlns:a16="http://schemas.microsoft.com/office/drawing/2014/main" id="{424CB327-CF04-4366-843D-294879AAFFC7}"/>
              </a:ext>
            </a:extLst>
          </p:cNvPr>
          <p:cNvSpPr txBox="1"/>
          <p:nvPr/>
        </p:nvSpPr>
        <p:spPr>
          <a:xfrm>
            <a:off x="338530" y="878889"/>
            <a:ext cx="3248049" cy="369332"/>
          </a:xfrm>
          <a:prstGeom prst="rect">
            <a:avLst/>
          </a:prstGeom>
          <a:noFill/>
        </p:spPr>
        <p:txBody>
          <a:bodyPr wrap="square" rtlCol="0">
            <a:spAutoFit/>
          </a:bodyPr>
          <a:lstStyle/>
          <a:p>
            <a:r>
              <a:rPr lang="en-US" dirty="0">
                <a:solidFill>
                  <a:schemeClr val="bg1"/>
                </a:solidFill>
              </a:rPr>
              <a:t>LOYAL CUSTOMER:</a:t>
            </a:r>
            <a:endParaRPr lang="en-IN" dirty="0"/>
          </a:p>
        </p:txBody>
      </p:sp>
      <p:sp>
        <p:nvSpPr>
          <p:cNvPr id="9" name="TextBox 8">
            <a:extLst>
              <a:ext uri="{FF2B5EF4-FFF2-40B4-BE49-F238E27FC236}">
                <a16:creationId xmlns:a16="http://schemas.microsoft.com/office/drawing/2014/main" id="{524FA1D1-08B6-4288-9930-28CDEA7A4CFE}"/>
              </a:ext>
            </a:extLst>
          </p:cNvPr>
          <p:cNvSpPr txBox="1"/>
          <p:nvPr/>
        </p:nvSpPr>
        <p:spPr>
          <a:xfrm>
            <a:off x="426128" y="4456590"/>
            <a:ext cx="10591060" cy="1754326"/>
          </a:xfrm>
          <a:prstGeom prst="rect">
            <a:avLst/>
          </a:prstGeom>
          <a:noFill/>
        </p:spPr>
        <p:txBody>
          <a:bodyPr wrap="square" rtlCol="0">
            <a:spAutoFit/>
          </a:bodyPr>
          <a:lstStyle/>
          <a:p>
            <a:pPr marL="285750" indent="-285750">
              <a:buFont typeface="Arial" panose="020B0604020202020204" pitchFamily="34" charset="0"/>
              <a:buChar char="•"/>
            </a:pPr>
            <a:r>
              <a:rPr lang="en-IN" b="0" i="0" dirty="0">
                <a:solidFill>
                  <a:schemeClr val="bg1"/>
                </a:solidFill>
                <a:effectLst/>
                <a:latin typeface="ff3"/>
              </a:rPr>
              <a:t>On basis on Recency, frequency &amp; monetary we have grouped our loyal customer's. These customers have purchased multiple times with good monetary value. </a:t>
            </a:r>
          </a:p>
          <a:p>
            <a:pPr marL="285750" indent="-285750">
              <a:buFont typeface="Arial" panose="020B0604020202020204" pitchFamily="34" charset="0"/>
              <a:buChar char="•"/>
            </a:pPr>
            <a:r>
              <a:rPr lang="en-IN" b="0" i="0" dirty="0">
                <a:solidFill>
                  <a:schemeClr val="bg1"/>
                </a:solidFill>
                <a:effectLst/>
                <a:latin typeface="ff3"/>
              </a:rPr>
              <a:t>If we focus more on this segment of customers, we can easily turn </a:t>
            </a:r>
            <a:r>
              <a:rPr lang="en-IN" dirty="0">
                <a:solidFill>
                  <a:schemeClr val="bg1"/>
                </a:solidFill>
                <a:latin typeface="ff3"/>
              </a:rPr>
              <a:t>t</a:t>
            </a:r>
            <a:r>
              <a:rPr lang="en-IN" b="0" i="0" dirty="0">
                <a:solidFill>
                  <a:schemeClr val="bg1"/>
                </a:solidFill>
                <a:effectLst/>
                <a:latin typeface="ff3"/>
              </a:rPr>
              <a:t>hem into our </a:t>
            </a:r>
            <a:r>
              <a:rPr lang="en-IN" dirty="0">
                <a:solidFill>
                  <a:schemeClr val="bg1"/>
                </a:solidFill>
                <a:latin typeface="ff3"/>
              </a:rPr>
              <a:t>t</a:t>
            </a:r>
            <a:r>
              <a:rPr lang="en-IN" b="0" i="0" dirty="0">
                <a:solidFill>
                  <a:schemeClr val="bg1"/>
                </a:solidFill>
                <a:effectLst/>
                <a:latin typeface="ff3"/>
              </a:rPr>
              <a:t>op best customers too. Also, in this segment we can see the customers for product line - classic cars are many.</a:t>
            </a:r>
          </a:p>
          <a:p>
            <a:pPr marL="285750" indent="-285750">
              <a:buFont typeface="Arial" panose="020B0604020202020204" pitchFamily="34" charset="0"/>
              <a:buChar char="•"/>
            </a:pPr>
            <a:r>
              <a:rPr lang="en-US" dirty="0">
                <a:solidFill>
                  <a:schemeClr val="bg1"/>
                </a:solidFill>
                <a:latin typeface="ff3"/>
              </a:rPr>
              <a:t>These are the still valuable customers as they  are with better level in all aspects Frequency and Monetary. We have to look after the needs of these customers to bring them into the pool of best.</a:t>
            </a:r>
          </a:p>
        </p:txBody>
      </p:sp>
      <p:pic>
        <p:nvPicPr>
          <p:cNvPr id="11" name="Picture 10">
            <a:extLst>
              <a:ext uri="{FF2B5EF4-FFF2-40B4-BE49-F238E27FC236}">
                <a16:creationId xmlns:a16="http://schemas.microsoft.com/office/drawing/2014/main" id="{5B7028F4-2195-420D-B5E5-FD4EB2012733}"/>
              </a:ext>
            </a:extLst>
          </p:cNvPr>
          <p:cNvPicPr>
            <a:picLocks noChangeAspect="1"/>
          </p:cNvPicPr>
          <p:nvPr/>
        </p:nvPicPr>
        <p:blipFill>
          <a:blip r:embed="rId2"/>
          <a:stretch>
            <a:fillRect/>
          </a:stretch>
        </p:blipFill>
        <p:spPr>
          <a:xfrm>
            <a:off x="338530" y="1385747"/>
            <a:ext cx="11415505" cy="28528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9834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D14F92A-C769-4389-A98E-937FC9A67971}"/>
              </a:ext>
            </a:extLst>
          </p:cNvPr>
          <p:cNvSpPr>
            <a:spLocks noGrp="1"/>
          </p:cNvSpPr>
          <p:nvPr>
            <p:ph type="ftr" sz="quarter" idx="17"/>
          </p:nvPr>
        </p:nvSpPr>
        <p:spPr/>
        <p:txBody>
          <a:bodyPr/>
          <a:lstStyle/>
          <a:p>
            <a:r>
              <a:rPr lang="en-US" dirty="0"/>
              <a:t>Auto Mobile Milestone Project-1</a:t>
            </a:r>
          </a:p>
        </p:txBody>
      </p:sp>
      <p:sp>
        <p:nvSpPr>
          <p:cNvPr id="4" name="Slide Number Placeholder 3">
            <a:extLst>
              <a:ext uri="{FF2B5EF4-FFF2-40B4-BE49-F238E27FC236}">
                <a16:creationId xmlns:a16="http://schemas.microsoft.com/office/drawing/2014/main" id="{F70EFC88-61EB-4CAC-9578-FD9B12296019}"/>
              </a:ext>
            </a:extLst>
          </p:cNvPr>
          <p:cNvSpPr>
            <a:spLocks noGrp="1"/>
          </p:cNvSpPr>
          <p:nvPr>
            <p:ph type="sldNum" sz="quarter" idx="18"/>
          </p:nvPr>
        </p:nvSpPr>
        <p:spPr/>
        <p:txBody>
          <a:bodyPr/>
          <a:lstStyle/>
          <a:p>
            <a:fld id="{8699F50C-BE38-4BD0-BA84-9B090E1F2B9B}" type="slidenum">
              <a:rPr lang="en-US" noProof="0" smtClean="0"/>
              <a:t>18</a:t>
            </a:fld>
            <a:endParaRPr lang="en-US" noProof="0" dirty="0"/>
          </a:p>
        </p:txBody>
      </p:sp>
      <p:sp>
        <p:nvSpPr>
          <p:cNvPr id="7" name="TextBox 6">
            <a:extLst>
              <a:ext uri="{FF2B5EF4-FFF2-40B4-BE49-F238E27FC236}">
                <a16:creationId xmlns:a16="http://schemas.microsoft.com/office/drawing/2014/main" id="{9BA983A8-68F7-4FD6-B288-0C9884FCEF8E}"/>
              </a:ext>
            </a:extLst>
          </p:cNvPr>
          <p:cNvSpPr txBox="1"/>
          <p:nvPr/>
        </p:nvSpPr>
        <p:spPr>
          <a:xfrm>
            <a:off x="205365" y="316984"/>
            <a:ext cx="8513685" cy="369332"/>
          </a:xfrm>
          <a:prstGeom prst="rect">
            <a:avLst/>
          </a:prstGeom>
          <a:noFill/>
        </p:spPr>
        <p:txBody>
          <a:bodyPr wrap="square" rtlCol="0">
            <a:spAutoFit/>
          </a:bodyPr>
          <a:lstStyle/>
          <a:p>
            <a:r>
              <a:rPr lang="en-US" b="1" i="0" dirty="0">
                <a:solidFill>
                  <a:schemeClr val="bg1"/>
                </a:solidFill>
                <a:effectLst/>
                <a:latin typeface="Arial" panose="020B0604020202020204" pitchFamily="34" charset="0"/>
              </a:rPr>
              <a:t>Inferences from RFM Analysis and identified segments</a:t>
            </a:r>
            <a:endParaRPr lang="en-IN" dirty="0">
              <a:solidFill>
                <a:schemeClr val="bg1"/>
              </a:solidFill>
            </a:endParaRPr>
          </a:p>
        </p:txBody>
      </p:sp>
      <p:sp>
        <p:nvSpPr>
          <p:cNvPr id="8" name="TextBox 7">
            <a:extLst>
              <a:ext uri="{FF2B5EF4-FFF2-40B4-BE49-F238E27FC236}">
                <a16:creationId xmlns:a16="http://schemas.microsoft.com/office/drawing/2014/main" id="{424CB327-CF04-4366-843D-294879AAFFC7}"/>
              </a:ext>
            </a:extLst>
          </p:cNvPr>
          <p:cNvSpPr txBox="1"/>
          <p:nvPr/>
        </p:nvSpPr>
        <p:spPr>
          <a:xfrm>
            <a:off x="338530" y="878889"/>
            <a:ext cx="4286736" cy="369332"/>
          </a:xfrm>
          <a:prstGeom prst="rect">
            <a:avLst/>
          </a:prstGeom>
          <a:noFill/>
        </p:spPr>
        <p:txBody>
          <a:bodyPr wrap="square" rtlCol="0">
            <a:spAutoFit/>
          </a:bodyPr>
          <a:lstStyle/>
          <a:p>
            <a:r>
              <a:rPr lang="en-US" dirty="0">
                <a:solidFill>
                  <a:schemeClr val="bg1"/>
                </a:solidFill>
              </a:rPr>
              <a:t>CUSTOMERS ON THE VERGE OF CHURN:</a:t>
            </a:r>
            <a:endParaRPr lang="en-IN" dirty="0"/>
          </a:p>
        </p:txBody>
      </p:sp>
      <p:sp>
        <p:nvSpPr>
          <p:cNvPr id="9" name="TextBox 8">
            <a:extLst>
              <a:ext uri="{FF2B5EF4-FFF2-40B4-BE49-F238E27FC236}">
                <a16:creationId xmlns:a16="http://schemas.microsoft.com/office/drawing/2014/main" id="{524FA1D1-08B6-4288-9930-28CDEA7A4CFE}"/>
              </a:ext>
            </a:extLst>
          </p:cNvPr>
          <p:cNvSpPr txBox="1"/>
          <p:nvPr/>
        </p:nvSpPr>
        <p:spPr>
          <a:xfrm>
            <a:off x="417250" y="4261282"/>
            <a:ext cx="10599938" cy="2031325"/>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chemeClr val="bg1"/>
                </a:solidFill>
                <a:effectLst/>
                <a:latin typeface="ff3"/>
              </a:rPr>
              <a:t>On basis on Recency, frequency &amp; monetary we have grouped our</a:t>
            </a:r>
            <a:r>
              <a:rPr lang="en-US" dirty="0">
                <a:solidFill>
                  <a:schemeClr val="bg1"/>
                </a:solidFill>
                <a:latin typeface="Source Sans Pro" panose="020B0503030403020204" pitchFamily="34" charset="0"/>
              </a:rPr>
              <a:t> </a:t>
            </a:r>
            <a:r>
              <a:rPr lang="en-US" b="0" i="0" dirty="0">
                <a:solidFill>
                  <a:schemeClr val="bg1"/>
                </a:solidFill>
                <a:effectLst/>
                <a:latin typeface="ff4"/>
              </a:rPr>
              <a:t>Customers who are on verge of churning. We should definitely focus on this group before we lose them and try to convert them into our regular customers.</a:t>
            </a:r>
          </a:p>
          <a:p>
            <a:pPr marL="285750" indent="-285750" algn="l">
              <a:buFont typeface="Arial" panose="020B0604020202020204" pitchFamily="34" charset="0"/>
              <a:buChar char="•"/>
            </a:pPr>
            <a:r>
              <a:rPr lang="en-US" b="0" i="0" dirty="0">
                <a:solidFill>
                  <a:schemeClr val="bg1"/>
                </a:solidFill>
                <a:effectLst/>
                <a:latin typeface="ff4"/>
              </a:rPr>
              <a:t>For e.g. 10103, 10104– Their frequency is good with good monetary value, but low recency made them stand in this group. If the company pays more attention and fulfill their requirement, then we can easily turn them into our regular customer and we can save them from churning out.</a:t>
            </a:r>
          </a:p>
          <a:p>
            <a:pPr marL="285750" indent="-285750" algn="l">
              <a:buFont typeface="Arial" panose="020B0604020202020204" pitchFamily="34" charset="0"/>
              <a:buChar char="•"/>
            </a:pPr>
            <a:r>
              <a:rPr lang="en-US" dirty="0">
                <a:solidFill>
                  <a:schemeClr val="bg1"/>
                </a:solidFill>
                <a:latin typeface="ff4"/>
              </a:rPr>
              <a:t>We can still concentrate on them to increase business as they have got High Recency level.</a:t>
            </a:r>
          </a:p>
        </p:txBody>
      </p:sp>
      <p:pic>
        <p:nvPicPr>
          <p:cNvPr id="5" name="Picture 4">
            <a:extLst>
              <a:ext uri="{FF2B5EF4-FFF2-40B4-BE49-F238E27FC236}">
                <a16:creationId xmlns:a16="http://schemas.microsoft.com/office/drawing/2014/main" id="{DC11C530-848A-4503-9DE2-51F287499BBB}"/>
              </a:ext>
            </a:extLst>
          </p:cNvPr>
          <p:cNvPicPr>
            <a:picLocks noChangeAspect="1"/>
          </p:cNvPicPr>
          <p:nvPr/>
        </p:nvPicPr>
        <p:blipFill>
          <a:blip r:embed="rId2"/>
          <a:stretch>
            <a:fillRect/>
          </a:stretch>
        </p:blipFill>
        <p:spPr>
          <a:xfrm>
            <a:off x="338530" y="1393655"/>
            <a:ext cx="11477649" cy="2628254"/>
          </a:xfrm>
          <a:prstGeom prst="rect">
            <a:avLst/>
          </a:prstGeom>
        </p:spPr>
      </p:pic>
    </p:spTree>
    <p:extLst>
      <p:ext uri="{BB962C8B-B14F-4D97-AF65-F5344CB8AC3E}">
        <p14:creationId xmlns:p14="http://schemas.microsoft.com/office/powerpoint/2010/main" val="2963539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D14F92A-C769-4389-A98E-937FC9A67971}"/>
              </a:ext>
            </a:extLst>
          </p:cNvPr>
          <p:cNvSpPr>
            <a:spLocks noGrp="1"/>
          </p:cNvSpPr>
          <p:nvPr>
            <p:ph type="ftr" sz="quarter" idx="17"/>
          </p:nvPr>
        </p:nvSpPr>
        <p:spPr/>
        <p:txBody>
          <a:bodyPr/>
          <a:lstStyle/>
          <a:p>
            <a:r>
              <a:rPr lang="en-US" dirty="0"/>
              <a:t>Auto Mobile Milestone Project-1</a:t>
            </a:r>
          </a:p>
        </p:txBody>
      </p:sp>
      <p:sp>
        <p:nvSpPr>
          <p:cNvPr id="4" name="Slide Number Placeholder 3">
            <a:extLst>
              <a:ext uri="{FF2B5EF4-FFF2-40B4-BE49-F238E27FC236}">
                <a16:creationId xmlns:a16="http://schemas.microsoft.com/office/drawing/2014/main" id="{F70EFC88-61EB-4CAC-9578-FD9B12296019}"/>
              </a:ext>
            </a:extLst>
          </p:cNvPr>
          <p:cNvSpPr>
            <a:spLocks noGrp="1"/>
          </p:cNvSpPr>
          <p:nvPr>
            <p:ph type="sldNum" sz="quarter" idx="18"/>
          </p:nvPr>
        </p:nvSpPr>
        <p:spPr/>
        <p:txBody>
          <a:bodyPr/>
          <a:lstStyle/>
          <a:p>
            <a:fld id="{8699F50C-BE38-4BD0-BA84-9B090E1F2B9B}" type="slidenum">
              <a:rPr lang="en-US" noProof="0" smtClean="0"/>
              <a:t>19</a:t>
            </a:fld>
            <a:endParaRPr lang="en-US" noProof="0" dirty="0"/>
          </a:p>
        </p:txBody>
      </p:sp>
      <p:sp>
        <p:nvSpPr>
          <p:cNvPr id="7" name="TextBox 6">
            <a:extLst>
              <a:ext uri="{FF2B5EF4-FFF2-40B4-BE49-F238E27FC236}">
                <a16:creationId xmlns:a16="http://schemas.microsoft.com/office/drawing/2014/main" id="{9BA983A8-68F7-4FD6-B288-0C9884FCEF8E}"/>
              </a:ext>
            </a:extLst>
          </p:cNvPr>
          <p:cNvSpPr txBox="1"/>
          <p:nvPr/>
        </p:nvSpPr>
        <p:spPr>
          <a:xfrm>
            <a:off x="205365" y="316984"/>
            <a:ext cx="8513685" cy="369332"/>
          </a:xfrm>
          <a:prstGeom prst="rect">
            <a:avLst/>
          </a:prstGeom>
          <a:noFill/>
        </p:spPr>
        <p:txBody>
          <a:bodyPr wrap="square" rtlCol="0">
            <a:spAutoFit/>
          </a:bodyPr>
          <a:lstStyle/>
          <a:p>
            <a:r>
              <a:rPr lang="en-US" b="1" i="0" dirty="0">
                <a:solidFill>
                  <a:schemeClr val="bg1"/>
                </a:solidFill>
                <a:effectLst/>
                <a:latin typeface="Arial" panose="020B0604020202020204" pitchFamily="34" charset="0"/>
              </a:rPr>
              <a:t>Inferences from RFM Analysis and identified segments</a:t>
            </a:r>
            <a:endParaRPr lang="en-IN" dirty="0">
              <a:solidFill>
                <a:schemeClr val="bg1"/>
              </a:solidFill>
            </a:endParaRPr>
          </a:p>
        </p:txBody>
      </p:sp>
      <p:sp>
        <p:nvSpPr>
          <p:cNvPr id="8" name="TextBox 7">
            <a:extLst>
              <a:ext uri="{FF2B5EF4-FFF2-40B4-BE49-F238E27FC236}">
                <a16:creationId xmlns:a16="http://schemas.microsoft.com/office/drawing/2014/main" id="{424CB327-CF04-4366-843D-294879AAFFC7}"/>
              </a:ext>
            </a:extLst>
          </p:cNvPr>
          <p:cNvSpPr txBox="1"/>
          <p:nvPr/>
        </p:nvSpPr>
        <p:spPr>
          <a:xfrm>
            <a:off x="338530" y="878889"/>
            <a:ext cx="4286736" cy="369332"/>
          </a:xfrm>
          <a:prstGeom prst="rect">
            <a:avLst/>
          </a:prstGeom>
          <a:noFill/>
        </p:spPr>
        <p:txBody>
          <a:bodyPr wrap="square" rtlCol="0">
            <a:spAutoFit/>
          </a:bodyPr>
          <a:lstStyle/>
          <a:p>
            <a:r>
              <a:rPr lang="en-US" dirty="0">
                <a:solidFill>
                  <a:schemeClr val="bg1"/>
                </a:solidFill>
              </a:rPr>
              <a:t>LOST CUSTOMERS :</a:t>
            </a:r>
            <a:endParaRPr lang="en-IN" dirty="0"/>
          </a:p>
        </p:txBody>
      </p:sp>
      <p:sp>
        <p:nvSpPr>
          <p:cNvPr id="9" name="TextBox 8">
            <a:extLst>
              <a:ext uri="{FF2B5EF4-FFF2-40B4-BE49-F238E27FC236}">
                <a16:creationId xmlns:a16="http://schemas.microsoft.com/office/drawing/2014/main" id="{524FA1D1-08B6-4288-9930-28CDEA7A4CFE}"/>
              </a:ext>
            </a:extLst>
          </p:cNvPr>
          <p:cNvSpPr txBox="1"/>
          <p:nvPr/>
        </p:nvSpPr>
        <p:spPr>
          <a:xfrm>
            <a:off x="338531" y="4305670"/>
            <a:ext cx="10678658" cy="2031325"/>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chemeClr val="bg1"/>
                </a:solidFill>
                <a:effectLst/>
              </a:rPr>
              <a:t>On basis on Recency, frequency &amp; monetary parameters we have grouped our Customers who we’d lost</a:t>
            </a:r>
          </a:p>
          <a:p>
            <a:pPr marL="285750" indent="-285750" algn="l">
              <a:buFont typeface="Arial" panose="020B0604020202020204" pitchFamily="34" charset="0"/>
              <a:buChar char="•"/>
            </a:pPr>
            <a:r>
              <a:rPr lang="en-US" b="0" i="0" dirty="0">
                <a:solidFill>
                  <a:schemeClr val="bg1"/>
                </a:solidFill>
                <a:effectLst/>
              </a:rPr>
              <a:t>Their recency is very low and hasn’t made any purchase since long. So we can say these are our lost customers. If taken feedback from them and fulfill their demand we might bring them back to been a good customer.</a:t>
            </a:r>
          </a:p>
          <a:p>
            <a:pPr marL="285750" indent="-285750" algn="l">
              <a:buFont typeface="Arial" panose="020B0604020202020204" pitchFamily="34" charset="0"/>
              <a:buChar char="•"/>
            </a:pPr>
            <a:r>
              <a:rPr lang="en-US" dirty="0">
                <a:solidFill>
                  <a:schemeClr val="bg1"/>
                </a:solidFill>
              </a:rPr>
              <a:t>But suggestion is to not to invest much time on these type of customers.</a:t>
            </a:r>
            <a:endParaRPr lang="en-US" b="0" i="0" dirty="0">
              <a:solidFill>
                <a:schemeClr val="bg1"/>
              </a:solidFill>
              <a:effectLst/>
            </a:endParaRPr>
          </a:p>
          <a:p>
            <a:pPr marL="285750" indent="-285750" algn="l">
              <a:buFont typeface="Arial" panose="020B0604020202020204" pitchFamily="34" charset="0"/>
              <a:buChar char="•"/>
            </a:pPr>
            <a:r>
              <a:rPr lang="en-US" dirty="0">
                <a:solidFill>
                  <a:schemeClr val="bg1"/>
                </a:solidFill>
              </a:rPr>
              <a:t>As these are the most avoidable customers as they are with lowest level in all aspects Recency, Frequency and Monetary. There is no point in spending time and effort to maintain business with these customers.</a:t>
            </a:r>
          </a:p>
        </p:txBody>
      </p:sp>
      <p:pic>
        <p:nvPicPr>
          <p:cNvPr id="10" name="Picture 9">
            <a:extLst>
              <a:ext uri="{FF2B5EF4-FFF2-40B4-BE49-F238E27FC236}">
                <a16:creationId xmlns:a16="http://schemas.microsoft.com/office/drawing/2014/main" id="{D2F7FE28-024E-4558-9F2E-B04803BF44B3}"/>
              </a:ext>
            </a:extLst>
          </p:cNvPr>
          <p:cNvPicPr>
            <a:picLocks noChangeAspect="1"/>
          </p:cNvPicPr>
          <p:nvPr/>
        </p:nvPicPr>
        <p:blipFill>
          <a:blip r:embed="rId2"/>
          <a:stretch>
            <a:fillRect/>
          </a:stretch>
        </p:blipFill>
        <p:spPr>
          <a:xfrm>
            <a:off x="338530" y="1343140"/>
            <a:ext cx="11104787" cy="2778045"/>
          </a:xfrm>
          <a:prstGeom prst="rect">
            <a:avLst/>
          </a:prstGeom>
        </p:spPr>
      </p:pic>
    </p:spTree>
    <p:extLst>
      <p:ext uri="{BB962C8B-B14F-4D97-AF65-F5344CB8AC3E}">
        <p14:creationId xmlns:p14="http://schemas.microsoft.com/office/powerpoint/2010/main" val="1631079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338530" y="1648178"/>
            <a:ext cx="6072622" cy="4439637"/>
          </a:xfrm>
        </p:spPr>
        <p:txBody>
          <a:bodyPr>
            <a:normAutofit fontScale="92500"/>
          </a:bodyPr>
          <a:lstStyle/>
          <a:p>
            <a:pPr marL="0" indent="0" algn="l">
              <a:buNone/>
            </a:pPr>
            <a:r>
              <a:rPr lang="en-US" sz="3900" b="1" dirty="0">
                <a:solidFill>
                  <a:schemeClr val="accent1"/>
                </a:solidFill>
                <a:latin typeface="+mj-lt"/>
                <a:ea typeface="+mj-ea"/>
                <a:cs typeface="+mj-cs"/>
              </a:rPr>
              <a:t>Agenda -</a:t>
            </a:r>
          </a:p>
          <a:p>
            <a:pPr marL="0" indent="0" algn="l">
              <a:buNone/>
            </a:pPr>
            <a:r>
              <a:rPr lang="en-US" b="0" i="0" dirty="0">
                <a:solidFill>
                  <a:srgbClr val="000000"/>
                </a:solidFill>
                <a:effectLst/>
                <a:latin typeface="ff4"/>
              </a:rPr>
              <a:t>Agenda of this project is to find the underlying buying patterns of the customers of an automobile part manufacturer. based on the past 3 years of the Company's transaction data and recommend them customized marketing strategies for different segments of customers.</a:t>
            </a:r>
            <a:endParaRPr lang="en-US" b="0" i="0" dirty="0">
              <a:solidFill>
                <a:srgbClr val="000000"/>
              </a:solidFill>
              <a:effectLst/>
              <a:latin typeface="Source Sans Pro" panose="020B0503030403020204" pitchFamily="34" charset="0"/>
            </a:endParaRPr>
          </a:p>
          <a:p>
            <a:pPr marL="0" indent="0">
              <a:buNone/>
            </a:pPr>
            <a:r>
              <a:rPr lang="en-US" sz="3500" b="1" dirty="0">
                <a:solidFill>
                  <a:schemeClr val="accent1"/>
                </a:solidFill>
                <a:latin typeface="+mj-lt"/>
                <a:ea typeface="+mj-ea"/>
                <a:cs typeface="+mj-cs"/>
              </a:rPr>
              <a:t>Executive Summary of the data-</a:t>
            </a:r>
          </a:p>
          <a:p>
            <a:pPr marL="0" indent="0" algn="l">
              <a:buNone/>
            </a:pPr>
            <a:r>
              <a:rPr lang="en-US" b="0" i="0" dirty="0">
                <a:solidFill>
                  <a:srgbClr val="000000"/>
                </a:solidFill>
                <a:effectLst/>
                <a:latin typeface="ff4"/>
              </a:rPr>
              <a:t>We have received the 3 years data of automobile part manufacture. Consisting 2747 entries with 20 variable details regarding the demography of the product and customer information.</a:t>
            </a:r>
            <a:endParaRPr lang="en-US" b="0" i="0" dirty="0">
              <a:solidFill>
                <a:srgbClr val="000000"/>
              </a:solidFill>
              <a:effectLst/>
              <a:latin typeface="Source Sans Pro" panose="020B0503030403020204" pitchFamily="34" charset="0"/>
            </a:endParaRPr>
          </a:p>
          <a:p>
            <a:pPr marL="0" indent="0">
              <a:buNone/>
            </a:pPr>
            <a:endParaRPr lang="en-US" dirty="0"/>
          </a:p>
        </p:txBody>
      </p:sp>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2"/>
          <a:srcRect l="23313" r="23313"/>
          <a:stretch/>
        </p:blipFill>
        <p:spPr>
          <a:xfrm>
            <a:off x="6411152" y="0"/>
            <a:ext cx="5780848" cy="6872249"/>
          </a:xfrm>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Auto Mobile Milestone Project-1</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2</a:t>
            </a:fld>
            <a:endParaRPr lang="en-US" dirty="0"/>
          </a:p>
        </p:txBody>
      </p:sp>
    </p:spTree>
    <p:extLst>
      <p:ext uri="{BB962C8B-B14F-4D97-AF65-F5344CB8AC3E}">
        <p14:creationId xmlns:p14="http://schemas.microsoft.com/office/powerpoint/2010/main" val="972005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D14F92A-C769-4389-A98E-937FC9A67971}"/>
              </a:ext>
            </a:extLst>
          </p:cNvPr>
          <p:cNvSpPr>
            <a:spLocks noGrp="1"/>
          </p:cNvSpPr>
          <p:nvPr>
            <p:ph type="ftr" sz="quarter" idx="17"/>
          </p:nvPr>
        </p:nvSpPr>
        <p:spPr/>
        <p:txBody>
          <a:bodyPr/>
          <a:lstStyle/>
          <a:p>
            <a:r>
              <a:rPr lang="en-US" dirty="0"/>
              <a:t>Auto Mobile Milestone Project-1</a:t>
            </a:r>
          </a:p>
        </p:txBody>
      </p:sp>
      <p:sp>
        <p:nvSpPr>
          <p:cNvPr id="4" name="Slide Number Placeholder 3">
            <a:extLst>
              <a:ext uri="{FF2B5EF4-FFF2-40B4-BE49-F238E27FC236}">
                <a16:creationId xmlns:a16="http://schemas.microsoft.com/office/drawing/2014/main" id="{F70EFC88-61EB-4CAC-9578-FD9B12296019}"/>
              </a:ext>
            </a:extLst>
          </p:cNvPr>
          <p:cNvSpPr>
            <a:spLocks noGrp="1"/>
          </p:cNvSpPr>
          <p:nvPr>
            <p:ph type="sldNum" sz="quarter" idx="18"/>
          </p:nvPr>
        </p:nvSpPr>
        <p:spPr/>
        <p:txBody>
          <a:bodyPr/>
          <a:lstStyle/>
          <a:p>
            <a:fld id="{8699F50C-BE38-4BD0-BA84-9B090E1F2B9B}" type="slidenum">
              <a:rPr lang="en-US" noProof="0" smtClean="0"/>
              <a:t>20</a:t>
            </a:fld>
            <a:endParaRPr lang="en-US" noProof="0" dirty="0"/>
          </a:p>
        </p:txBody>
      </p:sp>
      <p:sp>
        <p:nvSpPr>
          <p:cNvPr id="7" name="TextBox 6">
            <a:extLst>
              <a:ext uri="{FF2B5EF4-FFF2-40B4-BE49-F238E27FC236}">
                <a16:creationId xmlns:a16="http://schemas.microsoft.com/office/drawing/2014/main" id="{9BA983A8-68F7-4FD6-B288-0C9884FCEF8E}"/>
              </a:ext>
            </a:extLst>
          </p:cNvPr>
          <p:cNvSpPr txBox="1"/>
          <p:nvPr/>
        </p:nvSpPr>
        <p:spPr>
          <a:xfrm>
            <a:off x="205365" y="316984"/>
            <a:ext cx="8513685" cy="369332"/>
          </a:xfrm>
          <a:prstGeom prst="rect">
            <a:avLst/>
          </a:prstGeom>
          <a:noFill/>
        </p:spPr>
        <p:txBody>
          <a:bodyPr wrap="square" rtlCol="0">
            <a:spAutoFit/>
          </a:bodyPr>
          <a:lstStyle/>
          <a:p>
            <a:r>
              <a:rPr lang="en-US" b="1" i="0" dirty="0">
                <a:solidFill>
                  <a:schemeClr val="bg1"/>
                </a:solidFill>
                <a:effectLst/>
                <a:latin typeface="Arial" panose="020B0604020202020204" pitchFamily="34" charset="0"/>
              </a:rPr>
              <a:t>RECOMMENDATION:</a:t>
            </a:r>
            <a:endParaRPr lang="en-IN" dirty="0">
              <a:solidFill>
                <a:schemeClr val="bg1"/>
              </a:solidFill>
            </a:endParaRPr>
          </a:p>
        </p:txBody>
      </p:sp>
      <p:sp>
        <p:nvSpPr>
          <p:cNvPr id="2" name="TextBox 1">
            <a:extLst>
              <a:ext uri="{FF2B5EF4-FFF2-40B4-BE49-F238E27FC236}">
                <a16:creationId xmlns:a16="http://schemas.microsoft.com/office/drawing/2014/main" id="{7D4F28E5-B8E0-422F-8D0C-3539B8AB3C33}"/>
              </a:ext>
            </a:extLst>
          </p:cNvPr>
          <p:cNvSpPr txBox="1"/>
          <p:nvPr/>
        </p:nvSpPr>
        <p:spPr>
          <a:xfrm>
            <a:off x="435006" y="923278"/>
            <a:ext cx="10608815" cy="5035353"/>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IN" b="0" i="0" dirty="0">
                <a:solidFill>
                  <a:schemeClr val="bg1"/>
                </a:solidFill>
                <a:effectLst/>
              </a:rPr>
              <a:t>Using Recency, frequency &amp; monetary parameters we have grouped our Top , loyal, on the verge of churning and lose customers. Customers with good recency has been our top customers were as we also have lost customer lists.</a:t>
            </a:r>
          </a:p>
          <a:p>
            <a:pPr marL="285750" indent="-285750" algn="l">
              <a:lnSpc>
                <a:spcPct val="150000"/>
              </a:lnSpc>
              <a:buFont typeface="Arial" panose="020B0604020202020204" pitchFamily="34" charset="0"/>
              <a:buChar char="•"/>
            </a:pPr>
            <a:r>
              <a:rPr lang="en-IN" b="0" i="0" dirty="0">
                <a:solidFill>
                  <a:schemeClr val="bg1"/>
                </a:solidFill>
                <a:effectLst/>
              </a:rPr>
              <a:t>Customers on verge of churning can be saved and can be converted into a good buyer.</a:t>
            </a:r>
          </a:p>
          <a:p>
            <a:pPr marL="285750" indent="-285750" algn="l">
              <a:lnSpc>
                <a:spcPct val="150000"/>
              </a:lnSpc>
              <a:buFont typeface="Arial" panose="020B0604020202020204" pitchFamily="34" charset="0"/>
              <a:buChar char="•"/>
            </a:pPr>
            <a:r>
              <a:rPr lang="en-IN" b="0" i="0" dirty="0">
                <a:solidFill>
                  <a:schemeClr val="bg1"/>
                </a:solidFill>
                <a:effectLst/>
              </a:rPr>
              <a:t>RFM model is used for deriving the customers types like Loyal, top or best, on verge of churning &amp; lost customers.</a:t>
            </a:r>
          </a:p>
          <a:p>
            <a:pPr marL="285750" indent="-285750" algn="l">
              <a:lnSpc>
                <a:spcPct val="150000"/>
              </a:lnSpc>
              <a:buFont typeface="Arial" panose="020B0604020202020204" pitchFamily="34" charset="0"/>
              <a:buChar char="•"/>
            </a:pPr>
            <a:r>
              <a:rPr lang="en-IN" b="0" i="0" dirty="0">
                <a:solidFill>
                  <a:schemeClr val="bg1"/>
                </a:solidFill>
                <a:effectLst/>
              </a:rPr>
              <a:t>Recency, frequency &amp; monetary parameters were widely used to bifurcate the types of customer's.</a:t>
            </a:r>
          </a:p>
          <a:p>
            <a:pPr marL="285750" indent="-285750" algn="l">
              <a:lnSpc>
                <a:spcPct val="150000"/>
              </a:lnSpc>
              <a:buFont typeface="Arial" panose="020B0604020202020204" pitchFamily="34" charset="0"/>
              <a:buChar char="•"/>
            </a:pPr>
            <a:r>
              <a:rPr lang="en-IN" b="0" i="0" dirty="0">
                <a:solidFill>
                  <a:schemeClr val="bg1"/>
                </a:solidFill>
                <a:effectLst/>
              </a:rPr>
              <a:t>This model can be very helpful to </a:t>
            </a:r>
            <a:r>
              <a:rPr lang="en-IN" dirty="0">
                <a:solidFill>
                  <a:schemeClr val="bg1"/>
                </a:solidFill>
              </a:rPr>
              <a:t>t</a:t>
            </a:r>
            <a:r>
              <a:rPr lang="en-IN" b="0" i="0" dirty="0">
                <a:solidFill>
                  <a:schemeClr val="bg1"/>
                </a:solidFill>
                <a:effectLst/>
              </a:rPr>
              <a:t>he company to maintain its sales and customers and can focus on how the company has lost the customers &amp; can take various actions to bring them back.</a:t>
            </a:r>
          </a:p>
          <a:p>
            <a:pPr marL="285750" indent="-285750" algn="l">
              <a:lnSpc>
                <a:spcPct val="150000"/>
              </a:lnSpc>
              <a:buFont typeface="Arial" panose="020B0604020202020204" pitchFamily="34" charset="0"/>
              <a:buChar char="•"/>
            </a:pPr>
            <a:r>
              <a:rPr lang="en-IN" b="0" i="0" dirty="0">
                <a:solidFill>
                  <a:schemeClr val="bg1"/>
                </a:solidFill>
                <a:effectLst/>
              </a:rPr>
              <a:t>It is vital for the company to convert the customers who are on verge of churning into a regular customer or at least maintain them.</a:t>
            </a:r>
          </a:p>
          <a:p>
            <a:pPr marL="285750" indent="-285750" algn="l">
              <a:lnSpc>
                <a:spcPct val="150000"/>
              </a:lnSpc>
              <a:buFont typeface="Arial" panose="020B0604020202020204" pitchFamily="34" charset="0"/>
              <a:buChar char="•"/>
            </a:pPr>
            <a:r>
              <a:rPr lang="en-IN" b="0" i="0" dirty="0">
                <a:solidFill>
                  <a:schemeClr val="bg1"/>
                </a:solidFill>
                <a:effectLst/>
              </a:rPr>
              <a:t> And also how to increase the sales ratio can be identified.</a:t>
            </a:r>
          </a:p>
        </p:txBody>
      </p:sp>
    </p:spTree>
    <p:extLst>
      <p:ext uri="{BB962C8B-B14F-4D97-AF65-F5344CB8AC3E}">
        <p14:creationId xmlns:p14="http://schemas.microsoft.com/office/powerpoint/2010/main" val="3178004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title="Skyline">
            <a:extLst>
              <a:ext uri="{FF2B5EF4-FFF2-40B4-BE49-F238E27FC236}">
                <a16:creationId xmlns:a16="http://schemas.microsoft.com/office/drawing/2014/main" id="{6B070BD8-8610-4F64-A93A-41F46C39ECA6}"/>
              </a:ext>
            </a:extLst>
          </p:cNvPr>
          <p:cNvPicPr>
            <a:picLocks noGrp="1" noChangeAspect="1"/>
          </p:cNvPicPr>
          <p:nvPr>
            <p:ph type="pic" sz="quarter" idx="13"/>
          </p:nvPr>
        </p:nvPicPr>
        <p:blipFill>
          <a:blip r:embed="rId2"/>
          <a:srcRect t="9408" b="9408"/>
          <a:stretch>
            <a:fillRect/>
          </a:stretch>
        </p:blipFill>
        <p:spPr/>
      </p:pic>
      <p:sp>
        <p:nvSpPr>
          <p:cNvPr id="11" name="Title 10">
            <a:extLst>
              <a:ext uri="{FF2B5EF4-FFF2-40B4-BE49-F238E27FC236}">
                <a16:creationId xmlns:a16="http://schemas.microsoft.com/office/drawing/2014/main" id="{69D4BCF2-C773-495F-A4D5-860FB6A2FA91}"/>
              </a:ext>
            </a:extLst>
          </p:cNvPr>
          <p:cNvSpPr>
            <a:spLocks noGrp="1"/>
          </p:cNvSpPr>
          <p:nvPr>
            <p:ph type="title"/>
          </p:nvPr>
        </p:nvSpPr>
        <p:spPr>
          <a:xfrm>
            <a:off x="359228" y="558802"/>
            <a:ext cx="10187443" cy="5531280"/>
          </a:xfrm>
        </p:spPr>
        <p:txBody>
          <a:bodyPr>
            <a:normAutofit/>
          </a:bodyPr>
          <a:lstStyle/>
          <a:p>
            <a:r>
              <a:rPr lang="en-US" sz="2800" b="0" dirty="0" err="1">
                <a:latin typeface="Calibri Light" panose="020F0302020204030204" pitchFamily="34" charset="0"/>
                <a:cs typeface="Calibri Light" panose="020F0302020204030204" pitchFamily="34" charset="0"/>
              </a:rPr>
              <a:t>Jupyter</a:t>
            </a:r>
            <a:r>
              <a:rPr lang="en-US" sz="2800" b="0" dirty="0">
                <a:latin typeface="Calibri Light" panose="020F0302020204030204" pitchFamily="34" charset="0"/>
                <a:cs typeface="Calibri Light" panose="020F0302020204030204" pitchFamily="34" charset="0"/>
              </a:rPr>
              <a:t> Notebook-</a:t>
            </a:r>
            <a:br>
              <a:rPr lang="en-US" sz="2800" b="0" dirty="0">
                <a:latin typeface="Calibri Light" panose="020F0302020204030204" pitchFamily="34" charset="0"/>
                <a:cs typeface="Calibri Light" panose="020F0302020204030204" pitchFamily="34" charset="0"/>
              </a:rPr>
            </a:br>
            <a:r>
              <a:rPr lang="en-US" sz="2800" b="0" dirty="0">
                <a:latin typeface="Calibri Light" panose="020F0302020204030204" pitchFamily="34" charset="0"/>
                <a:cs typeface="Calibri Light" panose="020F0302020204030204" pitchFamily="34" charset="0"/>
              </a:rPr>
              <a:t>Attaching the code book - </a:t>
            </a:r>
            <a:r>
              <a:rPr lang="fi-FI" sz="2800" b="0" dirty="0">
                <a:latin typeface="Calibri Light" panose="020F0302020204030204" pitchFamily="34" charset="0"/>
                <a:cs typeface="Calibri Light" panose="020F0302020204030204" pitchFamily="34" charset="0"/>
              </a:rPr>
              <a:t>MRA Project - Milestone 1_Sivani_Varma.ipynb</a:t>
            </a:r>
            <a:br>
              <a:rPr lang="en-US" sz="2800" b="0" dirty="0">
                <a:latin typeface="Calibri Light" panose="020F0302020204030204" pitchFamily="34" charset="0"/>
                <a:cs typeface="Calibri Light" panose="020F0302020204030204" pitchFamily="34" charset="0"/>
              </a:rPr>
            </a:br>
            <a:br>
              <a:rPr lang="en-US" sz="2800" b="0" dirty="0">
                <a:latin typeface="Calibri Light" panose="020F0302020204030204" pitchFamily="34" charset="0"/>
                <a:cs typeface="Calibri Light" panose="020F0302020204030204" pitchFamily="34" charset="0"/>
              </a:rPr>
            </a:br>
            <a:r>
              <a:rPr lang="en-US" sz="2800" b="0" dirty="0">
                <a:latin typeface="Calibri Light" panose="020F0302020204030204" pitchFamily="34" charset="0"/>
                <a:cs typeface="Calibri Light" panose="020F0302020204030204" pitchFamily="34" charset="0"/>
              </a:rPr>
              <a:t>Tableau Workbook-</a:t>
            </a:r>
            <a:br>
              <a:rPr lang="en-US" sz="2800" b="0" dirty="0">
                <a:latin typeface="Calibri Light" panose="020F0302020204030204" pitchFamily="34" charset="0"/>
                <a:cs typeface="Calibri Light" panose="020F0302020204030204" pitchFamily="34" charset="0"/>
              </a:rPr>
            </a:br>
            <a:r>
              <a:rPr lang="en-US" sz="2800" b="0" dirty="0">
                <a:latin typeface="Calibri Light" panose="020F0302020204030204" pitchFamily="34" charset="0"/>
                <a:cs typeface="Calibri Light" panose="020F0302020204030204" pitchFamily="34" charset="0"/>
                <a:hlinkClick r:id="rId3"/>
              </a:rPr>
              <a:t>https://public.tableau.com/app/profile/sivani.varma/viz/MRAProject-Milestone1_16272298537980/country-ordercount?publish=yes</a:t>
            </a:r>
            <a:br>
              <a:rPr lang="en-US" sz="2800" b="0" dirty="0">
                <a:latin typeface="Calibri Light" panose="020F0302020204030204" pitchFamily="34" charset="0"/>
                <a:cs typeface="Calibri Light" panose="020F0302020204030204" pitchFamily="34" charset="0"/>
              </a:rPr>
            </a:br>
            <a:br>
              <a:rPr lang="en-US" sz="2800" b="0" dirty="0">
                <a:latin typeface="Calibri Light" panose="020F0302020204030204" pitchFamily="34" charset="0"/>
                <a:cs typeface="Calibri Light" panose="020F0302020204030204" pitchFamily="34" charset="0"/>
              </a:rPr>
            </a:br>
            <a:r>
              <a:rPr lang="en-US" sz="2800" b="0" dirty="0">
                <a:latin typeface="Calibri Light" panose="020F0302020204030204" pitchFamily="34" charset="0"/>
                <a:cs typeface="Calibri Light" panose="020F0302020204030204" pitchFamily="34" charset="0"/>
              </a:rPr>
              <a:t>KNIME Workbook-</a:t>
            </a:r>
            <a:br>
              <a:rPr lang="en-US" sz="2800" b="0" dirty="0">
                <a:latin typeface="Calibri Light" panose="020F0302020204030204" pitchFamily="34" charset="0"/>
                <a:cs typeface="Calibri Light" panose="020F0302020204030204" pitchFamily="34" charset="0"/>
              </a:rPr>
            </a:br>
            <a:r>
              <a:rPr lang="en-US" sz="2800" b="0" dirty="0">
                <a:latin typeface="Calibri Light" panose="020F0302020204030204" pitchFamily="34" charset="0"/>
                <a:cs typeface="Calibri Light" panose="020F0302020204030204" pitchFamily="34" charset="0"/>
              </a:rPr>
              <a:t>Attaching with the PPT Submission along with the output excel file-</a:t>
            </a:r>
            <a:br>
              <a:rPr lang="en-US" sz="2800" b="0" dirty="0">
                <a:latin typeface="Calibri Light" panose="020F0302020204030204" pitchFamily="34" charset="0"/>
                <a:cs typeface="Calibri Light" panose="020F0302020204030204" pitchFamily="34" charset="0"/>
              </a:rPr>
            </a:br>
            <a:r>
              <a:rPr lang="en-US" sz="2800" b="0" dirty="0">
                <a:latin typeface="Calibri Light" panose="020F0302020204030204" pitchFamily="34" charset="0"/>
                <a:cs typeface="Calibri Light" panose="020F0302020204030204" pitchFamily="34" charset="0"/>
              </a:rPr>
              <a:t>RFM_Analysis_Milestone1.xlxs</a:t>
            </a:r>
            <a:br>
              <a:rPr lang="en-US" sz="2800" b="0" dirty="0">
                <a:latin typeface="Calibri Light" panose="020F0302020204030204" pitchFamily="34" charset="0"/>
                <a:cs typeface="Calibri Light" panose="020F0302020204030204" pitchFamily="34" charset="0"/>
              </a:rPr>
            </a:br>
            <a:br>
              <a:rPr lang="en-US" sz="2800" b="0" dirty="0">
                <a:latin typeface="Calibri Light" panose="020F0302020204030204" pitchFamily="34" charset="0"/>
                <a:cs typeface="Calibri Light" panose="020F0302020204030204" pitchFamily="34" charset="0"/>
              </a:rPr>
            </a:br>
            <a:endParaRPr lang="en-US" sz="2800" b="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09224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Building image">
            <a:extLst>
              <a:ext uri="{FF2B5EF4-FFF2-40B4-BE49-F238E27FC236}">
                <a16:creationId xmlns:a16="http://schemas.microsoft.com/office/drawing/2014/main" id="{257F6BCE-75BB-4ECD-BEA5-21C36A9CC0E9}"/>
              </a:ext>
              <a:ext uri="{C183D7F6-B498-43B3-948B-1728B52AA6E4}">
                <adec:decorative xmlns:adec="http://schemas.microsoft.com/office/drawing/2017/decorative" val="0"/>
              </a:ext>
            </a:extLst>
          </p:cNvPr>
          <p:cNvPicPr>
            <a:picLocks noGrp="1" noChangeAspect="1"/>
          </p:cNvPicPr>
          <p:nvPr>
            <p:ph type="pic" sz="quarter" idx="13"/>
          </p:nvPr>
        </p:nvPicPr>
        <p:blipFill>
          <a:blip r:embed="rId2"/>
          <a:srcRect l="20743" r="20743"/>
          <a:stretch>
            <a:fillRect/>
          </a:stretch>
        </p:blipFill>
        <p:spPr/>
      </p:pic>
      <p:sp>
        <p:nvSpPr>
          <p:cNvPr id="18" name="Hexagon 17">
            <a:extLst>
              <a:ext uri="{FF2B5EF4-FFF2-40B4-BE49-F238E27FC236}">
                <a16:creationId xmlns:a16="http://schemas.microsoft.com/office/drawing/2014/main" id="{0E6B042D-E9CB-40E0-AAE9-6AD11F53E044}"/>
              </a:ext>
              <a:ext uri="{C183D7F6-B498-43B3-948B-1728B52AA6E4}">
                <adec:decorative xmlns:adec="http://schemas.microsoft.com/office/drawing/2017/decorative" val="1"/>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3152667" y="2837451"/>
            <a:ext cx="1663885" cy="1168630"/>
            <a:chOff x="3152667" y="2884106"/>
            <a:chExt cx="1663885" cy="1168630"/>
          </a:xfrm>
        </p:grpSpPr>
        <p:sp>
          <p:nvSpPr>
            <p:cNvPr id="20" name="TextBox 19">
              <a:extLst>
                <a:ext uri="{FF2B5EF4-FFF2-40B4-BE49-F238E27FC236}">
                  <a16:creationId xmlns:a16="http://schemas.microsoft.com/office/drawing/2014/main" id="{94DF2E04-7632-4FED-B0BF-8FB243D982A3}"/>
                </a:ext>
              </a:extLst>
            </p:cNvPr>
            <p:cNvSpPr txBox="1"/>
            <p:nvPr/>
          </p:nvSpPr>
          <p:spPr>
            <a:xfrm>
              <a:off x="3152667" y="2884106"/>
              <a:ext cx="1595309" cy="769441"/>
            </a:xfrm>
            <a:prstGeom prst="rect">
              <a:avLst/>
            </a:prstGeom>
            <a:noFill/>
          </p:spPr>
          <p:txBody>
            <a:bodyPr wrap="none" rtlCol="0">
              <a:spAutoFit/>
            </a:bodyPr>
            <a:lstStyle/>
            <a:p>
              <a:r>
                <a:rPr lang="en-US" sz="4400" b="1" dirty="0">
                  <a:solidFill>
                    <a:schemeClr val="bg1"/>
                  </a:solidFill>
                  <a:latin typeface="Arial Black" panose="020B0A04020102020204" pitchFamily="34" charset="0"/>
                </a:rPr>
                <a:t>MRA</a:t>
              </a:r>
            </a:p>
          </p:txBody>
        </p:sp>
        <p:sp>
          <p:nvSpPr>
            <p:cNvPr id="21" name="TextBox 20">
              <a:extLst>
                <a:ext uri="{FF2B5EF4-FFF2-40B4-BE49-F238E27FC236}">
                  <a16:creationId xmlns:a16="http://schemas.microsoft.com/office/drawing/2014/main" id="{FC9A1C71-347B-44A9-88B4-692D9731582D}"/>
                </a:ext>
              </a:extLst>
            </p:cNvPr>
            <p:cNvSpPr txBox="1"/>
            <p:nvPr/>
          </p:nvSpPr>
          <p:spPr>
            <a:xfrm>
              <a:off x="3152667" y="3744959"/>
              <a:ext cx="1663885" cy="307777"/>
            </a:xfrm>
            <a:prstGeom prst="rect">
              <a:avLst/>
            </a:prstGeom>
            <a:noFill/>
          </p:spPr>
          <p:txBody>
            <a:bodyPr wrap="square" rtlCol="0">
              <a:spAutoFit/>
            </a:bodyPr>
            <a:lstStyle/>
            <a:p>
              <a:r>
                <a:rPr lang="en-US" sz="1400" dirty="0">
                  <a:solidFill>
                    <a:schemeClr val="bg1"/>
                  </a:solidFill>
                  <a:latin typeface="Calibri Light" panose="020F0302020204030204" pitchFamily="34" charset="0"/>
                  <a:cs typeface="Calibri Light" panose="020F0302020204030204" pitchFamily="34" charset="0"/>
                </a:rPr>
                <a:t>       SALES DATA</a:t>
              </a: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lstStyle/>
          <a:p>
            <a:r>
              <a:rPr lang="en-US" dirty="0"/>
              <a:t>THANK YOU</a:t>
            </a:r>
            <a:endParaRPr lang="en-US" b="0" dirty="0"/>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p:txBody>
          <a:bodyPr/>
          <a:lstStyle/>
          <a:p>
            <a:r>
              <a:rPr lang="en-US" dirty="0"/>
              <a:t>SIVANI VARMA</a:t>
            </a:r>
          </a:p>
        </p:txBody>
      </p:sp>
    </p:spTree>
    <p:extLst>
      <p:ext uri="{BB962C8B-B14F-4D97-AF65-F5344CB8AC3E}">
        <p14:creationId xmlns:p14="http://schemas.microsoft.com/office/powerpoint/2010/main" val="820774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241109"/>
            <a:ext cx="7342622" cy="678499"/>
          </a:xfrm>
        </p:spPr>
        <p:txBody>
          <a:bodyPr/>
          <a:lstStyle/>
          <a:p>
            <a:r>
              <a:rPr lang="en-US" dirty="0"/>
              <a:t>Contents</a:t>
            </a:r>
            <a:endParaRPr lang="en-US" b="0" dirty="0"/>
          </a:p>
        </p:txBody>
      </p:sp>
      <p:sp>
        <p:nvSpPr>
          <p:cNvPr id="42" name="Content Placeholder 6">
            <a:extLst>
              <a:ext uri="{FF2B5EF4-FFF2-40B4-BE49-F238E27FC236}">
                <a16:creationId xmlns:a16="http://schemas.microsoft.com/office/drawing/2014/main" id="{55EACD59-7C51-4810-94C6-BCB4D12346DC}"/>
              </a:ext>
            </a:extLst>
          </p:cNvPr>
          <p:cNvSpPr>
            <a:spLocks noGrp="1"/>
          </p:cNvSpPr>
          <p:nvPr>
            <p:ph idx="1"/>
          </p:nvPr>
        </p:nvSpPr>
        <p:spPr>
          <a:xfrm>
            <a:off x="531378" y="1919608"/>
            <a:ext cx="4942829" cy="4168208"/>
          </a:xfrm>
        </p:spPr>
        <p:txBody>
          <a:bodyPr>
            <a:normAutofit/>
          </a:bodyPr>
          <a:lstStyle/>
          <a:p>
            <a:pPr lvl="0"/>
            <a:r>
              <a:rPr lang="en-US" sz="2200" dirty="0">
                <a:solidFill>
                  <a:srgbClr val="000000"/>
                </a:solidFill>
              </a:rPr>
              <a:t>Problem Statement</a:t>
            </a:r>
          </a:p>
          <a:p>
            <a:pPr lvl="0"/>
            <a:r>
              <a:rPr lang="en-US" sz="2200" dirty="0">
                <a:solidFill>
                  <a:srgbClr val="000000"/>
                </a:solidFill>
              </a:rPr>
              <a:t>Data Summary</a:t>
            </a:r>
          </a:p>
          <a:p>
            <a:pPr lvl="0"/>
            <a:r>
              <a:rPr lang="en-US" sz="2200" dirty="0">
                <a:solidFill>
                  <a:srgbClr val="000000"/>
                </a:solidFill>
              </a:rPr>
              <a:t>EDA</a:t>
            </a:r>
          </a:p>
          <a:p>
            <a:pPr lvl="0"/>
            <a:r>
              <a:rPr lang="en-US" sz="2200" dirty="0">
                <a:solidFill>
                  <a:srgbClr val="000000"/>
                </a:solidFill>
              </a:rPr>
              <a:t>Customer Segmentation using RFM Analysis</a:t>
            </a:r>
          </a:p>
          <a:p>
            <a:pPr lvl="0"/>
            <a:r>
              <a:rPr lang="en-US" sz="2200" dirty="0">
                <a:solidFill>
                  <a:srgbClr val="000000"/>
                </a:solidFill>
              </a:rPr>
              <a:t>KNIME Workflow Image</a:t>
            </a:r>
          </a:p>
          <a:p>
            <a:pPr lvl="0"/>
            <a:r>
              <a:rPr lang="en-US" sz="2200" dirty="0">
                <a:solidFill>
                  <a:srgbClr val="000000"/>
                </a:solidFill>
              </a:rPr>
              <a:t>RFM Analysis Output</a:t>
            </a:r>
          </a:p>
          <a:p>
            <a:pPr lvl="0"/>
            <a:r>
              <a:rPr lang="en-US" sz="2200" dirty="0">
                <a:solidFill>
                  <a:srgbClr val="000000"/>
                </a:solidFill>
              </a:rPr>
              <a:t>Inferences</a:t>
            </a:r>
          </a:p>
          <a:p>
            <a:pPr lvl="0"/>
            <a:r>
              <a:rPr lang="en-US" sz="2200" dirty="0">
                <a:solidFill>
                  <a:srgbClr val="000000"/>
                </a:solidFill>
              </a:rPr>
              <a:t>Recommendation</a:t>
            </a:r>
          </a:p>
          <a:p>
            <a:pPr lvl="0"/>
            <a:r>
              <a:rPr lang="en-US" sz="2200" dirty="0" err="1">
                <a:solidFill>
                  <a:srgbClr val="000000"/>
                </a:solidFill>
              </a:rPr>
              <a:t>WorkBooks</a:t>
            </a:r>
            <a:endParaRPr lang="en-US" sz="2200" dirty="0">
              <a:solidFill>
                <a:srgbClr val="000000"/>
              </a:solidFill>
            </a:endParaRPr>
          </a:p>
        </p:txBody>
      </p:sp>
      <p:pic>
        <p:nvPicPr>
          <p:cNvPr id="59" name="Picture Placeholder 58" title="Building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Auto Mobile Milestone Project-1</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3</a:t>
            </a:fld>
            <a:endParaRPr lang="en-US" dirty="0"/>
          </a:p>
        </p:txBody>
      </p:sp>
    </p:spTree>
    <p:extLst>
      <p:ext uri="{BB962C8B-B14F-4D97-AF65-F5344CB8AC3E}">
        <p14:creationId xmlns:p14="http://schemas.microsoft.com/office/powerpoint/2010/main" val="320546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Auto Mobile Milestone Project-1</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4</a:t>
            </a:fld>
            <a:endParaRPr lang="en-US" dirty="0"/>
          </a:p>
        </p:txBody>
      </p:sp>
      <p:sp>
        <p:nvSpPr>
          <p:cNvPr id="8" name="TextBox 7">
            <a:extLst>
              <a:ext uri="{FF2B5EF4-FFF2-40B4-BE49-F238E27FC236}">
                <a16:creationId xmlns:a16="http://schemas.microsoft.com/office/drawing/2014/main" id="{4CBEED7C-D0CE-4A0F-A23A-FBAE695C5637}"/>
              </a:ext>
            </a:extLst>
          </p:cNvPr>
          <p:cNvSpPr txBox="1"/>
          <p:nvPr/>
        </p:nvSpPr>
        <p:spPr>
          <a:xfrm>
            <a:off x="763480" y="470517"/>
            <a:ext cx="10298097" cy="1354217"/>
          </a:xfrm>
          <a:prstGeom prst="rect">
            <a:avLst/>
          </a:prstGeom>
          <a:noFill/>
        </p:spPr>
        <p:txBody>
          <a:bodyPr wrap="square" rtlCol="0">
            <a:spAutoFit/>
          </a:bodyPr>
          <a:lstStyle/>
          <a:p>
            <a:pPr algn="l"/>
            <a:r>
              <a:rPr lang="en-US" b="0" i="0" dirty="0">
                <a:solidFill>
                  <a:schemeClr val="bg1"/>
                </a:solidFill>
                <a:effectLst/>
                <a:latin typeface="Arial" panose="020B0604020202020204" pitchFamily="34" charset="0"/>
              </a:rPr>
              <a:t>PROBLEM STATEMENT:</a:t>
            </a:r>
          </a:p>
          <a:p>
            <a:pPr algn="l"/>
            <a:r>
              <a:rPr lang="en-US" sz="1600" b="0" i="0" dirty="0">
                <a:solidFill>
                  <a:schemeClr val="bg1"/>
                </a:solidFill>
                <a:effectLst/>
              </a:rPr>
              <a:t>An automobile parts manufacturing company has collected data of transactions for 3 years. They do not have any in-house data science team, thus they have hired you as their consultant. Your job is to use your magical data science skills to provide them with suitable insights about their data and their customers.</a:t>
            </a:r>
          </a:p>
          <a:p>
            <a:pPr algn="l"/>
            <a:r>
              <a:rPr lang="en-US" sz="1600" b="0" i="0" dirty="0">
                <a:solidFill>
                  <a:schemeClr val="bg1"/>
                </a:solidFill>
                <a:effectLst/>
              </a:rPr>
              <a:t>Auto Sales Data: Sales_Data</a:t>
            </a:r>
            <a:r>
              <a:rPr lang="en-US" sz="1600" dirty="0">
                <a:solidFill>
                  <a:schemeClr val="bg1"/>
                </a:solidFill>
              </a:rPr>
              <a:t>.xlsx</a:t>
            </a:r>
            <a:endParaRPr lang="en-US" b="0" i="0" dirty="0">
              <a:solidFill>
                <a:srgbClr val="000000"/>
              </a:solidFill>
              <a:effectLst/>
            </a:endParaRPr>
          </a:p>
        </p:txBody>
      </p:sp>
      <p:sp>
        <p:nvSpPr>
          <p:cNvPr id="24" name="TextBox 23">
            <a:extLst>
              <a:ext uri="{FF2B5EF4-FFF2-40B4-BE49-F238E27FC236}">
                <a16:creationId xmlns:a16="http://schemas.microsoft.com/office/drawing/2014/main" id="{158A9866-E728-4274-A288-EA5A1521B83C}"/>
              </a:ext>
            </a:extLst>
          </p:cNvPr>
          <p:cNvSpPr txBox="1"/>
          <p:nvPr/>
        </p:nvSpPr>
        <p:spPr>
          <a:xfrm>
            <a:off x="861134" y="2041864"/>
            <a:ext cx="10493406" cy="4314486"/>
          </a:xfrm>
          <a:prstGeom prst="rect">
            <a:avLst/>
          </a:prstGeom>
          <a:noFill/>
        </p:spPr>
        <p:txBody>
          <a:bodyPr wrap="square" rtlCol="0">
            <a:spAutoFit/>
          </a:bodyPr>
          <a:lstStyle/>
          <a:p>
            <a:endParaRPr lang="en-IN" dirty="0"/>
          </a:p>
        </p:txBody>
      </p:sp>
      <p:graphicFrame>
        <p:nvGraphicFramePr>
          <p:cNvPr id="25" name="Table 24">
            <a:extLst>
              <a:ext uri="{FF2B5EF4-FFF2-40B4-BE49-F238E27FC236}">
                <a16:creationId xmlns:a16="http://schemas.microsoft.com/office/drawing/2014/main" id="{BAAE1F64-BCC6-46B8-9FD6-FC17A1E917B4}"/>
              </a:ext>
            </a:extLst>
          </p:cNvPr>
          <p:cNvGraphicFramePr>
            <a:graphicFrameLocks noGrp="1"/>
          </p:cNvGraphicFramePr>
          <p:nvPr>
            <p:extLst>
              <p:ext uri="{D42A27DB-BD31-4B8C-83A1-F6EECF244321}">
                <p14:modId xmlns:p14="http://schemas.microsoft.com/office/powerpoint/2010/main" val="3991281430"/>
              </p:ext>
            </p:extLst>
          </p:nvPr>
        </p:nvGraphicFramePr>
        <p:xfrm>
          <a:off x="861134" y="2041865"/>
          <a:ext cx="9745906" cy="4085165"/>
        </p:xfrm>
        <a:graphic>
          <a:graphicData uri="http://schemas.openxmlformats.org/drawingml/2006/table">
            <a:tbl>
              <a:tblPr>
                <a:tableStyleId>{AF606853-7671-496A-8E4F-DF71F8EC918B}</a:tableStyleId>
              </a:tblPr>
              <a:tblGrid>
                <a:gridCol w="1920423">
                  <a:extLst>
                    <a:ext uri="{9D8B030D-6E8A-4147-A177-3AD203B41FA5}">
                      <a16:colId xmlns:a16="http://schemas.microsoft.com/office/drawing/2014/main" val="2093141481"/>
                    </a:ext>
                  </a:extLst>
                </a:gridCol>
                <a:gridCol w="2988470">
                  <a:extLst>
                    <a:ext uri="{9D8B030D-6E8A-4147-A177-3AD203B41FA5}">
                      <a16:colId xmlns:a16="http://schemas.microsoft.com/office/drawing/2014/main" val="2191176190"/>
                    </a:ext>
                  </a:extLst>
                </a:gridCol>
                <a:gridCol w="1560990">
                  <a:extLst>
                    <a:ext uri="{9D8B030D-6E8A-4147-A177-3AD203B41FA5}">
                      <a16:colId xmlns:a16="http://schemas.microsoft.com/office/drawing/2014/main" val="2733785175"/>
                    </a:ext>
                  </a:extLst>
                </a:gridCol>
                <a:gridCol w="3276023">
                  <a:extLst>
                    <a:ext uri="{9D8B030D-6E8A-4147-A177-3AD203B41FA5}">
                      <a16:colId xmlns:a16="http://schemas.microsoft.com/office/drawing/2014/main" val="1440224055"/>
                    </a:ext>
                  </a:extLst>
                </a:gridCol>
              </a:tblGrid>
              <a:tr h="366312">
                <a:tc>
                  <a:txBody>
                    <a:bodyPr/>
                    <a:lstStyle/>
                    <a:p>
                      <a:r>
                        <a:rPr lang="en-IN" sz="1100">
                          <a:effectLst/>
                        </a:rPr>
                        <a:t>ORDERNUMBER :</a:t>
                      </a:r>
                    </a:p>
                  </a:txBody>
                  <a:tcPr marL="36566" marR="36566" marT="18283" marB="18283" anchor="ctr"/>
                </a:tc>
                <a:tc>
                  <a:txBody>
                    <a:bodyPr/>
                    <a:lstStyle/>
                    <a:p>
                      <a:r>
                        <a:rPr lang="en-IN" sz="1100">
                          <a:effectLst/>
                        </a:rPr>
                        <a:t>Order Number</a:t>
                      </a:r>
                    </a:p>
                  </a:txBody>
                  <a:tcPr marL="36566" marR="36566" marT="18283" marB="18283" anchor="ctr"/>
                </a:tc>
                <a:tc>
                  <a:txBody>
                    <a:bodyPr/>
                    <a:lstStyle/>
                    <a:p>
                      <a:r>
                        <a:rPr lang="en-IN" sz="1100">
                          <a:effectLst/>
                        </a:rPr>
                        <a:t>CUSTOMERNAME :</a:t>
                      </a:r>
                    </a:p>
                  </a:txBody>
                  <a:tcPr marL="36566" marR="36566" marT="18283" marB="18283" anchor="ctr"/>
                </a:tc>
                <a:tc>
                  <a:txBody>
                    <a:bodyPr/>
                    <a:lstStyle/>
                    <a:p>
                      <a:r>
                        <a:rPr lang="en-IN" sz="1100">
                          <a:effectLst/>
                        </a:rPr>
                        <a:t>customer</a:t>
                      </a:r>
                    </a:p>
                  </a:txBody>
                  <a:tcPr marL="36566" marR="36566" marT="18283" marB="18283" anchor="ctr"/>
                </a:tc>
                <a:extLst>
                  <a:ext uri="{0D108BD9-81ED-4DB2-BD59-A6C34878D82A}">
                    <a16:rowId xmlns:a16="http://schemas.microsoft.com/office/drawing/2014/main" val="2125259219"/>
                  </a:ext>
                </a:extLst>
              </a:tr>
              <a:tr h="366312">
                <a:tc>
                  <a:txBody>
                    <a:bodyPr/>
                    <a:lstStyle/>
                    <a:p>
                      <a:r>
                        <a:rPr lang="en-IN" sz="1100">
                          <a:effectLst/>
                        </a:rPr>
                        <a:t>QUANTITYORDERED :</a:t>
                      </a:r>
                    </a:p>
                  </a:txBody>
                  <a:tcPr marL="36566" marR="36566" marT="18283" marB="18283" anchor="ctr"/>
                </a:tc>
                <a:tc>
                  <a:txBody>
                    <a:bodyPr/>
                    <a:lstStyle/>
                    <a:p>
                      <a:r>
                        <a:rPr lang="en-IN" sz="1100">
                          <a:effectLst/>
                        </a:rPr>
                        <a:t>Quantity ordered</a:t>
                      </a:r>
                    </a:p>
                  </a:txBody>
                  <a:tcPr marL="36566" marR="36566" marT="18283" marB="18283" anchor="ctr"/>
                </a:tc>
                <a:tc>
                  <a:txBody>
                    <a:bodyPr/>
                    <a:lstStyle/>
                    <a:p>
                      <a:r>
                        <a:rPr lang="en-IN" sz="1100">
                          <a:effectLst/>
                        </a:rPr>
                        <a:t>PHONE :</a:t>
                      </a:r>
                    </a:p>
                  </a:txBody>
                  <a:tcPr marL="36566" marR="36566" marT="18283" marB="18283" anchor="ctr"/>
                </a:tc>
                <a:tc>
                  <a:txBody>
                    <a:bodyPr/>
                    <a:lstStyle/>
                    <a:p>
                      <a:r>
                        <a:rPr lang="en-IN" sz="1100">
                          <a:effectLst/>
                        </a:rPr>
                        <a:t>Phone of the customer</a:t>
                      </a:r>
                    </a:p>
                  </a:txBody>
                  <a:tcPr marL="36566" marR="36566" marT="18283" marB="18283" anchor="ctr"/>
                </a:tc>
                <a:extLst>
                  <a:ext uri="{0D108BD9-81ED-4DB2-BD59-A6C34878D82A}">
                    <a16:rowId xmlns:a16="http://schemas.microsoft.com/office/drawing/2014/main" val="3614316028"/>
                  </a:ext>
                </a:extLst>
              </a:tr>
              <a:tr h="366312">
                <a:tc>
                  <a:txBody>
                    <a:bodyPr/>
                    <a:lstStyle/>
                    <a:p>
                      <a:r>
                        <a:rPr lang="en-IN" sz="1100">
                          <a:effectLst/>
                        </a:rPr>
                        <a:t>PRICEEACH :</a:t>
                      </a:r>
                    </a:p>
                  </a:txBody>
                  <a:tcPr marL="36566" marR="36566" marT="18283" marB="18283" anchor="ctr"/>
                </a:tc>
                <a:tc>
                  <a:txBody>
                    <a:bodyPr/>
                    <a:lstStyle/>
                    <a:p>
                      <a:r>
                        <a:rPr lang="en-IN" sz="1100">
                          <a:effectLst/>
                        </a:rPr>
                        <a:t>Price of Each item</a:t>
                      </a:r>
                    </a:p>
                  </a:txBody>
                  <a:tcPr marL="36566" marR="36566" marT="18283" marB="18283" anchor="ctr"/>
                </a:tc>
                <a:tc>
                  <a:txBody>
                    <a:bodyPr/>
                    <a:lstStyle/>
                    <a:p>
                      <a:r>
                        <a:rPr lang="en-IN" sz="1100">
                          <a:effectLst/>
                        </a:rPr>
                        <a:t>ADDRESSLINE1 :</a:t>
                      </a:r>
                    </a:p>
                  </a:txBody>
                  <a:tcPr marL="36566" marR="36566" marT="18283" marB="18283" anchor="ctr"/>
                </a:tc>
                <a:tc>
                  <a:txBody>
                    <a:bodyPr/>
                    <a:lstStyle/>
                    <a:p>
                      <a:r>
                        <a:rPr lang="en-IN" sz="1100">
                          <a:effectLst/>
                        </a:rPr>
                        <a:t>Address of customer</a:t>
                      </a:r>
                    </a:p>
                  </a:txBody>
                  <a:tcPr marL="36566" marR="36566" marT="18283" marB="18283" anchor="ctr"/>
                </a:tc>
                <a:extLst>
                  <a:ext uri="{0D108BD9-81ED-4DB2-BD59-A6C34878D82A}">
                    <a16:rowId xmlns:a16="http://schemas.microsoft.com/office/drawing/2014/main" val="2004345765"/>
                  </a:ext>
                </a:extLst>
              </a:tr>
              <a:tr h="366312">
                <a:tc>
                  <a:txBody>
                    <a:bodyPr/>
                    <a:lstStyle/>
                    <a:p>
                      <a:r>
                        <a:rPr lang="en-IN" sz="1100">
                          <a:effectLst/>
                        </a:rPr>
                        <a:t>ORDERLINENUMBER :</a:t>
                      </a:r>
                    </a:p>
                  </a:txBody>
                  <a:tcPr marL="36566" marR="36566" marT="18283" marB="18283" anchor="ctr"/>
                </a:tc>
                <a:tc>
                  <a:txBody>
                    <a:bodyPr/>
                    <a:lstStyle/>
                    <a:p>
                      <a:r>
                        <a:rPr lang="en-IN" sz="1100" dirty="0">
                          <a:effectLst/>
                        </a:rPr>
                        <a:t>order line</a:t>
                      </a:r>
                    </a:p>
                  </a:txBody>
                  <a:tcPr marL="36566" marR="36566" marT="18283" marB="18283" anchor="ctr"/>
                </a:tc>
                <a:tc>
                  <a:txBody>
                    <a:bodyPr/>
                    <a:lstStyle/>
                    <a:p>
                      <a:r>
                        <a:rPr lang="en-IN" sz="1100">
                          <a:effectLst/>
                        </a:rPr>
                        <a:t>CITY :</a:t>
                      </a:r>
                    </a:p>
                  </a:txBody>
                  <a:tcPr marL="36566" marR="36566" marT="18283" marB="18283" anchor="ctr"/>
                </a:tc>
                <a:tc>
                  <a:txBody>
                    <a:bodyPr/>
                    <a:lstStyle/>
                    <a:p>
                      <a:r>
                        <a:rPr lang="en-IN" sz="1100">
                          <a:effectLst/>
                        </a:rPr>
                        <a:t>City of customer</a:t>
                      </a:r>
                    </a:p>
                  </a:txBody>
                  <a:tcPr marL="36566" marR="36566" marT="18283" marB="18283" anchor="ctr"/>
                </a:tc>
                <a:extLst>
                  <a:ext uri="{0D108BD9-81ED-4DB2-BD59-A6C34878D82A}">
                    <a16:rowId xmlns:a16="http://schemas.microsoft.com/office/drawing/2014/main" val="3570371142"/>
                  </a:ext>
                </a:extLst>
              </a:tr>
              <a:tr h="366312">
                <a:tc>
                  <a:txBody>
                    <a:bodyPr/>
                    <a:lstStyle/>
                    <a:p>
                      <a:r>
                        <a:rPr lang="en-IN" sz="1100">
                          <a:effectLst/>
                        </a:rPr>
                        <a:t>SALES :</a:t>
                      </a:r>
                    </a:p>
                  </a:txBody>
                  <a:tcPr marL="36566" marR="36566" marT="18283" marB="18283" anchor="ctr"/>
                </a:tc>
                <a:tc>
                  <a:txBody>
                    <a:bodyPr/>
                    <a:lstStyle/>
                    <a:p>
                      <a:r>
                        <a:rPr lang="en-IN" sz="1100">
                          <a:effectLst/>
                        </a:rPr>
                        <a:t>Sales amount</a:t>
                      </a:r>
                    </a:p>
                  </a:txBody>
                  <a:tcPr marL="36566" marR="36566" marT="18283" marB="18283" anchor="ctr"/>
                </a:tc>
                <a:tc>
                  <a:txBody>
                    <a:bodyPr/>
                    <a:lstStyle/>
                    <a:p>
                      <a:r>
                        <a:rPr lang="en-IN" sz="1100">
                          <a:effectLst/>
                        </a:rPr>
                        <a:t>POSTALCODE :</a:t>
                      </a:r>
                    </a:p>
                  </a:txBody>
                  <a:tcPr marL="36566" marR="36566" marT="18283" marB="18283" anchor="ctr"/>
                </a:tc>
                <a:tc>
                  <a:txBody>
                    <a:bodyPr/>
                    <a:lstStyle/>
                    <a:p>
                      <a:r>
                        <a:rPr lang="en-IN" sz="1100">
                          <a:effectLst/>
                        </a:rPr>
                        <a:t>Postal Code of customer</a:t>
                      </a:r>
                    </a:p>
                  </a:txBody>
                  <a:tcPr marL="36566" marR="36566" marT="18283" marB="18283" anchor="ctr"/>
                </a:tc>
                <a:extLst>
                  <a:ext uri="{0D108BD9-81ED-4DB2-BD59-A6C34878D82A}">
                    <a16:rowId xmlns:a16="http://schemas.microsoft.com/office/drawing/2014/main" val="1330414832"/>
                  </a:ext>
                </a:extLst>
              </a:tr>
              <a:tr h="301919">
                <a:tc>
                  <a:txBody>
                    <a:bodyPr/>
                    <a:lstStyle/>
                    <a:p>
                      <a:r>
                        <a:rPr lang="en-IN" sz="1100">
                          <a:effectLst/>
                        </a:rPr>
                        <a:t>ORDERDATE :</a:t>
                      </a:r>
                    </a:p>
                  </a:txBody>
                  <a:tcPr marL="36566" marR="36566" marT="18283" marB="18283" anchor="ctr"/>
                </a:tc>
                <a:tc>
                  <a:txBody>
                    <a:bodyPr/>
                    <a:lstStyle/>
                    <a:p>
                      <a:r>
                        <a:rPr lang="en-IN" sz="1100" dirty="0">
                          <a:effectLst/>
                        </a:rPr>
                        <a:t>Order Date</a:t>
                      </a:r>
                    </a:p>
                  </a:txBody>
                  <a:tcPr marL="36566" marR="36566" marT="18283" marB="18283" anchor="ctr"/>
                </a:tc>
                <a:tc>
                  <a:txBody>
                    <a:bodyPr/>
                    <a:lstStyle/>
                    <a:p>
                      <a:r>
                        <a:rPr lang="en-IN" sz="1100">
                          <a:effectLst/>
                        </a:rPr>
                        <a:t>COUNTRY :</a:t>
                      </a:r>
                    </a:p>
                  </a:txBody>
                  <a:tcPr marL="36566" marR="36566" marT="18283" marB="18283" anchor="ctr"/>
                </a:tc>
                <a:tc>
                  <a:txBody>
                    <a:bodyPr/>
                    <a:lstStyle/>
                    <a:p>
                      <a:r>
                        <a:rPr lang="en-IN" sz="1100">
                          <a:effectLst/>
                        </a:rPr>
                        <a:t>Country customer</a:t>
                      </a:r>
                    </a:p>
                  </a:txBody>
                  <a:tcPr marL="36566" marR="36566" marT="18283" marB="18283" anchor="ctr"/>
                </a:tc>
                <a:extLst>
                  <a:ext uri="{0D108BD9-81ED-4DB2-BD59-A6C34878D82A}">
                    <a16:rowId xmlns:a16="http://schemas.microsoft.com/office/drawing/2014/main" val="2005784625"/>
                  </a:ext>
                </a:extLst>
              </a:tr>
              <a:tr h="435011">
                <a:tc>
                  <a:txBody>
                    <a:bodyPr/>
                    <a:lstStyle/>
                    <a:p>
                      <a:r>
                        <a:rPr lang="en-IN" sz="1100" dirty="0">
                          <a:effectLst/>
                        </a:rPr>
                        <a:t>DAYS_SINCE_LASTORDER :</a:t>
                      </a:r>
                    </a:p>
                  </a:txBody>
                  <a:tcPr marL="36566" marR="36566" marT="18283" marB="18283" anchor="ctr"/>
                </a:tc>
                <a:tc>
                  <a:txBody>
                    <a:bodyPr/>
                    <a:lstStyle/>
                    <a:p>
                      <a:r>
                        <a:rPr lang="en-IN" sz="1100" dirty="0">
                          <a:effectLst/>
                        </a:rPr>
                        <a:t>Days_ </a:t>
                      </a:r>
                      <a:r>
                        <a:rPr lang="en-IN" sz="1100" dirty="0" err="1">
                          <a:effectLst/>
                        </a:rPr>
                        <a:t>Since_Lastorder</a:t>
                      </a:r>
                      <a:endParaRPr lang="en-IN" sz="1100" dirty="0">
                        <a:effectLst/>
                      </a:endParaRPr>
                    </a:p>
                  </a:txBody>
                  <a:tcPr marL="36566" marR="36566" marT="18283" marB="18283" anchor="ctr"/>
                </a:tc>
                <a:tc>
                  <a:txBody>
                    <a:bodyPr/>
                    <a:lstStyle/>
                    <a:p>
                      <a:r>
                        <a:rPr lang="en-IN" sz="1100">
                          <a:effectLst/>
                        </a:rPr>
                        <a:t>CONTACTLASTNAME :</a:t>
                      </a:r>
                    </a:p>
                  </a:txBody>
                  <a:tcPr marL="36566" marR="36566" marT="18283" marB="18283" anchor="ctr"/>
                </a:tc>
                <a:tc>
                  <a:txBody>
                    <a:bodyPr/>
                    <a:lstStyle/>
                    <a:p>
                      <a:r>
                        <a:rPr lang="en-IN" sz="1100">
                          <a:effectLst/>
                        </a:rPr>
                        <a:t>Contact person customer</a:t>
                      </a:r>
                    </a:p>
                  </a:txBody>
                  <a:tcPr marL="36566" marR="36566" marT="18283" marB="18283" anchor="ctr"/>
                </a:tc>
                <a:extLst>
                  <a:ext uri="{0D108BD9-81ED-4DB2-BD59-A6C34878D82A}">
                    <a16:rowId xmlns:a16="http://schemas.microsoft.com/office/drawing/2014/main" val="3749851461"/>
                  </a:ext>
                </a:extLst>
              </a:tr>
              <a:tr h="435011">
                <a:tc>
                  <a:txBody>
                    <a:bodyPr/>
                    <a:lstStyle/>
                    <a:p>
                      <a:r>
                        <a:rPr lang="en-IN" sz="1100" dirty="0">
                          <a:effectLst/>
                        </a:rPr>
                        <a:t>STATUS :</a:t>
                      </a:r>
                    </a:p>
                  </a:txBody>
                  <a:tcPr marL="36566" marR="36566" marT="18283" marB="18283" anchor="ctr"/>
                </a:tc>
                <a:tc>
                  <a:txBody>
                    <a:bodyPr/>
                    <a:lstStyle/>
                    <a:p>
                      <a:r>
                        <a:rPr lang="en-US" sz="1100">
                          <a:effectLst/>
                        </a:rPr>
                        <a:t>Status of order like Shipped or not</a:t>
                      </a:r>
                    </a:p>
                  </a:txBody>
                  <a:tcPr marL="36566" marR="36566" marT="18283" marB="18283" anchor="ctr"/>
                </a:tc>
                <a:tc>
                  <a:txBody>
                    <a:bodyPr/>
                    <a:lstStyle/>
                    <a:p>
                      <a:r>
                        <a:rPr lang="en-IN" sz="1100">
                          <a:effectLst/>
                        </a:rPr>
                        <a:t>CONTACTFIRSTNAME :</a:t>
                      </a:r>
                    </a:p>
                  </a:txBody>
                  <a:tcPr marL="36566" marR="36566" marT="18283" marB="18283" anchor="ctr"/>
                </a:tc>
                <a:tc>
                  <a:txBody>
                    <a:bodyPr/>
                    <a:lstStyle/>
                    <a:p>
                      <a:r>
                        <a:rPr lang="en-IN" sz="1100">
                          <a:effectLst/>
                        </a:rPr>
                        <a:t>Contact person customer</a:t>
                      </a:r>
                    </a:p>
                  </a:txBody>
                  <a:tcPr marL="36566" marR="36566" marT="18283" marB="18283" anchor="ctr"/>
                </a:tc>
                <a:extLst>
                  <a:ext uri="{0D108BD9-81ED-4DB2-BD59-A6C34878D82A}">
                    <a16:rowId xmlns:a16="http://schemas.microsoft.com/office/drawing/2014/main" val="189212114"/>
                  </a:ext>
                </a:extLst>
              </a:tr>
              <a:tr h="357676">
                <a:tc>
                  <a:txBody>
                    <a:bodyPr/>
                    <a:lstStyle/>
                    <a:p>
                      <a:r>
                        <a:rPr lang="en-IN" sz="1100">
                          <a:effectLst/>
                        </a:rPr>
                        <a:t>PRODUCTLINE :</a:t>
                      </a:r>
                    </a:p>
                  </a:txBody>
                  <a:tcPr marL="36566" marR="36566" marT="18283" marB="18283" anchor="ctr"/>
                </a:tc>
                <a:tc>
                  <a:txBody>
                    <a:bodyPr/>
                    <a:lstStyle/>
                    <a:p>
                      <a:r>
                        <a:rPr lang="en-IN" sz="1100">
                          <a:effectLst/>
                        </a:rPr>
                        <a:t>Product line – CATEGORY</a:t>
                      </a:r>
                    </a:p>
                  </a:txBody>
                  <a:tcPr marL="36566" marR="36566" marT="18283" marB="18283" anchor="ctr"/>
                </a:tc>
                <a:tc>
                  <a:txBody>
                    <a:bodyPr/>
                    <a:lstStyle/>
                    <a:p>
                      <a:r>
                        <a:rPr lang="en-IN" sz="1100">
                          <a:effectLst/>
                        </a:rPr>
                        <a:t>DEALSIZE :</a:t>
                      </a:r>
                    </a:p>
                  </a:txBody>
                  <a:tcPr marL="36566" marR="36566" marT="18283" marB="18283" anchor="ctr"/>
                </a:tc>
                <a:tc>
                  <a:txBody>
                    <a:bodyPr/>
                    <a:lstStyle/>
                    <a:p>
                      <a:r>
                        <a:rPr lang="en-US" sz="1100">
                          <a:effectLst/>
                        </a:rPr>
                        <a:t>Size of the deal based on Quantity and Item Price</a:t>
                      </a:r>
                    </a:p>
                  </a:txBody>
                  <a:tcPr marL="36566" marR="36566" marT="18283" marB="18283" anchor="ctr"/>
                </a:tc>
                <a:extLst>
                  <a:ext uri="{0D108BD9-81ED-4DB2-BD59-A6C34878D82A}">
                    <a16:rowId xmlns:a16="http://schemas.microsoft.com/office/drawing/2014/main" val="2026120516"/>
                  </a:ext>
                </a:extLst>
              </a:tr>
              <a:tr h="357676">
                <a:tc>
                  <a:txBody>
                    <a:bodyPr/>
                    <a:lstStyle/>
                    <a:p>
                      <a:r>
                        <a:rPr lang="en-IN" sz="1100" dirty="0">
                          <a:effectLst/>
                        </a:rPr>
                        <a:t>MSRP :</a:t>
                      </a:r>
                    </a:p>
                  </a:txBody>
                  <a:tcPr marL="36566" marR="36566" marT="18283" marB="18283" anchor="ctr"/>
                </a:tc>
                <a:tc>
                  <a:txBody>
                    <a:bodyPr/>
                    <a:lstStyle/>
                    <a:p>
                      <a:r>
                        <a:rPr lang="en-IN" sz="1100">
                          <a:effectLst/>
                        </a:rPr>
                        <a:t>Manufacturer's Suggested Retail Price</a:t>
                      </a:r>
                    </a:p>
                  </a:txBody>
                  <a:tcPr marL="36566" marR="36566" marT="18283" marB="18283" anchor="ctr"/>
                </a:tc>
                <a:tc>
                  <a:txBody>
                    <a:bodyPr/>
                    <a:lstStyle/>
                    <a:p>
                      <a:endParaRPr lang="en-IN" sz="1100" dirty="0">
                        <a:effectLst/>
                      </a:endParaRPr>
                    </a:p>
                  </a:txBody>
                  <a:tcPr marL="36566" marR="36566" marT="18283" marB="18283" anchor="ctr"/>
                </a:tc>
                <a:tc>
                  <a:txBody>
                    <a:bodyPr/>
                    <a:lstStyle/>
                    <a:p>
                      <a:endParaRPr lang="en-IN" sz="1100">
                        <a:effectLst/>
                      </a:endParaRPr>
                    </a:p>
                  </a:txBody>
                  <a:tcPr marL="36566" marR="36566" marT="18283" marB="18283" anchor="ctr"/>
                </a:tc>
                <a:extLst>
                  <a:ext uri="{0D108BD9-81ED-4DB2-BD59-A6C34878D82A}">
                    <a16:rowId xmlns:a16="http://schemas.microsoft.com/office/drawing/2014/main" val="3224591802"/>
                  </a:ext>
                </a:extLst>
              </a:tr>
              <a:tr h="366312">
                <a:tc>
                  <a:txBody>
                    <a:bodyPr/>
                    <a:lstStyle/>
                    <a:p>
                      <a:pPr marL="0" algn="l" defTabSz="914400" rtl="0" eaLnBrk="1" latinLnBrk="0" hangingPunct="1"/>
                      <a:r>
                        <a:rPr lang="en-IN" sz="1100" kern="1200" dirty="0">
                          <a:solidFill>
                            <a:schemeClr val="lt1"/>
                          </a:solidFill>
                          <a:effectLst/>
                          <a:latin typeface="+mn-lt"/>
                          <a:ea typeface="+mn-ea"/>
                          <a:cs typeface="+mn-cs"/>
                        </a:rPr>
                        <a:t>PRODUCTCODE :</a:t>
                      </a:r>
                    </a:p>
                  </a:txBody>
                  <a:tcPr marL="36566" marR="36566" marT="18283" marB="18283" anchor="ctr"/>
                </a:tc>
                <a:tc>
                  <a:txBody>
                    <a:bodyPr/>
                    <a:lstStyle/>
                    <a:p>
                      <a:pPr marL="0" algn="l" defTabSz="914400" rtl="0" eaLnBrk="1" latinLnBrk="0" hangingPunct="1"/>
                      <a:r>
                        <a:rPr lang="en-IN" sz="1100" kern="1200" dirty="0">
                          <a:solidFill>
                            <a:schemeClr val="lt1"/>
                          </a:solidFill>
                          <a:effectLst/>
                          <a:latin typeface="+mn-lt"/>
                          <a:ea typeface="+mn-ea"/>
                          <a:cs typeface="+mn-cs"/>
                        </a:rPr>
                        <a:t>Code of Product</a:t>
                      </a:r>
                    </a:p>
                  </a:txBody>
                  <a:tcPr marL="36566" marR="36566" marT="18283" marB="18283" anchor="ctr"/>
                </a:tc>
                <a:tc>
                  <a:txBody>
                    <a:bodyPr/>
                    <a:lstStyle/>
                    <a:p>
                      <a:endParaRPr lang="en-IN" sz="1100" dirty="0"/>
                    </a:p>
                  </a:txBody>
                  <a:tcPr marL="54849" marR="54849" marT="27424" marB="27424"/>
                </a:tc>
                <a:tc>
                  <a:txBody>
                    <a:bodyPr/>
                    <a:lstStyle/>
                    <a:p>
                      <a:endParaRPr lang="en-IN" sz="1100" dirty="0"/>
                    </a:p>
                  </a:txBody>
                  <a:tcPr marL="54849" marR="54849" marT="27424" marB="27424"/>
                </a:tc>
                <a:extLst>
                  <a:ext uri="{0D108BD9-81ED-4DB2-BD59-A6C34878D82A}">
                    <a16:rowId xmlns:a16="http://schemas.microsoft.com/office/drawing/2014/main" val="598551643"/>
                  </a:ext>
                </a:extLst>
              </a:tr>
            </a:tbl>
          </a:graphicData>
        </a:graphic>
      </p:graphicFrame>
    </p:spTree>
    <p:extLst>
      <p:ext uri="{BB962C8B-B14F-4D97-AF65-F5344CB8AC3E}">
        <p14:creationId xmlns:p14="http://schemas.microsoft.com/office/powerpoint/2010/main" val="389151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a:xfrm>
            <a:off x="518678" y="209028"/>
            <a:ext cx="8333222" cy="651085"/>
          </a:xfrm>
        </p:spPr>
        <p:txBody>
          <a:bodyPr/>
          <a:lstStyle/>
          <a:p>
            <a:r>
              <a:rPr lang="en-US" dirty="0"/>
              <a:t>Data Summary</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pPr algn="l"/>
            <a:r>
              <a:rPr lang="en-US" dirty="0"/>
              <a:t>Auto Mobile Milestone Project-1</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5</a:t>
            </a:fld>
            <a:endParaRPr lang="en-US" dirty="0"/>
          </a:p>
        </p:txBody>
      </p:sp>
      <p:sp>
        <p:nvSpPr>
          <p:cNvPr id="10" name="TextBox 9">
            <a:extLst>
              <a:ext uri="{FF2B5EF4-FFF2-40B4-BE49-F238E27FC236}">
                <a16:creationId xmlns:a16="http://schemas.microsoft.com/office/drawing/2014/main" id="{10146E8D-CD8F-412F-9AB9-770013C36B2D}"/>
              </a:ext>
            </a:extLst>
          </p:cNvPr>
          <p:cNvSpPr txBox="1"/>
          <p:nvPr/>
        </p:nvSpPr>
        <p:spPr>
          <a:xfrm>
            <a:off x="692458" y="1047565"/>
            <a:ext cx="10670959" cy="5078313"/>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chemeClr val="bg1"/>
                </a:solidFill>
                <a:effectLst/>
              </a:rPr>
              <a:t>The data is about an automobile parts manufacturing company. They have provided the data collected of   transac</a:t>
            </a:r>
            <a:r>
              <a:rPr lang="en-US" dirty="0">
                <a:solidFill>
                  <a:schemeClr val="bg1"/>
                </a:solidFill>
              </a:rPr>
              <a:t>ti</a:t>
            </a:r>
            <a:r>
              <a:rPr lang="en-US" b="0" i="0" dirty="0">
                <a:solidFill>
                  <a:schemeClr val="bg1"/>
                </a:solidFill>
                <a:effectLst/>
              </a:rPr>
              <a:t>ons for 3 years.</a:t>
            </a:r>
          </a:p>
          <a:p>
            <a:pPr marL="285750" indent="-285750">
              <a:buFont typeface="Arial" panose="020B0604020202020204" pitchFamily="34" charset="0"/>
              <a:buChar char="•"/>
            </a:pPr>
            <a:r>
              <a:rPr lang="en-US" b="0" i="0" dirty="0">
                <a:solidFill>
                  <a:schemeClr val="bg1"/>
                </a:solidFill>
                <a:effectLst/>
              </a:rPr>
              <a:t>The data has 2747 entries (0 To 2746) of rows and 20 columns. The data has 1 datetime64 , 2 foat64, 5 int64,and 12 Object data types. </a:t>
            </a:r>
          </a:p>
          <a:p>
            <a:pPr marL="285750" indent="-285750" algn="just">
              <a:buFont typeface="Arial" panose="020B0604020202020204" pitchFamily="34" charset="0"/>
              <a:buChar char="•"/>
            </a:pPr>
            <a:r>
              <a:rPr lang="en-US" dirty="0">
                <a:solidFill>
                  <a:schemeClr val="bg1"/>
                </a:solidFill>
              </a:rPr>
              <a:t>The dataset has both no null values and no duplicate rows of data.</a:t>
            </a:r>
          </a:p>
          <a:p>
            <a:pPr marL="285750" indent="-285750" algn="just">
              <a:buFont typeface="Arial" panose="020B0604020202020204" pitchFamily="34" charset="0"/>
              <a:buChar char="•"/>
            </a:pPr>
            <a:r>
              <a:rPr lang="en-US" b="0" i="0" dirty="0">
                <a:solidFill>
                  <a:schemeClr val="bg1"/>
                </a:solidFill>
                <a:effectLst/>
              </a:rPr>
              <a:t>This data more or less reflects the purchasing behavior of customers in different categories . The company is into automobile part manufacture, and they have different product line like Classic car , Motorcycle, plane, train, ship, Bus truck, vintage cars etc.</a:t>
            </a:r>
            <a:r>
              <a:rPr lang="en-US" dirty="0">
                <a:solidFill>
                  <a:schemeClr val="bg1"/>
                </a:solidFill>
              </a:rPr>
              <a:t> </a:t>
            </a:r>
          </a:p>
          <a:p>
            <a:pPr marL="285750" indent="-285750" algn="just">
              <a:buFont typeface="Arial" panose="020B0604020202020204" pitchFamily="34" charset="0"/>
              <a:buChar char="•"/>
            </a:pPr>
            <a:r>
              <a:rPr lang="en-US" dirty="0">
                <a:solidFill>
                  <a:schemeClr val="bg1"/>
                </a:solidFill>
              </a:rPr>
              <a:t>There is presence of outliers in variables such as Quantity ordered, Price and Sales.</a:t>
            </a:r>
          </a:p>
          <a:p>
            <a:pPr marL="285750" indent="-285750" algn="just">
              <a:buFont typeface="Arial" panose="020B0604020202020204" pitchFamily="34" charset="0"/>
              <a:buChar char="•"/>
            </a:pPr>
            <a:r>
              <a:rPr lang="en-US" dirty="0">
                <a:solidFill>
                  <a:schemeClr val="bg1"/>
                </a:solidFill>
              </a:rPr>
              <a:t>Variable ‘Sales’ has highest positive skewness(0.784) and Variable ‘Days_since_lastorder’ has lowest negative skewness(-0.002).</a:t>
            </a:r>
          </a:p>
          <a:p>
            <a:pPr marL="285750" indent="-285750" algn="just">
              <a:buFont typeface="Arial" panose="020B0604020202020204" pitchFamily="34" charset="0"/>
              <a:buChar char="•"/>
            </a:pPr>
            <a:r>
              <a:rPr lang="en-US" dirty="0">
                <a:solidFill>
                  <a:schemeClr val="bg1"/>
                </a:solidFill>
              </a:rPr>
              <a:t>The data maintained each transactions entry as order number and for each order number maintained all required information like customer identity details , and product details like price , quantity , product code, and sales for each customer.</a:t>
            </a:r>
          </a:p>
          <a:p>
            <a:pPr marL="285750" indent="-285750" algn="just">
              <a:buFont typeface="Arial" panose="020B0604020202020204" pitchFamily="34" charset="0"/>
              <a:buChar char="•"/>
            </a:pPr>
            <a:r>
              <a:rPr lang="en-US" dirty="0">
                <a:solidFill>
                  <a:schemeClr val="bg1"/>
                </a:solidFill>
              </a:rPr>
              <a:t>We noticed that one order number has many different entries with different product codes.</a:t>
            </a:r>
          </a:p>
          <a:p>
            <a:pPr marL="285750" indent="-285750" algn="just">
              <a:buFont typeface="Arial" panose="020B0604020202020204" pitchFamily="34" charset="0"/>
              <a:buChar char="•"/>
            </a:pPr>
            <a:r>
              <a:rPr lang="en-US" dirty="0">
                <a:solidFill>
                  <a:schemeClr val="bg1"/>
                </a:solidFill>
              </a:rPr>
              <a:t>Manufacturer's Suggested Retail Price(MSRP) for each product code is decided but we found that this is not matching with Price of Each item &amp; is inconsistent with MSRP.</a:t>
            </a:r>
          </a:p>
          <a:p>
            <a:pPr>
              <a:buFont typeface="Arial" pitchFamily="34" charset="0"/>
              <a:buChar char="•"/>
            </a:pPr>
            <a:endParaRPr lang="en-US" sz="1800" dirty="0"/>
          </a:p>
        </p:txBody>
      </p:sp>
    </p:spTree>
    <p:extLst>
      <p:ext uri="{BB962C8B-B14F-4D97-AF65-F5344CB8AC3E}">
        <p14:creationId xmlns:p14="http://schemas.microsoft.com/office/powerpoint/2010/main" val="310042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Auto Mobile Milestone Project-1</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6</a:t>
            </a:fld>
            <a:endParaRPr lang="en-US" dirty="0"/>
          </a:p>
        </p:txBody>
      </p:sp>
      <p:sp>
        <p:nvSpPr>
          <p:cNvPr id="11" name="TextBox 10">
            <a:extLst>
              <a:ext uri="{FF2B5EF4-FFF2-40B4-BE49-F238E27FC236}">
                <a16:creationId xmlns:a16="http://schemas.microsoft.com/office/drawing/2014/main" id="{60735339-20FA-4D06-81CC-8681F1FCEA42}"/>
              </a:ext>
            </a:extLst>
          </p:cNvPr>
          <p:cNvSpPr txBox="1"/>
          <p:nvPr/>
        </p:nvSpPr>
        <p:spPr>
          <a:xfrm>
            <a:off x="577048" y="514905"/>
            <a:ext cx="7563775" cy="461665"/>
          </a:xfrm>
          <a:prstGeom prst="rect">
            <a:avLst/>
          </a:prstGeom>
          <a:noFill/>
        </p:spPr>
        <p:txBody>
          <a:bodyPr wrap="square" rtlCol="0">
            <a:spAutoFit/>
          </a:bodyPr>
          <a:lstStyle/>
          <a:p>
            <a:r>
              <a:rPr lang="en-US" sz="2400" dirty="0">
                <a:solidFill>
                  <a:schemeClr val="bg1"/>
                </a:solidFill>
              </a:rPr>
              <a:t>EXPLORATORY DATA ANALYSIS-</a:t>
            </a:r>
            <a:endParaRPr lang="en-IN" sz="2400" dirty="0">
              <a:solidFill>
                <a:schemeClr val="bg1"/>
              </a:solidFill>
            </a:endParaRPr>
          </a:p>
        </p:txBody>
      </p:sp>
      <p:sp>
        <p:nvSpPr>
          <p:cNvPr id="15" name="TextBox 14">
            <a:extLst>
              <a:ext uri="{FF2B5EF4-FFF2-40B4-BE49-F238E27FC236}">
                <a16:creationId xmlns:a16="http://schemas.microsoft.com/office/drawing/2014/main" id="{CFE76969-0A19-4884-89CA-D1D39C5F6634}"/>
              </a:ext>
            </a:extLst>
          </p:cNvPr>
          <p:cNvSpPr txBox="1"/>
          <p:nvPr/>
        </p:nvSpPr>
        <p:spPr>
          <a:xfrm>
            <a:off x="577049" y="884237"/>
            <a:ext cx="8167456" cy="369332"/>
          </a:xfrm>
          <a:prstGeom prst="rect">
            <a:avLst/>
          </a:prstGeom>
          <a:noFill/>
        </p:spPr>
        <p:txBody>
          <a:bodyPr wrap="square" rtlCol="0">
            <a:spAutoFit/>
          </a:bodyPr>
          <a:lstStyle/>
          <a:p>
            <a:r>
              <a:rPr lang="en-US" b="0" i="0" dirty="0">
                <a:solidFill>
                  <a:schemeClr val="bg1"/>
                </a:solidFill>
                <a:effectLst/>
                <a:latin typeface="Arial" panose="020B0604020202020204" pitchFamily="34" charset="0"/>
              </a:rPr>
              <a:t>Univariate, Bivariate, and multivariate analysis using data visualization</a:t>
            </a:r>
            <a:endParaRPr lang="en-IN" dirty="0">
              <a:solidFill>
                <a:schemeClr val="bg1"/>
              </a:solidFill>
            </a:endParaRPr>
          </a:p>
        </p:txBody>
      </p:sp>
      <p:pic>
        <p:nvPicPr>
          <p:cNvPr id="31" name="Picture 30">
            <a:extLst>
              <a:ext uri="{FF2B5EF4-FFF2-40B4-BE49-F238E27FC236}">
                <a16:creationId xmlns:a16="http://schemas.microsoft.com/office/drawing/2014/main" id="{2A72D34F-87A8-4673-A0BA-6FA5B981D62B}"/>
              </a:ext>
            </a:extLst>
          </p:cNvPr>
          <p:cNvPicPr>
            <a:picLocks noChangeAspect="1"/>
          </p:cNvPicPr>
          <p:nvPr/>
        </p:nvPicPr>
        <p:blipFill>
          <a:blip r:embed="rId2"/>
          <a:stretch>
            <a:fillRect/>
          </a:stretch>
        </p:blipFill>
        <p:spPr>
          <a:xfrm>
            <a:off x="577048" y="1438181"/>
            <a:ext cx="5282213" cy="3808521"/>
          </a:xfrm>
          <a:prstGeom prst="rect">
            <a:avLst/>
          </a:prstGeom>
          <a:ln>
            <a:noFill/>
          </a:ln>
          <a:effectLst>
            <a:outerShdw blurRad="292100" dist="139700" dir="2700000" algn="tl" rotWithShape="0">
              <a:srgbClr val="333333">
                <a:alpha val="65000"/>
              </a:srgbClr>
            </a:outerShdw>
          </a:effectLst>
        </p:spPr>
      </p:pic>
      <p:pic>
        <p:nvPicPr>
          <p:cNvPr id="35" name="Picture 34">
            <a:extLst>
              <a:ext uri="{FF2B5EF4-FFF2-40B4-BE49-F238E27FC236}">
                <a16:creationId xmlns:a16="http://schemas.microsoft.com/office/drawing/2014/main" id="{A74B575F-1A49-47AB-84E7-AFB6CF0F33DB}"/>
              </a:ext>
            </a:extLst>
          </p:cNvPr>
          <p:cNvPicPr>
            <a:picLocks noChangeAspect="1"/>
          </p:cNvPicPr>
          <p:nvPr/>
        </p:nvPicPr>
        <p:blipFill>
          <a:blip r:embed="rId3"/>
          <a:stretch>
            <a:fillRect/>
          </a:stretch>
        </p:blipFill>
        <p:spPr>
          <a:xfrm>
            <a:off x="5859261" y="1438182"/>
            <a:ext cx="5282213" cy="3808521"/>
          </a:xfrm>
          <a:prstGeom prst="rect">
            <a:avLst/>
          </a:prstGeom>
          <a:ln>
            <a:noFill/>
          </a:ln>
          <a:effectLst>
            <a:outerShdw blurRad="292100" dist="139700" dir="2700000" algn="tl" rotWithShape="0">
              <a:srgbClr val="333333">
                <a:alpha val="65000"/>
              </a:srgbClr>
            </a:outerShdw>
          </a:effectLst>
        </p:spPr>
      </p:pic>
      <p:sp>
        <p:nvSpPr>
          <p:cNvPr id="36" name="TextBox 35">
            <a:extLst>
              <a:ext uri="{FF2B5EF4-FFF2-40B4-BE49-F238E27FC236}">
                <a16:creationId xmlns:a16="http://schemas.microsoft.com/office/drawing/2014/main" id="{29722CA7-7B84-4AB2-BD45-D1C44F52C2A6}"/>
              </a:ext>
            </a:extLst>
          </p:cNvPr>
          <p:cNvSpPr txBox="1"/>
          <p:nvPr/>
        </p:nvSpPr>
        <p:spPr>
          <a:xfrm>
            <a:off x="577049" y="5504155"/>
            <a:ext cx="10564426"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bg1"/>
                </a:solidFill>
                <a:effectLst/>
              </a:rPr>
              <a:t>Using boxplot on sales &amp; status variable we have plotted univariate analysis. We can clearly see that outlier is present there. Also using histogram on sales variable we did univariate analysis. For Categorical variable like product line we also did univariate analysis using bar plot.</a:t>
            </a:r>
            <a:endParaRPr lang="en-IN" dirty="0">
              <a:solidFill>
                <a:schemeClr val="bg1"/>
              </a:solidFill>
            </a:endParaRPr>
          </a:p>
        </p:txBody>
      </p:sp>
    </p:spTree>
    <p:extLst>
      <p:ext uri="{BB962C8B-B14F-4D97-AF65-F5344CB8AC3E}">
        <p14:creationId xmlns:p14="http://schemas.microsoft.com/office/powerpoint/2010/main" val="2973707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4970AB4-BF07-42C8-8175-11FE35B35017}"/>
              </a:ext>
            </a:extLst>
          </p:cNvPr>
          <p:cNvSpPr>
            <a:spLocks noGrp="1"/>
          </p:cNvSpPr>
          <p:nvPr>
            <p:ph type="ftr" sz="quarter" idx="17"/>
          </p:nvPr>
        </p:nvSpPr>
        <p:spPr/>
        <p:txBody>
          <a:bodyPr/>
          <a:lstStyle/>
          <a:p>
            <a:r>
              <a:rPr lang="en-US" dirty="0"/>
              <a:t>Auto Mobile Milestone Project-1</a:t>
            </a:r>
          </a:p>
        </p:txBody>
      </p:sp>
      <p:sp>
        <p:nvSpPr>
          <p:cNvPr id="4" name="Slide Number Placeholder 3">
            <a:extLst>
              <a:ext uri="{FF2B5EF4-FFF2-40B4-BE49-F238E27FC236}">
                <a16:creationId xmlns:a16="http://schemas.microsoft.com/office/drawing/2014/main" id="{2FD1DFB7-4258-4BAD-BCD8-707C5937FEBD}"/>
              </a:ext>
            </a:extLst>
          </p:cNvPr>
          <p:cNvSpPr>
            <a:spLocks noGrp="1"/>
          </p:cNvSpPr>
          <p:nvPr>
            <p:ph type="sldNum" sz="quarter" idx="18"/>
          </p:nvPr>
        </p:nvSpPr>
        <p:spPr/>
        <p:txBody>
          <a:bodyPr/>
          <a:lstStyle/>
          <a:p>
            <a:fld id="{8699F50C-BE38-4BD0-BA84-9B090E1F2B9B}" type="slidenum">
              <a:rPr lang="en-US" noProof="0" smtClean="0"/>
              <a:t>7</a:t>
            </a:fld>
            <a:endParaRPr lang="en-US" noProof="0" dirty="0"/>
          </a:p>
        </p:txBody>
      </p:sp>
      <p:pic>
        <p:nvPicPr>
          <p:cNvPr id="8" name="Picture 7">
            <a:extLst>
              <a:ext uri="{FF2B5EF4-FFF2-40B4-BE49-F238E27FC236}">
                <a16:creationId xmlns:a16="http://schemas.microsoft.com/office/drawing/2014/main" id="{F1CA0F70-B442-41FA-BD58-6070D70E79E3}"/>
              </a:ext>
            </a:extLst>
          </p:cNvPr>
          <p:cNvPicPr>
            <a:picLocks noChangeAspect="1"/>
          </p:cNvPicPr>
          <p:nvPr/>
        </p:nvPicPr>
        <p:blipFill>
          <a:blip r:embed="rId2"/>
          <a:stretch>
            <a:fillRect/>
          </a:stretch>
        </p:blipFill>
        <p:spPr>
          <a:xfrm>
            <a:off x="560297" y="905521"/>
            <a:ext cx="5121412" cy="2491251"/>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8F916E87-E94C-4CF2-B873-18C114BCBA09}"/>
              </a:ext>
            </a:extLst>
          </p:cNvPr>
          <p:cNvPicPr>
            <a:picLocks noChangeAspect="1"/>
          </p:cNvPicPr>
          <p:nvPr/>
        </p:nvPicPr>
        <p:blipFill>
          <a:blip r:embed="rId3"/>
          <a:stretch>
            <a:fillRect/>
          </a:stretch>
        </p:blipFill>
        <p:spPr>
          <a:xfrm>
            <a:off x="5681709" y="905521"/>
            <a:ext cx="5775425" cy="2491251"/>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8C136D97-85EE-483E-8F65-8C6427651684}"/>
              </a:ext>
            </a:extLst>
          </p:cNvPr>
          <p:cNvPicPr>
            <a:picLocks noChangeAspect="1"/>
          </p:cNvPicPr>
          <p:nvPr/>
        </p:nvPicPr>
        <p:blipFill>
          <a:blip r:embed="rId4"/>
          <a:stretch>
            <a:fillRect/>
          </a:stretch>
        </p:blipFill>
        <p:spPr>
          <a:xfrm>
            <a:off x="560297" y="3429001"/>
            <a:ext cx="5121412" cy="2326364"/>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D5F81152-6E9B-4FA2-A10E-A1F3C727F9FD}"/>
              </a:ext>
            </a:extLst>
          </p:cNvPr>
          <p:cNvPicPr>
            <a:picLocks noChangeAspect="1"/>
          </p:cNvPicPr>
          <p:nvPr/>
        </p:nvPicPr>
        <p:blipFill>
          <a:blip r:embed="rId5"/>
          <a:stretch>
            <a:fillRect/>
          </a:stretch>
        </p:blipFill>
        <p:spPr>
          <a:xfrm>
            <a:off x="5681709" y="3429000"/>
            <a:ext cx="5775425" cy="2326366"/>
          </a:xfrm>
          <a:prstGeom prst="rect">
            <a:avLst/>
          </a:prstGeom>
          <a:ln>
            <a:noFill/>
          </a:ln>
          <a:effectLst>
            <a:outerShdw blurRad="292100" dist="139700" dir="2700000" algn="tl" rotWithShape="0">
              <a:srgbClr val="333333">
                <a:alpha val="65000"/>
              </a:srgbClr>
            </a:outerShdw>
          </a:effectLst>
        </p:spPr>
      </p:pic>
      <p:sp>
        <p:nvSpPr>
          <p:cNvPr id="16" name="TextBox 15">
            <a:extLst>
              <a:ext uri="{FF2B5EF4-FFF2-40B4-BE49-F238E27FC236}">
                <a16:creationId xmlns:a16="http://schemas.microsoft.com/office/drawing/2014/main" id="{C8D8D041-00ED-4338-898D-7D8137DD81F0}"/>
              </a:ext>
            </a:extLst>
          </p:cNvPr>
          <p:cNvSpPr txBox="1"/>
          <p:nvPr/>
        </p:nvSpPr>
        <p:spPr>
          <a:xfrm>
            <a:off x="560297" y="5912528"/>
            <a:ext cx="10896837" cy="523220"/>
          </a:xfrm>
          <a:prstGeom prst="rect">
            <a:avLst/>
          </a:prstGeom>
          <a:noFill/>
        </p:spPr>
        <p:txBody>
          <a:bodyPr wrap="square" rtlCol="0">
            <a:spAutoFit/>
          </a:bodyPr>
          <a:lstStyle/>
          <a:p>
            <a:pPr marL="285750" indent="-285750">
              <a:buFont typeface="Arial" panose="020B0604020202020204" pitchFamily="34" charset="0"/>
              <a:buChar char="•"/>
            </a:pPr>
            <a:r>
              <a:rPr lang="en-US" sz="1400" b="1" dirty="0">
                <a:solidFill>
                  <a:schemeClr val="bg1"/>
                </a:solidFill>
                <a:latin typeface="ff8"/>
              </a:rPr>
              <a:t>S</a:t>
            </a:r>
            <a:r>
              <a:rPr lang="en-US" sz="1400" b="1" i="0" dirty="0">
                <a:solidFill>
                  <a:schemeClr val="bg1"/>
                </a:solidFill>
                <a:effectLst/>
                <a:latin typeface="ff8"/>
              </a:rPr>
              <a:t>ales are high for classic cars, the company has even sold below MSRP, there migh</a:t>
            </a:r>
            <a:r>
              <a:rPr lang="en-US" sz="1400" b="1" dirty="0">
                <a:solidFill>
                  <a:schemeClr val="bg1"/>
                </a:solidFill>
                <a:latin typeface="ff8"/>
              </a:rPr>
              <a:t>t </a:t>
            </a:r>
            <a:r>
              <a:rPr lang="en-US" sz="1400" b="1" i="0" dirty="0">
                <a:solidFill>
                  <a:schemeClr val="bg1"/>
                </a:solidFill>
                <a:effectLst/>
                <a:latin typeface="ff8"/>
              </a:rPr>
              <a:t>be a chances that the company has given more discoun</a:t>
            </a:r>
            <a:r>
              <a:rPr lang="en-US" sz="1400" b="1" dirty="0">
                <a:solidFill>
                  <a:schemeClr val="bg1"/>
                </a:solidFill>
                <a:latin typeface="ff8"/>
              </a:rPr>
              <a:t>t</a:t>
            </a:r>
            <a:r>
              <a:rPr lang="en-US" sz="1400" b="1" i="0" dirty="0">
                <a:solidFill>
                  <a:schemeClr val="bg1"/>
                </a:solidFill>
                <a:effectLst/>
                <a:latin typeface="ff8"/>
              </a:rPr>
              <a:t>s </a:t>
            </a:r>
            <a:r>
              <a:rPr lang="en-US" sz="1400" b="1" dirty="0">
                <a:solidFill>
                  <a:schemeClr val="bg1"/>
                </a:solidFill>
                <a:latin typeface="ff8"/>
              </a:rPr>
              <a:t>t</a:t>
            </a:r>
            <a:r>
              <a:rPr lang="en-US" sz="1400" b="1" i="0" dirty="0">
                <a:solidFill>
                  <a:schemeClr val="bg1"/>
                </a:solidFill>
                <a:effectLst/>
                <a:latin typeface="ff8"/>
              </a:rPr>
              <a:t>o its customers. And vice versa for vintage cars were the company has sold above MSR.</a:t>
            </a:r>
            <a:endParaRPr lang="en-IN" sz="1400" dirty="0">
              <a:solidFill>
                <a:schemeClr val="bg1"/>
              </a:solidFill>
            </a:endParaRPr>
          </a:p>
        </p:txBody>
      </p:sp>
      <p:sp>
        <p:nvSpPr>
          <p:cNvPr id="17" name="TextBox 16">
            <a:extLst>
              <a:ext uri="{FF2B5EF4-FFF2-40B4-BE49-F238E27FC236}">
                <a16:creationId xmlns:a16="http://schemas.microsoft.com/office/drawing/2014/main" id="{2B5AD52B-D6C1-410C-997B-CB9CE2ACD014}"/>
              </a:ext>
            </a:extLst>
          </p:cNvPr>
          <p:cNvSpPr txBox="1"/>
          <p:nvPr/>
        </p:nvSpPr>
        <p:spPr>
          <a:xfrm>
            <a:off x="560297" y="257451"/>
            <a:ext cx="9817699" cy="369332"/>
          </a:xfrm>
          <a:prstGeom prst="rect">
            <a:avLst/>
          </a:prstGeom>
          <a:noFill/>
        </p:spPr>
        <p:txBody>
          <a:bodyPr wrap="square" rtlCol="0">
            <a:spAutoFit/>
          </a:bodyPr>
          <a:lstStyle/>
          <a:p>
            <a:r>
              <a:rPr lang="en-US" dirty="0">
                <a:solidFill>
                  <a:schemeClr val="bg1"/>
                </a:solidFill>
              </a:rPr>
              <a:t>Analysis on Sales, Country, Deal Size, Quantity order, Product line and MSRP</a:t>
            </a:r>
            <a:endParaRPr lang="en-IN" dirty="0">
              <a:solidFill>
                <a:schemeClr val="bg1"/>
              </a:solidFill>
            </a:endParaRPr>
          </a:p>
        </p:txBody>
      </p:sp>
    </p:spTree>
    <p:extLst>
      <p:ext uri="{BB962C8B-B14F-4D97-AF65-F5344CB8AC3E}">
        <p14:creationId xmlns:p14="http://schemas.microsoft.com/office/powerpoint/2010/main" val="2619597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A5A2173-BCC9-418C-8CC1-DAC1DF849DB7}"/>
              </a:ext>
            </a:extLst>
          </p:cNvPr>
          <p:cNvSpPr>
            <a:spLocks noGrp="1"/>
          </p:cNvSpPr>
          <p:nvPr>
            <p:ph type="ftr" sz="quarter" idx="17"/>
          </p:nvPr>
        </p:nvSpPr>
        <p:spPr/>
        <p:txBody>
          <a:bodyPr/>
          <a:lstStyle/>
          <a:p>
            <a:r>
              <a:rPr lang="en-US" dirty="0"/>
              <a:t>Auto Mobile Milestone Project-1</a:t>
            </a:r>
          </a:p>
        </p:txBody>
      </p:sp>
      <p:sp>
        <p:nvSpPr>
          <p:cNvPr id="4" name="Slide Number Placeholder 3">
            <a:extLst>
              <a:ext uri="{FF2B5EF4-FFF2-40B4-BE49-F238E27FC236}">
                <a16:creationId xmlns:a16="http://schemas.microsoft.com/office/drawing/2014/main" id="{7C749574-C827-4AA1-984B-07F7C1571A60}"/>
              </a:ext>
            </a:extLst>
          </p:cNvPr>
          <p:cNvSpPr>
            <a:spLocks noGrp="1"/>
          </p:cNvSpPr>
          <p:nvPr>
            <p:ph type="sldNum" sz="quarter" idx="18"/>
          </p:nvPr>
        </p:nvSpPr>
        <p:spPr/>
        <p:txBody>
          <a:bodyPr/>
          <a:lstStyle/>
          <a:p>
            <a:fld id="{8699F50C-BE38-4BD0-BA84-9B090E1F2B9B}" type="slidenum">
              <a:rPr lang="en-US" noProof="0" smtClean="0"/>
              <a:t>8</a:t>
            </a:fld>
            <a:endParaRPr lang="en-US" noProof="0" dirty="0"/>
          </a:p>
        </p:txBody>
      </p:sp>
      <p:sp>
        <p:nvSpPr>
          <p:cNvPr id="7" name="TextBox 6">
            <a:extLst>
              <a:ext uri="{FF2B5EF4-FFF2-40B4-BE49-F238E27FC236}">
                <a16:creationId xmlns:a16="http://schemas.microsoft.com/office/drawing/2014/main" id="{73E802A4-E7C0-4BD4-BB2B-38AD8394E166}"/>
              </a:ext>
            </a:extLst>
          </p:cNvPr>
          <p:cNvSpPr txBox="1"/>
          <p:nvPr/>
        </p:nvSpPr>
        <p:spPr>
          <a:xfrm>
            <a:off x="700025" y="298896"/>
            <a:ext cx="8202967" cy="369332"/>
          </a:xfrm>
          <a:prstGeom prst="rect">
            <a:avLst/>
          </a:prstGeom>
          <a:noFill/>
        </p:spPr>
        <p:txBody>
          <a:bodyPr wrap="square" rtlCol="0">
            <a:spAutoFit/>
          </a:bodyPr>
          <a:lstStyle/>
          <a:p>
            <a:r>
              <a:rPr lang="en-US" dirty="0">
                <a:solidFill>
                  <a:schemeClr val="bg1"/>
                </a:solidFill>
              </a:rPr>
              <a:t>Distplot and Boxplot</a:t>
            </a:r>
            <a:endParaRPr lang="en-IN" dirty="0">
              <a:solidFill>
                <a:schemeClr val="bg1"/>
              </a:solidFill>
            </a:endParaRPr>
          </a:p>
        </p:txBody>
      </p:sp>
      <p:pic>
        <p:nvPicPr>
          <p:cNvPr id="9" name="Picture 8">
            <a:extLst>
              <a:ext uri="{FF2B5EF4-FFF2-40B4-BE49-F238E27FC236}">
                <a16:creationId xmlns:a16="http://schemas.microsoft.com/office/drawing/2014/main" id="{593C7A70-967E-4A07-B06B-0F927B9689D1}"/>
              </a:ext>
            </a:extLst>
          </p:cNvPr>
          <p:cNvPicPr>
            <a:picLocks noChangeAspect="1"/>
          </p:cNvPicPr>
          <p:nvPr/>
        </p:nvPicPr>
        <p:blipFill>
          <a:blip r:embed="rId2"/>
          <a:stretch>
            <a:fillRect/>
          </a:stretch>
        </p:blipFill>
        <p:spPr>
          <a:xfrm>
            <a:off x="700025" y="736847"/>
            <a:ext cx="6695074" cy="5619503"/>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AF85B175-08F6-46EF-A3A3-5952D0FA0F0C}"/>
              </a:ext>
            </a:extLst>
          </p:cNvPr>
          <p:cNvSpPr txBox="1"/>
          <p:nvPr/>
        </p:nvSpPr>
        <p:spPr>
          <a:xfrm>
            <a:off x="7395099" y="798990"/>
            <a:ext cx="4492099" cy="2893100"/>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There is presence of </a:t>
            </a:r>
            <a:r>
              <a:rPr lang="en-US" sz="1400" b="1" dirty="0">
                <a:solidFill>
                  <a:schemeClr val="bg1"/>
                </a:solidFill>
              </a:rPr>
              <a:t>outliers</a:t>
            </a:r>
            <a:r>
              <a:rPr lang="en-US" sz="1400" dirty="0">
                <a:solidFill>
                  <a:schemeClr val="bg1"/>
                </a:solidFill>
              </a:rPr>
              <a:t> in variables such as </a:t>
            </a:r>
            <a:r>
              <a:rPr lang="en-US" sz="1400" b="1" dirty="0">
                <a:solidFill>
                  <a:schemeClr val="bg1"/>
                </a:solidFill>
              </a:rPr>
              <a:t>Quantity ordered, Price and Sales</a:t>
            </a:r>
            <a:r>
              <a:rPr lang="en-US" sz="1400" dirty="0">
                <a:solidFill>
                  <a:schemeClr val="bg1"/>
                </a:solidFill>
              </a:rPr>
              <a:t>.</a:t>
            </a:r>
          </a:p>
          <a:p>
            <a:pPr marL="285750" indent="-285750">
              <a:buFont typeface="Arial" panose="020B0604020202020204" pitchFamily="34" charset="0"/>
              <a:buChar char="•"/>
            </a:pPr>
            <a:r>
              <a:rPr lang="en-US" sz="1400" dirty="0">
                <a:solidFill>
                  <a:schemeClr val="bg1"/>
                </a:solidFill>
              </a:rPr>
              <a:t> Variable </a:t>
            </a:r>
            <a:r>
              <a:rPr lang="en-US" sz="1400" b="1" dirty="0">
                <a:solidFill>
                  <a:schemeClr val="bg1"/>
                </a:solidFill>
              </a:rPr>
              <a:t>‘Sales’ </a:t>
            </a:r>
            <a:r>
              <a:rPr lang="en-US" sz="1400" dirty="0">
                <a:solidFill>
                  <a:schemeClr val="bg1"/>
                </a:solidFill>
              </a:rPr>
              <a:t>has highest </a:t>
            </a:r>
            <a:r>
              <a:rPr lang="en-US" sz="1400" b="1" dirty="0">
                <a:solidFill>
                  <a:schemeClr val="bg1"/>
                </a:solidFill>
              </a:rPr>
              <a:t>positive </a:t>
            </a:r>
            <a:r>
              <a:rPr lang="en-US" sz="1400" dirty="0">
                <a:solidFill>
                  <a:schemeClr val="bg1"/>
                </a:solidFill>
              </a:rPr>
              <a:t>skewness(0.784) and Variable ‘</a:t>
            </a:r>
            <a:r>
              <a:rPr lang="en-US" sz="1400" b="1" dirty="0">
                <a:solidFill>
                  <a:schemeClr val="bg1"/>
                </a:solidFill>
              </a:rPr>
              <a:t>Days_since_lastorder’ </a:t>
            </a:r>
            <a:r>
              <a:rPr lang="en-US" sz="1400" dirty="0">
                <a:solidFill>
                  <a:schemeClr val="bg1"/>
                </a:solidFill>
              </a:rPr>
              <a:t>has lowest </a:t>
            </a:r>
            <a:r>
              <a:rPr lang="en-US" sz="1400" b="1" dirty="0">
                <a:solidFill>
                  <a:schemeClr val="bg1"/>
                </a:solidFill>
              </a:rPr>
              <a:t>negative</a:t>
            </a:r>
            <a:r>
              <a:rPr lang="en-US" sz="1400" dirty="0">
                <a:solidFill>
                  <a:schemeClr val="bg1"/>
                </a:solidFill>
              </a:rPr>
              <a:t> skewness(-0.002)</a:t>
            </a:r>
          </a:p>
          <a:p>
            <a:pPr marL="285750" indent="-285750" algn="l">
              <a:buFont typeface="Arial" panose="020B0604020202020204" pitchFamily="34" charset="0"/>
              <a:buChar char="•"/>
            </a:pPr>
            <a:r>
              <a:rPr lang="en-US" sz="1400" b="0" i="0" dirty="0">
                <a:solidFill>
                  <a:schemeClr val="bg1"/>
                </a:solidFill>
                <a:effectLst/>
              </a:rPr>
              <a:t>Using boxplot on sales &amp; product line variables we have plotted bivariate analysis. We can clearly see that outlier is present in each product line category .Using boxplot on sales &amp; deal size variables we have plotted bivariate analysis. We can clearly see that outlier is present in Large deal size. </a:t>
            </a:r>
            <a:r>
              <a:rPr lang="en-US" sz="1400" dirty="0">
                <a:solidFill>
                  <a:schemeClr val="bg1"/>
                </a:solidFill>
              </a:rPr>
              <a:t>In</a:t>
            </a:r>
            <a:r>
              <a:rPr lang="en-US" sz="1400" b="0" i="0" dirty="0">
                <a:solidFill>
                  <a:schemeClr val="bg1"/>
                </a:solidFill>
                <a:effectLst/>
              </a:rPr>
              <a:t> Pie chart we can see the larger portion of classic cars followed by vintage cars were as trains has the least demand.</a:t>
            </a:r>
          </a:p>
        </p:txBody>
      </p:sp>
      <p:pic>
        <p:nvPicPr>
          <p:cNvPr id="12" name="Picture 11">
            <a:extLst>
              <a:ext uri="{FF2B5EF4-FFF2-40B4-BE49-F238E27FC236}">
                <a16:creationId xmlns:a16="http://schemas.microsoft.com/office/drawing/2014/main" id="{61009E39-0249-456C-AFF1-7695E4564475}"/>
              </a:ext>
            </a:extLst>
          </p:cNvPr>
          <p:cNvPicPr>
            <a:picLocks noChangeAspect="1"/>
          </p:cNvPicPr>
          <p:nvPr/>
        </p:nvPicPr>
        <p:blipFill>
          <a:blip r:embed="rId3"/>
          <a:stretch>
            <a:fillRect/>
          </a:stretch>
        </p:blipFill>
        <p:spPr>
          <a:xfrm>
            <a:off x="7519386" y="3754233"/>
            <a:ext cx="4334084" cy="26021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6562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DAC421A-EFD9-4B0F-A6AB-1C414679B669}"/>
              </a:ext>
            </a:extLst>
          </p:cNvPr>
          <p:cNvSpPr>
            <a:spLocks noGrp="1"/>
          </p:cNvSpPr>
          <p:nvPr>
            <p:ph type="ftr" sz="quarter" idx="17"/>
          </p:nvPr>
        </p:nvSpPr>
        <p:spPr/>
        <p:txBody>
          <a:bodyPr/>
          <a:lstStyle/>
          <a:p>
            <a:r>
              <a:rPr lang="en-US" dirty="0"/>
              <a:t>Auto Mobile Milestone Project-1</a:t>
            </a:r>
          </a:p>
        </p:txBody>
      </p:sp>
      <p:sp>
        <p:nvSpPr>
          <p:cNvPr id="4" name="Slide Number Placeholder 3">
            <a:extLst>
              <a:ext uri="{FF2B5EF4-FFF2-40B4-BE49-F238E27FC236}">
                <a16:creationId xmlns:a16="http://schemas.microsoft.com/office/drawing/2014/main" id="{2CDA0442-466D-4E65-95A4-EC8EBF2F68BA}"/>
              </a:ext>
            </a:extLst>
          </p:cNvPr>
          <p:cNvSpPr>
            <a:spLocks noGrp="1"/>
          </p:cNvSpPr>
          <p:nvPr>
            <p:ph type="sldNum" sz="quarter" idx="18"/>
          </p:nvPr>
        </p:nvSpPr>
        <p:spPr/>
        <p:txBody>
          <a:bodyPr/>
          <a:lstStyle/>
          <a:p>
            <a:fld id="{8699F50C-BE38-4BD0-BA84-9B090E1F2B9B}" type="slidenum">
              <a:rPr lang="en-US" noProof="0" smtClean="0"/>
              <a:t>9</a:t>
            </a:fld>
            <a:endParaRPr lang="en-US" noProof="0" dirty="0"/>
          </a:p>
        </p:txBody>
      </p:sp>
      <p:pic>
        <p:nvPicPr>
          <p:cNvPr id="10" name="Picture 9">
            <a:extLst>
              <a:ext uri="{FF2B5EF4-FFF2-40B4-BE49-F238E27FC236}">
                <a16:creationId xmlns:a16="http://schemas.microsoft.com/office/drawing/2014/main" id="{8D1BB144-2024-408A-AF3A-4AE05245FE87}"/>
              </a:ext>
            </a:extLst>
          </p:cNvPr>
          <p:cNvPicPr>
            <a:picLocks noChangeAspect="1"/>
          </p:cNvPicPr>
          <p:nvPr/>
        </p:nvPicPr>
        <p:blipFill>
          <a:blip r:embed="rId2"/>
          <a:stretch>
            <a:fillRect/>
          </a:stretch>
        </p:blipFill>
        <p:spPr>
          <a:xfrm>
            <a:off x="648070" y="731286"/>
            <a:ext cx="5184559" cy="3929491"/>
          </a:xfrm>
          <a:prstGeom prst="rect">
            <a:avLst/>
          </a:prstGeom>
        </p:spPr>
      </p:pic>
      <p:pic>
        <p:nvPicPr>
          <p:cNvPr id="12" name="Picture 11">
            <a:extLst>
              <a:ext uri="{FF2B5EF4-FFF2-40B4-BE49-F238E27FC236}">
                <a16:creationId xmlns:a16="http://schemas.microsoft.com/office/drawing/2014/main" id="{B93FAB5A-036D-4996-AC08-498A887768C6}"/>
              </a:ext>
            </a:extLst>
          </p:cNvPr>
          <p:cNvPicPr>
            <a:picLocks noChangeAspect="1"/>
          </p:cNvPicPr>
          <p:nvPr/>
        </p:nvPicPr>
        <p:blipFill>
          <a:blip r:embed="rId3"/>
          <a:stretch>
            <a:fillRect/>
          </a:stretch>
        </p:blipFill>
        <p:spPr>
          <a:xfrm>
            <a:off x="6096000" y="731286"/>
            <a:ext cx="5050971" cy="3929491"/>
          </a:xfrm>
          <a:prstGeom prst="rect">
            <a:avLst/>
          </a:prstGeom>
        </p:spPr>
      </p:pic>
      <p:sp>
        <p:nvSpPr>
          <p:cNvPr id="13" name="TextBox 12">
            <a:extLst>
              <a:ext uri="{FF2B5EF4-FFF2-40B4-BE49-F238E27FC236}">
                <a16:creationId xmlns:a16="http://schemas.microsoft.com/office/drawing/2014/main" id="{E21E469C-F566-4631-9638-F95E08D507CA}"/>
              </a:ext>
            </a:extLst>
          </p:cNvPr>
          <p:cNvSpPr txBox="1"/>
          <p:nvPr/>
        </p:nvSpPr>
        <p:spPr>
          <a:xfrm>
            <a:off x="585926" y="316984"/>
            <a:ext cx="6649375" cy="369332"/>
          </a:xfrm>
          <a:prstGeom prst="rect">
            <a:avLst/>
          </a:prstGeom>
          <a:noFill/>
        </p:spPr>
        <p:txBody>
          <a:bodyPr wrap="square" rtlCol="0">
            <a:spAutoFit/>
          </a:bodyPr>
          <a:lstStyle/>
          <a:p>
            <a:r>
              <a:rPr lang="en-US" dirty="0">
                <a:solidFill>
                  <a:schemeClr val="bg1"/>
                </a:solidFill>
              </a:rPr>
              <a:t>Multi Variate Analysis</a:t>
            </a:r>
            <a:endParaRPr lang="en-IN" dirty="0">
              <a:solidFill>
                <a:schemeClr val="bg1"/>
              </a:solidFill>
            </a:endParaRPr>
          </a:p>
        </p:txBody>
      </p:sp>
      <p:sp>
        <p:nvSpPr>
          <p:cNvPr id="14" name="TextBox 13">
            <a:extLst>
              <a:ext uri="{FF2B5EF4-FFF2-40B4-BE49-F238E27FC236}">
                <a16:creationId xmlns:a16="http://schemas.microsoft.com/office/drawing/2014/main" id="{83C2093A-1665-40C2-87AB-22D2ACC5ADAC}"/>
              </a:ext>
            </a:extLst>
          </p:cNvPr>
          <p:cNvSpPr txBox="1"/>
          <p:nvPr/>
        </p:nvSpPr>
        <p:spPr>
          <a:xfrm>
            <a:off x="648070" y="4847208"/>
            <a:ext cx="10498901"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Variables </a:t>
            </a:r>
            <a:r>
              <a:rPr lang="en-US" sz="1600" b="1" dirty="0">
                <a:solidFill>
                  <a:schemeClr val="bg1"/>
                </a:solidFill>
              </a:rPr>
              <a:t>‘Sales</a:t>
            </a:r>
            <a:r>
              <a:rPr lang="en-US" sz="1600" dirty="0">
                <a:solidFill>
                  <a:schemeClr val="bg1"/>
                </a:solidFill>
              </a:rPr>
              <a:t>’ and </a:t>
            </a:r>
            <a:r>
              <a:rPr lang="en-US" sz="1600" b="1" dirty="0">
                <a:solidFill>
                  <a:schemeClr val="bg1"/>
                </a:solidFill>
              </a:rPr>
              <a:t>‘Price each</a:t>
            </a:r>
            <a:r>
              <a:rPr lang="en-US" sz="1600" dirty="0">
                <a:solidFill>
                  <a:schemeClr val="bg1"/>
                </a:solidFill>
              </a:rPr>
              <a:t>’ have </a:t>
            </a:r>
            <a:r>
              <a:rPr lang="en-US" sz="1600" b="1" dirty="0">
                <a:solidFill>
                  <a:schemeClr val="bg1"/>
                </a:solidFill>
              </a:rPr>
              <a:t>highest positive </a:t>
            </a:r>
            <a:r>
              <a:rPr lang="en-US" sz="1600" dirty="0">
                <a:solidFill>
                  <a:schemeClr val="bg1"/>
                </a:solidFill>
              </a:rPr>
              <a:t>Correlation(0.81) and Variables ‘</a:t>
            </a:r>
            <a:r>
              <a:rPr lang="en-US" sz="1600" b="1" dirty="0">
                <a:solidFill>
                  <a:schemeClr val="bg1"/>
                </a:solidFill>
              </a:rPr>
              <a:t>Days_since_lastorder</a:t>
            </a:r>
            <a:r>
              <a:rPr lang="en-US" sz="1600" dirty="0">
                <a:solidFill>
                  <a:schemeClr val="bg1"/>
                </a:solidFill>
              </a:rPr>
              <a:t>’ and ‘</a:t>
            </a:r>
            <a:r>
              <a:rPr lang="en-US" sz="1600" b="1" dirty="0">
                <a:solidFill>
                  <a:schemeClr val="bg1"/>
                </a:solidFill>
              </a:rPr>
              <a:t>MSRP</a:t>
            </a:r>
            <a:r>
              <a:rPr lang="en-US" sz="1600" dirty="0">
                <a:solidFill>
                  <a:schemeClr val="bg1"/>
                </a:solidFill>
              </a:rPr>
              <a:t>’ have highest </a:t>
            </a:r>
            <a:r>
              <a:rPr lang="en-US" sz="1600" b="1" dirty="0">
                <a:solidFill>
                  <a:schemeClr val="bg1"/>
                </a:solidFill>
              </a:rPr>
              <a:t>negative </a:t>
            </a:r>
            <a:r>
              <a:rPr lang="en-US" sz="1600" dirty="0">
                <a:solidFill>
                  <a:schemeClr val="bg1"/>
                </a:solidFill>
              </a:rPr>
              <a:t>Correlation(-0.52)</a:t>
            </a:r>
          </a:p>
          <a:p>
            <a:pPr marL="285750" indent="-285750">
              <a:buFont typeface="Arial" panose="020B0604020202020204" pitchFamily="34" charset="0"/>
              <a:buChar char="•"/>
            </a:pPr>
            <a:r>
              <a:rPr lang="en-US" sz="1600" dirty="0">
                <a:solidFill>
                  <a:schemeClr val="bg1"/>
                </a:solidFill>
              </a:rPr>
              <a:t>From the plot , we can see that none of the variables are symmetric. </a:t>
            </a:r>
          </a:p>
          <a:p>
            <a:pPr marL="285750" indent="-285750">
              <a:buFont typeface="Arial" panose="020B0604020202020204" pitchFamily="34" charset="0"/>
              <a:buChar char="•"/>
            </a:pPr>
            <a:r>
              <a:rPr lang="en-US" sz="1600" dirty="0">
                <a:solidFill>
                  <a:schemeClr val="bg1"/>
                </a:solidFill>
              </a:rPr>
              <a:t>Variables </a:t>
            </a:r>
            <a:r>
              <a:rPr lang="en-US" sz="1600" b="1" dirty="0">
                <a:solidFill>
                  <a:schemeClr val="bg1"/>
                </a:solidFill>
              </a:rPr>
              <a:t>‘Sales</a:t>
            </a:r>
            <a:r>
              <a:rPr lang="en-US" sz="1600" dirty="0">
                <a:solidFill>
                  <a:schemeClr val="bg1"/>
                </a:solidFill>
              </a:rPr>
              <a:t>’ and </a:t>
            </a:r>
            <a:r>
              <a:rPr lang="en-US" sz="1600" b="1" dirty="0">
                <a:solidFill>
                  <a:schemeClr val="bg1"/>
                </a:solidFill>
              </a:rPr>
              <a:t>‘Price each</a:t>
            </a:r>
            <a:r>
              <a:rPr lang="en-US" sz="1600" dirty="0">
                <a:solidFill>
                  <a:schemeClr val="bg1"/>
                </a:solidFill>
              </a:rPr>
              <a:t>’ have almost  linear relation ship between them.</a:t>
            </a:r>
          </a:p>
          <a:p>
            <a:pPr marL="285750" indent="-285750">
              <a:buFont typeface="Arial" panose="020B0604020202020204" pitchFamily="34" charset="0"/>
              <a:buChar char="•"/>
            </a:pPr>
            <a:r>
              <a:rPr lang="en-US" sz="1600" dirty="0">
                <a:solidFill>
                  <a:schemeClr val="bg1"/>
                </a:solidFill>
              </a:rPr>
              <a:t>From the plots , we can see there is higher spread of data along the trend line for MSRP compared to Price each. So we need to maximize sales by identifying respective items for which there is higher price change.</a:t>
            </a:r>
            <a:endParaRPr lang="en-IN" sz="1600" dirty="0">
              <a:solidFill>
                <a:schemeClr val="bg1"/>
              </a:solidFill>
            </a:endParaRPr>
          </a:p>
        </p:txBody>
      </p:sp>
    </p:spTree>
    <p:extLst>
      <p:ext uri="{BB962C8B-B14F-4D97-AF65-F5344CB8AC3E}">
        <p14:creationId xmlns:p14="http://schemas.microsoft.com/office/powerpoint/2010/main" val="1384887829"/>
      </p:ext>
    </p:extLst>
  </p:cSld>
  <p:clrMapOvr>
    <a:masterClrMapping/>
  </p:clrMapOvr>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40343A-75DB-4E03-95EA-4A75BA0D7FF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759597-1FA4-4F46-9BA8-01240C56026E}">
  <ds:schemaRefs>
    <ds:schemaRef ds:uri="http://schemas.microsoft.com/sharepoint/v3/contenttype/forms"/>
  </ds:schemaRefs>
</ds:datastoreItem>
</file>

<file path=customXml/itemProps3.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Hexagon presentation dark</Template>
  <TotalTime>226</TotalTime>
  <Words>2152</Words>
  <Application>Microsoft Office PowerPoint</Application>
  <PresentationFormat>Widescreen</PresentationFormat>
  <Paragraphs>181</Paragraphs>
  <Slides>22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Arial</vt:lpstr>
      <vt:lpstr>Arial Black</vt:lpstr>
      <vt:lpstr>Calibri</vt:lpstr>
      <vt:lpstr>Calibri Light</vt:lpstr>
      <vt:lpstr>ff3</vt:lpstr>
      <vt:lpstr>ff4</vt:lpstr>
      <vt:lpstr>ff6</vt:lpstr>
      <vt:lpstr>ff8</vt:lpstr>
      <vt:lpstr>Gill Sans SemiBold</vt:lpstr>
      <vt:lpstr>Source Sans Pro</vt:lpstr>
      <vt:lpstr>Times New Roman</vt:lpstr>
      <vt:lpstr>Office Theme</vt:lpstr>
      <vt:lpstr>MARKETING &amp; RETAIL ANALYSIS</vt:lpstr>
      <vt:lpstr>PowerPoint Presentation</vt:lpstr>
      <vt:lpstr>Contents</vt:lpstr>
      <vt:lpstr>PowerPoint Presentation</vt:lpstr>
      <vt:lpstr>Data Summary</vt:lpstr>
      <vt:lpstr>PowerPoint Presentation</vt:lpstr>
      <vt:lpstr>PowerPoint Presentation</vt:lpstr>
      <vt:lpstr>PowerPoint Presentation</vt:lpstr>
      <vt:lpstr>PowerPoint Presentation</vt:lpstr>
      <vt:lpstr>PowerPoint Presentation</vt:lpstr>
      <vt:lpstr>PowerPoint Presentation</vt:lpstr>
      <vt:lpstr>Inferences</vt:lpstr>
      <vt:lpstr>Customer Segmentation using RFM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Jupyter Notebook- Attaching the code book - MRA Project - Milestone 1_Sivani_Varma.ipynb  Tableau Workbook- https://public.tableau.com/app/profile/sivani.varma/viz/MRAProject-Milestone1_16272298537980/country-ordercount?publish=yes  KNIME Workbook- Attaching with the PPT Submission along with the output excel file- RFM_Analysis_Milestone1.xlxs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&amp; RETAIL ANALYSIS</dc:title>
  <dc:creator>Shivani Varma</dc:creator>
  <cp:lastModifiedBy>Shivani Varma</cp:lastModifiedBy>
  <cp:revision>23</cp:revision>
  <dcterms:created xsi:type="dcterms:W3CDTF">2021-07-25T14:03:13Z</dcterms:created>
  <dcterms:modified xsi:type="dcterms:W3CDTF">2021-07-25T17:50:12Z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