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59" r:id="rId6"/>
    <p:sldId id="260" r:id="rId7"/>
    <p:sldId id="269" r:id="rId8"/>
    <p:sldId id="262" r:id="rId9"/>
    <p:sldId id="263" r:id="rId10"/>
    <p:sldId id="272" r:id="rId11"/>
    <p:sldId id="273" r:id="rId12"/>
    <p:sldId id="274" r:id="rId13"/>
    <p:sldId id="275" r:id="rId14"/>
    <p:sldId id="279" r:id="rId15"/>
    <p:sldId id="277" r:id="rId16"/>
    <p:sldId id="276" r:id="rId17"/>
    <p:sldId id="280" r:id="rId18"/>
    <p:sldId id="282" r:id="rId19"/>
    <p:sldId id="285" r:id="rId20"/>
    <p:sldId id="281" r:id="rId21"/>
    <p:sldId id="286" r:id="rId22"/>
    <p:sldId id="283"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ni Varma" initials="SV" lastIdx="2" clrIdx="0">
    <p:extLst>
      <p:ext uri="{19B8F6BF-5375-455C-9EA6-DF929625EA0E}">
        <p15:presenceInfo xmlns:p15="http://schemas.microsoft.com/office/powerpoint/2012/main" userId="2b00468e4418bc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86" d="100"/>
          <a:sy n="86" d="100"/>
        </p:scale>
        <p:origin x="562" y="67"/>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8/4/2021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8/4/2021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olympus.greatlearning.in/courses/16938/files/3350153/download?verifier=70Ei0A0pcpMYy7trvGh41prUZpWEhdibhDdiMMBL&amp;wrap=1"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152667" y="2837451"/>
            <a:ext cx="1663885" cy="1384073"/>
            <a:chOff x="3152667" y="2884106"/>
            <a:chExt cx="1663885" cy="1384073"/>
          </a:xfrm>
        </p:grpSpPr>
        <p:sp>
          <p:nvSpPr>
            <p:cNvPr id="20" name="TextBox 19">
              <a:extLst>
                <a:ext uri="{FF2B5EF4-FFF2-40B4-BE49-F238E27FC236}">
                  <a16:creationId xmlns:a16="http://schemas.microsoft.com/office/drawing/2014/main" id="{94DF2E04-7632-4FED-B0BF-8FB243D982A3}"/>
                </a:ext>
              </a:extLst>
            </p:cNvPr>
            <p:cNvSpPr txBox="1"/>
            <p:nvPr/>
          </p:nvSpPr>
          <p:spPr>
            <a:xfrm>
              <a:off x="3152667" y="2884106"/>
              <a:ext cx="1595309" cy="769441"/>
            </a:xfrm>
            <a:prstGeom prst="rect">
              <a:avLst/>
            </a:prstGeom>
            <a:noFill/>
          </p:spPr>
          <p:txBody>
            <a:bodyPr wrap="none" rtlCol="0">
              <a:spAutoFit/>
            </a:bodyPr>
            <a:lstStyle/>
            <a:p>
              <a:r>
                <a:rPr lang="en-US" sz="4400" b="1" dirty="0">
                  <a:solidFill>
                    <a:schemeClr val="bg1"/>
                  </a:solidFill>
                  <a:latin typeface="Arial Black" panose="020B0A04020102020204" pitchFamily="34" charset="0"/>
                </a:rPr>
                <a:t>MRA</a:t>
              </a:r>
            </a:p>
          </p:txBody>
        </p:sp>
        <p:sp>
          <p:nvSpPr>
            <p:cNvPr id="21" name="TextBox 20">
              <a:extLst>
                <a:ext uri="{FF2B5EF4-FFF2-40B4-BE49-F238E27FC236}">
                  <a16:creationId xmlns:a16="http://schemas.microsoft.com/office/drawing/2014/main" id="{FC9A1C71-347B-44A9-88B4-692D9731582D}"/>
                </a:ext>
              </a:extLst>
            </p:cNvPr>
            <p:cNvSpPr txBox="1"/>
            <p:nvPr/>
          </p:nvSpPr>
          <p:spPr>
            <a:xfrm>
              <a:off x="3152667" y="3744959"/>
              <a:ext cx="1663885" cy="523220"/>
            </a:xfrm>
            <a:prstGeom prst="rect">
              <a:avLst/>
            </a:prstGeom>
            <a:noFill/>
          </p:spPr>
          <p:txBody>
            <a:bodyPr wrap="square" rtlCol="0">
              <a:spAutoFit/>
            </a:bodyPr>
            <a:lstStyle/>
            <a:p>
              <a:pPr algn="ctr"/>
              <a:r>
                <a:rPr lang="en-US" sz="1400" dirty="0">
                  <a:solidFill>
                    <a:schemeClr val="bg1"/>
                  </a:solidFill>
                  <a:latin typeface="Calibri Light" panose="020F0302020204030204" pitchFamily="34" charset="0"/>
                  <a:cs typeface="Calibri Light" panose="020F0302020204030204" pitchFamily="34" charset="0"/>
                </a:rPr>
                <a:t>GROCERY STORE DATA</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MARKETING &amp; RETAIL ANALYSIS</a:t>
            </a:r>
            <a:endParaRPr lang="en-US" b="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a:t>MILESTONE2 – SIVANI VARMA</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3B00603-C33C-4D66-8AF0-969348178927}"/>
              </a:ext>
            </a:extLst>
          </p:cNvPr>
          <p:cNvSpPr>
            <a:spLocks noGrp="1"/>
          </p:cNvSpPr>
          <p:nvPr>
            <p:ph type="ftr" sz="quarter" idx="17"/>
          </p:nvPr>
        </p:nvSpPr>
        <p:spPr/>
        <p:txBody>
          <a:bodyPr/>
          <a:lstStyle/>
          <a:p>
            <a:r>
              <a:rPr lang="en-US" dirty="0"/>
              <a:t>Auto Mobile Milestone Project-2</a:t>
            </a:r>
          </a:p>
        </p:txBody>
      </p:sp>
      <p:sp>
        <p:nvSpPr>
          <p:cNvPr id="4" name="Slide Number Placeholder 3">
            <a:extLst>
              <a:ext uri="{FF2B5EF4-FFF2-40B4-BE49-F238E27FC236}">
                <a16:creationId xmlns:a16="http://schemas.microsoft.com/office/drawing/2014/main" id="{7B540E13-4528-45B5-9107-E13C3E41BE86}"/>
              </a:ext>
            </a:extLst>
          </p:cNvPr>
          <p:cNvSpPr>
            <a:spLocks noGrp="1"/>
          </p:cNvSpPr>
          <p:nvPr>
            <p:ph type="sldNum" sz="quarter" idx="18"/>
          </p:nvPr>
        </p:nvSpPr>
        <p:spPr/>
        <p:txBody>
          <a:bodyPr/>
          <a:lstStyle/>
          <a:p>
            <a:fld id="{8699F50C-BE38-4BD0-BA84-9B090E1F2B9B}" type="slidenum">
              <a:rPr lang="en-US" noProof="0" smtClean="0"/>
              <a:t>10</a:t>
            </a:fld>
            <a:endParaRPr lang="en-US" noProof="0" dirty="0"/>
          </a:p>
        </p:txBody>
      </p:sp>
      <p:sp>
        <p:nvSpPr>
          <p:cNvPr id="7" name="TextBox 6">
            <a:extLst>
              <a:ext uri="{FF2B5EF4-FFF2-40B4-BE49-F238E27FC236}">
                <a16:creationId xmlns:a16="http://schemas.microsoft.com/office/drawing/2014/main" id="{9FB422D8-96D0-4659-8C62-08ADAAE3819B}"/>
              </a:ext>
            </a:extLst>
          </p:cNvPr>
          <p:cNvSpPr txBox="1"/>
          <p:nvPr/>
        </p:nvSpPr>
        <p:spPr>
          <a:xfrm>
            <a:off x="757727" y="292962"/>
            <a:ext cx="8493984" cy="400110"/>
          </a:xfrm>
          <a:prstGeom prst="rect">
            <a:avLst/>
          </a:prstGeom>
          <a:noFill/>
        </p:spPr>
        <p:txBody>
          <a:bodyPr wrap="square" rtlCol="0">
            <a:spAutoFit/>
          </a:bodyPr>
          <a:lstStyle/>
          <a:p>
            <a:pPr algn="l"/>
            <a:r>
              <a:rPr lang="en-US" sz="2000" b="1" i="0" dirty="0">
                <a:solidFill>
                  <a:schemeClr val="bg1"/>
                </a:solidFill>
                <a:effectLst/>
              </a:rPr>
              <a:t>Monthly orders and Its Trends</a:t>
            </a:r>
          </a:p>
        </p:txBody>
      </p:sp>
      <p:pic>
        <p:nvPicPr>
          <p:cNvPr id="5" name="Picture 4">
            <a:extLst>
              <a:ext uri="{FF2B5EF4-FFF2-40B4-BE49-F238E27FC236}">
                <a16:creationId xmlns:a16="http://schemas.microsoft.com/office/drawing/2014/main" id="{336D903F-7E10-4E46-86C7-3D148D4754B9}"/>
              </a:ext>
            </a:extLst>
          </p:cNvPr>
          <p:cNvPicPr>
            <a:picLocks noChangeAspect="1"/>
          </p:cNvPicPr>
          <p:nvPr/>
        </p:nvPicPr>
        <p:blipFill>
          <a:blip r:embed="rId2"/>
          <a:stretch>
            <a:fillRect/>
          </a:stretch>
        </p:blipFill>
        <p:spPr>
          <a:xfrm>
            <a:off x="860883" y="816746"/>
            <a:ext cx="6330030" cy="549345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FA5002B2-B573-4DAB-A887-8C2E5A85E075}"/>
              </a:ext>
            </a:extLst>
          </p:cNvPr>
          <p:cNvSpPr txBox="1"/>
          <p:nvPr/>
        </p:nvSpPr>
        <p:spPr>
          <a:xfrm>
            <a:off x="7439487" y="958788"/>
            <a:ext cx="4350059" cy="397031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FFFFFF"/>
                </a:solidFill>
                <a:effectLst/>
                <a:latin typeface="LiberationSans_4e_5"/>
              </a:rPr>
              <a:t>There is no trend and seasonality available in the data provided.</a:t>
            </a:r>
          </a:p>
          <a:p>
            <a:pPr marL="285750" indent="-285750">
              <a:buFont typeface="Arial" panose="020B0604020202020204" pitchFamily="34" charset="0"/>
              <a:buChar char="•"/>
            </a:pPr>
            <a:r>
              <a:rPr lang="en-IN" dirty="0">
                <a:solidFill>
                  <a:srgbClr val="FFFFFF"/>
                </a:solidFill>
                <a:latin typeface="LiberationSans_4e_5"/>
              </a:rPr>
              <a:t>As per the forecast the sales would tend to increase in the mid quarters of the years.</a:t>
            </a:r>
          </a:p>
          <a:p>
            <a:pPr marL="285750" indent="-285750">
              <a:buFont typeface="Arial" panose="020B0604020202020204" pitchFamily="34" charset="0"/>
              <a:buChar char="•"/>
            </a:pPr>
            <a:r>
              <a:rPr lang="en-IN" dirty="0">
                <a:solidFill>
                  <a:srgbClr val="FFFFFF"/>
                </a:solidFill>
                <a:latin typeface="LiberationSans_4e_5"/>
              </a:rPr>
              <a:t>January, February and May month has the highest numbers of sales.</a:t>
            </a:r>
          </a:p>
          <a:p>
            <a:pPr marL="285750" indent="-285750">
              <a:buFont typeface="Arial" panose="020B0604020202020204" pitchFamily="34" charset="0"/>
              <a:buChar char="•"/>
            </a:pPr>
            <a:r>
              <a:rPr lang="en-IN" dirty="0">
                <a:solidFill>
                  <a:srgbClr val="FFFFFF"/>
                </a:solidFill>
                <a:latin typeface="LiberationSans_4e_5"/>
              </a:rPr>
              <a:t>There was a drastic decrease in the year 2020 of February month.</a:t>
            </a:r>
          </a:p>
          <a:p>
            <a:pPr marL="285750" indent="-285750">
              <a:buFont typeface="Arial" panose="020B0604020202020204" pitchFamily="34" charset="0"/>
              <a:buChar char="•"/>
            </a:pPr>
            <a:r>
              <a:rPr lang="en-IN" dirty="0">
                <a:solidFill>
                  <a:srgbClr val="FFFFFF"/>
                </a:solidFill>
                <a:latin typeface="LiberationSans_4e_5"/>
              </a:rPr>
              <a:t>We can not determine the reason behind it as the records shows only the data for two months.</a:t>
            </a:r>
          </a:p>
          <a:p>
            <a:pPr marL="285750" indent="-285750">
              <a:buFont typeface="Arial" panose="020B0604020202020204" pitchFamily="34" charset="0"/>
              <a:buChar char="•"/>
            </a:pPr>
            <a:endParaRPr lang="en-IN" b="0" i="0" dirty="0">
              <a:solidFill>
                <a:schemeClr val="bg1"/>
              </a:solidFill>
              <a:effectLst/>
              <a:latin typeface="LiberationSans_4e_5"/>
            </a:endParaRPr>
          </a:p>
          <a:p>
            <a:pPr marL="285750" indent="-285750">
              <a:buFont typeface="Arial" panose="020B0604020202020204" pitchFamily="34" charset="0"/>
              <a:buChar char="•"/>
            </a:pPr>
            <a:endParaRPr lang="en-US" b="0" i="0" dirty="0">
              <a:solidFill>
                <a:srgbClr val="FFFFFF"/>
              </a:solidFill>
              <a:effectLst/>
              <a:latin typeface="LiberationSans_4e_5"/>
            </a:endParaRPr>
          </a:p>
        </p:txBody>
      </p:sp>
    </p:spTree>
    <p:extLst>
      <p:ext uri="{BB962C8B-B14F-4D97-AF65-F5344CB8AC3E}">
        <p14:creationId xmlns:p14="http://schemas.microsoft.com/office/powerpoint/2010/main" val="35490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3B00603-C33C-4D66-8AF0-969348178927}"/>
              </a:ext>
            </a:extLst>
          </p:cNvPr>
          <p:cNvSpPr>
            <a:spLocks noGrp="1"/>
          </p:cNvSpPr>
          <p:nvPr>
            <p:ph type="ftr" sz="quarter" idx="17"/>
          </p:nvPr>
        </p:nvSpPr>
        <p:spPr/>
        <p:txBody>
          <a:bodyPr/>
          <a:lstStyle/>
          <a:p>
            <a:r>
              <a:rPr lang="en-US" dirty="0"/>
              <a:t>Auto Mobile Milestone Project-2</a:t>
            </a:r>
          </a:p>
        </p:txBody>
      </p:sp>
      <p:sp>
        <p:nvSpPr>
          <p:cNvPr id="4" name="Slide Number Placeholder 3">
            <a:extLst>
              <a:ext uri="{FF2B5EF4-FFF2-40B4-BE49-F238E27FC236}">
                <a16:creationId xmlns:a16="http://schemas.microsoft.com/office/drawing/2014/main" id="{7B540E13-4528-45B5-9107-E13C3E41BE86}"/>
              </a:ext>
            </a:extLst>
          </p:cNvPr>
          <p:cNvSpPr>
            <a:spLocks noGrp="1"/>
          </p:cNvSpPr>
          <p:nvPr>
            <p:ph type="sldNum" sz="quarter" idx="18"/>
          </p:nvPr>
        </p:nvSpPr>
        <p:spPr/>
        <p:txBody>
          <a:bodyPr/>
          <a:lstStyle/>
          <a:p>
            <a:fld id="{8699F50C-BE38-4BD0-BA84-9B090E1F2B9B}" type="slidenum">
              <a:rPr lang="en-US" noProof="0" smtClean="0"/>
              <a:t>11</a:t>
            </a:fld>
            <a:endParaRPr lang="en-US" noProof="0" dirty="0"/>
          </a:p>
        </p:txBody>
      </p:sp>
      <p:sp>
        <p:nvSpPr>
          <p:cNvPr id="7" name="TextBox 6">
            <a:extLst>
              <a:ext uri="{FF2B5EF4-FFF2-40B4-BE49-F238E27FC236}">
                <a16:creationId xmlns:a16="http://schemas.microsoft.com/office/drawing/2014/main" id="{9FB422D8-96D0-4659-8C62-08ADAAE3819B}"/>
              </a:ext>
            </a:extLst>
          </p:cNvPr>
          <p:cNvSpPr txBox="1"/>
          <p:nvPr/>
        </p:nvSpPr>
        <p:spPr>
          <a:xfrm>
            <a:off x="668950" y="291441"/>
            <a:ext cx="8493984" cy="369332"/>
          </a:xfrm>
          <a:prstGeom prst="rect">
            <a:avLst/>
          </a:prstGeom>
          <a:noFill/>
        </p:spPr>
        <p:txBody>
          <a:bodyPr wrap="square" rtlCol="0">
            <a:spAutoFit/>
          </a:bodyPr>
          <a:lstStyle/>
          <a:p>
            <a:pPr algn="l"/>
            <a:r>
              <a:rPr lang="en-US" b="1" i="0" dirty="0">
                <a:solidFill>
                  <a:schemeClr val="bg1"/>
                </a:solidFill>
                <a:effectLst/>
              </a:rPr>
              <a:t>Daily Wise Quantity ordered</a:t>
            </a:r>
          </a:p>
        </p:txBody>
      </p:sp>
      <p:sp>
        <p:nvSpPr>
          <p:cNvPr id="17" name="TextBox 16">
            <a:extLst>
              <a:ext uri="{FF2B5EF4-FFF2-40B4-BE49-F238E27FC236}">
                <a16:creationId xmlns:a16="http://schemas.microsoft.com/office/drawing/2014/main" id="{53B7C2BF-C0E3-4541-92F9-41926108C0E3}"/>
              </a:ext>
            </a:extLst>
          </p:cNvPr>
          <p:cNvSpPr txBox="1"/>
          <p:nvPr/>
        </p:nvSpPr>
        <p:spPr>
          <a:xfrm>
            <a:off x="763479" y="5459767"/>
            <a:ext cx="10857389" cy="830997"/>
          </a:xfrm>
          <a:prstGeom prst="rect">
            <a:avLst/>
          </a:prstGeom>
          <a:noFill/>
        </p:spPr>
        <p:txBody>
          <a:bodyPr wrap="square" rtlCol="0">
            <a:spAutoFit/>
          </a:bodyPr>
          <a:lstStyle/>
          <a:p>
            <a:pPr marL="285750" indent="-285750">
              <a:buFont typeface="Arial" panose="020B0604020202020204" pitchFamily="34" charset="0"/>
              <a:buChar char="•"/>
            </a:pPr>
            <a:r>
              <a:rPr lang="en-US" sz="1600" i="0" dirty="0">
                <a:solidFill>
                  <a:schemeClr val="bg1"/>
                </a:solidFill>
                <a:effectLst/>
              </a:rPr>
              <a:t>The highest distinct count of ordered date is 17.</a:t>
            </a:r>
          </a:p>
          <a:p>
            <a:pPr marL="285750" indent="-285750">
              <a:buFont typeface="Arial" panose="020B0604020202020204" pitchFamily="34" charset="0"/>
              <a:buChar char="•"/>
            </a:pPr>
            <a:r>
              <a:rPr lang="en-US" sz="1600" dirty="0">
                <a:solidFill>
                  <a:schemeClr val="bg1"/>
                </a:solidFill>
              </a:rPr>
              <a:t>No proper trend can be analyzed using daily wise orders.</a:t>
            </a:r>
            <a:endParaRPr lang="en-US" sz="1600" i="0" dirty="0">
              <a:solidFill>
                <a:schemeClr val="bg1"/>
              </a:solidFill>
              <a:effectLst/>
            </a:endParaRPr>
          </a:p>
          <a:p>
            <a:pPr marL="285750" indent="-285750">
              <a:buFont typeface="Arial" panose="020B0604020202020204" pitchFamily="34" charset="0"/>
              <a:buChar char="•"/>
            </a:pPr>
            <a:endParaRPr lang="en-IN" sz="1600" dirty="0">
              <a:solidFill>
                <a:schemeClr val="bg1"/>
              </a:solidFill>
            </a:endParaRPr>
          </a:p>
        </p:txBody>
      </p:sp>
      <p:pic>
        <p:nvPicPr>
          <p:cNvPr id="5" name="Picture 4">
            <a:extLst>
              <a:ext uri="{FF2B5EF4-FFF2-40B4-BE49-F238E27FC236}">
                <a16:creationId xmlns:a16="http://schemas.microsoft.com/office/drawing/2014/main" id="{49F6DCDF-207C-411B-934D-ECD230D8B616}"/>
              </a:ext>
            </a:extLst>
          </p:cNvPr>
          <p:cNvPicPr>
            <a:picLocks noChangeAspect="1"/>
          </p:cNvPicPr>
          <p:nvPr/>
        </p:nvPicPr>
        <p:blipFill>
          <a:blip r:embed="rId2"/>
          <a:stretch>
            <a:fillRect/>
          </a:stretch>
        </p:blipFill>
        <p:spPr>
          <a:xfrm>
            <a:off x="763479" y="740741"/>
            <a:ext cx="10295512" cy="45631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89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011174"/>
            <a:ext cx="7342622" cy="423926"/>
          </a:xfrm>
        </p:spPr>
        <p:txBody>
          <a:bodyPr>
            <a:normAutofit/>
          </a:bodyPr>
          <a:lstStyle/>
          <a:p>
            <a:r>
              <a:rPr lang="en-US" sz="2400" dirty="0"/>
              <a:t>Market Basket Analysis</a:t>
            </a:r>
            <a:endParaRPr lang="en-US" sz="2400" b="0" dirty="0"/>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1784412"/>
            <a:ext cx="4546649" cy="4489836"/>
          </a:xfrm>
        </p:spPr>
        <p:txBody>
          <a:bodyPr>
            <a:normAutofit/>
          </a:bodyPr>
          <a:lstStyle/>
          <a:p>
            <a:pPr lvl="0"/>
            <a:r>
              <a:rPr lang="en-US" sz="1800" b="0" i="0" dirty="0">
                <a:effectLst/>
              </a:rPr>
              <a:t>Using Apriori Algorithm to do Market Basket Analysis of Customers purchasing behaviors. It can predict what the customer is going to buy next by looking at the products he is buying.</a:t>
            </a:r>
          </a:p>
          <a:p>
            <a:pPr lvl="0"/>
            <a:r>
              <a:rPr lang="en-US" sz="1800" dirty="0"/>
              <a:t>Market Basket Analysis is a modelling technique based upon the theory that if you buy a certain group of items, you are more (or less) likely to buy another group of items. For example, you buy a loaf of bread and don't buy a milk, you are more likely to buy crisps (US. chips) or salad at the same time than somebody who didn't buy milk.</a:t>
            </a: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Auto Mobile Milestone Project-2</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12</a:t>
            </a:fld>
            <a:endParaRPr lang="en-US" dirty="0"/>
          </a:p>
        </p:txBody>
      </p:sp>
    </p:spTree>
    <p:extLst>
      <p:ext uri="{BB962C8B-B14F-4D97-AF65-F5344CB8AC3E}">
        <p14:creationId xmlns:p14="http://schemas.microsoft.com/office/powerpoint/2010/main" val="149280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F8D44BE-127E-435C-8090-54438250672A}"/>
              </a:ext>
            </a:extLst>
          </p:cNvPr>
          <p:cNvSpPr>
            <a:spLocks noGrp="1"/>
          </p:cNvSpPr>
          <p:nvPr>
            <p:ph type="ftr" sz="quarter" idx="17"/>
          </p:nvPr>
        </p:nvSpPr>
        <p:spPr/>
        <p:txBody>
          <a:bodyPr/>
          <a:lstStyle/>
          <a:p>
            <a:r>
              <a:rPr lang="en-US" dirty="0"/>
              <a:t>Auto Mobile Milestone Project-2</a:t>
            </a:r>
          </a:p>
        </p:txBody>
      </p:sp>
      <p:sp>
        <p:nvSpPr>
          <p:cNvPr id="4" name="Slide Number Placeholder 3">
            <a:extLst>
              <a:ext uri="{FF2B5EF4-FFF2-40B4-BE49-F238E27FC236}">
                <a16:creationId xmlns:a16="http://schemas.microsoft.com/office/drawing/2014/main" id="{A72B95D9-A063-480B-A471-2A70FFCBB7CB}"/>
              </a:ext>
            </a:extLst>
          </p:cNvPr>
          <p:cNvSpPr>
            <a:spLocks noGrp="1"/>
          </p:cNvSpPr>
          <p:nvPr>
            <p:ph type="sldNum" sz="quarter" idx="18"/>
          </p:nvPr>
        </p:nvSpPr>
        <p:spPr/>
        <p:txBody>
          <a:bodyPr/>
          <a:lstStyle/>
          <a:p>
            <a:fld id="{8699F50C-BE38-4BD0-BA84-9B090E1F2B9B}" type="slidenum">
              <a:rPr lang="en-US" noProof="0" smtClean="0"/>
              <a:t>13</a:t>
            </a:fld>
            <a:endParaRPr lang="en-US" noProof="0" dirty="0"/>
          </a:p>
        </p:txBody>
      </p:sp>
      <p:sp>
        <p:nvSpPr>
          <p:cNvPr id="7" name="TextBox 6">
            <a:extLst>
              <a:ext uri="{FF2B5EF4-FFF2-40B4-BE49-F238E27FC236}">
                <a16:creationId xmlns:a16="http://schemas.microsoft.com/office/drawing/2014/main" id="{CCB759A6-12EB-4E03-B871-A6FA643A6A73}"/>
              </a:ext>
            </a:extLst>
          </p:cNvPr>
          <p:cNvSpPr txBox="1"/>
          <p:nvPr/>
        </p:nvSpPr>
        <p:spPr>
          <a:xfrm>
            <a:off x="656946" y="539373"/>
            <a:ext cx="5317725" cy="400110"/>
          </a:xfrm>
          <a:prstGeom prst="rect">
            <a:avLst/>
          </a:prstGeom>
          <a:noFill/>
        </p:spPr>
        <p:txBody>
          <a:bodyPr wrap="square" rtlCol="0">
            <a:spAutoFit/>
          </a:bodyPr>
          <a:lstStyle/>
          <a:p>
            <a:r>
              <a:rPr lang="en-US" sz="2000" b="1" dirty="0">
                <a:solidFill>
                  <a:schemeClr val="bg1"/>
                </a:solidFill>
              </a:rPr>
              <a:t>Association Rule Mining &amp; Relevance</a:t>
            </a:r>
            <a:endParaRPr lang="en-IN" sz="2000" b="1" dirty="0">
              <a:solidFill>
                <a:schemeClr val="bg1"/>
              </a:solidFill>
            </a:endParaRPr>
          </a:p>
        </p:txBody>
      </p:sp>
      <p:sp>
        <p:nvSpPr>
          <p:cNvPr id="8" name="TextBox 7">
            <a:extLst>
              <a:ext uri="{FF2B5EF4-FFF2-40B4-BE49-F238E27FC236}">
                <a16:creationId xmlns:a16="http://schemas.microsoft.com/office/drawing/2014/main" id="{0E4AF787-9CC4-4992-97C9-1FE2D5824F9F}"/>
              </a:ext>
            </a:extLst>
          </p:cNvPr>
          <p:cNvSpPr txBox="1"/>
          <p:nvPr/>
        </p:nvSpPr>
        <p:spPr>
          <a:xfrm>
            <a:off x="656947" y="1166842"/>
            <a:ext cx="5187520"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cs typeface="Times New Roman" panose="02020603050405020304" pitchFamily="18" charset="0"/>
              </a:rPr>
              <a:t>Association Rule Mining is used when you want to find an association between different objects in a set, find frequent patterns in a transaction database, relational databases or any other information repository.</a:t>
            </a: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Support, confidence level, and lift are the three measures used to compute it.</a:t>
            </a: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High-support rules are more likely to apply to a significant number of future transactions.</a:t>
            </a: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You can expect higher return rates if you have more confidence.</a:t>
            </a: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The strength of the relationship between the products on the antecedents and consequents columns of the association is summarised by lift.</a:t>
            </a: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Larger the lift, greater the link between the two products</a:t>
            </a:r>
            <a:r>
              <a:rPr lang="en-IN" sz="1800" dirty="0">
                <a:cs typeface="Times New Roman" panose="02020603050405020304" pitchFamily="18" charset="0"/>
              </a:rPr>
              <a:t>.</a:t>
            </a:r>
          </a:p>
        </p:txBody>
      </p:sp>
      <p:sp>
        <p:nvSpPr>
          <p:cNvPr id="12" name="TextBox 11">
            <a:extLst>
              <a:ext uri="{FF2B5EF4-FFF2-40B4-BE49-F238E27FC236}">
                <a16:creationId xmlns:a16="http://schemas.microsoft.com/office/drawing/2014/main" id="{27C0606B-6E03-4FE2-B8B7-2EA49C8491D1}"/>
              </a:ext>
            </a:extLst>
          </p:cNvPr>
          <p:cNvSpPr txBox="1"/>
          <p:nvPr/>
        </p:nvSpPr>
        <p:spPr>
          <a:xfrm>
            <a:off x="6347534" y="1166842"/>
            <a:ext cx="5539664" cy="4247317"/>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bg1"/>
                </a:solidFill>
                <a:cs typeface="Times New Roman" panose="02020603050405020304" pitchFamily="18" charset="0"/>
              </a:rPr>
              <a:t>When you apply Association Rule Mining on a given set of transactions T your goal will be to find all rules with:</a:t>
            </a:r>
          </a:p>
          <a:p>
            <a:pPr marL="342900" indent="-342900" algn="l">
              <a:buAutoNum type="arabicPeriod"/>
            </a:pPr>
            <a:r>
              <a:rPr lang="en-US" dirty="0">
                <a:solidFill>
                  <a:schemeClr val="bg1"/>
                </a:solidFill>
                <a:cs typeface="Times New Roman" panose="02020603050405020304" pitchFamily="18" charset="0"/>
              </a:rPr>
              <a:t>Support greater than or equal to </a:t>
            </a:r>
            <a:r>
              <a:rPr lang="en-US" dirty="0" err="1">
                <a:solidFill>
                  <a:schemeClr val="bg1"/>
                </a:solidFill>
                <a:cs typeface="Times New Roman" panose="02020603050405020304" pitchFamily="18" charset="0"/>
              </a:rPr>
              <a:t>min_support</a:t>
            </a:r>
            <a:endParaRPr lang="en-US" dirty="0">
              <a:solidFill>
                <a:schemeClr val="bg1"/>
              </a:solidFill>
              <a:cs typeface="Times New Roman" panose="02020603050405020304" pitchFamily="18" charset="0"/>
            </a:endParaRPr>
          </a:p>
          <a:p>
            <a:pPr marL="342900" indent="-342900" algn="l">
              <a:buAutoNum type="arabicPeriod"/>
            </a:pPr>
            <a:r>
              <a:rPr lang="en-US" dirty="0">
                <a:solidFill>
                  <a:schemeClr val="bg1"/>
                </a:solidFill>
                <a:cs typeface="Times New Roman" panose="02020603050405020304" pitchFamily="18" charset="0"/>
              </a:rPr>
              <a:t>Confidence greater than or equal to </a:t>
            </a:r>
            <a:r>
              <a:rPr lang="en-US" dirty="0" err="1">
                <a:solidFill>
                  <a:schemeClr val="bg1"/>
                </a:solidFill>
                <a:cs typeface="Times New Roman" panose="02020603050405020304" pitchFamily="18" charset="0"/>
              </a:rPr>
              <a:t>min_confidence</a:t>
            </a:r>
            <a:endParaRPr lang="en-US" dirty="0">
              <a:solidFill>
                <a:schemeClr val="bg1"/>
              </a:solidFill>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cs typeface="Times New Roman" panose="02020603050405020304" pitchFamily="18" charset="0"/>
              </a:rPr>
              <a:t>There are 20,642 records in the grocery dataset, totalling 1139 orders.</a:t>
            </a:r>
          </a:p>
          <a:p>
            <a:pPr marL="285750" indent="-285750">
              <a:buFont typeface="Arial" panose="020B0604020202020204" pitchFamily="34" charset="0"/>
              <a:buChar char="•"/>
            </a:pPr>
            <a:r>
              <a:rPr lang="en-IN" dirty="0">
                <a:solidFill>
                  <a:schemeClr val="bg1"/>
                </a:solidFill>
                <a:cs typeface="Times New Roman" panose="02020603050405020304" pitchFamily="18" charset="0"/>
              </a:rPr>
              <a:t>Customers have purchased numerous goods in a single order, with an average of 18 products per buy.</a:t>
            </a:r>
          </a:p>
          <a:p>
            <a:pPr marL="285750" indent="-285750">
              <a:buFont typeface="Arial" panose="020B0604020202020204" pitchFamily="34" charset="0"/>
              <a:buChar char="•"/>
            </a:pPr>
            <a:r>
              <a:rPr lang="en-IN" dirty="0">
                <a:solidFill>
                  <a:schemeClr val="bg1"/>
                </a:solidFill>
                <a:cs typeface="Times New Roman" panose="02020603050405020304" pitchFamily="18" charset="0"/>
              </a:rPr>
              <a:t>As a result, it is critical to investigate the association between two items.</a:t>
            </a:r>
          </a:p>
          <a:p>
            <a:pPr marL="285750" indent="-285750">
              <a:buFont typeface="Arial" panose="020B0604020202020204" pitchFamily="34" charset="0"/>
              <a:buChar char="•"/>
            </a:pPr>
            <a:r>
              <a:rPr lang="en-IN" dirty="0">
                <a:solidFill>
                  <a:schemeClr val="bg1"/>
                </a:solidFill>
                <a:cs typeface="Times New Roman" panose="02020603050405020304" pitchFamily="18" charset="0"/>
              </a:rPr>
              <a:t>Once the relationship has been assessed, actions can be taken based on the confidence and lift indicators to boost sales by offering combos and giftpacks. </a:t>
            </a:r>
          </a:p>
          <a:p>
            <a:pPr marL="285750" indent="-285750" algn="l">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48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14F92A-C769-4389-A98E-937FC9A67971}"/>
              </a:ext>
            </a:extLst>
          </p:cNvPr>
          <p:cNvSpPr>
            <a:spLocks noGrp="1"/>
          </p:cNvSpPr>
          <p:nvPr>
            <p:ph type="ftr" sz="quarter" idx="17"/>
          </p:nvPr>
        </p:nvSpPr>
        <p:spPr/>
        <p:txBody>
          <a:bodyPr/>
          <a:lstStyle/>
          <a:p>
            <a:r>
              <a:rPr lang="en-US" dirty="0"/>
              <a:t>Auto Mobile Milestone Project-2</a:t>
            </a:r>
          </a:p>
        </p:txBody>
      </p:sp>
      <p:sp>
        <p:nvSpPr>
          <p:cNvPr id="4" name="Slide Number Placeholder 3">
            <a:extLst>
              <a:ext uri="{FF2B5EF4-FFF2-40B4-BE49-F238E27FC236}">
                <a16:creationId xmlns:a16="http://schemas.microsoft.com/office/drawing/2014/main" id="{F70EFC88-61EB-4CAC-9578-FD9B12296019}"/>
              </a:ext>
            </a:extLst>
          </p:cNvPr>
          <p:cNvSpPr>
            <a:spLocks noGrp="1"/>
          </p:cNvSpPr>
          <p:nvPr>
            <p:ph type="sldNum" sz="quarter" idx="18"/>
          </p:nvPr>
        </p:nvSpPr>
        <p:spPr/>
        <p:txBody>
          <a:bodyPr/>
          <a:lstStyle/>
          <a:p>
            <a:fld id="{8699F50C-BE38-4BD0-BA84-9B090E1F2B9B}" type="slidenum">
              <a:rPr lang="en-US" noProof="0" smtClean="0"/>
              <a:t>14</a:t>
            </a:fld>
            <a:endParaRPr lang="en-US" noProof="0" dirty="0"/>
          </a:p>
        </p:txBody>
      </p:sp>
      <p:sp>
        <p:nvSpPr>
          <p:cNvPr id="7" name="TextBox 6">
            <a:extLst>
              <a:ext uri="{FF2B5EF4-FFF2-40B4-BE49-F238E27FC236}">
                <a16:creationId xmlns:a16="http://schemas.microsoft.com/office/drawing/2014/main" id="{9BA983A8-68F7-4FD6-B288-0C9884FCEF8E}"/>
              </a:ext>
            </a:extLst>
          </p:cNvPr>
          <p:cNvSpPr txBox="1"/>
          <p:nvPr/>
        </p:nvSpPr>
        <p:spPr>
          <a:xfrm>
            <a:off x="523783" y="337351"/>
            <a:ext cx="8513685" cy="369332"/>
          </a:xfrm>
          <a:prstGeom prst="rect">
            <a:avLst/>
          </a:prstGeom>
          <a:noFill/>
        </p:spPr>
        <p:txBody>
          <a:bodyPr wrap="square" rtlCol="0">
            <a:spAutoFit/>
          </a:bodyPr>
          <a:lstStyle/>
          <a:p>
            <a:r>
              <a:rPr lang="en-US" b="1" dirty="0">
                <a:solidFill>
                  <a:schemeClr val="bg1"/>
                </a:solidFill>
              </a:rPr>
              <a:t>KNIME WORKFLOW and Output table Image</a:t>
            </a:r>
            <a:endParaRPr lang="en-IN" b="1" dirty="0">
              <a:solidFill>
                <a:schemeClr val="bg1"/>
              </a:solidFill>
            </a:endParaRPr>
          </a:p>
        </p:txBody>
      </p:sp>
      <p:pic>
        <p:nvPicPr>
          <p:cNvPr id="5" name="Picture 4">
            <a:extLst>
              <a:ext uri="{FF2B5EF4-FFF2-40B4-BE49-F238E27FC236}">
                <a16:creationId xmlns:a16="http://schemas.microsoft.com/office/drawing/2014/main" id="{28871F19-19E9-42A1-AB0A-5F9798D87964}"/>
              </a:ext>
            </a:extLst>
          </p:cNvPr>
          <p:cNvPicPr>
            <a:picLocks noChangeAspect="1"/>
          </p:cNvPicPr>
          <p:nvPr/>
        </p:nvPicPr>
        <p:blipFill>
          <a:blip r:embed="rId2"/>
          <a:stretch>
            <a:fillRect/>
          </a:stretch>
        </p:blipFill>
        <p:spPr>
          <a:xfrm>
            <a:off x="523783" y="927066"/>
            <a:ext cx="5131293" cy="303302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3452DF7-DB2F-4DDD-A0E7-A3842FCABB42}"/>
              </a:ext>
            </a:extLst>
          </p:cNvPr>
          <p:cNvPicPr>
            <a:picLocks noChangeAspect="1"/>
          </p:cNvPicPr>
          <p:nvPr/>
        </p:nvPicPr>
        <p:blipFill>
          <a:blip r:embed="rId3"/>
          <a:stretch>
            <a:fillRect/>
          </a:stretch>
        </p:blipFill>
        <p:spPr>
          <a:xfrm>
            <a:off x="5655076" y="927066"/>
            <a:ext cx="6198394" cy="5429284"/>
          </a:xfrm>
          <a:prstGeom prst="rect">
            <a:avLst/>
          </a:prstGeom>
        </p:spPr>
      </p:pic>
      <p:sp>
        <p:nvSpPr>
          <p:cNvPr id="10" name="TextBox 9">
            <a:extLst>
              <a:ext uri="{FF2B5EF4-FFF2-40B4-BE49-F238E27FC236}">
                <a16:creationId xmlns:a16="http://schemas.microsoft.com/office/drawing/2014/main" id="{B8A413B2-0C3A-454E-B6BF-7298F6D87195}"/>
              </a:ext>
            </a:extLst>
          </p:cNvPr>
          <p:cNvSpPr txBox="1"/>
          <p:nvPr/>
        </p:nvSpPr>
        <p:spPr>
          <a:xfrm>
            <a:off x="523783" y="4314548"/>
            <a:ext cx="4989250" cy="1754326"/>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chemeClr val="bg1"/>
                </a:solidFill>
                <a:cs typeface="Times New Roman" panose="02020603050405020304" pitchFamily="18" charset="0"/>
              </a:rPr>
              <a:t>KNIME has been used in order to understand different association rules.</a:t>
            </a: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The data has been grouped according to the order ID.</a:t>
            </a:r>
          </a:p>
          <a:p>
            <a:pPr marL="285750" indent="-285750">
              <a:buFont typeface="Arial" panose="020B0604020202020204" pitchFamily="34" charset="0"/>
              <a:buChar char="•"/>
            </a:pPr>
            <a:r>
              <a:rPr lang="en-IN" dirty="0">
                <a:solidFill>
                  <a:schemeClr val="bg1"/>
                </a:solidFill>
                <a:cs typeface="Times New Roman" panose="02020603050405020304" pitchFamily="18" charset="0"/>
              </a:rPr>
              <a:t>The tabular representation beside represents the function of cell splitter.</a:t>
            </a:r>
            <a:endParaRPr lang="en-IN" dirty="0">
              <a:solidFill>
                <a:schemeClr val="bg1"/>
              </a:solidFill>
            </a:endParaRPr>
          </a:p>
        </p:txBody>
      </p:sp>
    </p:spTree>
    <p:extLst>
      <p:ext uri="{BB962C8B-B14F-4D97-AF65-F5344CB8AC3E}">
        <p14:creationId xmlns:p14="http://schemas.microsoft.com/office/powerpoint/2010/main" val="290183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14F92A-C769-4389-A98E-937FC9A67971}"/>
              </a:ext>
            </a:extLst>
          </p:cNvPr>
          <p:cNvSpPr>
            <a:spLocks noGrp="1"/>
          </p:cNvSpPr>
          <p:nvPr>
            <p:ph type="ftr" sz="quarter" idx="17"/>
          </p:nvPr>
        </p:nvSpPr>
        <p:spPr/>
        <p:txBody>
          <a:bodyPr/>
          <a:lstStyle/>
          <a:p>
            <a:r>
              <a:rPr lang="en-US" dirty="0"/>
              <a:t>Auto Mobile Milestone Project-2</a:t>
            </a:r>
          </a:p>
        </p:txBody>
      </p:sp>
      <p:sp>
        <p:nvSpPr>
          <p:cNvPr id="4" name="Slide Number Placeholder 3">
            <a:extLst>
              <a:ext uri="{FF2B5EF4-FFF2-40B4-BE49-F238E27FC236}">
                <a16:creationId xmlns:a16="http://schemas.microsoft.com/office/drawing/2014/main" id="{F70EFC88-61EB-4CAC-9578-FD9B12296019}"/>
              </a:ext>
            </a:extLst>
          </p:cNvPr>
          <p:cNvSpPr>
            <a:spLocks noGrp="1"/>
          </p:cNvSpPr>
          <p:nvPr>
            <p:ph type="sldNum" sz="quarter" idx="18"/>
          </p:nvPr>
        </p:nvSpPr>
        <p:spPr/>
        <p:txBody>
          <a:bodyPr/>
          <a:lstStyle/>
          <a:p>
            <a:fld id="{8699F50C-BE38-4BD0-BA84-9B090E1F2B9B}" type="slidenum">
              <a:rPr lang="en-US" noProof="0" smtClean="0"/>
              <a:t>15</a:t>
            </a:fld>
            <a:endParaRPr lang="en-US" noProof="0" dirty="0"/>
          </a:p>
        </p:txBody>
      </p:sp>
      <p:sp>
        <p:nvSpPr>
          <p:cNvPr id="7" name="TextBox 6">
            <a:extLst>
              <a:ext uri="{FF2B5EF4-FFF2-40B4-BE49-F238E27FC236}">
                <a16:creationId xmlns:a16="http://schemas.microsoft.com/office/drawing/2014/main" id="{9BA983A8-68F7-4FD6-B288-0C9884FCEF8E}"/>
              </a:ext>
            </a:extLst>
          </p:cNvPr>
          <p:cNvSpPr txBox="1"/>
          <p:nvPr/>
        </p:nvSpPr>
        <p:spPr>
          <a:xfrm>
            <a:off x="587104" y="587701"/>
            <a:ext cx="8513685" cy="369332"/>
          </a:xfrm>
          <a:prstGeom prst="rect">
            <a:avLst/>
          </a:prstGeom>
          <a:noFill/>
        </p:spPr>
        <p:txBody>
          <a:bodyPr wrap="square" rtlCol="0">
            <a:spAutoFit/>
          </a:bodyPr>
          <a:lstStyle/>
          <a:p>
            <a:r>
              <a:rPr lang="en-US" b="1" i="0" dirty="0">
                <a:solidFill>
                  <a:schemeClr val="bg1"/>
                </a:solidFill>
                <a:effectLst/>
                <a:latin typeface="Arial" panose="020B0604020202020204" pitchFamily="34" charset="0"/>
              </a:rPr>
              <a:t>Threshold Values of lift values, Support and Confidence </a:t>
            </a:r>
            <a:endParaRPr lang="en-IN" dirty="0">
              <a:solidFill>
                <a:schemeClr val="bg1"/>
              </a:solidFill>
            </a:endParaRPr>
          </a:p>
        </p:txBody>
      </p:sp>
      <p:sp>
        <p:nvSpPr>
          <p:cNvPr id="10" name="TextBox 9">
            <a:extLst>
              <a:ext uri="{FF2B5EF4-FFF2-40B4-BE49-F238E27FC236}">
                <a16:creationId xmlns:a16="http://schemas.microsoft.com/office/drawing/2014/main" id="{51070F22-4442-480E-A2FD-1860435FD920}"/>
              </a:ext>
            </a:extLst>
          </p:cNvPr>
          <p:cNvSpPr txBox="1"/>
          <p:nvPr/>
        </p:nvSpPr>
        <p:spPr>
          <a:xfrm>
            <a:off x="494779" y="1203771"/>
            <a:ext cx="11202442" cy="5066528"/>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chemeClr val="bg1"/>
                </a:solidFill>
                <a:effectLst/>
              </a:rPr>
              <a:t>Support and Confidence measure how interesting the rule is. It is set by the minimum support and minimum confidence thresholds.</a:t>
            </a:r>
          </a:p>
          <a:p>
            <a:pPr marL="285750" indent="-285750">
              <a:buFont typeface="Arial" panose="020B0604020202020204" pitchFamily="34" charset="0"/>
              <a:buChar char="•"/>
            </a:pPr>
            <a:r>
              <a:rPr lang="en-US" sz="2000" b="0" i="0" dirty="0">
                <a:solidFill>
                  <a:schemeClr val="bg1"/>
                </a:solidFill>
                <a:effectLst/>
              </a:rPr>
              <a:t>These thresholds set by client help to compare the rule strength according to your own or client's will. </a:t>
            </a:r>
          </a:p>
          <a:p>
            <a:pPr marL="285750" indent="-285750">
              <a:buFont typeface="Arial" panose="020B0604020202020204" pitchFamily="34" charset="0"/>
              <a:buChar char="•"/>
            </a:pPr>
            <a:r>
              <a:rPr lang="en-US" sz="2000" b="0" i="0" dirty="0">
                <a:solidFill>
                  <a:schemeClr val="bg1"/>
                </a:solidFill>
                <a:effectLst/>
              </a:rPr>
              <a:t>The closer to threshold the more the rule is of use to the client.</a:t>
            </a:r>
          </a:p>
          <a:p>
            <a:pPr marL="285750" indent="-285750">
              <a:buFont typeface="Arial" panose="020B0604020202020204" pitchFamily="34" charset="0"/>
              <a:buChar char="•"/>
            </a:pPr>
            <a:r>
              <a:rPr lang="en-US" sz="2000" b="1" dirty="0">
                <a:solidFill>
                  <a:schemeClr val="bg1"/>
                </a:solidFill>
              </a:rPr>
              <a:t>Frequent Item sets: </a:t>
            </a:r>
          </a:p>
          <a:p>
            <a:r>
              <a:rPr lang="en-US" sz="2000" dirty="0">
                <a:solidFill>
                  <a:schemeClr val="bg1"/>
                </a:solidFill>
              </a:rPr>
              <a:t>	Item-sets whose support is greater or equal than minimum support threshold (</a:t>
            </a:r>
            <a:r>
              <a:rPr lang="en-US" sz="2000" dirty="0" err="1">
                <a:solidFill>
                  <a:schemeClr val="bg1"/>
                </a:solidFill>
              </a:rPr>
              <a:t>min_sup</a:t>
            </a:r>
            <a:r>
              <a:rPr lang="en-US" sz="2000" dirty="0">
                <a:solidFill>
                  <a:schemeClr val="bg1"/>
                </a:solidFill>
              </a:rPr>
              <a:t>).</a:t>
            </a:r>
          </a:p>
          <a:p>
            <a:pPr marL="285750" indent="-285750">
              <a:buFont typeface="Arial" panose="020B0604020202020204" pitchFamily="34" charset="0"/>
              <a:buChar char="•"/>
            </a:pPr>
            <a:r>
              <a:rPr lang="en-US" sz="2000" b="1" dirty="0">
                <a:solidFill>
                  <a:schemeClr val="bg1"/>
                </a:solidFill>
              </a:rPr>
              <a:t>Strong rules: </a:t>
            </a:r>
          </a:p>
          <a:p>
            <a:r>
              <a:rPr lang="en-US" sz="2000" dirty="0">
                <a:solidFill>
                  <a:schemeClr val="bg1"/>
                </a:solidFill>
              </a:rPr>
              <a:t>	If a rule A=&gt;B[Support, Confidence] satisfies </a:t>
            </a:r>
            <a:r>
              <a:rPr lang="en-US" sz="2000" dirty="0" err="1">
                <a:solidFill>
                  <a:schemeClr val="bg1"/>
                </a:solidFill>
              </a:rPr>
              <a:t>min_sup</a:t>
            </a:r>
            <a:r>
              <a:rPr lang="en-US" sz="2000" dirty="0">
                <a:solidFill>
                  <a:schemeClr val="bg1"/>
                </a:solidFill>
              </a:rPr>
              <a:t> and </a:t>
            </a:r>
            <a:r>
              <a:rPr lang="en-US" sz="2000" dirty="0" err="1">
                <a:solidFill>
                  <a:schemeClr val="bg1"/>
                </a:solidFill>
              </a:rPr>
              <a:t>min_confidence</a:t>
            </a:r>
            <a:r>
              <a:rPr lang="en-US" sz="2000" dirty="0">
                <a:solidFill>
                  <a:schemeClr val="bg1"/>
                </a:solidFill>
              </a:rPr>
              <a:t> then it is a strong rule.</a:t>
            </a:r>
          </a:p>
          <a:p>
            <a:pPr marL="285750" indent="-285750">
              <a:buFont typeface="Arial" panose="020B0604020202020204" pitchFamily="34" charset="0"/>
              <a:buChar char="•"/>
            </a:pPr>
            <a:r>
              <a:rPr lang="en-US" sz="2000" b="1" dirty="0">
                <a:solidFill>
                  <a:schemeClr val="bg1"/>
                </a:solidFill>
              </a:rPr>
              <a:t>Lift: </a:t>
            </a:r>
          </a:p>
          <a:p>
            <a:r>
              <a:rPr lang="en-US" sz="2000" dirty="0">
                <a:solidFill>
                  <a:schemeClr val="bg1"/>
                </a:solidFill>
              </a:rPr>
              <a:t>	Lift gives the correlation between A and B in the rule A=&gt;B. </a:t>
            </a:r>
          </a:p>
          <a:p>
            <a:r>
              <a:rPr lang="en-US" sz="2000" dirty="0">
                <a:solidFill>
                  <a:schemeClr val="bg1"/>
                </a:solidFill>
              </a:rPr>
              <a:t>	Correlation shows how one item-set A effects the item-set B.</a:t>
            </a:r>
          </a:p>
          <a:p>
            <a:r>
              <a:rPr lang="en-US" sz="2000" b="0" i="0" u="none" strike="noStrike" dirty="0">
                <a:solidFill>
                  <a:srgbClr val="3D4251"/>
                </a:solidFill>
                <a:effectLst/>
              </a:rPr>
              <a:t>	</a:t>
            </a:r>
            <a:r>
              <a:rPr lang="en-US" sz="2000" b="0" i="0" u="none" strike="noStrike" dirty="0">
                <a:solidFill>
                  <a:schemeClr val="bg1"/>
                </a:solidFill>
                <a:effectLst/>
              </a:rPr>
              <a:t>Lift(A=&gt;B)=</a:t>
            </a:r>
            <a:r>
              <a:rPr lang="en-US" sz="2000" b="0" i="0" u="none" strike="noStrike" dirty="0" err="1">
                <a:solidFill>
                  <a:schemeClr val="bg1"/>
                </a:solidFill>
                <a:effectLst/>
              </a:rPr>
              <a:t>SupportSupp</a:t>
            </a:r>
            <a:r>
              <a:rPr lang="en-US" sz="2000" b="0" i="0" u="none" strike="noStrike" dirty="0">
                <a:solidFill>
                  <a:schemeClr val="bg1"/>
                </a:solidFill>
                <a:effectLst/>
              </a:rPr>
              <a:t>(A)Supp(B)</a:t>
            </a:r>
            <a:endParaRPr lang="en-US" sz="2000" dirty="0">
              <a:solidFill>
                <a:schemeClr val="bg1"/>
              </a:solidFill>
            </a:endParaRPr>
          </a:p>
          <a:p>
            <a:pPr marL="285750" indent="-285750">
              <a:buFont typeface="Arial" panose="020B0604020202020204" pitchFamily="34" charset="0"/>
              <a:buChar char="•"/>
            </a:pPr>
            <a:r>
              <a:rPr lang="en-IN" sz="2000" dirty="0">
                <a:solidFill>
                  <a:schemeClr val="bg1"/>
                </a:solidFill>
                <a:cs typeface="Times New Roman" panose="02020603050405020304" pitchFamily="18" charset="0"/>
              </a:rPr>
              <a:t>A rule may appear to have a strong association in a data collection because it appears frequently, but it may emerge much less frequently when applied.</a:t>
            </a:r>
          </a:p>
          <a:p>
            <a:pPr marL="285750" indent="-285750">
              <a:buFont typeface="Arial" panose="020B0604020202020204" pitchFamily="34" charset="0"/>
              <a:buChar char="•"/>
            </a:pPr>
            <a:endParaRPr lang="en-US" b="0" i="0" dirty="0">
              <a:solidFill>
                <a:schemeClr val="bg1"/>
              </a:solidFill>
              <a:effectLst/>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55701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14F92A-C769-4389-A98E-937FC9A67971}"/>
              </a:ext>
            </a:extLst>
          </p:cNvPr>
          <p:cNvSpPr>
            <a:spLocks noGrp="1"/>
          </p:cNvSpPr>
          <p:nvPr>
            <p:ph type="ftr" sz="quarter" idx="17"/>
          </p:nvPr>
        </p:nvSpPr>
        <p:spPr/>
        <p:txBody>
          <a:bodyPr/>
          <a:lstStyle/>
          <a:p>
            <a:r>
              <a:rPr lang="en-US" dirty="0"/>
              <a:t>Auto Mobile Milestone Project-2</a:t>
            </a:r>
          </a:p>
        </p:txBody>
      </p:sp>
      <p:sp>
        <p:nvSpPr>
          <p:cNvPr id="4" name="Slide Number Placeholder 3">
            <a:extLst>
              <a:ext uri="{FF2B5EF4-FFF2-40B4-BE49-F238E27FC236}">
                <a16:creationId xmlns:a16="http://schemas.microsoft.com/office/drawing/2014/main" id="{F70EFC88-61EB-4CAC-9578-FD9B12296019}"/>
              </a:ext>
            </a:extLst>
          </p:cNvPr>
          <p:cNvSpPr>
            <a:spLocks noGrp="1"/>
          </p:cNvSpPr>
          <p:nvPr>
            <p:ph type="sldNum" sz="quarter" idx="18"/>
          </p:nvPr>
        </p:nvSpPr>
        <p:spPr/>
        <p:txBody>
          <a:bodyPr/>
          <a:lstStyle/>
          <a:p>
            <a:fld id="{8699F50C-BE38-4BD0-BA84-9B090E1F2B9B}" type="slidenum">
              <a:rPr lang="en-US" noProof="0" smtClean="0"/>
              <a:t>16</a:t>
            </a:fld>
            <a:endParaRPr lang="en-US" noProof="0" dirty="0"/>
          </a:p>
        </p:txBody>
      </p:sp>
      <p:sp>
        <p:nvSpPr>
          <p:cNvPr id="10" name="TextBox 9">
            <a:extLst>
              <a:ext uri="{FF2B5EF4-FFF2-40B4-BE49-F238E27FC236}">
                <a16:creationId xmlns:a16="http://schemas.microsoft.com/office/drawing/2014/main" id="{799AA55F-840D-4D5F-AB7D-49C83084D271}"/>
              </a:ext>
            </a:extLst>
          </p:cNvPr>
          <p:cNvSpPr txBox="1"/>
          <p:nvPr/>
        </p:nvSpPr>
        <p:spPr>
          <a:xfrm>
            <a:off x="404991" y="1314685"/>
            <a:ext cx="10106170" cy="3477875"/>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solidFill>
                <a:cs typeface="Times New Roman" panose="02020603050405020304" pitchFamily="18" charset="0"/>
              </a:rPr>
              <a:t>There is no particular threshold value of support. If the dataset is large then it is advisable to set the value at 10% and increase it accordingly till required number of associations are generated.</a:t>
            </a:r>
            <a:endParaRPr lang="en-US" sz="2000" dirty="0">
              <a:solidFill>
                <a:schemeClr val="bg1"/>
              </a:solidFill>
            </a:endParaRPr>
          </a:p>
          <a:p>
            <a:pPr marL="285750" indent="-285750">
              <a:buFont typeface="Arial" panose="020B0604020202020204" pitchFamily="34" charset="0"/>
              <a:buChar char="•"/>
            </a:pPr>
            <a:r>
              <a:rPr lang="en-IN" sz="2000" dirty="0">
                <a:solidFill>
                  <a:schemeClr val="bg1"/>
                </a:solidFill>
                <a:cs typeface="Times New Roman" panose="02020603050405020304" pitchFamily="18" charset="0"/>
              </a:rPr>
              <a:t>The threshold value of support in this case is 10%. Association rules are not developing if the value goes beyond 10%</a:t>
            </a:r>
          </a:p>
          <a:p>
            <a:pPr marL="285750" indent="-285750">
              <a:buFont typeface="Arial" panose="020B0604020202020204" pitchFamily="34" charset="0"/>
              <a:buChar char="•"/>
            </a:pPr>
            <a:r>
              <a:rPr lang="en-IN" sz="2000" dirty="0">
                <a:solidFill>
                  <a:schemeClr val="bg1"/>
                </a:solidFill>
                <a:cs typeface="Times New Roman" panose="02020603050405020304" pitchFamily="18" charset="0"/>
              </a:rPr>
              <a:t>Also, the confidence is kept at 40% which is optimal level.</a:t>
            </a:r>
          </a:p>
          <a:p>
            <a:pPr marL="285750" indent="-285750">
              <a:buFont typeface="Arial" panose="020B0604020202020204" pitchFamily="34" charset="0"/>
              <a:buChar char="•"/>
            </a:pPr>
            <a:r>
              <a:rPr lang="en-IN" sz="2000" dirty="0">
                <a:solidFill>
                  <a:schemeClr val="bg1"/>
                </a:solidFill>
                <a:cs typeface="Times New Roman" panose="02020603050405020304" pitchFamily="18" charset="0"/>
              </a:rPr>
              <a:t>The associations with highest lift values are considered to be accepted more.</a:t>
            </a:r>
          </a:p>
          <a:p>
            <a:pPr marL="285750" indent="-285750">
              <a:buFont typeface="Arial" panose="020B0604020202020204" pitchFamily="34" charset="0"/>
              <a:buChar char="•"/>
            </a:pPr>
            <a:r>
              <a:rPr lang="en-IN" sz="2000" dirty="0">
                <a:solidFill>
                  <a:schemeClr val="bg1"/>
                </a:solidFill>
                <a:cs typeface="Times New Roman" panose="02020603050405020304" pitchFamily="18" charset="0"/>
              </a:rPr>
              <a:t>In the following case, the association rule is formed highest lift value that is 12.34% at a confidence level of 46% and support of 18%.</a:t>
            </a:r>
          </a:p>
          <a:p>
            <a:pPr marL="285750" indent="-285750">
              <a:buFont typeface="Arial" panose="020B0604020202020204" pitchFamily="34" charset="0"/>
              <a:buChar char="•"/>
            </a:pPr>
            <a:r>
              <a:rPr lang="en-IN" sz="2000" dirty="0">
                <a:solidFill>
                  <a:schemeClr val="bg1"/>
                </a:solidFill>
                <a:cs typeface="Times New Roman" panose="02020603050405020304" pitchFamily="18" charset="0"/>
              </a:rPr>
              <a:t>This rule implies that the customers who bought dishwashing also purchased mixes.</a:t>
            </a:r>
          </a:p>
          <a:p>
            <a:pPr marL="285750" indent="-285750">
              <a:buFont typeface="Arial" panose="020B0604020202020204" pitchFamily="34" charset="0"/>
              <a:buChar char="•"/>
            </a:pPr>
            <a:r>
              <a:rPr lang="en-IN" sz="2000" dirty="0">
                <a:solidFill>
                  <a:schemeClr val="bg1"/>
                </a:solidFill>
                <a:cs typeface="Times New Roman" panose="02020603050405020304" pitchFamily="18" charset="0"/>
              </a:rPr>
              <a:t>Also the customers who bought soda have high chances of buying eggs.</a:t>
            </a:r>
          </a:p>
        </p:txBody>
      </p:sp>
      <p:sp>
        <p:nvSpPr>
          <p:cNvPr id="12" name="TextBox 11">
            <a:extLst>
              <a:ext uri="{FF2B5EF4-FFF2-40B4-BE49-F238E27FC236}">
                <a16:creationId xmlns:a16="http://schemas.microsoft.com/office/drawing/2014/main" id="{100CA4AC-4F71-405F-9BFA-99F160444537}"/>
              </a:ext>
            </a:extLst>
          </p:cNvPr>
          <p:cNvSpPr txBox="1"/>
          <p:nvPr/>
        </p:nvSpPr>
        <p:spPr>
          <a:xfrm>
            <a:off x="568171" y="601007"/>
            <a:ext cx="6098958" cy="369332"/>
          </a:xfrm>
          <a:prstGeom prst="rect">
            <a:avLst/>
          </a:prstGeom>
          <a:noFill/>
        </p:spPr>
        <p:txBody>
          <a:bodyPr wrap="square">
            <a:spAutoFit/>
          </a:bodyPr>
          <a:lstStyle/>
          <a:p>
            <a:r>
              <a:rPr lang="en-US" b="1" i="0" dirty="0">
                <a:solidFill>
                  <a:schemeClr val="bg1"/>
                </a:solidFill>
                <a:effectLst/>
                <a:latin typeface="Arial" panose="020B0604020202020204" pitchFamily="34" charset="0"/>
              </a:rPr>
              <a:t>lift values, Support and Confidence </a:t>
            </a:r>
            <a:endParaRPr lang="en-IN" dirty="0"/>
          </a:p>
        </p:txBody>
      </p:sp>
    </p:spTree>
    <p:extLst>
      <p:ext uri="{BB962C8B-B14F-4D97-AF65-F5344CB8AC3E}">
        <p14:creationId xmlns:p14="http://schemas.microsoft.com/office/powerpoint/2010/main" val="211983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14F92A-C769-4389-A98E-937FC9A67971}"/>
              </a:ext>
            </a:extLst>
          </p:cNvPr>
          <p:cNvSpPr>
            <a:spLocks noGrp="1"/>
          </p:cNvSpPr>
          <p:nvPr>
            <p:ph type="ftr" sz="quarter" idx="17"/>
          </p:nvPr>
        </p:nvSpPr>
        <p:spPr/>
        <p:txBody>
          <a:bodyPr/>
          <a:lstStyle/>
          <a:p>
            <a:r>
              <a:rPr lang="en-US" dirty="0"/>
              <a:t>Auto Mobile Milestone Project-2</a:t>
            </a:r>
          </a:p>
        </p:txBody>
      </p:sp>
      <p:sp>
        <p:nvSpPr>
          <p:cNvPr id="4" name="Slide Number Placeholder 3">
            <a:extLst>
              <a:ext uri="{FF2B5EF4-FFF2-40B4-BE49-F238E27FC236}">
                <a16:creationId xmlns:a16="http://schemas.microsoft.com/office/drawing/2014/main" id="{F70EFC88-61EB-4CAC-9578-FD9B12296019}"/>
              </a:ext>
            </a:extLst>
          </p:cNvPr>
          <p:cNvSpPr>
            <a:spLocks noGrp="1"/>
          </p:cNvSpPr>
          <p:nvPr>
            <p:ph type="sldNum" sz="quarter" idx="18"/>
          </p:nvPr>
        </p:nvSpPr>
        <p:spPr/>
        <p:txBody>
          <a:bodyPr/>
          <a:lstStyle/>
          <a:p>
            <a:fld id="{8699F50C-BE38-4BD0-BA84-9B090E1F2B9B}" type="slidenum">
              <a:rPr lang="en-US" noProof="0" smtClean="0"/>
              <a:t>17</a:t>
            </a:fld>
            <a:endParaRPr lang="en-US" noProof="0" dirty="0"/>
          </a:p>
        </p:txBody>
      </p:sp>
      <p:sp>
        <p:nvSpPr>
          <p:cNvPr id="7" name="TextBox 6">
            <a:extLst>
              <a:ext uri="{FF2B5EF4-FFF2-40B4-BE49-F238E27FC236}">
                <a16:creationId xmlns:a16="http://schemas.microsoft.com/office/drawing/2014/main" id="{9BA983A8-68F7-4FD6-B288-0C9884FCEF8E}"/>
              </a:ext>
            </a:extLst>
          </p:cNvPr>
          <p:cNvSpPr txBox="1"/>
          <p:nvPr/>
        </p:nvSpPr>
        <p:spPr>
          <a:xfrm>
            <a:off x="523783" y="337351"/>
            <a:ext cx="8513685" cy="369332"/>
          </a:xfrm>
          <a:prstGeom prst="rect">
            <a:avLst/>
          </a:prstGeom>
          <a:noFill/>
        </p:spPr>
        <p:txBody>
          <a:bodyPr wrap="square" rtlCol="0">
            <a:spAutoFit/>
          </a:bodyPr>
          <a:lstStyle/>
          <a:p>
            <a:r>
              <a:rPr lang="en-US" b="1" dirty="0">
                <a:solidFill>
                  <a:schemeClr val="bg1"/>
                </a:solidFill>
              </a:rPr>
              <a:t>Association rule in Tabular</a:t>
            </a:r>
            <a:endParaRPr lang="en-IN" b="1" dirty="0">
              <a:solidFill>
                <a:schemeClr val="bg1"/>
              </a:solidFill>
            </a:endParaRPr>
          </a:p>
        </p:txBody>
      </p:sp>
      <p:sp>
        <p:nvSpPr>
          <p:cNvPr id="8" name="TextBox 7">
            <a:extLst>
              <a:ext uri="{FF2B5EF4-FFF2-40B4-BE49-F238E27FC236}">
                <a16:creationId xmlns:a16="http://schemas.microsoft.com/office/drawing/2014/main" id="{E4CE2135-8738-4887-B6FB-D0BFBCBE941C}"/>
              </a:ext>
            </a:extLst>
          </p:cNvPr>
          <p:cNvSpPr txBox="1"/>
          <p:nvPr/>
        </p:nvSpPr>
        <p:spPr>
          <a:xfrm>
            <a:off x="523783" y="5982040"/>
            <a:ext cx="10413506"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cs typeface="Times New Roman" panose="02020603050405020304" pitchFamily="18" charset="0"/>
              </a:rPr>
              <a:t>The output has been analysed in the form of descending order of Lift, as higher the list higher will be the association.</a:t>
            </a:r>
          </a:p>
        </p:txBody>
      </p:sp>
      <p:pic>
        <p:nvPicPr>
          <p:cNvPr id="10" name="Picture 9">
            <a:extLst>
              <a:ext uri="{FF2B5EF4-FFF2-40B4-BE49-F238E27FC236}">
                <a16:creationId xmlns:a16="http://schemas.microsoft.com/office/drawing/2014/main" id="{0DF1AC76-C07B-4AD3-81FC-47538D50F530}"/>
              </a:ext>
            </a:extLst>
          </p:cNvPr>
          <p:cNvPicPr>
            <a:picLocks noChangeAspect="1"/>
          </p:cNvPicPr>
          <p:nvPr/>
        </p:nvPicPr>
        <p:blipFill>
          <a:blip r:embed="rId2"/>
          <a:stretch>
            <a:fillRect/>
          </a:stretch>
        </p:blipFill>
        <p:spPr>
          <a:xfrm>
            <a:off x="523783" y="787758"/>
            <a:ext cx="10623188" cy="5113206"/>
          </a:xfrm>
          <a:prstGeom prst="rect">
            <a:avLst/>
          </a:prstGeom>
        </p:spPr>
      </p:pic>
    </p:spTree>
    <p:extLst>
      <p:ext uri="{BB962C8B-B14F-4D97-AF65-F5344CB8AC3E}">
        <p14:creationId xmlns:p14="http://schemas.microsoft.com/office/powerpoint/2010/main" val="3281039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14F92A-C769-4389-A98E-937FC9A67971}"/>
              </a:ext>
            </a:extLst>
          </p:cNvPr>
          <p:cNvSpPr>
            <a:spLocks noGrp="1"/>
          </p:cNvSpPr>
          <p:nvPr>
            <p:ph type="ftr" sz="quarter" idx="17"/>
          </p:nvPr>
        </p:nvSpPr>
        <p:spPr/>
        <p:txBody>
          <a:bodyPr/>
          <a:lstStyle/>
          <a:p>
            <a:r>
              <a:rPr lang="en-US" dirty="0"/>
              <a:t>Auto Mobile Milestone Project-2</a:t>
            </a:r>
          </a:p>
        </p:txBody>
      </p:sp>
      <p:sp>
        <p:nvSpPr>
          <p:cNvPr id="4" name="Slide Number Placeholder 3">
            <a:extLst>
              <a:ext uri="{FF2B5EF4-FFF2-40B4-BE49-F238E27FC236}">
                <a16:creationId xmlns:a16="http://schemas.microsoft.com/office/drawing/2014/main" id="{F70EFC88-61EB-4CAC-9578-FD9B12296019}"/>
              </a:ext>
            </a:extLst>
          </p:cNvPr>
          <p:cNvSpPr>
            <a:spLocks noGrp="1"/>
          </p:cNvSpPr>
          <p:nvPr>
            <p:ph type="sldNum" sz="quarter" idx="18"/>
          </p:nvPr>
        </p:nvSpPr>
        <p:spPr/>
        <p:txBody>
          <a:bodyPr/>
          <a:lstStyle/>
          <a:p>
            <a:fld id="{8699F50C-BE38-4BD0-BA84-9B090E1F2B9B}" type="slidenum">
              <a:rPr lang="en-US" noProof="0" smtClean="0"/>
              <a:t>18</a:t>
            </a:fld>
            <a:endParaRPr lang="en-US" noProof="0" dirty="0"/>
          </a:p>
        </p:txBody>
      </p:sp>
      <p:sp>
        <p:nvSpPr>
          <p:cNvPr id="2" name="TextBox 1">
            <a:extLst>
              <a:ext uri="{FF2B5EF4-FFF2-40B4-BE49-F238E27FC236}">
                <a16:creationId xmlns:a16="http://schemas.microsoft.com/office/drawing/2014/main" id="{EBF215C6-4A92-46EA-8C5B-45C7FA75EC82}"/>
              </a:ext>
            </a:extLst>
          </p:cNvPr>
          <p:cNvSpPr txBox="1"/>
          <p:nvPr/>
        </p:nvSpPr>
        <p:spPr>
          <a:xfrm>
            <a:off x="338530" y="310719"/>
            <a:ext cx="3329126" cy="523220"/>
          </a:xfrm>
          <a:prstGeom prst="rect">
            <a:avLst/>
          </a:prstGeom>
          <a:noFill/>
        </p:spPr>
        <p:txBody>
          <a:bodyPr wrap="square" rtlCol="0">
            <a:spAutoFit/>
          </a:bodyPr>
          <a:lstStyle/>
          <a:p>
            <a:r>
              <a:rPr lang="en-US" sz="2800" b="1" dirty="0">
                <a:solidFill>
                  <a:schemeClr val="bg1"/>
                </a:solidFill>
                <a:latin typeface="+mj-lt"/>
              </a:rPr>
              <a:t>RECOMMENDATIONS</a:t>
            </a:r>
            <a:endParaRPr lang="en-IN" sz="2800" b="1" dirty="0">
              <a:solidFill>
                <a:schemeClr val="bg1"/>
              </a:solidFill>
              <a:latin typeface="+mj-lt"/>
            </a:endParaRPr>
          </a:p>
        </p:txBody>
      </p:sp>
      <p:sp>
        <p:nvSpPr>
          <p:cNvPr id="10" name="TextBox 9">
            <a:extLst>
              <a:ext uri="{FF2B5EF4-FFF2-40B4-BE49-F238E27FC236}">
                <a16:creationId xmlns:a16="http://schemas.microsoft.com/office/drawing/2014/main" id="{E4FCF89A-EB60-4160-91A7-D99C2815B82B}"/>
              </a:ext>
            </a:extLst>
          </p:cNvPr>
          <p:cNvSpPr txBox="1"/>
          <p:nvPr/>
        </p:nvSpPr>
        <p:spPr>
          <a:xfrm>
            <a:off x="338530" y="1031815"/>
            <a:ext cx="11440355" cy="4524315"/>
          </a:xfrm>
          <a:prstGeom prst="rect">
            <a:avLst/>
          </a:prstGeom>
          <a:noFill/>
        </p:spPr>
        <p:txBody>
          <a:bodyPr wrap="square" numCol="2">
            <a:spAutoFit/>
          </a:bodyPr>
          <a:lstStyle/>
          <a:p>
            <a:pPr marL="342900" indent="-342900">
              <a:buFont typeface="Arial" panose="020B0604020202020204" pitchFamily="34" charset="0"/>
              <a:buChar char="•"/>
            </a:pPr>
            <a:r>
              <a:rPr lang="en-IN" dirty="0">
                <a:solidFill>
                  <a:schemeClr val="bg1"/>
                </a:solidFill>
                <a:cs typeface="Times New Roman" panose="02020603050405020304" pitchFamily="18" charset="0"/>
              </a:rPr>
              <a:t>From the analysis, one can conclude that the number of orders has been falling drastically over the years.</a:t>
            </a:r>
          </a:p>
          <a:p>
            <a:pPr marL="342900" indent="-342900">
              <a:buFont typeface="Arial" panose="020B0604020202020204" pitchFamily="34" charset="0"/>
              <a:buChar char="•"/>
            </a:pPr>
            <a:r>
              <a:rPr lang="en-IN" dirty="0">
                <a:solidFill>
                  <a:schemeClr val="bg1"/>
                </a:solidFill>
                <a:cs typeface="Times New Roman" panose="02020603050405020304" pitchFamily="18" charset="0"/>
              </a:rPr>
              <a:t>The highest number of orders was in 2018 and then followed by 2019.</a:t>
            </a:r>
          </a:p>
          <a:p>
            <a:pPr marL="342900" indent="-342900">
              <a:buFont typeface="Arial" panose="020B0604020202020204" pitchFamily="34" charset="0"/>
              <a:buChar char="•"/>
            </a:pPr>
            <a:r>
              <a:rPr lang="en-IN" dirty="0">
                <a:solidFill>
                  <a:schemeClr val="bg1"/>
                </a:solidFill>
                <a:cs typeface="Times New Roman" panose="02020603050405020304" pitchFamily="18" charset="0"/>
              </a:rPr>
              <a:t>The Q4 data has not been provided or can conclude that there are no orders placed in Q4.</a:t>
            </a:r>
          </a:p>
          <a:p>
            <a:pPr marL="342900" indent="-342900">
              <a:buFont typeface="Arial" panose="020B0604020202020204" pitchFamily="34" charset="0"/>
              <a:buChar char="•"/>
            </a:pPr>
            <a:r>
              <a:rPr lang="en-IN" dirty="0">
                <a:solidFill>
                  <a:schemeClr val="bg1"/>
                </a:solidFill>
                <a:cs typeface="Times New Roman" panose="02020603050405020304" pitchFamily="18" charset="0"/>
              </a:rPr>
              <a:t>The store can provide discounts in the middle of the month in order to attract more customers.</a:t>
            </a:r>
          </a:p>
          <a:p>
            <a:pPr marL="342900" indent="-342900">
              <a:buFont typeface="Arial" panose="020B0604020202020204" pitchFamily="34" charset="0"/>
              <a:buChar char="•"/>
            </a:pPr>
            <a:r>
              <a:rPr lang="en-IN" dirty="0">
                <a:solidFill>
                  <a:schemeClr val="bg1"/>
                </a:solidFill>
                <a:cs typeface="Times New Roman" panose="02020603050405020304" pitchFamily="18" charset="0"/>
              </a:rPr>
              <a:t>Poultry and ice-creams are most frequently ordered items. It is advisable to increase the variety of items in this category so that customers will have a lot to choose. </a:t>
            </a:r>
          </a:p>
          <a:p>
            <a:pPr marL="342900" indent="-342900">
              <a:buFont typeface="Arial" panose="020B0604020202020204" pitchFamily="34" charset="0"/>
              <a:buChar char="•"/>
            </a:pPr>
            <a:r>
              <a:rPr lang="en-IN" dirty="0">
                <a:solidFill>
                  <a:schemeClr val="bg1"/>
                </a:solidFill>
                <a:cs typeface="Times New Roman" panose="02020603050405020304" pitchFamily="18" charset="0"/>
              </a:rPr>
              <a:t>The months of mid quarters have been showing a consistent performance over the years. </a:t>
            </a:r>
          </a:p>
          <a:p>
            <a:pPr marL="342900" indent="-342900">
              <a:buFont typeface="Arial" panose="020B0604020202020204" pitchFamily="34" charset="0"/>
              <a:buChar char="•"/>
            </a:pPr>
            <a:r>
              <a:rPr lang="en-IN" dirty="0">
                <a:solidFill>
                  <a:schemeClr val="bg1"/>
                </a:solidFill>
                <a:cs typeface="Times New Roman" panose="02020603050405020304" pitchFamily="18" charset="0"/>
              </a:rPr>
              <a:t>Also one can conclude that the numbers of orders are high in starting and end days of the months. </a:t>
            </a:r>
          </a:p>
          <a:p>
            <a:pPr marL="342900" indent="-342900">
              <a:buFont typeface="Arial" panose="020B0604020202020204" pitchFamily="34" charset="0"/>
              <a:buChar char="•"/>
            </a:pPr>
            <a:r>
              <a:rPr lang="en-IN" dirty="0">
                <a:solidFill>
                  <a:schemeClr val="bg1"/>
                </a:solidFill>
                <a:cs typeface="Times New Roman" panose="02020603050405020304" pitchFamily="18" charset="0"/>
              </a:rPr>
              <a:t>This can be because most of the customers get their pay either at the starting or at the end of every month.</a:t>
            </a:r>
          </a:p>
          <a:p>
            <a:pPr marL="342900" indent="-342900">
              <a:buFont typeface="Arial" panose="020B0604020202020204" pitchFamily="34" charset="0"/>
              <a:buChar char="•"/>
            </a:pPr>
            <a:r>
              <a:rPr lang="en-IN" dirty="0">
                <a:solidFill>
                  <a:schemeClr val="bg1"/>
                </a:solidFill>
                <a:cs typeface="Times New Roman" panose="02020603050405020304" pitchFamily="18" charset="0"/>
              </a:rPr>
              <a:t>Hand soaps and loaves are least purchased items. So the store can invest a bit less on these items.</a:t>
            </a:r>
          </a:p>
          <a:p>
            <a:pPr marL="342900" indent="-342900">
              <a:buFont typeface="Arial" panose="020B0604020202020204" pitchFamily="34" charset="0"/>
              <a:buChar char="•"/>
            </a:pPr>
            <a:r>
              <a:rPr lang="en-IN" dirty="0">
                <a:solidFill>
                  <a:schemeClr val="bg1"/>
                </a:solidFill>
                <a:cs typeface="Times New Roman" panose="02020603050405020304" pitchFamily="18" charset="0"/>
              </a:rPr>
              <a:t>In order to increase the sales, Q4 is crucial part for many businesses as it is festive season customers tend to order a lot.</a:t>
            </a:r>
          </a:p>
          <a:p>
            <a:pPr marL="342900" indent="-342900">
              <a:buFont typeface="Arial" panose="020B0604020202020204" pitchFamily="34" charset="0"/>
              <a:buChar char="•"/>
            </a:pPr>
            <a:r>
              <a:rPr lang="en-IN" dirty="0">
                <a:solidFill>
                  <a:schemeClr val="bg1"/>
                </a:solidFill>
                <a:cs typeface="Times New Roman" panose="02020603050405020304" pitchFamily="18" charset="0"/>
              </a:rPr>
              <a:t>It is advisable to provide the service in Q4 as well.</a:t>
            </a:r>
          </a:p>
          <a:p>
            <a:pPr marL="342900" indent="-342900">
              <a:buFont typeface="Arial" panose="020B0604020202020204" pitchFamily="34" charset="0"/>
              <a:buChar char="•"/>
            </a:pPr>
            <a:r>
              <a:rPr lang="en-IN" dirty="0">
                <a:solidFill>
                  <a:schemeClr val="bg1"/>
                </a:solidFill>
                <a:cs typeface="Times New Roman" panose="02020603050405020304" pitchFamily="18" charset="0"/>
              </a:rPr>
              <a:t>The decrease in the orders over the years can be of many reasons like poor customer service or no proper offers provided. It is recommended to look into the service and provide customers the highest satisfaction in terms of service as well as products.</a:t>
            </a:r>
          </a:p>
        </p:txBody>
      </p:sp>
    </p:spTree>
    <p:extLst>
      <p:ext uri="{BB962C8B-B14F-4D97-AF65-F5344CB8AC3E}">
        <p14:creationId xmlns:p14="http://schemas.microsoft.com/office/powerpoint/2010/main" val="2963539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14F92A-C769-4389-A98E-937FC9A67971}"/>
              </a:ext>
            </a:extLst>
          </p:cNvPr>
          <p:cNvSpPr>
            <a:spLocks noGrp="1"/>
          </p:cNvSpPr>
          <p:nvPr>
            <p:ph type="ftr" sz="quarter" idx="17"/>
          </p:nvPr>
        </p:nvSpPr>
        <p:spPr/>
        <p:txBody>
          <a:bodyPr/>
          <a:lstStyle/>
          <a:p>
            <a:r>
              <a:rPr lang="en-US" dirty="0"/>
              <a:t>Auto Mobile Milestone Project-2</a:t>
            </a:r>
          </a:p>
        </p:txBody>
      </p:sp>
      <p:sp>
        <p:nvSpPr>
          <p:cNvPr id="4" name="Slide Number Placeholder 3">
            <a:extLst>
              <a:ext uri="{FF2B5EF4-FFF2-40B4-BE49-F238E27FC236}">
                <a16:creationId xmlns:a16="http://schemas.microsoft.com/office/drawing/2014/main" id="{F70EFC88-61EB-4CAC-9578-FD9B12296019}"/>
              </a:ext>
            </a:extLst>
          </p:cNvPr>
          <p:cNvSpPr>
            <a:spLocks noGrp="1"/>
          </p:cNvSpPr>
          <p:nvPr>
            <p:ph type="sldNum" sz="quarter" idx="18"/>
          </p:nvPr>
        </p:nvSpPr>
        <p:spPr/>
        <p:txBody>
          <a:bodyPr/>
          <a:lstStyle/>
          <a:p>
            <a:fld id="{8699F50C-BE38-4BD0-BA84-9B090E1F2B9B}" type="slidenum">
              <a:rPr lang="en-US" noProof="0" smtClean="0"/>
              <a:t>19</a:t>
            </a:fld>
            <a:endParaRPr lang="en-US" noProof="0" dirty="0"/>
          </a:p>
        </p:txBody>
      </p:sp>
      <p:sp>
        <p:nvSpPr>
          <p:cNvPr id="7" name="TextBox 6">
            <a:extLst>
              <a:ext uri="{FF2B5EF4-FFF2-40B4-BE49-F238E27FC236}">
                <a16:creationId xmlns:a16="http://schemas.microsoft.com/office/drawing/2014/main" id="{9BA983A8-68F7-4FD6-B288-0C9884FCEF8E}"/>
              </a:ext>
            </a:extLst>
          </p:cNvPr>
          <p:cNvSpPr txBox="1"/>
          <p:nvPr/>
        </p:nvSpPr>
        <p:spPr>
          <a:xfrm>
            <a:off x="445063" y="237085"/>
            <a:ext cx="4224592" cy="369332"/>
          </a:xfrm>
          <a:prstGeom prst="rect">
            <a:avLst/>
          </a:prstGeom>
          <a:noFill/>
        </p:spPr>
        <p:txBody>
          <a:bodyPr wrap="square" rtlCol="0">
            <a:spAutoFit/>
          </a:bodyPr>
          <a:lstStyle/>
          <a:p>
            <a:r>
              <a:rPr lang="en-US" b="1" i="0" dirty="0">
                <a:solidFill>
                  <a:schemeClr val="bg1"/>
                </a:solidFill>
                <a:effectLst/>
                <a:latin typeface="Arial" panose="020B0604020202020204" pitchFamily="34" charset="0"/>
              </a:rPr>
              <a:t>OFFERS:</a:t>
            </a:r>
            <a:endParaRPr lang="en-IN" dirty="0">
              <a:solidFill>
                <a:schemeClr val="bg1"/>
              </a:solidFill>
            </a:endParaRPr>
          </a:p>
        </p:txBody>
      </p:sp>
      <p:sp>
        <p:nvSpPr>
          <p:cNvPr id="2" name="TextBox 1">
            <a:extLst>
              <a:ext uri="{FF2B5EF4-FFF2-40B4-BE49-F238E27FC236}">
                <a16:creationId xmlns:a16="http://schemas.microsoft.com/office/drawing/2014/main" id="{7D4F28E5-B8E0-422F-8D0C-3539B8AB3C33}"/>
              </a:ext>
            </a:extLst>
          </p:cNvPr>
          <p:cNvSpPr txBox="1"/>
          <p:nvPr/>
        </p:nvSpPr>
        <p:spPr>
          <a:xfrm>
            <a:off x="445062" y="606417"/>
            <a:ext cx="11122541" cy="58663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solidFill>
                  <a:schemeClr val="bg1"/>
                </a:solidFill>
                <a:cs typeface="Times New Roman" panose="02020603050405020304" pitchFamily="18" charset="0"/>
              </a:rPr>
              <a:t>Also most of the customers are inclined to buy ketchups along with sandwich bags, the store can provide an offer saying get 1 ketch up free with 2 sandwich bags</a:t>
            </a:r>
          </a:p>
          <a:p>
            <a:pPr marL="285750" indent="-285750">
              <a:lnSpc>
                <a:spcPct val="150000"/>
              </a:lnSpc>
              <a:buFont typeface="Arial" panose="020B0604020202020204" pitchFamily="34" charset="0"/>
              <a:buChar char="•"/>
            </a:pPr>
            <a:r>
              <a:rPr lang="en-IN" dirty="0">
                <a:solidFill>
                  <a:schemeClr val="bg1"/>
                </a:solidFill>
                <a:cs typeface="Times New Roman" panose="02020603050405020304" pitchFamily="18" charset="0"/>
              </a:rPr>
              <a:t>An offer like buy 1 kg of beef and get 1 kg of assorted fruits free can be provided to the customers.</a:t>
            </a:r>
          </a:p>
          <a:p>
            <a:pPr marL="285750" indent="-285750">
              <a:lnSpc>
                <a:spcPct val="150000"/>
              </a:lnSpc>
              <a:buFont typeface="Arial" panose="020B0604020202020204" pitchFamily="34" charset="0"/>
              <a:buChar char="•"/>
            </a:pPr>
            <a:r>
              <a:rPr lang="en-IN" dirty="0">
                <a:solidFill>
                  <a:schemeClr val="bg1"/>
                </a:solidFill>
                <a:cs typeface="Times New Roman" panose="02020603050405020304" pitchFamily="18" charset="0"/>
              </a:rPr>
              <a:t>Since hand soaps are least preferred by customers they can be combined with any of the highest selling product.</a:t>
            </a:r>
          </a:p>
          <a:p>
            <a:pPr marL="285750" indent="-285750">
              <a:lnSpc>
                <a:spcPct val="150000"/>
              </a:lnSpc>
              <a:buFont typeface="Arial" panose="020B0604020202020204" pitchFamily="34" charset="0"/>
              <a:buChar char="•"/>
            </a:pPr>
            <a:r>
              <a:rPr lang="en-IN" dirty="0">
                <a:solidFill>
                  <a:schemeClr val="bg1"/>
                </a:solidFill>
                <a:cs typeface="Times New Roman" panose="02020603050405020304" pitchFamily="18" charset="0"/>
              </a:rPr>
              <a:t>Hand soaps can be combined with detergents to increase the purchase of hand soaps as well.</a:t>
            </a:r>
          </a:p>
          <a:p>
            <a:pPr marL="285750" indent="-285750">
              <a:lnSpc>
                <a:spcPct val="150000"/>
              </a:lnSpc>
              <a:buFont typeface="Arial" panose="020B0604020202020204" pitchFamily="34" charset="0"/>
              <a:buChar char="•"/>
            </a:pPr>
            <a:r>
              <a:rPr lang="en-IN" dirty="0">
                <a:solidFill>
                  <a:schemeClr val="bg1"/>
                </a:solidFill>
                <a:cs typeface="Times New Roman" panose="02020603050405020304" pitchFamily="18" charset="0"/>
              </a:rPr>
              <a:t>Sandwich loaves if also one of the least selling products. It is evident that people who buy loaves also buy individual meals. So the store can provide combo offer like buy three meals and get 5 sandwich loaves free.</a:t>
            </a:r>
          </a:p>
          <a:p>
            <a:pPr marL="285750" indent="-285750">
              <a:lnSpc>
                <a:spcPct val="150000"/>
              </a:lnSpc>
              <a:buFont typeface="Arial" panose="020B0604020202020204" pitchFamily="34" charset="0"/>
              <a:buChar char="•"/>
            </a:pPr>
            <a:r>
              <a:rPr lang="en-IN" dirty="0">
                <a:solidFill>
                  <a:schemeClr val="bg1"/>
                </a:solidFill>
                <a:cs typeface="Times New Roman" panose="02020603050405020304" pitchFamily="18" charset="0"/>
              </a:rPr>
              <a:t>In order the increase the sales, the grocery store can provide combo offers to its customers.</a:t>
            </a:r>
          </a:p>
          <a:p>
            <a:pPr marL="285750" indent="-285750">
              <a:lnSpc>
                <a:spcPct val="150000"/>
              </a:lnSpc>
              <a:buFont typeface="Arial" panose="020B0604020202020204" pitchFamily="34" charset="0"/>
              <a:buChar char="•"/>
            </a:pPr>
            <a:r>
              <a:rPr lang="en-IN" dirty="0">
                <a:solidFill>
                  <a:schemeClr val="bg1"/>
                </a:solidFill>
                <a:cs typeface="Times New Roman" panose="02020603050405020304" pitchFamily="18" charset="0"/>
              </a:rPr>
              <a:t>Top 5 combos according to Market Basket Analysis are:</a:t>
            </a:r>
          </a:p>
          <a:p>
            <a:pPr marL="342900" indent="-342900" algn="ctr">
              <a:buFont typeface="+mj-lt"/>
              <a:buAutoNum type="arabicPeriod"/>
            </a:pPr>
            <a:r>
              <a:rPr lang="en-IN" dirty="0">
                <a:solidFill>
                  <a:schemeClr val="bg1"/>
                </a:solidFill>
                <a:cs typeface="Times New Roman" panose="02020603050405020304" pitchFamily="18" charset="0"/>
              </a:rPr>
              <a:t>Mixed &amp; Dishwashing liquid</a:t>
            </a:r>
          </a:p>
          <a:p>
            <a:pPr marL="342900" indent="-342900" algn="ctr">
              <a:buFont typeface="+mj-lt"/>
              <a:buAutoNum type="arabicPeriod"/>
            </a:pPr>
            <a:r>
              <a:rPr lang="en-IN" dirty="0">
                <a:solidFill>
                  <a:schemeClr val="bg1"/>
                </a:solidFill>
                <a:cs typeface="Times New Roman" panose="02020603050405020304" pitchFamily="18" charset="0"/>
              </a:rPr>
              <a:t>Eggs &amp; Soda</a:t>
            </a:r>
          </a:p>
          <a:p>
            <a:pPr marL="342900" indent="-342900" algn="ctr">
              <a:buFont typeface="+mj-lt"/>
              <a:buAutoNum type="arabicPeriod"/>
            </a:pPr>
            <a:r>
              <a:rPr lang="en-IN" dirty="0">
                <a:solidFill>
                  <a:schemeClr val="bg1"/>
                </a:solidFill>
                <a:cs typeface="Times New Roman" panose="02020603050405020304" pitchFamily="18" charset="0"/>
              </a:rPr>
              <a:t>Juice &amp; Shampoo</a:t>
            </a:r>
          </a:p>
          <a:p>
            <a:pPr marL="342900" indent="-342900" algn="ctr">
              <a:buFont typeface="+mj-lt"/>
              <a:buAutoNum type="arabicPeriod"/>
            </a:pPr>
            <a:r>
              <a:rPr lang="en-IN" dirty="0">
                <a:solidFill>
                  <a:schemeClr val="bg1"/>
                </a:solidFill>
                <a:cs typeface="Times New Roman" panose="02020603050405020304" pitchFamily="18" charset="0"/>
              </a:rPr>
              <a:t>Juice and Spaghetti sauce</a:t>
            </a:r>
          </a:p>
          <a:p>
            <a:pPr marL="342900" indent="-342900" algn="ctr">
              <a:buFont typeface="+mj-lt"/>
              <a:buAutoNum type="arabicPeriod"/>
            </a:pPr>
            <a:r>
              <a:rPr lang="en-IN" dirty="0">
                <a:solidFill>
                  <a:schemeClr val="bg1"/>
                </a:solidFill>
                <a:cs typeface="Times New Roman" panose="02020603050405020304" pitchFamily="18" charset="0"/>
              </a:rPr>
              <a:t>Pasta &amp; Paper towels</a:t>
            </a:r>
          </a:p>
          <a:p>
            <a:pPr marL="285750" indent="-285750">
              <a:buFont typeface="Arial" panose="020B0604020202020204" pitchFamily="34" charset="0"/>
              <a:buChar char="•"/>
            </a:pPr>
            <a:endParaRPr lang="en-IN" sz="1800" dirty="0">
              <a:solidFill>
                <a:schemeClr val="bg1"/>
              </a:solidFill>
              <a:cs typeface="Times New Roman" panose="02020603050405020304" pitchFamily="18" charset="0"/>
            </a:endParaRPr>
          </a:p>
          <a:p>
            <a:pPr marL="285750" indent="-285750" algn="l">
              <a:lnSpc>
                <a:spcPct val="150000"/>
              </a:lnSpc>
              <a:buFont typeface="Arial" panose="020B0604020202020204" pitchFamily="34" charset="0"/>
              <a:buChar char="•"/>
            </a:pPr>
            <a:endParaRPr lang="en-IN" b="0" i="0" dirty="0">
              <a:solidFill>
                <a:schemeClr val="bg1"/>
              </a:solidFill>
              <a:effectLst/>
            </a:endParaRPr>
          </a:p>
        </p:txBody>
      </p:sp>
    </p:spTree>
    <p:extLst>
      <p:ext uri="{BB962C8B-B14F-4D97-AF65-F5344CB8AC3E}">
        <p14:creationId xmlns:p14="http://schemas.microsoft.com/office/powerpoint/2010/main" val="317800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38530" y="1648178"/>
            <a:ext cx="6072622" cy="4439637"/>
          </a:xfrm>
        </p:spPr>
        <p:txBody>
          <a:bodyPr>
            <a:normAutofit fontScale="92500"/>
          </a:bodyPr>
          <a:lstStyle/>
          <a:p>
            <a:pPr marL="0" indent="0" algn="l">
              <a:buNone/>
            </a:pPr>
            <a:r>
              <a:rPr lang="en-US" sz="3900" b="1" dirty="0">
                <a:solidFill>
                  <a:schemeClr val="accent1"/>
                </a:solidFill>
                <a:latin typeface="+mj-lt"/>
                <a:ea typeface="+mj-ea"/>
                <a:cs typeface="+mj-cs"/>
              </a:rPr>
              <a:t>Agenda -</a:t>
            </a:r>
          </a:p>
          <a:p>
            <a:pPr marL="0" indent="0" algn="l">
              <a:buNone/>
            </a:pPr>
            <a:r>
              <a:rPr lang="en-US" b="0" i="0" dirty="0">
                <a:solidFill>
                  <a:srgbClr val="000000"/>
                </a:solidFill>
                <a:effectLst/>
              </a:rPr>
              <a:t>The project involves conducting a thorough analysis of Point of Sale (POS) Data for providing recommendations through which a grocery store can increase its revenue by popular combo offers &amp; discounts for customers.</a:t>
            </a:r>
          </a:p>
          <a:p>
            <a:pPr marL="0" indent="0">
              <a:buNone/>
            </a:pPr>
            <a:r>
              <a:rPr lang="en-US" sz="3500" b="1" dirty="0">
                <a:solidFill>
                  <a:schemeClr val="accent1"/>
                </a:solidFill>
                <a:latin typeface="+mj-lt"/>
                <a:ea typeface="+mj-ea"/>
                <a:cs typeface="+mj-cs"/>
              </a:rPr>
              <a:t>Executive Summary of the data-</a:t>
            </a:r>
          </a:p>
          <a:p>
            <a:pPr marL="0" indent="0" algn="l">
              <a:buNone/>
            </a:pPr>
            <a:r>
              <a:rPr lang="en-US" b="0" i="0" dirty="0">
                <a:solidFill>
                  <a:srgbClr val="000000"/>
                </a:solidFill>
                <a:effectLst/>
                <a:latin typeface="ff4"/>
              </a:rPr>
              <a:t>We have received the 2 years and 2 months data of a Grocery store. Consisting 20641 entries with 3 variable details regarding the demography of the transaction and item information.</a:t>
            </a:r>
            <a:endParaRPr lang="en-US" b="0" i="0" dirty="0">
              <a:solidFill>
                <a:srgbClr val="000000"/>
              </a:solidFill>
              <a:effectLst/>
              <a:latin typeface="Source Sans Pro" panose="020B0503030403020204" pitchFamily="34" charset="0"/>
            </a:endParaRPr>
          </a:p>
          <a:p>
            <a:pPr marL="0" indent="0">
              <a:buNone/>
            </a:pPr>
            <a:endParaRPr lang="en-US" dirty="0"/>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411152" y="0"/>
            <a:ext cx="5780848" cy="687224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Auto Mobile Milestone Project-2</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152667" y="2837451"/>
            <a:ext cx="1663885" cy="1599517"/>
            <a:chOff x="3152667" y="2884106"/>
            <a:chExt cx="1663885" cy="1599517"/>
          </a:xfrm>
        </p:grpSpPr>
        <p:sp>
          <p:nvSpPr>
            <p:cNvPr id="20" name="TextBox 19">
              <a:extLst>
                <a:ext uri="{FF2B5EF4-FFF2-40B4-BE49-F238E27FC236}">
                  <a16:creationId xmlns:a16="http://schemas.microsoft.com/office/drawing/2014/main" id="{94DF2E04-7632-4FED-B0BF-8FB243D982A3}"/>
                </a:ext>
              </a:extLst>
            </p:cNvPr>
            <p:cNvSpPr txBox="1"/>
            <p:nvPr/>
          </p:nvSpPr>
          <p:spPr>
            <a:xfrm>
              <a:off x="3152667" y="2884106"/>
              <a:ext cx="1595309" cy="769441"/>
            </a:xfrm>
            <a:prstGeom prst="rect">
              <a:avLst/>
            </a:prstGeom>
            <a:noFill/>
          </p:spPr>
          <p:txBody>
            <a:bodyPr wrap="none" rtlCol="0">
              <a:spAutoFit/>
            </a:bodyPr>
            <a:lstStyle/>
            <a:p>
              <a:r>
                <a:rPr lang="en-US" sz="4400" b="1" dirty="0">
                  <a:solidFill>
                    <a:schemeClr val="bg1"/>
                  </a:solidFill>
                  <a:latin typeface="Arial Black" panose="020B0A04020102020204" pitchFamily="34" charset="0"/>
                </a:rPr>
                <a:t>MRA</a:t>
              </a:r>
            </a:p>
          </p:txBody>
        </p:sp>
        <p:sp>
          <p:nvSpPr>
            <p:cNvPr id="21" name="TextBox 20">
              <a:extLst>
                <a:ext uri="{FF2B5EF4-FFF2-40B4-BE49-F238E27FC236}">
                  <a16:creationId xmlns:a16="http://schemas.microsoft.com/office/drawing/2014/main" id="{FC9A1C71-347B-44A9-88B4-692D9731582D}"/>
                </a:ext>
              </a:extLst>
            </p:cNvPr>
            <p:cNvSpPr txBox="1"/>
            <p:nvPr/>
          </p:nvSpPr>
          <p:spPr>
            <a:xfrm>
              <a:off x="3152667" y="3744959"/>
              <a:ext cx="1663885" cy="738664"/>
            </a:xfrm>
            <a:prstGeom prst="rect">
              <a:avLst/>
            </a:prstGeom>
            <a:noFill/>
          </p:spPr>
          <p:txBody>
            <a:bodyPr wrap="square" rtlCol="0">
              <a:spAutoFit/>
            </a:bodyPr>
            <a:lstStyle/>
            <a:p>
              <a:pPr algn="ctr"/>
              <a:r>
                <a:rPr lang="en-US" sz="1400" dirty="0">
                  <a:solidFill>
                    <a:schemeClr val="bg1"/>
                  </a:solidFill>
                  <a:latin typeface="Calibri Light" panose="020F0302020204030204" pitchFamily="34" charset="0"/>
                  <a:cs typeface="Calibri Light" panose="020F0302020204030204" pitchFamily="34" charset="0"/>
                </a:rPr>
                <a:t>GROCERY STORE DATA</a:t>
              </a:r>
            </a:p>
            <a:p>
              <a:endParaRPr lang="en-US" sz="1400" dirty="0">
                <a:solidFill>
                  <a:schemeClr val="bg1"/>
                </a:solidFill>
                <a:latin typeface="Calibri Light" panose="020F0302020204030204" pitchFamily="34" charset="0"/>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THANK YOU</a:t>
            </a:r>
            <a:endParaRPr lang="en-US" b="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a:t>SIVANI VARMA</a:t>
            </a:r>
          </a:p>
        </p:txBody>
      </p:sp>
    </p:spTree>
    <p:extLst>
      <p:ext uri="{BB962C8B-B14F-4D97-AF65-F5344CB8AC3E}">
        <p14:creationId xmlns:p14="http://schemas.microsoft.com/office/powerpoint/2010/main" val="82077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850492"/>
            <a:ext cx="7342622" cy="678499"/>
          </a:xfrm>
        </p:spPr>
        <p:txBody>
          <a:bodyPr/>
          <a:lstStyle/>
          <a:p>
            <a:r>
              <a:rPr lang="en-US" dirty="0"/>
              <a:t>Contents</a:t>
            </a:r>
            <a:endParaRPr lang="en-US" b="0" dirty="0"/>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1919608"/>
            <a:ext cx="4942829" cy="4168208"/>
          </a:xfrm>
        </p:spPr>
        <p:txBody>
          <a:bodyPr>
            <a:normAutofit/>
          </a:bodyPr>
          <a:lstStyle/>
          <a:p>
            <a:pPr lvl="0"/>
            <a:r>
              <a:rPr lang="en-US" sz="2200" dirty="0">
                <a:solidFill>
                  <a:srgbClr val="000000"/>
                </a:solidFill>
              </a:rPr>
              <a:t>Problem Statement</a:t>
            </a:r>
          </a:p>
          <a:p>
            <a:pPr lvl="0"/>
            <a:r>
              <a:rPr lang="en-US" sz="2200" dirty="0">
                <a:solidFill>
                  <a:srgbClr val="000000"/>
                </a:solidFill>
              </a:rPr>
              <a:t>Data Summary</a:t>
            </a:r>
          </a:p>
          <a:p>
            <a:pPr lvl="0"/>
            <a:r>
              <a:rPr lang="en-US" sz="2200" dirty="0">
                <a:solidFill>
                  <a:srgbClr val="000000"/>
                </a:solidFill>
              </a:rPr>
              <a:t>EDA</a:t>
            </a:r>
          </a:p>
          <a:p>
            <a:pPr lvl="0"/>
            <a:r>
              <a:rPr lang="en-US" sz="2200" dirty="0">
                <a:solidFill>
                  <a:srgbClr val="000000"/>
                </a:solidFill>
              </a:rPr>
              <a:t>Trends</a:t>
            </a:r>
          </a:p>
          <a:p>
            <a:pPr lvl="0"/>
            <a:r>
              <a:rPr lang="en-US" sz="2200" dirty="0">
                <a:solidFill>
                  <a:srgbClr val="000000"/>
                </a:solidFill>
              </a:rPr>
              <a:t>Market Basket Analysis</a:t>
            </a:r>
          </a:p>
          <a:p>
            <a:pPr lvl="0"/>
            <a:r>
              <a:rPr lang="en-US" sz="2200" dirty="0">
                <a:solidFill>
                  <a:srgbClr val="000000"/>
                </a:solidFill>
              </a:rPr>
              <a:t>KNIME and Workflow</a:t>
            </a:r>
          </a:p>
          <a:p>
            <a:pPr lvl="0"/>
            <a:r>
              <a:rPr lang="en-US" sz="2200" dirty="0">
                <a:solidFill>
                  <a:srgbClr val="000000"/>
                </a:solidFill>
              </a:rPr>
              <a:t>Association Identified</a:t>
            </a:r>
          </a:p>
          <a:p>
            <a:pPr lvl="0"/>
            <a:r>
              <a:rPr lang="en-US" sz="2200" dirty="0">
                <a:solidFill>
                  <a:srgbClr val="000000"/>
                </a:solidFill>
              </a:rPr>
              <a:t>Recommendation</a:t>
            </a:r>
          </a:p>
          <a:p>
            <a:pPr lvl="0"/>
            <a:r>
              <a:rPr lang="en-US" sz="2200" dirty="0">
                <a:solidFill>
                  <a:srgbClr val="000000"/>
                </a:solidFill>
              </a:rPr>
              <a:t>Offers</a:t>
            </a: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Auto Mobile Milestone Project-2</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Auto Mobile Milestone Project-2</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a:t>
            </a:fld>
            <a:endParaRPr lang="en-US" dirty="0"/>
          </a:p>
        </p:txBody>
      </p:sp>
      <p:sp>
        <p:nvSpPr>
          <p:cNvPr id="8" name="TextBox 7">
            <a:extLst>
              <a:ext uri="{FF2B5EF4-FFF2-40B4-BE49-F238E27FC236}">
                <a16:creationId xmlns:a16="http://schemas.microsoft.com/office/drawing/2014/main" id="{4CBEED7C-D0CE-4A0F-A23A-FBAE695C5637}"/>
              </a:ext>
            </a:extLst>
          </p:cNvPr>
          <p:cNvSpPr txBox="1"/>
          <p:nvPr/>
        </p:nvSpPr>
        <p:spPr>
          <a:xfrm>
            <a:off x="763480" y="470517"/>
            <a:ext cx="10298097" cy="2492990"/>
          </a:xfrm>
          <a:prstGeom prst="rect">
            <a:avLst/>
          </a:prstGeom>
          <a:noFill/>
        </p:spPr>
        <p:txBody>
          <a:bodyPr wrap="square" rtlCol="0">
            <a:spAutoFit/>
          </a:bodyPr>
          <a:lstStyle/>
          <a:p>
            <a:pPr algn="l"/>
            <a:r>
              <a:rPr lang="en-US" b="0" i="0" dirty="0">
                <a:solidFill>
                  <a:schemeClr val="bg1"/>
                </a:solidFill>
                <a:effectLst/>
                <a:latin typeface="Arial" panose="020B0604020202020204" pitchFamily="34" charset="0"/>
              </a:rPr>
              <a:t>PROBLEM STATEMENT:</a:t>
            </a:r>
          </a:p>
          <a:p>
            <a:pPr algn="l"/>
            <a:endParaRPr lang="en-US" b="0" i="0" dirty="0">
              <a:solidFill>
                <a:schemeClr val="bg1"/>
              </a:solidFill>
              <a:effectLst/>
              <a:latin typeface="Arial" panose="020B0604020202020204" pitchFamily="34" charset="0"/>
            </a:endParaRPr>
          </a:p>
          <a:p>
            <a:pPr algn="l"/>
            <a:r>
              <a:rPr lang="en-US" sz="2000" b="0" i="0" dirty="0">
                <a:solidFill>
                  <a:schemeClr val="bg1"/>
                </a:solidFill>
                <a:effectLst/>
              </a:rPr>
              <a:t>A Grocery Store shared the transactional data with you. Your job is to identify the most popular combos that can be suggested to the Grocery Store chain after a thorough analysis of the most commonly occurring sets of items in the customer orders. The Store doesn’t have any combo offers. Can you suggest the best combos &amp; offers?</a:t>
            </a:r>
          </a:p>
          <a:p>
            <a:pPr algn="l"/>
            <a:endParaRPr lang="en-US" sz="2000" dirty="0">
              <a:solidFill>
                <a:schemeClr val="bg1"/>
              </a:solidFill>
            </a:endParaRPr>
          </a:p>
          <a:p>
            <a:pPr algn="l"/>
            <a:r>
              <a:rPr lang="en-IN" sz="2000" b="0" i="0" dirty="0">
                <a:solidFill>
                  <a:schemeClr val="bg1"/>
                </a:solidFill>
                <a:effectLst/>
                <a:latin typeface="lato"/>
              </a:rPr>
              <a:t>Grocery Store Data: </a:t>
            </a:r>
            <a:r>
              <a:rPr lang="en-IN" sz="2000" b="0" i="0" u="none" strike="noStrike" dirty="0">
                <a:solidFill>
                  <a:schemeClr val="bg1"/>
                </a:solidFill>
                <a:effectLst/>
                <a:latin typeface="lato"/>
                <a:hlinkClick r:id="rId2" tooltip="dataset_group.csv">
                  <a:extLst>
                    <a:ext uri="{A12FA001-AC4F-418D-AE19-62706E023703}">
                      <ahyp:hlinkClr xmlns:ahyp="http://schemas.microsoft.com/office/drawing/2018/hyperlinkcolor" val="tx"/>
                    </a:ext>
                  </a:extLst>
                </a:hlinkClick>
              </a:rPr>
              <a:t>dataset_group.csv</a:t>
            </a:r>
            <a:endParaRPr lang="en-US" sz="2000" b="0" i="0" dirty="0">
              <a:solidFill>
                <a:schemeClr val="bg1"/>
              </a:solidFill>
              <a:effectLst/>
            </a:endParaRPr>
          </a:p>
        </p:txBody>
      </p:sp>
      <p:sp>
        <p:nvSpPr>
          <p:cNvPr id="24" name="TextBox 23">
            <a:extLst>
              <a:ext uri="{FF2B5EF4-FFF2-40B4-BE49-F238E27FC236}">
                <a16:creationId xmlns:a16="http://schemas.microsoft.com/office/drawing/2014/main" id="{158A9866-E728-4274-A288-EA5A1521B83C}"/>
              </a:ext>
            </a:extLst>
          </p:cNvPr>
          <p:cNvSpPr txBox="1"/>
          <p:nvPr/>
        </p:nvSpPr>
        <p:spPr>
          <a:xfrm>
            <a:off x="763481" y="3089428"/>
            <a:ext cx="9880846" cy="3266921"/>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4DF624BA-929D-457F-806D-86ADCD9DB551}"/>
              </a:ext>
            </a:extLst>
          </p:cNvPr>
          <p:cNvPicPr>
            <a:picLocks noChangeAspect="1"/>
          </p:cNvPicPr>
          <p:nvPr/>
        </p:nvPicPr>
        <p:blipFill>
          <a:blip r:embed="rId3"/>
          <a:stretch>
            <a:fillRect/>
          </a:stretch>
        </p:blipFill>
        <p:spPr>
          <a:xfrm>
            <a:off x="1127464" y="3428999"/>
            <a:ext cx="8611340" cy="25190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151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518678" y="209028"/>
            <a:ext cx="8333222" cy="651085"/>
          </a:xfrm>
        </p:spPr>
        <p:txBody>
          <a:bodyPr/>
          <a:lstStyle/>
          <a:p>
            <a:r>
              <a:rPr lang="en-US" dirty="0"/>
              <a:t>Data Summary</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pPr algn="l"/>
            <a:r>
              <a:rPr lang="en-US" dirty="0"/>
              <a:t>Auto Mobile Milestone Project-2</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a:t>
            </a:fld>
            <a:endParaRPr lang="en-US" dirty="0"/>
          </a:p>
        </p:txBody>
      </p:sp>
      <p:sp>
        <p:nvSpPr>
          <p:cNvPr id="10" name="TextBox 9">
            <a:extLst>
              <a:ext uri="{FF2B5EF4-FFF2-40B4-BE49-F238E27FC236}">
                <a16:creationId xmlns:a16="http://schemas.microsoft.com/office/drawing/2014/main" id="{10146E8D-CD8F-412F-9AB9-770013C36B2D}"/>
              </a:ext>
            </a:extLst>
          </p:cNvPr>
          <p:cNvSpPr txBox="1"/>
          <p:nvPr/>
        </p:nvSpPr>
        <p:spPr>
          <a:xfrm>
            <a:off x="683581" y="860115"/>
            <a:ext cx="10573304" cy="3693319"/>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bg1"/>
                </a:solidFill>
                <a:effectLst/>
              </a:rPr>
              <a:t>The data is about an Grocery store. They have provided the data collected of  transac</a:t>
            </a:r>
            <a:r>
              <a:rPr lang="en-US" dirty="0">
                <a:solidFill>
                  <a:schemeClr val="bg1"/>
                </a:solidFill>
              </a:rPr>
              <a:t>ti</a:t>
            </a:r>
            <a:r>
              <a:rPr lang="en-US" b="0" i="0" dirty="0">
                <a:solidFill>
                  <a:schemeClr val="bg1"/>
                </a:solidFill>
                <a:effectLst/>
              </a:rPr>
              <a:t>ons for 2 years and 2 months.</a:t>
            </a:r>
          </a:p>
          <a:p>
            <a:pPr marL="285750" indent="-285750" algn="just">
              <a:buFont typeface="Arial" panose="020B0604020202020204" pitchFamily="34" charset="0"/>
              <a:buChar char="•"/>
            </a:pPr>
            <a:r>
              <a:rPr lang="en-IN" dirty="0">
                <a:solidFill>
                  <a:schemeClr val="bg1"/>
                </a:solidFill>
              </a:rPr>
              <a:t>Pre-processing of the data is done in </a:t>
            </a:r>
            <a:r>
              <a:rPr lang="en-IN" dirty="0" err="1">
                <a:solidFill>
                  <a:schemeClr val="bg1"/>
                </a:solidFill>
              </a:rPr>
              <a:t>Jupyter</a:t>
            </a:r>
            <a:r>
              <a:rPr lang="en-IN" dirty="0">
                <a:solidFill>
                  <a:schemeClr val="bg1"/>
                </a:solidFill>
              </a:rPr>
              <a:t> notebook using the following libraries: Pandas, NumPy, Seaborn, Matplotlib</a:t>
            </a:r>
            <a:endParaRPr lang="en-US" dirty="0">
              <a:solidFill>
                <a:schemeClr val="bg1"/>
              </a:solidFill>
            </a:endParaRPr>
          </a:p>
          <a:p>
            <a:pPr marL="285750" indent="-285750">
              <a:buFont typeface="Arial" panose="020B0604020202020204" pitchFamily="34" charset="0"/>
              <a:buChar char="•"/>
            </a:pPr>
            <a:r>
              <a:rPr lang="en-US" b="0" i="0" dirty="0">
                <a:solidFill>
                  <a:schemeClr val="bg1"/>
                </a:solidFill>
                <a:effectLst/>
              </a:rPr>
              <a:t>The data has 20641 entries (0 To 20640) of rows and 3 columns. The data has 2 object data type and 1 integer data type.</a:t>
            </a:r>
          </a:p>
          <a:p>
            <a:pPr marL="285750" indent="-285750" algn="just">
              <a:buFont typeface="Arial" panose="020B0604020202020204" pitchFamily="34" charset="0"/>
              <a:buChar char="•"/>
            </a:pPr>
            <a:r>
              <a:rPr lang="en-US" dirty="0">
                <a:solidFill>
                  <a:schemeClr val="bg1"/>
                </a:solidFill>
              </a:rPr>
              <a:t>The dataset does not have null values.</a:t>
            </a:r>
          </a:p>
          <a:p>
            <a:pPr marL="285750" indent="-285750">
              <a:buFont typeface="Arial" panose="020B0604020202020204" pitchFamily="34" charset="0"/>
              <a:buChar char="•"/>
            </a:pPr>
            <a:r>
              <a:rPr lang="en-IN" dirty="0">
                <a:solidFill>
                  <a:schemeClr val="bg1"/>
                </a:solidFill>
              </a:rPr>
              <a:t>There are duplicates in the data. This may be a reason that customers are repurchasing the same product multiple times.</a:t>
            </a:r>
          </a:p>
          <a:p>
            <a:pPr marL="285750" indent="-285750">
              <a:buFont typeface="Arial" panose="020B0604020202020204" pitchFamily="34" charset="0"/>
              <a:buChar char="•"/>
            </a:pPr>
            <a:r>
              <a:rPr lang="en-IN" dirty="0">
                <a:solidFill>
                  <a:schemeClr val="bg1"/>
                </a:solidFill>
              </a:rPr>
              <a:t>In total there are 4730 duplicate values in the data.</a:t>
            </a:r>
          </a:p>
          <a:p>
            <a:pPr marL="285750" indent="-285750">
              <a:buFont typeface="Arial" panose="020B0604020202020204" pitchFamily="34" charset="0"/>
              <a:buChar char="•"/>
            </a:pPr>
            <a:r>
              <a:rPr lang="en-IN" dirty="0">
                <a:solidFill>
                  <a:schemeClr val="bg1"/>
                </a:solidFill>
              </a:rPr>
              <a:t>The data contains 603 unique values under Date column, 1139 under Order id and 37 under products.</a:t>
            </a:r>
          </a:p>
          <a:p>
            <a:pPr marL="285750" indent="-285750">
              <a:buFont typeface="Arial" panose="020B0604020202020204" pitchFamily="34" charset="0"/>
              <a:buChar char="•"/>
            </a:pPr>
            <a:r>
              <a:rPr lang="en-IN" dirty="0">
                <a:solidFill>
                  <a:schemeClr val="bg1"/>
                </a:solidFill>
              </a:rPr>
              <a:t>This means that 1139 orders were placed in total and the customers bought 37 unique items.</a:t>
            </a:r>
          </a:p>
          <a:p>
            <a:pPr>
              <a:buFont typeface="Arial" pitchFamily="34" charset="0"/>
              <a:buChar char="•"/>
            </a:pPr>
            <a:endParaRPr lang="en-US" sz="1800" dirty="0"/>
          </a:p>
        </p:txBody>
      </p:sp>
      <p:pic>
        <p:nvPicPr>
          <p:cNvPr id="5" name="Picture 4">
            <a:extLst>
              <a:ext uri="{FF2B5EF4-FFF2-40B4-BE49-F238E27FC236}">
                <a16:creationId xmlns:a16="http://schemas.microsoft.com/office/drawing/2014/main" id="{E3493966-4846-44EC-B02E-117348A43CC3}"/>
              </a:ext>
            </a:extLst>
          </p:cNvPr>
          <p:cNvPicPr>
            <a:picLocks noChangeAspect="1"/>
          </p:cNvPicPr>
          <p:nvPr/>
        </p:nvPicPr>
        <p:blipFill>
          <a:blip r:embed="rId2"/>
          <a:stretch>
            <a:fillRect/>
          </a:stretch>
        </p:blipFill>
        <p:spPr>
          <a:xfrm>
            <a:off x="1004485" y="4421082"/>
            <a:ext cx="2605336" cy="193527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7AD0203-EEDC-4A81-8204-2C811809F050}"/>
              </a:ext>
            </a:extLst>
          </p:cNvPr>
          <p:cNvPicPr>
            <a:picLocks noChangeAspect="1"/>
          </p:cNvPicPr>
          <p:nvPr/>
        </p:nvPicPr>
        <p:blipFill>
          <a:blip r:embed="rId3"/>
          <a:stretch>
            <a:fillRect/>
          </a:stretch>
        </p:blipFill>
        <p:spPr>
          <a:xfrm>
            <a:off x="4112587" y="4421083"/>
            <a:ext cx="2605335" cy="1935268"/>
          </a:xfrm>
          <a:prstGeom prst="rect">
            <a:avLst/>
          </a:prstGeom>
        </p:spPr>
      </p:pic>
      <p:pic>
        <p:nvPicPr>
          <p:cNvPr id="9" name="Picture 8">
            <a:extLst>
              <a:ext uri="{FF2B5EF4-FFF2-40B4-BE49-F238E27FC236}">
                <a16:creationId xmlns:a16="http://schemas.microsoft.com/office/drawing/2014/main" id="{41C1D6F1-61DD-4679-9B06-DA1FF032A3D8}"/>
              </a:ext>
            </a:extLst>
          </p:cNvPr>
          <p:cNvPicPr>
            <a:picLocks noChangeAspect="1"/>
          </p:cNvPicPr>
          <p:nvPr/>
        </p:nvPicPr>
        <p:blipFill>
          <a:blip r:embed="rId4"/>
          <a:stretch>
            <a:fillRect/>
          </a:stretch>
        </p:blipFill>
        <p:spPr>
          <a:xfrm>
            <a:off x="7240729" y="4421083"/>
            <a:ext cx="2958607" cy="19352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04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Auto Mobile Milestone Project-2</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6</a:t>
            </a:fld>
            <a:endParaRPr lang="en-US" dirty="0"/>
          </a:p>
        </p:txBody>
      </p:sp>
      <p:sp>
        <p:nvSpPr>
          <p:cNvPr id="11" name="TextBox 10">
            <a:extLst>
              <a:ext uri="{FF2B5EF4-FFF2-40B4-BE49-F238E27FC236}">
                <a16:creationId xmlns:a16="http://schemas.microsoft.com/office/drawing/2014/main" id="{60735339-20FA-4D06-81CC-8681F1FCEA42}"/>
              </a:ext>
            </a:extLst>
          </p:cNvPr>
          <p:cNvSpPr txBox="1"/>
          <p:nvPr/>
        </p:nvSpPr>
        <p:spPr>
          <a:xfrm>
            <a:off x="577048" y="514905"/>
            <a:ext cx="7563775" cy="461665"/>
          </a:xfrm>
          <a:prstGeom prst="rect">
            <a:avLst/>
          </a:prstGeom>
          <a:noFill/>
        </p:spPr>
        <p:txBody>
          <a:bodyPr wrap="square" rtlCol="0">
            <a:spAutoFit/>
          </a:bodyPr>
          <a:lstStyle/>
          <a:p>
            <a:r>
              <a:rPr lang="en-US" sz="2400" b="1" dirty="0">
                <a:solidFill>
                  <a:schemeClr val="bg1"/>
                </a:solidFill>
              </a:rPr>
              <a:t>EXPLORATORY DATA ANALYSIS</a:t>
            </a:r>
            <a:endParaRPr lang="en-IN" sz="2400" b="1" dirty="0">
              <a:solidFill>
                <a:schemeClr val="bg1"/>
              </a:solidFill>
            </a:endParaRPr>
          </a:p>
        </p:txBody>
      </p:sp>
      <p:sp>
        <p:nvSpPr>
          <p:cNvPr id="36" name="TextBox 35">
            <a:extLst>
              <a:ext uri="{FF2B5EF4-FFF2-40B4-BE49-F238E27FC236}">
                <a16:creationId xmlns:a16="http://schemas.microsoft.com/office/drawing/2014/main" id="{29722CA7-7B84-4AB2-BD45-D1C44F52C2A6}"/>
              </a:ext>
            </a:extLst>
          </p:cNvPr>
          <p:cNvSpPr txBox="1"/>
          <p:nvPr/>
        </p:nvSpPr>
        <p:spPr>
          <a:xfrm>
            <a:off x="577047" y="5166804"/>
            <a:ext cx="10564428" cy="923330"/>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chemeClr val="bg1"/>
                </a:solidFill>
              </a:rPr>
              <a:t>It is evident that Poultry has been ordered the highest with 480 followed by ice cream with 454 orders.</a:t>
            </a:r>
          </a:p>
          <a:p>
            <a:pPr marL="285750" indent="-285750">
              <a:buFont typeface="Arial" panose="020B0604020202020204" pitchFamily="34" charset="0"/>
              <a:buChar char="•"/>
            </a:pPr>
            <a:r>
              <a:rPr lang="en-IN" sz="1800" dirty="0">
                <a:solidFill>
                  <a:schemeClr val="bg1"/>
                </a:solidFill>
              </a:rPr>
              <a:t>The lowest is hand soap 394 orders  and sandwich loaves with 398 orders.</a:t>
            </a:r>
          </a:p>
          <a:p>
            <a:pPr marL="285750" indent="-285750">
              <a:buFont typeface="Arial" panose="020B0604020202020204" pitchFamily="34" charset="0"/>
              <a:buChar char="•"/>
            </a:pPr>
            <a:r>
              <a:rPr lang="en-IN" sz="1800" dirty="0">
                <a:solidFill>
                  <a:schemeClr val="bg1"/>
                </a:solidFill>
              </a:rPr>
              <a:t>The milk, soap, coffee/tea, soda, cheese are more or less holds the same amount of orders.</a:t>
            </a:r>
          </a:p>
        </p:txBody>
      </p:sp>
      <p:sp>
        <p:nvSpPr>
          <p:cNvPr id="2" name="TextBox 1">
            <a:extLst>
              <a:ext uri="{FF2B5EF4-FFF2-40B4-BE49-F238E27FC236}">
                <a16:creationId xmlns:a16="http://schemas.microsoft.com/office/drawing/2014/main" id="{0D3B16F4-C199-4E5D-ABE4-B03A17BAF419}"/>
              </a:ext>
            </a:extLst>
          </p:cNvPr>
          <p:cNvSpPr txBox="1"/>
          <p:nvPr/>
        </p:nvSpPr>
        <p:spPr>
          <a:xfrm>
            <a:off x="577048" y="937147"/>
            <a:ext cx="6134470" cy="372836"/>
          </a:xfrm>
          <a:prstGeom prst="rect">
            <a:avLst/>
          </a:prstGeom>
          <a:noFill/>
        </p:spPr>
        <p:txBody>
          <a:bodyPr wrap="square" rtlCol="0">
            <a:spAutoFit/>
          </a:bodyPr>
          <a:lstStyle/>
          <a:p>
            <a:r>
              <a:rPr lang="en-US" dirty="0">
                <a:solidFill>
                  <a:schemeClr val="bg1"/>
                </a:solidFill>
              </a:rPr>
              <a:t>PRODUCT ORDERED</a:t>
            </a:r>
            <a:endParaRPr lang="en-IN" dirty="0">
              <a:solidFill>
                <a:schemeClr val="bg1"/>
              </a:solidFill>
            </a:endParaRPr>
          </a:p>
        </p:txBody>
      </p:sp>
      <p:pic>
        <p:nvPicPr>
          <p:cNvPr id="6" name="Picture 5">
            <a:extLst>
              <a:ext uri="{FF2B5EF4-FFF2-40B4-BE49-F238E27FC236}">
                <a16:creationId xmlns:a16="http://schemas.microsoft.com/office/drawing/2014/main" id="{C878CF1B-C8B8-4E57-98E2-C801992600A2}"/>
              </a:ext>
            </a:extLst>
          </p:cNvPr>
          <p:cNvPicPr>
            <a:picLocks noChangeAspect="1"/>
          </p:cNvPicPr>
          <p:nvPr/>
        </p:nvPicPr>
        <p:blipFill>
          <a:blip r:embed="rId2"/>
          <a:stretch>
            <a:fillRect/>
          </a:stretch>
        </p:blipFill>
        <p:spPr>
          <a:xfrm>
            <a:off x="577047" y="1309983"/>
            <a:ext cx="11043931" cy="36970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370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4970AB4-BF07-42C8-8175-11FE35B35017}"/>
              </a:ext>
            </a:extLst>
          </p:cNvPr>
          <p:cNvSpPr>
            <a:spLocks noGrp="1"/>
          </p:cNvSpPr>
          <p:nvPr>
            <p:ph type="ftr" sz="quarter" idx="17"/>
          </p:nvPr>
        </p:nvSpPr>
        <p:spPr/>
        <p:txBody>
          <a:bodyPr/>
          <a:lstStyle/>
          <a:p>
            <a:r>
              <a:rPr lang="en-US" dirty="0"/>
              <a:t>Auto Mobile Milestone Project-2</a:t>
            </a:r>
          </a:p>
        </p:txBody>
      </p:sp>
      <p:sp>
        <p:nvSpPr>
          <p:cNvPr id="4" name="Slide Number Placeholder 3">
            <a:extLst>
              <a:ext uri="{FF2B5EF4-FFF2-40B4-BE49-F238E27FC236}">
                <a16:creationId xmlns:a16="http://schemas.microsoft.com/office/drawing/2014/main" id="{2FD1DFB7-4258-4BAD-BCD8-707C5937FEBD}"/>
              </a:ext>
            </a:extLst>
          </p:cNvPr>
          <p:cNvSpPr>
            <a:spLocks noGrp="1"/>
          </p:cNvSpPr>
          <p:nvPr>
            <p:ph type="sldNum" sz="quarter" idx="18"/>
          </p:nvPr>
        </p:nvSpPr>
        <p:spPr/>
        <p:txBody>
          <a:bodyPr/>
          <a:lstStyle/>
          <a:p>
            <a:fld id="{8699F50C-BE38-4BD0-BA84-9B090E1F2B9B}" type="slidenum">
              <a:rPr lang="en-US" noProof="0" smtClean="0"/>
              <a:t>7</a:t>
            </a:fld>
            <a:endParaRPr lang="en-US" noProof="0" dirty="0"/>
          </a:p>
        </p:txBody>
      </p:sp>
      <p:sp>
        <p:nvSpPr>
          <p:cNvPr id="16" name="TextBox 15">
            <a:extLst>
              <a:ext uri="{FF2B5EF4-FFF2-40B4-BE49-F238E27FC236}">
                <a16:creationId xmlns:a16="http://schemas.microsoft.com/office/drawing/2014/main" id="{C8D8D041-00ED-4338-898D-7D8137DD81F0}"/>
              </a:ext>
            </a:extLst>
          </p:cNvPr>
          <p:cNvSpPr txBox="1"/>
          <p:nvPr/>
        </p:nvSpPr>
        <p:spPr>
          <a:xfrm>
            <a:off x="560297" y="5828765"/>
            <a:ext cx="10896837"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The transaction report doesn’t have data of 4</a:t>
            </a:r>
            <a:r>
              <a:rPr lang="en-US" sz="1600" baseline="30000" dirty="0">
                <a:solidFill>
                  <a:schemeClr val="bg1"/>
                </a:solidFill>
              </a:rPr>
              <a:t>th</a:t>
            </a:r>
            <a:r>
              <a:rPr lang="en-US" sz="1600" dirty="0">
                <a:solidFill>
                  <a:schemeClr val="bg1"/>
                </a:solidFill>
              </a:rPr>
              <a:t> Quarter for each year .Other wise the most transact year is 2019 Q3 followed by 2019 Q2. </a:t>
            </a:r>
            <a:endParaRPr lang="en-IN" sz="1600" dirty="0">
              <a:solidFill>
                <a:schemeClr val="bg1"/>
              </a:solidFill>
            </a:endParaRPr>
          </a:p>
        </p:txBody>
      </p:sp>
      <p:sp>
        <p:nvSpPr>
          <p:cNvPr id="17" name="TextBox 16">
            <a:extLst>
              <a:ext uri="{FF2B5EF4-FFF2-40B4-BE49-F238E27FC236}">
                <a16:creationId xmlns:a16="http://schemas.microsoft.com/office/drawing/2014/main" id="{2B5AD52B-D6C1-410C-997B-CB9CE2ACD014}"/>
              </a:ext>
            </a:extLst>
          </p:cNvPr>
          <p:cNvSpPr txBox="1"/>
          <p:nvPr/>
        </p:nvSpPr>
        <p:spPr>
          <a:xfrm>
            <a:off x="560297" y="257451"/>
            <a:ext cx="9817699" cy="369332"/>
          </a:xfrm>
          <a:prstGeom prst="rect">
            <a:avLst/>
          </a:prstGeom>
          <a:noFill/>
        </p:spPr>
        <p:txBody>
          <a:bodyPr wrap="square" rtlCol="0">
            <a:spAutoFit/>
          </a:bodyPr>
          <a:lstStyle/>
          <a:p>
            <a:r>
              <a:rPr lang="en-US" b="1" dirty="0">
                <a:solidFill>
                  <a:schemeClr val="bg1"/>
                </a:solidFill>
              </a:rPr>
              <a:t>Product Purchased Quarterly for 2018,2019 and 2020 </a:t>
            </a:r>
            <a:endParaRPr lang="en-IN" b="1" dirty="0">
              <a:solidFill>
                <a:schemeClr val="bg1"/>
              </a:solidFill>
            </a:endParaRPr>
          </a:p>
        </p:txBody>
      </p:sp>
      <p:pic>
        <p:nvPicPr>
          <p:cNvPr id="5" name="Picture 4">
            <a:extLst>
              <a:ext uri="{FF2B5EF4-FFF2-40B4-BE49-F238E27FC236}">
                <a16:creationId xmlns:a16="http://schemas.microsoft.com/office/drawing/2014/main" id="{42F88FE5-9ED7-4F3D-98E4-BF91DB2E8666}"/>
              </a:ext>
            </a:extLst>
          </p:cNvPr>
          <p:cNvPicPr>
            <a:picLocks noChangeAspect="1"/>
          </p:cNvPicPr>
          <p:nvPr/>
        </p:nvPicPr>
        <p:blipFill>
          <a:blip r:embed="rId2"/>
          <a:stretch>
            <a:fillRect/>
          </a:stretch>
        </p:blipFill>
        <p:spPr>
          <a:xfrm>
            <a:off x="560297" y="755018"/>
            <a:ext cx="10539373" cy="4945511"/>
          </a:xfrm>
          <a:prstGeom prst="rect">
            <a:avLst/>
          </a:prstGeom>
        </p:spPr>
      </p:pic>
    </p:spTree>
    <p:extLst>
      <p:ext uri="{BB962C8B-B14F-4D97-AF65-F5344CB8AC3E}">
        <p14:creationId xmlns:p14="http://schemas.microsoft.com/office/powerpoint/2010/main" val="261959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5A2173-BCC9-418C-8CC1-DAC1DF849DB7}"/>
              </a:ext>
            </a:extLst>
          </p:cNvPr>
          <p:cNvSpPr>
            <a:spLocks noGrp="1"/>
          </p:cNvSpPr>
          <p:nvPr>
            <p:ph type="ftr" sz="quarter" idx="17"/>
          </p:nvPr>
        </p:nvSpPr>
        <p:spPr/>
        <p:txBody>
          <a:bodyPr/>
          <a:lstStyle/>
          <a:p>
            <a:r>
              <a:rPr lang="en-US" dirty="0"/>
              <a:t>Auto Mobile Milestone Project-2</a:t>
            </a:r>
          </a:p>
        </p:txBody>
      </p:sp>
      <p:sp>
        <p:nvSpPr>
          <p:cNvPr id="4" name="Slide Number Placeholder 3">
            <a:extLst>
              <a:ext uri="{FF2B5EF4-FFF2-40B4-BE49-F238E27FC236}">
                <a16:creationId xmlns:a16="http://schemas.microsoft.com/office/drawing/2014/main" id="{7C749574-C827-4AA1-984B-07F7C1571A60}"/>
              </a:ext>
            </a:extLst>
          </p:cNvPr>
          <p:cNvSpPr>
            <a:spLocks noGrp="1"/>
          </p:cNvSpPr>
          <p:nvPr>
            <p:ph type="sldNum" sz="quarter" idx="18"/>
          </p:nvPr>
        </p:nvSpPr>
        <p:spPr/>
        <p:txBody>
          <a:bodyPr/>
          <a:lstStyle/>
          <a:p>
            <a:fld id="{8699F50C-BE38-4BD0-BA84-9B090E1F2B9B}" type="slidenum">
              <a:rPr lang="en-US" noProof="0" smtClean="0"/>
              <a:t>8</a:t>
            </a:fld>
            <a:endParaRPr lang="en-US" noProof="0" dirty="0"/>
          </a:p>
        </p:txBody>
      </p:sp>
      <p:sp>
        <p:nvSpPr>
          <p:cNvPr id="7" name="TextBox 6">
            <a:extLst>
              <a:ext uri="{FF2B5EF4-FFF2-40B4-BE49-F238E27FC236}">
                <a16:creationId xmlns:a16="http://schemas.microsoft.com/office/drawing/2014/main" id="{73E802A4-E7C0-4BD4-BB2B-38AD8394E166}"/>
              </a:ext>
            </a:extLst>
          </p:cNvPr>
          <p:cNvSpPr txBox="1"/>
          <p:nvPr/>
        </p:nvSpPr>
        <p:spPr>
          <a:xfrm>
            <a:off x="700025" y="298896"/>
            <a:ext cx="8202967" cy="400110"/>
          </a:xfrm>
          <a:prstGeom prst="rect">
            <a:avLst/>
          </a:prstGeom>
          <a:noFill/>
        </p:spPr>
        <p:txBody>
          <a:bodyPr wrap="square" rtlCol="0">
            <a:spAutoFit/>
          </a:bodyPr>
          <a:lstStyle/>
          <a:p>
            <a:r>
              <a:rPr lang="en-US" sz="2000" b="1" dirty="0">
                <a:solidFill>
                  <a:schemeClr val="bg1"/>
                </a:solidFill>
              </a:rPr>
              <a:t>Yearly Orders and its Trends</a:t>
            </a:r>
            <a:endParaRPr lang="en-IN" sz="2000" b="1" dirty="0">
              <a:solidFill>
                <a:schemeClr val="bg1"/>
              </a:solidFill>
            </a:endParaRPr>
          </a:p>
        </p:txBody>
      </p:sp>
      <p:pic>
        <p:nvPicPr>
          <p:cNvPr id="8" name="Picture 7">
            <a:extLst>
              <a:ext uri="{FF2B5EF4-FFF2-40B4-BE49-F238E27FC236}">
                <a16:creationId xmlns:a16="http://schemas.microsoft.com/office/drawing/2014/main" id="{C6CF78DB-9122-4514-A1BE-C2F5D400D8E5}"/>
              </a:ext>
            </a:extLst>
          </p:cNvPr>
          <p:cNvPicPr>
            <a:picLocks noChangeAspect="1"/>
          </p:cNvPicPr>
          <p:nvPr/>
        </p:nvPicPr>
        <p:blipFill>
          <a:blip r:embed="rId2"/>
          <a:stretch>
            <a:fillRect/>
          </a:stretch>
        </p:blipFill>
        <p:spPr>
          <a:xfrm>
            <a:off x="700025" y="807868"/>
            <a:ext cx="5922717" cy="5415379"/>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D47FFD84-A65B-4F32-84E0-92CB2980BFBF}"/>
              </a:ext>
            </a:extLst>
          </p:cNvPr>
          <p:cNvSpPr txBox="1"/>
          <p:nvPr/>
        </p:nvSpPr>
        <p:spPr>
          <a:xfrm>
            <a:off x="6747028" y="807868"/>
            <a:ext cx="4643021" cy="4247317"/>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chemeClr val="bg1"/>
                </a:solidFill>
                <a:cs typeface="Times New Roman" panose="02020603050405020304" pitchFamily="18" charset="0"/>
              </a:rPr>
              <a:t>The total number of orders are highest in the year 2018.</a:t>
            </a: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Followed by 507 orders in 2019.</a:t>
            </a: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2020 has registered only 99 orders. As only two months data is given in the data set , this might be a reason for low order count.</a:t>
            </a:r>
          </a:p>
          <a:p>
            <a:pPr marL="285750" indent="-285750">
              <a:buFont typeface="Arial" panose="020B0604020202020204" pitchFamily="34" charset="0"/>
              <a:buChar char="•"/>
            </a:pPr>
            <a:r>
              <a:rPr lang="en-IN" dirty="0">
                <a:solidFill>
                  <a:schemeClr val="bg1"/>
                </a:solidFill>
                <a:cs typeface="Times New Roman" panose="02020603050405020304" pitchFamily="18" charset="0"/>
              </a:rPr>
              <a:t>Trends shows that the number of orders placed has been decreasing yearly. </a:t>
            </a:r>
          </a:p>
          <a:p>
            <a:pPr marL="285750" indent="-285750">
              <a:buFont typeface="Arial" panose="020B0604020202020204" pitchFamily="34" charset="0"/>
              <a:buChar char="•"/>
            </a:pPr>
            <a:r>
              <a:rPr lang="en-IN" dirty="0">
                <a:solidFill>
                  <a:schemeClr val="bg1"/>
                </a:solidFill>
                <a:cs typeface="Times New Roman" panose="02020603050405020304" pitchFamily="18" charset="0"/>
              </a:rPr>
              <a:t>Also it shows a downward trend and no forecast has been generated with this data.</a:t>
            </a:r>
          </a:p>
          <a:p>
            <a:pPr marL="285750" indent="-285750">
              <a:buFont typeface="Arial" panose="020B0604020202020204" pitchFamily="34" charset="0"/>
              <a:buChar char="•"/>
            </a:pPr>
            <a:r>
              <a:rPr lang="en-IN" dirty="0">
                <a:solidFill>
                  <a:schemeClr val="bg1"/>
                </a:solidFill>
                <a:cs typeface="Times New Roman" panose="02020603050405020304" pitchFamily="18" charset="0"/>
              </a:rPr>
              <a:t>The </a:t>
            </a:r>
          </a:p>
          <a:p>
            <a:r>
              <a:rPr lang="en-IN" dirty="0">
                <a:solidFill>
                  <a:schemeClr val="bg1"/>
                </a:solidFill>
                <a:cs typeface="Times New Roman" panose="02020603050405020304" pitchFamily="18" charset="0"/>
              </a:rPr>
              <a:t>	R-Squared value is- 0.79476</a:t>
            </a:r>
          </a:p>
          <a:p>
            <a:r>
              <a:rPr lang="en-IN" dirty="0">
                <a:solidFill>
                  <a:schemeClr val="bg1"/>
                </a:solidFill>
                <a:cs typeface="Times New Roman" panose="02020603050405020304" pitchFamily="18" charset="0"/>
              </a:rPr>
              <a:t>	P-Value – 0.299317</a:t>
            </a:r>
          </a:p>
          <a:p>
            <a:pPr marL="285750" indent="-285750">
              <a:buFont typeface="Arial" panose="020B0604020202020204" pitchFamily="34" charset="0"/>
              <a:buChar char="•"/>
            </a:pPr>
            <a:endParaRPr lang="en-IN" dirty="0">
              <a:solidFill>
                <a:schemeClr val="bg1"/>
              </a:solidFill>
              <a:cs typeface="Times New Roman" panose="02020603050405020304" pitchFamily="18" charset="0"/>
            </a:endParaRPr>
          </a:p>
          <a:p>
            <a:endParaRPr lang="en-IN" sz="18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86562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DAC421A-EFD9-4B0F-A6AB-1C414679B669}"/>
              </a:ext>
            </a:extLst>
          </p:cNvPr>
          <p:cNvSpPr>
            <a:spLocks noGrp="1"/>
          </p:cNvSpPr>
          <p:nvPr>
            <p:ph type="ftr" sz="quarter" idx="17"/>
          </p:nvPr>
        </p:nvSpPr>
        <p:spPr/>
        <p:txBody>
          <a:bodyPr/>
          <a:lstStyle/>
          <a:p>
            <a:r>
              <a:rPr lang="en-US" dirty="0"/>
              <a:t>Auto Mobile Milestone Project-2</a:t>
            </a:r>
          </a:p>
        </p:txBody>
      </p:sp>
      <p:sp>
        <p:nvSpPr>
          <p:cNvPr id="4" name="Slide Number Placeholder 3">
            <a:extLst>
              <a:ext uri="{FF2B5EF4-FFF2-40B4-BE49-F238E27FC236}">
                <a16:creationId xmlns:a16="http://schemas.microsoft.com/office/drawing/2014/main" id="{2CDA0442-466D-4E65-95A4-EC8EBF2F68BA}"/>
              </a:ext>
            </a:extLst>
          </p:cNvPr>
          <p:cNvSpPr>
            <a:spLocks noGrp="1"/>
          </p:cNvSpPr>
          <p:nvPr>
            <p:ph type="sldNum" sz="quarter" idx="18"/>
          </p:nvPr>
        </p:nvSpPr>
        <p:spPr/>
        <p:txBody>
          <a:bodyPr/>
          <a:lstStyle/>
          <a:p>
            <a:fld id="{8699F50C-BE38-4BD0-BA84-9B090E1F2B9B}" type="slidenum">
              <a:rPr lang="en-US" noProof="0" smtClean="0"/>
              <a:t>9</a:t>
            </a:fld>
            <a:endParaRPr lang="en-US" noProof="0" dirty="0"/>
          </a:p>
        </p:txBody>
      </p:sp>
      <p:sp>
        <p:nvSpPr>
          <p:cNvPr id="13" name="TextBox 12">
            <a:extLst>
              <a:ext uri="{FF2B5EF4-FFF2-40B4-BE49-F238E27FC236}">
                <a16:creationId xmlns:a16="http://schemas.microsoft.com/office/drawing/2014/main" id="{E21E469C-F566-4631-9638-F95E08D507CA}"/>
              </a:ext>
            </a:extLst>
          </p:cNvPr>
          <p:cNvSpPr txBox="1"/>
          <p:nvPr/>
        </p:nvSpPr>
        <p:spPr>
          <a:xfrm>
            <a:off x="585926" y="316984"/>
            <a:ext cx="6649375" cy="400110"/>
          </a:xfrm>
          <a:prstGeom prst="rect">
            <a:avLst/>
          </a:prstGeom>
          <a:noFill/>
        </p:spPr>
        <p:txBody>
          <a:bodyPr wrap="square" rtlCol="0">
            <a:spAutoFit/>
          </a:bodyPr>
          <a:lstStyle/>
          <a:p>
            <a:r>
              <a:rPr lang="en-US" sz="2000" b="1" dirty="0">
                <a:solidFill>
                  <a:schemeClr val="bg1"/>
                </a:solidFill>
              </a:rPr>
              <a:t>Quarterly orders and Its Trends</a:t>
            </a:r>
            <a:endParaRPr lang="en-IN" sz="2000" b="1" dirty="0">
              <a:solidFill>
                <a:schemeClr val="bg1"/>
              </a:solidFill>
            </a:endParaRPr>
          </a:p>
        </p:txBody>
      </p:sp>
      <p:sp>
        <p:nvSpPr>
          <p:cNvPr id="6" name="TextBox 5">
            <a:extLst>
              <a:ext uri="{FF2B5EF4-FFF2-40B4-BE49-F238E27FC236}">
                <a16:creationId xmlns:a16="http://schemas.microsoft.com/office/drawing/2014/main" id="{074EB347-6A92-4E50-9AEB-5803326EC334}"/>
              </a:ext>
            </a:extLst>
          </p:cNvPr>
          <p:cNvSpPr txBox="1"/>
          <p:nvPr/>
        </p:nvSpPr>
        <p:spPr>
          <a:xfrm>
            <a:off x="585926" y="859066"/>
            <a:ext cx="4580878" cy="5355312"/>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chemeClr val="bg1"/>
                </a:solidFill>
                <a:cs typeface="Times New Roman" panose="02020603050405020304" pitchFamily="18" charset="0"/>
              </a:rPr>
              <a:t>In 2018, Q3 had the highest number of orders with 180.</a:t>
            </a: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In 2019, Q1 had the highest with 180.</a:t>
            </a: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This started decreasing as quarters passed by. The lowest was recorded in Q1 of 2020.</a:t>
            </a: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Also, it is evident that Q4 of every year doesn’t have any sales. </a:t>
            </a: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No proper trend can be analysed in terms of Quarter sales.</a:t>
            </a: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2018-</a:t>
            </a:r>
          </a:p>
          <a:p>
            <a:pPr marL="742950" lvl="1" indent="-285750">
              <a:buFont typeface="Arial" panose="020B0604020202020204" pitchFamily="34" charset="0"/>
              <a:buChar char="•"/>
            </a:pPr>
            <a:r>
              <a:rPr lang="en-IN" dirty="0">
                <a:solidFill>
                  <a:schemeClr val="bg1"/>
                </a:solidFill>
                <a:cs typeface="Times New Roman" panose="02020603050405020304" pitchFamily="18" charset="0"/>
              </a:rPr>
              <a:t>R-squared – 0.986842</a:t>
            </a:r>
          </a:p>
          <a:p>
            <a:pPr marL="742950" lvl="1" indent="-285750">
              <a:buFont typeface="Arial" panose="020B0604020202020204" pitchFamily="34" charset="0"/>
              <a:buChar char="•"/>
            </a:pPr>
            <a:r>
              <a:rPr lang="en-IN" dirty="0">
                <a:solidFill>
                  <a:schemeClr val="bg1"/>
                </a:solidFill>
                <a:cs typeface="Times New Roman" panose="02020603050405020304" pitchFamily="18" charset="0"/>
              </a:rPr>
              <a:t>P- Value – 0.0731864</a:t>
            </a: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2019-</a:t>
            </a:r>
          </a:p>
          <a:p>
            <a:pPr marL="742950" lvl="1" indent="-285750">
              <a:buFont typeface="Arial" panose="020B0604020202020204" pitchFamily="34" charset="0"/>
              <a:buChar char="•"/>
            </a:pPr>
            <a:r>
              <a:rPr lang="en-IN" dirty="0">
                <a:solidFill>
                  <a:schemeClr val="bg1"/>
                </a:solidFill>
                <a:cs typeface="Times New Roman" panose="02020603050405020304" pitchFamily="18" charset="0"/>
              </a:rPr>
              <a:t>R-squared – 0.994361</a:t>
            </a:r>
          </a:p>
          <a:p>
            <a:pPr marL="742950" lvl="1" indent="-285750">
              <a:buFont typeface="Arial" panose="020B0604020202020204" pitchFamily="34" charset="0"/>
              <a:buChar char="•"/>
            </a:pPr>
            <a:r>
              <a:rPr lang="en-IN" dirty="0">
                <a:solidFill>
                  <a:schemeClr val="bg1"/>
                </a:solidFill>
                <a:cs typeface="Times New Roman" panose="02020603050405020304" pitchFamily="18" charset="0"/>
              </a:rPr>
              <a:t>P- Value – 0.0478513</a:t>
            </a:r>
            <a:endParaRPr lang="en-IN" sz="1800" dirty="0">
              <a:solidFill>
                <a:schemeClr val="bg1"/>
              </a:solidFill>
              <a:cs typeface="Times New Roman" panose="02020603050405020304" pitchFamily="18" charset="0"/>
            </a:endParaRPr>
          </a:p>
          <a:p>
            <a:pPr marL="285750" indent="-285750">
              <a:buFont typeface="Arial" panose="020B0604020202020204" pitchFamily="34" charset="0"/>
              <a:buChar char="•"/>
            </a:pPr>
            <a:r>
              <a:rPr lang="en-IN" sz="1800" dirty="0">
                <a:solidFill>
                  <a:schemeClr val="bg1"/>
                </a:solidFill>
                <a:cs typeface="Times New Roman" panose="02020603050405020304" pitchFamily="18" charset="0"/>
              </a:rPr>
              <a:t>2020-</a:t>
            </a:r>
          </a:p>
          <a:p>
            <a:pPr marL="742950" lvl="1" indent="-285750">
              <a:buFont typeface="Arial" panose="020B0604020202020204" pitchFamily="34" charset="0"/>
              <a:buChar char="•"/>
            </a:pPr>
            <a:r>
              <a:rPr lang="en-IN" dirty="0">
                <a:solidFill>
                  <a:schemeClr val="bg1"/>
                </a:solidFill>
                <a:cs typeface="Times New Roman" panose="02020603050405020304" pitchFamily="18" charset="0"/>
              </a:rPr>
              <a:t>R-squared – 1</a:t>
            </a:r>
          </a:p>
          <a:p>
            <a:pPr marL="742950" lvl="1" indent="-285750">
              <a:buFont typeface="Arial" panose="020B0604020202020204" pitchFamily="34" charset="0"/>
              <a:buChar char="•"/>
            </a:pPr>
            <a:r>
              <a:rPr lang="en-IN" dirty="0">
                <a:solidFill>
                  <a:schemeClr val="bg1"/>
                </a:solidFill>
                <a:cs typeface="Times New Roman" panose="02020603050405020304" pitchFamily="18" charset="0"/>
              </a:rPr>
              <a:t>P- Value – N/A</a:t>
            </a:r>
          </a:p>
          <a:p>
            <a:pPr marL="285750" indent="-285750">
              <a:buFont typeface="Arial" panose="020B0604020202020204" pitchFamily="34" charset="0"/>
              <a:buChar char="•"/>
            </a:pPr>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E73E83A-F7F7-44E4-8367-1D4676F5CBB6}"/>
              </a:ext>
            </a:extLst>
          </p:cNvPr>
          <p:cNvPicPr>
            <a:picLocks noChangeAspect="1"/>
          </p:cNvPicPr>
          <p:nvPr/>
        </p:nvPicPr>
        <p:blipFill>
          <a:blip r:embed="rId2"/>
          <a:stretch>
            <a:fillRect/>
          </a:stretch>
        </p:blipFill>
        <p:spPr>
          <a:xfrm>
            <a:off x="5273336" y="686315"/>
            <a:ext cx="5873636" cy="5670035"/>
          </a:xfrm>
          <a:prstGeom prst="rect">
            <a:avLst/>
          </a:prstGeom>
        </p:spPr>
      </p:pic>
    </p:spTree>
    <p:extLst>
      <p:ext uri="{BB962C8B-B14F-4D97-AF65-F5344CB8AC3E}">
        <p14:creationId xmlns:p14="http://schemas.microsoft.com/office/powerpoint/2010/main" val="1384887829"/>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417</TotalTime>
  <Words>2015</Words>
  <Application>Microsoft Office PowerPoint</Application>
  <PresentationFormat>Widescreen</PresentationFormat>
  <Paragraphs>182</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 Black</vt:lpstr>
      <vt:lpstr>Calibri</vt:lpstr>
      <vt:lpstr>Calibri Light</vt:lpstr>
      <vt:lpstr>ff4</vt:lpstr>
      <vt:lpstr>Gill Sans SemiBold</vt:lpstr>
      <vt:lpstr>lato</vt:lpstr>
      <vt:lpstr>LiberationSans_4e_5</vt:lpstr>
      <vt:lpstr>Source Sans Pro</vt:lpstr>
      <vt:lpstr>Times New Roman</vt:lpstr>
      <vt:lpstr>Office Theme</vt:lpstr>
      <vt:lpstr>MARKETING &amp; RETAIL ANALYSIS</vt:lpstr>
      <vt:lpstr>PowerPoint Presentation</vt:lpstr>
      <vt:lpstr>Contents</vt:lpstr>
      <vt:lpstr>PowerPoint Presentation</vt:lpstr>
      <vt:lpstr>Data Summary</vt:lpstr>
      <vt:lpstr>PowerPoint Presentation</vt:lpstr>
      <vt:lpstr>PowerPoint Presentation</vt:lpstr>
      <vt:lpstr>PowerPoint Presentation</vt:lpstr>
      <vt:lpstr>PowerPoint Presentation</vt:lpstr>
      <vt:lpstr>PowerPoint Presentation</vt:lpstr>
      <vt:lpstr>PowerPoint Presentation</vt:lpstr>
      <vt:lpstr>Market Basket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&amp; RETAIL ANALYSIS</dc:title>
  <dc:creator>Shivani Varma</dc:creator>
  <cp:lastModifiedBy>Shivani Varma</cp:lastModifiedBy>
  <cp:revision>28</cp:revision>
  <dcterms:created xsi:type="dcterms:W3CDTF">2021-07-25T14:03:13Z</dcterms:created>
  <dcterms:modified xsi:type="dcterms:W3CDTF">2021-08-04T06:38:55Z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