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sldIdLst>
    <p:sldId id="278" r:id="rId5"/>
    <p:sldId id="279" r:id="rId6"/>
    <p:sldId id="280" r:id="rId7"/>
    <p:sldId id="281" r:id="rId8"/>
    <p:sldId id="298" r:id="rId9"/>
    <p:sldId id="284" r:id="rId10"/>
    <p:sldId id="294" r:id="rId11"/>
    <p:sldId id="289" r:id="rId12"/>
    <p:sldId id="296" r:id="rId13"/>
    <p:sldId id="290" r:id="rId14"/>
    <p:sldId id="297"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1.xml"/><Relationship Id="rId1" Type="http://schemas.openxmlformats.org/officeDocument/2006/relationships/vmlDrawing" Target="../drawings/vmlDrawing1.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lstStyle/>
          <a:p>
            <a:r>
              <a:rPr lang="en-US" dirty="0"/>
              <a:t>QUANTUM COMPUTUING</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Sivani S Iyer-RA2211003010865</a:t>
            </a:r>
          </a:p>
          <a:p>
            <a:r>
              <a:rPr lang="en-US" dirty="0"/>
              <a:t>Arushi Singh-RA2211003010847</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874816" y="731520"/>
            <a:ext cx="8165592" cy="768096"/>
          </a:xfrm>
        </p:spPr>
        <p:txBody>
          <a:bodyPr/>
          <a:lstStyle/>
          <a:p>
            <a:r>
              <a:rPr lang="en-US" dirty="0"/>
              <a:t>OUTPUT</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10" name="Picture 9">
            <a:extLst>
              <a:ext uri="{FF2B5EF4-FFF2-40B4-BE49-F238E27FC236}">
                <a16:creationId xmlns:a16="http://schemas.microsoft.com/office/drawing/2014/main" id="{592C365A-7691-E5AD-DF85-8DA0F29C96B9}"/>
              </a:ext>
            </a:extLst>
          </p:cNvPr>
          <p:cNvPicPr>
            <a:picLocks noChangeAspect="1"/>
          </p:cNvPicPr>
          <p:nvPr/>
        </p:nvPicPr>
        <p:blipFill>
          <a:blip r:embed="rId2"/>
          <a:stretch>
            <a:fillRect/>
          </a:stretch>
        </p:blipFill>
        <p:spPr>
          <a:xfrm>
            <a:off x="3946974" y="1628290"/>
            <a:ext cx="4298052" cy="4907705"/>
          </a:xfrm>
          <a:prstGeom prst="rect">
            <a:avLst/>
          </a:prstGeom>
        </p:spPr>
      </p:pic>
    </p:spTree>
    <p:extLst>
      <p:ext uri="{BB962C8B-B14F-4D97-AF65-F5344CB8AC3E}">
        <p14:creationId xmlns:p14="http://schemas.microsoft.com/office/powerpoint/2010/main" val="3170280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42AE-40CE-2644-6572-6DE132162F0F}"/>
              </a:ext>
            </a:extLst>
          </p:cNvPr>
          <p:cNvSpPr>
            <a:spLocks noGrp="1"/>
          </p:cNvSpPr>
          <p:nvPr>
            <p:ph type="title"/>
          </p:nvPr>
        </p:nvSpPr>
        <p:spPr>
          <a:xfrm>
            <a:off x="4854531" y="553305"/>
            <a:ext cx="8165592" cy="768096"/>
          </a:xfrm>
        </p:spPr>
        <p:txBody>
          <a:bodyPr/>
          <a:lstStyle/>
          <a:p>
            <a:r>
              <a:rPr lang="en-US" dirty="0"/>
              <a:t>SUMMARY</a:t>
            </a:r>
            <a:endParaRPr lang="en-IN" dirty="0"/>
          </a:p>
        </p:txBody>
      </p:sp>
      <p:sp>
        <p:nvSpPr>
          <p:cNvPr id="7" name="Slide Number Placeholder 6">
            <a:extLst>
              <a:ext uri="{FF2B5EF4-FFF2-40B4-BE49-F238E27FC236}">
                <a16:creationId xmlns:a16="http://schemas.microsoft.com/office/drawing/2014/main" id="{5C40E878-470B-22BE-79D5-CE6DCDCC8841}"/>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9" name="TextBox 8">
            <a:extLst>
              <a:ext uri="{FF2B5EF4-FFF2-40B4-BE49-F238E27FC236}">
                <a16:creationId xmlns:a16="http://schemas.microsoft.com/office/drawing/2014/main" id="{5FEC2972-9440-4103-909A-31BD333A45A6}"/>
              </a:ext>
            </a:extLst>
          </p:cNvPr>
          <p:cNvSpPr txBox="1"/>
          <p:nvPr/>
        </p:nvSpPr>
        <p:spPr>
          <a:xfrm>
            <a:off x="3713583" y="2196501"/>
            <a:ext cx="8313575" cy="2862322"/>
          </a:xfrm>
          <a:prstGeom prst="rect">
            <a:avLst/>
          </a:prstGeom>
          <a:noFill/>
        </p:spPr>
        <p:txBody>
          <a:bodyPr wrap="square">
            <a:spAutoFit/>
          </a:bodyPr>
          <a:lstStyle/>
          <a:p>
            <a:r>
              <a:rPr lang="en-US" dirty="0">
                <a:solidFill>
                  <a:schemeClr val="accent6">
                    <a:lumMod val="60000"/>
                    <a:lumOff val="40000"/>
                  </a:schemeClr>
                </a:solidFill>
              </a:rPr>
              <a:t>In quantum computing, adding two numbers involves representing those numbers as quantum states and performing quantum operations to achieve the sum. The quantum equivalent of adding two numbers, such as a and b, uses quantum gates to create a superposition of all possible states of a and b. Quantum addition algorithms, like the Quantum Fourier Transform and Quantum Carry Ripple Adder, are then applied to compute the sum. Unlike classical computing, quantum addition can process multiple combinations of numbers simultaneously, potentially offering exponential speedup for certain problems. However, building practical quantum adders and addressing error correction challenges are ongoing areas of research in quantum computing.</a:t>
            </a:r>
            <a:endParaRPr lang="en-IN" dirty="0">
              <a:solidFill>
                <a:schemeClr val="accent6">
                  <a:lumMod val="60000"/>
                  <a:lumOff val="40000"/>
                </a:schemeClr>
              </a:solidFill>
            </a:endParaRPr>
          </a:p>
        </p:txBody>
      </p:sp>
    </p:spTree>
    <p:extLst>
      <p:ext uri="{BB962C8B-B14F-4D97-AF65-F5344CB8AC3E}">
        <p14:creationId xmlns:p14="http://schemas.microsoft.com/office/powerpoint/2010/main" val="767066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8" y="2528595"/>
            <a:ext cx="4169664" cy="533898"/>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Introduction​</a:t>
            </a:r>
          </a:p>
          <a:p>
            <a:r>
              <a:rPr lang="en-US" dirty="0"/>
              <a:t>Application</a:t>
            </a:r>
          </a:p>
          <a:p>
            <a:r>
              <a:rPr lang="en-US" dirty="0"/>
              <a:t>​Implementation</a:t>
            </a:r>
          </a:p>
          <a:p>
            <a:r>
              <a:rPr lang="en-US" dirty="0"/>
              <a:t>​Summary​</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077479" y="1209040"/>
            <a:ext cx="7697568" cy="768096"/>
          </a:xfrm>
        </p:spPr>
        <p:txBody>
          <a:bodyPr/>
          <a:lstStyle/>
          <a:p>
            <a:r>
              <a:rPr lang="en-US" dirty="0"/>
              <a:t>QUANTUM COMPUTERS</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77479" y="3222752"/>
            <a:ext cx="7492480" cy="2700528"/>
          </a:xfrm>
        </p:spPr>
        <p:txBody>
          <a:bodyPr/>
          <a:lstStyle/>
          <a:p>
            <a:r>
              <a:rPr lang="en-US" sz="2000" dirty="0"/>
              <a:t>Quantum computers are advanced computing devices that utilize quantum bits (qubits) instead of classical bits. These qubits can exist in superposition, representing multiple states simultaneously, and are often entangled, allowing for more efficient calculations. Quantum computers have the potential to solve complex problems at speeds that classical computers cannot match. However, they are still in the early stages of development, facing technical challenges before becoming widely practical. They hold promise for revolutionizing fields like cryptography, optimization, and quantum simulations.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764972" y="2507508"/>
            <a:ext cx="6400800" cy="2307088"/>
          </a:xfrm>
        </p:spPr>
        <p:txBody>
          <a:bodyPr/>
          <a:lstStyle/>
          <a:p>
            <a:r>
              <a:rPr lang="en-US" sz="4400" b="1" dirty="0">
                <a:solidFill>
                  <a:schemeClr val="accent6"/>
                </a:solidFill>
                <a:latin typeface="Arial Black" panose="020B0604020202020204" pitchFamily="34" charset="0"/>
                <a:cs typeface="Arial Black" panose="020B0604020202020204" pitchFamily="34" charset="0"/>
              </a:rPr>
              <a:t>APPLICATION OF QUANTUM COMPUTER</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CE175-2370-98E7-D9C5-A59789ECAEA2}"/>
              </a:ext>
            </a:extLst>
          </p:cNvPr>
          <p:cNvSpPr>
            <a:spLocks noGrp="1"/>
          </p:cNvSpPr>
          <p:nvPr>
            <p:ph type="title"/>
          </p:nvPr>
        </p:nvSpPr>
        <p:spPr/>
        <p:txBody>
          <a:bodyPr/>
          <a:lstStyle/>
          <a:p>
            <a:r>
              <a:rPr lang="en-IN" sz="1200" dirty="0"/>
              <a:t>from </a:t>
            </a:r>
            <a:r>
              <a:rPr lang="en-IN" sz="1200" dirty="0" err="1"/>
              <a:t>qiskit</a:t>
            </a:r>
            <a:r>
              <a:rPr lang="en-IN" sz="1200" dirty="0"/>
              <a:t> import </a:t>
            </a:r>
            <a:r>
              <a:rPr lang="en-IN" sz="1200" dirty="0" err="1"/>
              <a:t>QuantumCircuit</a:t>
            </a:r>
            <a:r>
              <a:rPr lang="en-IN" sz="1200" dirty="0"/>
              <a:t>, </a:t>
            </a:r>
            <a:r>
              <a:rPr lang="en-IN" sz="1200" dirty="0" err="1"/>
              <a:t>transpile</a:t>
            </a:r>
            <a:r>
              <a:rPr lang="en-IN" sz="1200" dirty="0"/>
              <a:t>, execute, Aer</a:t>
            </a:r>
            <a:br>
              <a:rPr lang="en-IN" sz="1200" dirty="0"/>
            </a:br>
            <a:br>
              <a:rPr lang="en-IN" sz="1200" dirty="0"/>
            </a:br>
            <a:r>
              <a:rPr lang="en-IN" sz="1200" dirty="0"/>
              <a:t># Create a quantum circuit</a:t>
            </a:r>
            <a:br>
              <a:rPr lang="en-IN" sz="1200" dirty="0"/>
            </a:br>
            <a:r>
              <a:rPr lang="en-IN" sz="1200" dirty="0" err="1"/>
              <a:t>quantum_circuit</a:t>
            </a:r>
            <a:r>
              <a:rPr lang="en-IN" sz="1200" dirty="0"/>
              <a:t> = </a:t>
            </a:r>
            <a:r>
              <a:rPr lang="en-IN" sz="1200" dirty="0" err="1"/>
              <a:t>QuantumCircuit</a:t>
            </a:r>
            <a:r>
              <a:rPr lang="en-IN" sz="1200" dirty="0"/>
              <a:t>(2)</a:t>
            </a:r>
            <a:br>
              <a:rPr lang="en-IN" sz="1200" dirty="0"/>
            </a:br>
            <a:br>
              <a:rPr lang="en-IN" sz="1200" dirty="0"/>
            </a:br>
            <a:r>
              <a:rPr lang="en-IN" sz="1200" dirty="0"/>
              <a:t># Apply quantum gates</a:t>
            </a:r>
            <a:br>
              <a:rPr lang="en-IN" sz="1200" dirty="0"/>
            </a:br>
            <a:r>
              <a:rPr lang="en-IN" sz="1200" dirty="0" err="1"/>
              <a:t>quantum_circuit.h</a:t>
            </a:r>
            <a:r>
              <a:rPr lang="en-IN" sz="1200" dirty="0"/>
              <a:t>(0)  # Hadamard gate on qubit 0</a:t>
            </a:r>
            <a:br>
              <a:rPr lang="en-IN" sz="1200" dirty="0"/>
            </a:br>
            <a:r>
              <a:rPr lang="en-IN" sz="1200" dirty="0"/>
              <a:t>quantum_circuit.cx(0, 1)  # CNOT gate on qubits 0 and 1</a:t>
            </a:r>
            <a:br>
              <a:rPr lang="en-IN" sz="1200" dirty="0"/>
            </a:br>
            <a:br>
              <a:rPr lang="en-IN" sz="1200" dirty="0"/>
            </a:br>
            <a:r>
              <a:rPr lang="en-IN" sz="1200" dirty="0"/>
              <a:t># Compile the circuit</a:t>
            </a:r>
            <a:br>
              <a:rPr lang="en-IN" sz="1200" dirty="0"/>
            </a:br>
            <a:r>
              <a:rPr lang="en-IN" sz="1200" dirty="0" err="1"/>
              <a:t>transpiled_circuit</a:t>
            </a:r>
            <a:r>
              <a:rPr lang="en-IN" sz="1200" dirty="0"/>
              <a:t> = </a:t>
            </a:r>
            <a:r>
              <a:rPr lang="en-IN" sz="1200" dirty="0" err="1"/>
              <a:t>transpile</a:t>
            </a:r>
            <a:r>
              <a:rPr lang="en-IN" sz="1200" dirty="0"/>
              <a:t>(</a:t>
            </a:r>
            <a:r>
              <a:rPr lang="en-IN" sz="1200" dirty="0" err="1"/>
              <a:t>quantum_circuit</a:t>
            </a:r>
            <a:r>
              <a:rPr lang="en-IN" sz="1200" dirty="0"/>
              <a:t>, backend=</a:t>
            </a:r>
            <a:r>
              <a:rPr lang="en-IN" sz="1200" dirty="0" err="1"/>
              <a:t>Aer.get_backend</a:t>
            </a:r>
            <a:r>
              <a:rPr lang="en-IN" sz="1200" dirty="0"/>
              <a:t>('</a:t>
            </a:r>
            <a:r>
              <a:rPr lang="en-IN" sz="1200" dirty="0" err="1"/>
              <a:t>qasm_simulator</a:t>
            </a:r>
            <a:r>
              <a:rPr lang="en-IN" sz="1200" dirty="0"/>
              <a:t>'))</a:t>
            </a:r>
            <a:br>
              <a:rPr lang="en-IN" sz="1200" dirty="0"/>
            </a:br>
            <a:br>
              <a:rPr lang="en-IN" sz="1200" dirty="0"/>
            </a:br>
            <a:r>
              <a:rPr lang="en-IN" sz="1200" dirty="0"/>
              <a:t># Simulate the quantum circuit</a:t>
            </a:r>
            <a:br>
              <a:rPr lang="en-IN" sz="1200" dirty="0"/>
            </a:br>
            <a:r>
              <a:rPr lang="en-IN" sz="1200" dirty="0"/>
              <a:t>simulator = </a:t>
            </a:r>
            <a:r>
              <a:rPr lang="en-IN" sz="1200" dirty="0" err="1"/>
              <a:t>Aer.get_backend</a:t>
            </a:r>
            <a:r>
              <a:rPr lang="en-IN" sz="1200" dirty="0"/>
              <a:t>('</a:t>
            </a:r>
            <a:r>
              <a:rPr lang="en-IN" sz="1200" dirty="0" err="1"/>
              <a:t>qasm_simulator</a:t>
            </a:r>
            <a:r>
              <a:rPr lang="en-IN" sz="1200" dirty="0"/>
              <a:t>')</a:t>
            </a:r>
            <a:br>
              <a:rPr lang="en-IN" sz="1200" dirty="0"/>
            </a:br>
            <a:r>
              <a:rPr lang="en-IN" sz="1200" dirty="0"/>
              <a:t>job = execute(</a:t>
            </a:r>
            <a:r>
              <a:rPr lang="en-IN" sz="1200" dirty="0" err="1"/>
              <a:t>transpiled_circuit</a:t>
            </a:r>
            <a:r>
              <a:rPr lang="en-IN" sz="1200" dirty="0"/>
              <a:t>, simulator, shots=1024)</a:t>
            </a:r>
            <a:br>
              <a:rPr lang="en-IN" sz="1200" dirty="0"/>
            </a:br>
            <a:r>
              <a:rPr lang="en-IN" sz="1200" dirty="0"/>
              <a:t>result = </a:t>
            </a:r>
            <a:r>
              <a:rPr lang="en-IN" sz="1200" dirty="0" err="1"/>
              <a:t>job.result</a:t>
            </a:r>
            <a:r>
              <a:rPr lang="en-IN" sz="1200" dirty="0"/>
              <a:t>()</a:t>
            </a:r>
            <a:br>
              <a:rPr lang="en-IN" sz="1200" dirty="0"/>
            </a:br>
            <a:br>
              <a:rPr lang="en-IN" sz="1200" dirty="0"/>
            </a:br>
            <a:r>
              <a:rPr lang="en-IN" sz="1200" dirty="0"/>
              <a:t># Display measurement results</a:t>
            </a:r>
            <a:br>
              <a:rPr lang="en-IN" sz="1200" dirty="0"/>
            </a:br>
            <a:r>
              <a:rPr lang="en-IN" sz="1200" dirty="0"/>
              <a:t>counts = </a:t>
            </a:r>
            <a:r>
              <a:rPr lang="en-IN" sz="1200" dirty="0" err="1"/>
              <a:t>result.get_counts</a:t>
            </a:r>
            <a:r>
              <a:rPr lang="en-IN" sz="1200" dirty="0"/>
              <a:t>(</a:t>
            </a:r>
            <a:r>
              <a:rPr lang="en-IN" sz="1200" dirty="0" err="1"/>
              <a:t>quantum_circuit</a:t>
            </a:r>
            <a:r>
              <a:rPr lang="en-IN" sz="1200" dirty="0"/>
              <a:t>)</a:t>
            </a:r>
            <a:br>
              <a:rPr lang="en-IN" sz="1200" dirty="0"/>
            </a:br>
            <a:r>
              <a:rPr lang="en-IN" sz="1200" dirty="0"/>
              <a:t>print(counts)</a:t>
            </a:r>
            <a:br>
              <a:rPr lang="en-IN" sz="1200" dirty="0"/>
            </a:br>
            <a:endParaRPr lang="en-IN" sz="1200" dirty="0"/>
          </a:p>
        </p:txBody>
      </p:sp>
      <p:sp>
        <p:nvSpPr>
          <p:cNvPr id="6" name="Slide Number Placeholder 5">
            <a:extLst>
              <a:ext uri="{FF2B5EF4-FFF2-40B4-BE49-F238E27FC236}">
                <a16:creationId xmlns:a16="http://schemas.microsoft.com/office/drawing/2014/main" id="{EDEE9C37-DA16-BF09-9246-02A74E4EED1E}"/>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8" name="TextBox 7">
            <a:extLst>
              <a:ext uri="{FF2B5EF4-FFF2-40B4-BE49-F238E27FC236}">
                <a16:creationId xmlns:a16="http://schemas.microsoft.com/office/drawing/2014/main" id="{F267F28B-DFDB-C31F-D0B0-060074695AC3}"/>
              </a:ext>
            </a:extLst>
          </p:cNvPr>
          <p:cNvSpPr txBox="1"/>
          <p:nvPr/>
        </p:nvSpPr>
        <p:spPr>
          <a:xfrm>
            <a:off x="3041778" y="340511"/>
            <a:ext cx="8294915" cy="1323439"/>
          </a:xfrm>
          <a:prstGeom prst="rect">
            <a:avLst/>
          </a:prstGeom>
          <a:noFill/>
        </p:spPr>
        <p:txBody>
          <a:bodyPr wrap="square">
            <a:spAutoFit/>
          </a:bodyPr>
          <a:lstStyle/>
          <a:p>
            <a:r>
              <a:rPr lang="en-US" sz="4000" dirty="0">
                <a:solidFill>
                  <a:schemeClr val="accent6">
                    <a:lumMod val="60000"/>
                    <a:lumOff val="40000"/>
                  </a:schemeClr>
                </a:solidFill>
              </a:rPr>
              <a:t>CREATE A CODE FOR QUANTUMCOMPUTING</a:t>
            </a:r>
            <a:endParaRPr lang="en-IN" sz="4000" dirty="0">
              <a:solidFill>
                <a:schemeClr val="accent6">
                  <a:lumMod val="60000"/>
                  <a:lumOff val="40000"/>
                </a:schemeClr>
              </a:solidFill>
            </a:endParaRPr>
          </a:p>
        </p:txBody>
      </p:sp>
    </p:spTree>
    <p:extLst>
      <p:ext uri="{BB962C8B-B14F-4D97-AF65-F5344CB8AC3E}">
        <p14:creationId xmlns:p14="http://schemas.microsoft.com/office/powerpoint/2010/main" val="9010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1216152"/>
            <a:ext cx="10671048" cy="1499056"/>
          </a:xfrm>
        </p:spPr>
        <p:txBody>
          <a:bodyPr/>
          <a:lstStyle/>
          <a:p>
            <a:br>
              <a:rPr lang="en-US" sz="4400" b="1" dirty="0">
                <a:solidFill>
                  <a:schemeClr val="accent6"/>
                </a:solidFill>
                <a:latin typeface="Arial Black" panose="020B0604020202020204" pitchFamily="34" charset="0"/>
                <a:cs typeface="Arial Black" panose="020B0604020202020204" pitchFamily="34" charset="0"/>
              </a:rPr>
            </a:br>
            <a:r>
              <a:rPr lang="en-US" sz="5400" b="1" dirty="0">
                <a:solidFill>
                  <a:schemeClr val="accent6"/>
                </a:solidFill>
                <a:latin typeface="Arial Black" panose="020B0604020202020204" pitchFamily="34" charset="0"/>
                <a:cs typeface="Arial Black" panose="020B0604020202020204" pitchFamily="34" charset="0"/>
              </a:rPr>
              <a:t>Adding two numbers</a:t>
            </a:r>
            <a:br>
              <a:rPr lang="en-US" sz="5400" b="1" dirty="0">
                <a:solidFill>
                  <a:schemeClr val="accent6"/>
                </a:solidFill>
                <a:latin typeface="Arial Black" panose="020B0604020202020204" pitchFamily="34" charset="0"/>
                <a:cs typeface="Arial Black" panose="020B0604020202020204" pitchFamily="34" charset="0"/>
              </a:rPr>
            </a:br>
            <a:br>
              <a:rPr lang="en-US" sz="4400" b="1" dirty="0">
                <a:solidFill>
                  <a:schemeClr val="accent6"/>
                </a:solidFill>
                <a:latin typeface="Arial Black" panose="020B0604020202020204" pitchFamily="34" charset="0"/>
                <a:cs typeface="Arial Black" panose="020B0604020202020204" pitchFamily="34" charset="0"/>
              </a:rPr>
            </a:br>
            <a:r>
              <a:rPr lang="en-US" sz="2000" b="0" i="0" dirty="0">
                <a:solidFill>
                  <a:schemeClr val="accent6">
                    <a:lumMod val="75000"/>
                  </a:schemeClr>
                </a:solidFill>
                <a:effectLst/>
                <a:latin typeface="-apple-system"/>
              </a:rPr>
              <a:t>A quantum computer would add two numbers in a fundamentally different way than a classical computer. A classical computer uses bits, which can be in one of two states: 0 or 1. </a:t>
            </a:r>
            <a:br>
              <a:rPr lang="en-US" sz="2000" b="0" i="0" dirty="0">
                <a:solidFill>
                  <a:schemeClr val="accent6">
                    <a:lumMod val="75000"/>
                  </a:schemeClr>
                </a:solidFill>
                <a:effectLst/>
                <a:latin typeface="-apple-system"/>
              </a:rPr>
            </a:br>
            <a:r>
              <a:rPr lang="en-US" sz="2000" b="0" i="0" dirty="0">
                <a:solidFill>
                  <a:schemeClr val="accent6">
                    <a:lumMod val="75000"/>
                  </a:schemeClr>
                </a:solidFill>
                <a:effectLst/>
                <a:latin typeface="-apple-system"/>
              </a:rPr>
              <a:t>A quantum computer, on the other hand, uses qubits, which can be in a superposition of states, meaning that they can be in multiple states </a:t>
            </a:r>
            <a:r>
              <a:rPr lang="en-US" sz="2000" b="0" i="0" dirty="0" err="1">
                <a:solidFill>
                  <a:schemeClr val="accent6">
                    <a:lumMod val="75000"/>
                  </a:schemeClr>
                </a:solidFill>
                <a:effectLst/>
                <a:latin typeface="-apple-system"/>
              </a:rPr>
              <a:t>simultaneously.Quantum</a:t>
            </a:r>
            <a:r>
              <a:rPr lang="en-US" sz="2000" b="0" i="0" dirty="0">
                <a:solidFill>
                  <a:schemeClr val="accent6">
                    <a:lumMod val="75000"/>
                  </a:schemeClr>
                </a:solidFill>
                <a:effectLst/>
                <a:latin typeface="-apple-system"/>
              </a:rPr>
              <a:t> computers can perform certain operations much faster than classical COMPUTER.</a:t>
            </a:r>
            <a:br>
              <a:rPr lang="en-US" sz="4400" b="1" dirty="0">
                <a:solidFill>
                  <a:schemeClr val="accent6">
                    <a:lumMod val="75000"/>
                  </a:schemeClr>
                </a:solidFill>
                <a:latin typeface="Arial Black" panose="020B0604020202020204" pitchFamily="34" charset="0"/>
                <a:cs typeface="Arial Black" panose="020B0604020202020204" pitchFamily="34" charset="0"/>
              </a:rPr>
            </a:br>
            <a:endParaRPr lang="en-US" sz="4400" b="1" dirty="0">
              <a:solidFill>
                <a:schemeClr val="accent6">
                  <a:lumMod val="75000"/>
                </a:schemeClr>
              </a:solidFill>
              <a:latin typeface="Arial Black" panose="020B0604020202020204" pitchFamily="34" charset="0"/>
              <a:cs typeface="Arial Black" panose="020B0604020202020204" pitchFamily="34"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9FA52-E4C8-217F-5917-9BA20DD67256}"/>
              </a:ext>
            </a:extLst>
          </p:cNvPr>
          <p:cNvSpPr>
            <a:spLocks noGrp="1"/>
          </p:cNvSpPr>
          <p:nvPr>
            <p:ph type="title"/>
          </p:nvPr>
        </p:nvSpPr>
        <p:spPr/>
        <p:txBody>
          <a:bodyPr/>
          <a:lstStyle/>
          <a:p>
            <a:r>
              <a:rPr lang="en-US" dirty="0"/>
              <a:t>ALGORITHMS</a:t>
            </a:r>
            <a:endParaRPr lang="en-IN" dirty="0"/>
          </a:p>
        </p:txBody>
      </p:sp>
      <p:sp>
        <p:nvSpPr>
          <p:cNvPr id="3" name="Content Placeholder 2">
            <a:extLst>
              <a:ext uri="{FF2B5EF4-FFF2-40B4-BE49-F238E27FC236}">
                <a16:creationId xmlns:a16="http://schemas.microsoft.com/office/drawing/2014/main" id="{4300DDDD-FF6A-44D8-1E17-190252B4C0DA}"/>
              </a:ext>
            </a:extLst>
          </p:cNvPr>
          <p:cNvSpPr>
            <a:spLocks noGrp="1"/>
          </p:cNvSpPr>
          <p:nvPr>
            <p:ph sz="half" idx="1"/>
          </p:nvPr>
        </p:nvSpPr>
        <p:spPr/>
        <p:txBody>
          <a:bodyPr/>
          <a:lstStyle/>
          <a:p>
            <a:pPr algn="l">
              <a:buFont typeface="Arial" panose="020B0604020202020204" pitchFamily="34" charset="0"/>
              <a:buChar char="•"/>
            </a:pPr>
            <a:r>
              <a:rPr lang="en-US" b="0" i="0" dirty="0">
                <a:solidFill>
                  <a:schemeClr val="accent6">
                    <a:lumMod val="75000"/>
                  </a:schemeClr>
                </a:solidFill>
                <a:effectLst/>
                <a:latin typeface="-apple-system"/>
              </a:rPr>
              <a:t>Shor's algorithm, which can factorize large integers exponentially faster than the best known classical algorithms. This has implications for the security of public key cryptography, which is used to secure internet communications and electronic transactions.</a:t>
            </a:r>
          </a:p>
          <a:p>
            <a:pPr algn="l">
              <a:buFont typeface="Arial" panose="020B0604020202020204" pitchFamily="34" charset="0"/>
              <a:buChar char="•"/>
            </a:pPr>
            <a:r>
              <a:rPr lang="en-US" b="0" i="0" dirty="0">
                <a:solidFill>
                  <a:schemeClr val="accent6">
                    <a:lumMod val="75000"/>
                  </a:schemeClr>
                </a:solidFill>
                <a:effectLst/>
                <a:latin typeface="-apple-system"/>
              </a:rPr>
              <a:t>Grover's algorithm, which can search an unsorted database quadratically faster than a classical algorithm. This has implications for data mining, machine learning, and other applications that involve searching large amounts of data.</a:t>
            </a:r>
          </a:p>
          <a:p>
            <a:pPr algn="l">
              <a:buFont typeface="Arial" panose="020B0604020202020204" pitchFamily="34" charset="0"/>
              <a:buChar char="•"/>
            </a:pPr>
            <a:r>
              <a:rPr lang="en-US" b="0" i="0" dirty="0">
                <a:solidFill>
                  <a:schemeClr val="accent6">
                    <a:lumMod val="75000"/>
                  </a:schemeClr>
                </a:solidFill>
                <a:effectLst/>
                <a:latin typeface="-apple-system"/>
              </a:rPr>
              <a:t>Quantum simulation, which can simulate the behavior of quantum systems with much greater accuracy and efficiency than classical methods. This has implications for the design of new materials, drugs, and other chemical </a:t>
            </a:r>
            <a:r>
              <a:rPr lang="en-US" b="0" i="0" dirty="0" err="1">
                <a:solidFill>
                  <a:schemeClr val="accent6">
                    <a:lumMod val="75000"/>
                  </a:schemeClr>
                </a:solidFill>
                <a:effectLst/>
                <a:latin typeface="-apple-system"/>
              </a:rPr>
              <a:t>compounds.However</a:t>
            </a:r>
            <a:r>
              <a:rPr lang="en-US" b="0" i="0" dirty="0">
                <a:solidFill>
                  <a:schemeClr val="accent6">
                    <a:lumMod val="75000"/>
                  </a:schemeClr>
                </a:solidFill>
                <a:effectLst/>
                <a:latin typeface="-apple-system"/>
              </a:rPr>
              <a:t>, it's important to note that quantum computers are still in the early stages of development and it's not clear yet what kind of problems they will be able to solve. Additionally, quantum computers are very sensitive to their environment and require specialized conditions to function properly.</a:t>
            </a:r>
          </a:p>
          <a:p>
            <a:endParaRPr lang="en-IN" dirty="0"/>
          </a:p>
        </p:txBody>
      </p:sp>
      <p:sp>
        <p:nvSpPr>
          <p:cNvPr id="5" name="Slide Number Placeholder 4">
            <a:extLst>
              <a:ext uri="{FF2B5EF4-FFF2-40B4-BE49-F238E27FC236}">
                <a16:creationId xmlns:a16="http://schemas.microsoft.com/office/drawing/2014/main" id="{7F141661-B51B-B394-CDDF-B276D461585A}"/>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907357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29" name="TextBox 28">
            <a:extLst>
              <a:ext uri="{FF2B5EF4-FFF2-40B4-BE49-F238E27FC236}">
                <a16:creationId xmlns:a16="http://schemas.microsoft.com/office/drawing/2014/main" id="{F9D05344-6A64-2A6C-86C3-E4F2964C8FD3}"/>
              </a:ext>
            </a:extLst>
          </p:cNvPr>
          <p:cNvSpPr txBox="1"/>
          <p:nvPr/>
        </p:nvSpPr>
        <p:spPr>
          <a:xfrm>
            <a:off x="923731" y="2379306"/>
            <a:ext cx="8222601" cy="923330"/>
          </a:xfrm>
          <a:prstGeom prst="rect">
            <a:avLst/>
          </a:prstGeom>
          <a:noFill/>
        </p:spPr>
        <p:txBody>
          <a:bodyPr wrap="square">
            <a:spAutoFit/>
          </a:bodyPr>
          <a:lstStyle/>
          <a:p>
            <a:pPr algn="l"/>
            <a:r>
              <a:rPr lang="en-US" b="1" i="0" dirty="0">
                <a:solidFill>
                  <a:schemeClr val="accent6">
                    <a:lumMod val="75000"/>
                  </a:schemeClr>
                </a:solidFill>
                <a:effectLst/>
                <a:latin typeface="Roboto" panose="02000000000000000000" pitchFamily="2" charset="0"/>
              </a:rPr>
              <a:t>Full Adder</a:t>
            </a:r>
            <a:endParaRPr lang="en-US" b="0" i="0" dirty="0">
              <a:solidFill>
                <a:schemeClr val="accent6">
                  <a:lumMod val="75000"/>
                </a:schemeClr>
              </a:solidFill>
              <a:effectLst/>
              <a:latin typeface="Roboto" panose="02000000000000000000" pitchFamily="2" charset="0"/>
            </a:endParaRPr>
          </a:p>
          <a:p>
            <a:pPr algn="l"/>
            <a:r>
              <a:rPr lang="en-US" b="0" i="0" dirty="0">
                <a:solidFill>
                  <a:schemeClr val="accent6">
                    <a:lumMod val="75000"/>
                  </a:schemeClr>
                </a:solidFill>
                <a:effectLst/>
                <a:latin typeface="Roboto" panose="02000000000000000000" pitchFamily="2" charset="0"/>
              </a:rPr>
              <a:t>A Full Adder is a logic circuit used by classical computers to implement addition on up to 3 bits.</a:t>
            </a:r>
          </a:p>
        </p:txBody>
      </p:sp>
      <p:pic>
        <p:nvPicPr>
          <p:cNvPr id="31" name="Picture 30">
            <a:extLst>
              <a:ext uri="{FF2B5EF4-FFF2-40B4-BE49-F238E27FC236}">
                <a16:creationId xmlns:a16="http://schemas.microsoft.com/office/drawing/2014/main" id="{CC6EBD64-BEB7-C8B0-18FE-B8F406DA77CD}"/>
              </a:ext>
            </a:extLst>
          </p:cNvPr>
          <p:cNvPicPr>
            <a:picLocks noChangeAspect="1"/>
          </p:cNvPicPr>
          <p:nvPr/>
        </p:nvPicPr>
        <p:blipFill>
          <a:blip r:embed="rId2"/>
          <a:stretch>
            <a:fillRect/>
          </a:stretch>
        </p:blipFill>
        <p:spPr>
          <a:xfrm>
            <a:off x="2404556" y="3582087"/>
            <a:ext cx="5852667" cy="2400508"/>
          </a:xfrm>
          <a:prstGeom prst="rect">
            <a:avLst/>
          </a:prstGeom>
        </p:spPr>
      </p:pic>
      <p:sp>
        <p:nvSpPr>
          <p:cNvPr id="32" name="TextBox 31">
            <a:extLst>
              <a:ext uri="{FF2B5EF4-FFF2-40B4-BE49-F238E27FC236}">
                <a16:creationId xmlns:a16="http://schemas.microsoft.com/office/drawing/2014/main" id="{A573FA81-230D-432B-B35C-F7C962CAC08D}"/>
              </a:ext>
            </a:extLst>
          </p:cNvPr>
          <p:cNvSpPr txBox="1"/>
          <p:nvPr/>
        </p:nvSpPr>
        <p:spPr>
          <a:xfrm>
            <a:off x="2722767" y="753291"/>
            <a:ext cx="8222601" cy="861774"/>
          </a:xfrm>
          <a:prstGeom prst="rect">
            <a:avLst/>
          </a:prstGeom>
          <a:noFill/>
        </p:spPr>
        <p:txBody>
          <a:bodyPr wrap="square">
            <a:spAutoFit/>
          </a:bodyPr>
          <a:lstStyle/>
          <a:p>
            <a:pPr algn="l"/>
            <a:r>
              <a:rPr lang="en-US" sz="5000" b="1" i="0" dirty="0">
                <a:solidFill>
                  <a:schemeClr val="accent6">
                    <a:lumMod val="75000"/>
                  </a:schemeClr>
                </a:solidFill>
                <a:effectLst/>
                <a:latin typeface="Roboto" panose="02000000000000000000" pitchFamily="2" charset="0"/>
              </a:rPr>
              <a:t>IMPLEMENTATION</a:t>
            </a:r>
            <a:endParaRPr lang="en-US" sz="5000" b="0" i="0" dirty="0">
              <a:solidFill>
                <a:schemeClr val="accent6">
                  <a:lumMod val="75000"/>
                </a:schemeClr>
              </a:solidFill>
              <a:effectLst/>
              <a:latin typeface="Roboto" panose="02000000000000000000" pitchFamily="2" charset="0"/>
            </a:endParaRPr>
          </a:p>
        </p:txBody>
      </p:sp>
    </p:spTree>
    <p:extLst>
      <p:ext uri="{BB962C8B-B14F-4D97-AF65-F5344CB8AC3E}">
        <p14:creationId xmlns:p14="http://schemas.microsoft.com/office/powerpoint/2010/main" val="250288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A8CFEA-9A79-E106-496D-1251D72E8C8C}"/>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15" name="Picture 14">
            <a:extLst>
              <a:ext uri="{FF2B5EF4-FFF2-40B4-BE49-F238E27FC236}">
                <a16:creationId xmlns:a16="http://schemas.microsoft.com/office/drawing/2014/main" id="{34E07928-E9B1-237E-EB02-074D13FB8F3A}"/>
              </a:ext>
            </a:extLst>
          </p:cNvPr>
          <p:cNvPicPr>
            <a:picLocks noChangeAspect="1"/>
          </p:cNvPicPr>
          <p:nvPr/>
        </p:nvPicPr>
        <p:blipFill>
          <a:blip r:embed="rId3"/>
          <a:stretch>
            <a:fillRect/>
          </a:stretch>
        </p:blipFill>
        <p:spPr>
          <a:xfrm>
            <a:off x="2922330" y="1740159"/>
            <a:ext cx="5768840" cy="2979678"/>
          </a:xfrm>
          <a:prstGeom prst="rect">
            <a:avLst/>
          </a:prstGeom>
        </p:spPr>
      </p:pic>
    </p:spTree>
    <p:extLst>
      <p:ext uri="{BB962C8B-B14F-4D97-AF65-F5344CB8AC3E}">
        <p14:creationId xmlns:p14="http://schemas.microsoft.com/office/powerpoint/2010/main" val="15131283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{B5B508A3-D019-416F-B5E3-3222D9038A16}tf78438558_win32</Template>
  <TotalTime>54</TotalTime>
  <Words>689</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Arial Black</vt:lpstr>
      <vt:lpstr>Roboto</vt:lpstr>
      <vt:lpstr>Sabon Next LT</vt:lpstr>
      <vt:lpstr>Office Theme</vt:lpstr>
      <vt:lpstr>QUANTUM COMPUTUING </vt:lpstr>
      <vt:lpstr>AGENDA</vt:lpstr>
      <vt:lpstr>QUANTUM COMPUTERS</vt:lpstr>
      <vt:lpstr>APPLICATION OF QUANTUM COMPUTER</vt:lpstr>
      <vt:lpstr>from qiskit import QuantumCircuit, transpile, execute, Aer  # Create a quantum circuit quantum_circuit = QuantumCircuit(2)  # Apply quantum gates quantum_circuit.h(0)  # Hadamard gate on qubit 0 quantum_circuit.cx(0, 1)  # CNOT gate on qubits 0 and 1  # Compile the circuit transpiled_circuit = transpile(quantum_circuit, backend=Aer.get_backend('qasm_simulator'))  # Simulate the quantum circuit simulator = Aer.get_backend('qasm_simulator') job = execute(transpiled_circuit, simulator, shots=1024) result = job.result()  # Display measurement results counts = result.get_counts(quantum_circuit) print(counts) </vt:lpstr>
      <vt:lpstr> Adding two numbers  A quantum computer would add two numbers in a fundamentally different way than a classical computer. A classical computer uses bits, which can be in one of two states: 0 or 1.  A quantum computer, on the other hand, uses qubits, which can be in a superposition of states, meaning that they can be in multiple states simultaneously.Quantum computers can perform certain operations much faster than classical COMPUTER. </vt:lpstr>
      <vt:lpstr>ALGORITHMS</vt:lpstr>
      <vt:lpstr>PowerPoint Presentation</vt:lpstr>
      <vt:lpstr>PowerPoint Presentation</vt:lpstr>
      <vt:lpstr>OUTPUT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COMPUTUING </dc:title>
  <dc:subject/>
  <dc:creator>Sivani S Iyer</dc:creator>
  <cp:lastModifiedBy>Sivani S Iyer</cp:lastModifiedBy>
  <cp:revision>3</cp:revision>
  <dcterms:created xsi:type="dcterms:W3CDTF">2023-11-09T04:19:15Z</dcterms:created>
  <dcterms:modified xsi:type="dcterms:W3CDTF">2023-11-09T05:13:58Z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