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2"/>
  </p:notesMasterIdLst>
  <p:sldIdLst>
    <p:sldId id="264" r:id="rId5"/>
    <p:sldId id="312" r:id="rId6"/>
    <p:sldId id="313" r:id="rId7"/>
    <p:sldId id="314" r:id="rId8"/>
    <p:sldId id="315" r:id="rId9"/>
    <p:sldId id="316" r:id="rId10"/>
    <p:sldId id="317"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89" d="100"/>
          <a:sy n="89" d="100"/>
        </p:scale>
        <p:origin x="466"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6DBDFE-DD3D-4291-A404-1B97A83A6EA8}" type="datetimeFigureOut">
              <a:rPr lang="en-US" smtClean="0"/>
              <a:t>3/13/2024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456DE3-4E01-4AFD-AD42-42312842ED89}" type="slidenum">
              <a:rPr lang="en-US" smtClean="0"/>
              <a:t>‹#›</a:t>
            </a:fld>
            <a:endParaRPr lang="en-US" dirty="0"/>
          </a:p>
        </p:txBody>
      </p:sp>
    </p:spTree>
    <p:extLst>
      <p:ext uri="{BB962C8B-B14F-4D97-AF65-F5344CB8AC3E}">
        <p14:creationId xmlns:p14="http://schemas.microsoft.com/office/powerpoint/2010/main" val="70296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49870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1904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3/13/2024</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118470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3/13/2024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5758817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3/13/2024</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69732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3/13/2024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5005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3/13/2024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207325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3/13/2024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073587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3/13/2024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375327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3/13/2024</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432160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3/13/2024</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099103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3/13/2024</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720901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40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10000"/>
        </a:lnSpc>
        <a:spcBef>
          <a:spcPts val="900"/>
        </a:spcBef>
        <a:spcAft>
          <a:spcPts val="0"/>
        </a:spcAft>
        <a:buClr>
          <a:schemeClr val="tx1">
            <a:lumMod val="85000"/>
            <a:lumOff val="15000"/>
          </a:schemeClr>
        </a:buClr>
        <a:buFont typeface="Garamond" pitchFamily="18" charset="0"/>
        <a:buChar char="◦"/>
        <a:defRPr sz="15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3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flower illustrations">
            <a:extLst>
              <a:ext uri="{FF2B5EF4-FFF2-40B4-BE49-F238E27FC236}">
                <a16:creationId xmlns:a16="http://schemas.microsoft.com/office/drawing/2014/main" id="{46768272-0F6A-4E58-A45C-F10D015D8952}"/>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0" y="85425"/>
            <a:ext cx="12191980" cy="6858000"/>
          </a:xfrm>
          <a:prstGeom prst="rect">
            <a:avLst/>
          </a:prstGeom>
        </p:spPr>
      </p:pic>
      <p:sp useBgFill="1">
        <p:nvSpPr>
          <p:cNvPr id="73" name="Rectangle 72">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75" name="Rectangle 74">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itle 1">
            <a:extLst>
              <a:ext uri="{FF2B5EF4-FFF2-40B4-BE49-F238E27FC236}">
                <a16:creationId xmlns:a16="http://schemas.microsoft.com/office/drawing/2014/main" id="{18C3B467-088C-4F3D-A9A7-105C4E1E20CD}"/>
              </a:ext>
            </a:extLst>
          </p:cNvPr>
          <p:cNvSpPr>
            <a:spLocks noGrp="1"/>
          </p:cNvSpPr>
          <p:nvPr>
            <p:ph type="ctrTitle"/>
          </p:nvPr>
        </p:nvSpPr>
        <p:spPr>
          <a:xfrm>
            <a:off x="1771132" y="2091263"/>
            <a:ext cx="8649738" cy="2590800"/>
          </a:xfrm>
        </p:spPr>
        <p:txBody>
          <a:bodyPr>
            <a:normAutofit fontScale="90000"/>
          </a:bodyPr>
          <a:lstStyle/>
          <a:p>
            <a:r>
              <a:rPr lang="en-US" dirty="0"/>
              <a:t>PORTFOLIO OPTIMIZATION USING KNAPSACK</a:t>
            </a:r>
            <a:endParaRPr lang="en-US" sz="6800" dirty="0"/>
          </a:p>
        </p:txBody>
      </p:sp>
      <p:sp>
        <p:nvSpPr>
          <p:cNvPr id="77" name="Rectangle 76">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79" name="Straight Connector 78">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8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Group Members :</a:t>
            </a:r>
          </a:p>
        </p:txBody>
      </p:sp>
      <p:sp>
        <p:nvSpPr>
          <p:cNvPr id="5" name="Content Placeholder 4">
            <a:extLst>
              <a:ext uri="{FF2B5EF4-FFF2-40B4-BE49-F238E27FC236}">
                <a16:creationId xmlns:a16="http://schemas.microsoft.com/office/drawing/2014/main" id="{18BAB9A8-5CAD-D0B0-F8F5-63D3CE42F971}"/>
              </a:ext>
            </a:extLst>
          </p:cNvPr>
          <p:cNvSpPr>
            <a:spLocks noGrp="1"/>
          </p:cNvSpPr>
          <p:nvPr>
            <p:ph idx="1"/>
          </p:nvPr>
        </p:nvSpPr>
        <p:spPr/>
        <p:txBody>
          <a:bodyPr>
            <a:normAutofit/>
          </a:bodyPr>
          <a:lstStyle/>
          <a:p>
            <a:r>
              <a:rPr lang="en-US" sz="2000" dirty="0">
                <a:latin typeface="Cambria Math" panose="02040503050406030204" pitchFamily="18" charset="0"/>
                <a:ea typeface="Cambria Math" panose="02040503050406030204" pitchFamily="18" charset="0"/>
              </a:rPr>
              <a:t>ARUSHI SINGH ( RA2211003010847 )</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R. AKASH ( RA2211003010863 )</a:t>
            </a:r>
          </a:p>
          <a:p>
            <a:endParaRPr lang="en-US" sz="2000" dirty="0">
              <a:latin typeface="Cambria Math" panose="02040503050406030204" pitchFamily="18" charset="0"/>
              <a:ea typeface="Cambria Math" panose="02040503050406030204" pitchFamily="18" charset="0"/>
            </a:endParaRPr>
          </a:p>
          <a:p>
            <a:r>
              <a:rPr lang="en-US" sz="2000" dirty="0">
                <a:latin typeface="Cambria Math" panose="02040503050406030204" pitchFamily="18" charset="0"/>
                <a:ea typeface="Cambria Math" panose="02040503050406030204" pitchFamily="18" charset="0"/>
              </a:rPr>
              <a:t>SIVANI S IYER ( RA2211003010865 )</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192257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B362B-D052-D2CA-08B8-6AE44FE0A586}"/>
              </a:ext>
            </a:extLst>
          </p:cNvPr>
          <p:cNvSpPr>
            <a:spLocks noGrp="1"/>
          </p:cNvSpPr>
          <p:nvPr>
            <p:ph type="title"/>
          </p:nvPr>
        </p:nvSpPr>
        <p:spPr/>
        <p:txBody>
          <a:bodyPr/>
          <a:lstStyle/>
          <a:p>
            <a:r>
              <a:rPr lang="en-US" dirty="0"/>
              <a:t>PROBLEM STATEMENT :</a:t>
            </a:r>
            <a:endParaRPr lang="en-IN" dirty="0"/>
          </a:p>
        </p:txBody>
      </p:sp>
      <p:sp>
        <p:nvSpPr>
          <p:cNvPr id="3" name="Content Placeholder 2">
            <a:extLst>
              <a:ext uri="{FF2B5EF4-FFF2-40B4-BE49-F238E27FC236}">
                <a16:creationId xmlns:a16="http://schemas.microsoft.com/office/drawing/2014/main" id="{76E95673-8582-5B96-385C-6670AF38032B}"/>
              </a:ext>
            </a:extLst>
          </p:cNvPr>
          <p:cNvSpPr>
            <a:spLocks noGrp="1"/>
          </p:cNvSpPr>
          <p:nvPr>
            <p:ph idx="1"/>
          </p:nvPr>
        </p:nvSpPr>
        <p:spPr/>
        <p:txBody>
          <a:bodyPr>
            <a:normAutofit/>
          </a:bodyPr>
          <a:lstStyle/>
          <a:p>
            <a:r>
              <a:rPr lang="en-US" sz="2000" dirty="0">
                <a:latin typeface="Cambria Math" panose="02040503050406030204" pitchFamily="18" charset="0"/>
                <a:ea typeface="Cambria Math" panose="02040503050406030204" pitchFamily="18" charset="0"/>
              </a:rPr>
              <a:t>Design and implement a portfolio optimization system using a knapsack algorithm. Upon user request, the system should optimize the portfolio by selecting a combination of assets that maximizes the total value while adhering to a specified risk constraint (knapsack capacity). Display the optimized portfolio's total value and the details of the selected assets to the user.</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929290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20F34-D8C4-AA77-8836-D511E1C42031}"/>
              </a:ext>
            </a:extLst>
          </p:cNvPr>
          <p:cNvSpPr>
            <a:spLocks noGrp="1"/>
          </p:cNvSpPr>
          <p:nvPr>
            <p:ph type="title"/>
          </p:nvPr>
        </p:nvSpPr>
        <p:spPr/>
        <p:txBody>
          <a:bodyPr/>
          <a:lstStyle/>
          <a:p>
            <a:r>
              <a:rPr lang="en-US" dirty="0"/>
              <a:t>WHY KNAPSACK ?</a:t>
            </a:r>
            <a:endParaRPr lang="en-IN" dirty="0"/>
          </a:p>
        </p:txBody>
      </p:sp>
      <p:sp>
        <p:nvSpPr>
          <p:cNvPr id="3" name="Content Placeholder 2">
            <a:extLst>
              <a:ext uri="{FF2B5EF4-FFF2-40B4-BE49-F238E27FC236}">
                <a16:creationId xmlns:a16="http://schemas.microsoft.com/office/drawing/2014/main" id="{7D4BD2F7-C386-6B1C-17CA-661AB4F78F2C}"/>
              </a:ext>
            </a:extLst>
          </p:cNvPr>
          <p:cNvSpPr>
            <a:spLocks noGrp="1"/>
          </p:cNvSpPr>
          <p:nvPr>
            <p:ph idx="1"/>
          </p:nvPr>
        </p:nvSpPr>
        <p:spPr/>
        <p:txBody>
          <a:bodyPr>
            <a:normAutofit/>
          </a:bodyPr>
          <a:lstStyle/>
          <a:p>
            <a:r>
              <a:rPr lang="en-US" sz="2000" dirty="0"/>
              <a:t>1</a:t>
            </a:r>
            <a:r>
              <a:rPr lang="en-US" sz="2000" dirty="0">
                <a:latin typeface="Cambria Math" panose="02040503050406030204" pitchFamily="18" charset="0"/>
                <a:ea typeface="Cambria Math" panose="02040503050406030204" pitchFamily="18" charset="0"/>
              </a:rPr>
              <a:t>. Knapsack algorithms efficiently select the best combination of assets to maximize portfolio value while adhering to specified risk constraints.</a:t>
            </a:r>
          </a:p>
          <a:p>
            <a:r>
              <a:rPr lang="en-US" sz="2000" dirty="0">
                <a:latin typeface="Cambria Math" panose="02040503050406030204" pitchFamily="18" charset="0"/>
                <a:ea typeface="Cambria Math" panose="02040503050406030204" pitchFamily="18" charset="0"/>
              </a:rPr>
              <a:t>2. They offer optimal solutions, scalability, and ease of implementation, making them a preferred choice for portfolio optimization in real-world investment scenarios.</a:t>
            </a:r>
          </a:p>
          <a:p>
            <a:r>
              <a:rPr lang="en-US" sz="2000" dirty="0">
                <a:latin typeface="Cambria Math" panose="02040503050406030204" pitchFamily="18" charset="0"/>
                <a:ea typeface="Cambria Math" panose="02040503050406030204" pitchFamily="18" charset="0"/>
              </a:rPr>
              <a:t>3.Flexibility: Knapsack algorithms allow for flexibility in defining constraints. In portfolio optimization, this flexibility enables users to specify risk constraints, budget constraints, or other criteria to tailor the portfolio according to their investment objectives.</a:t>
            </a:r>
          </a:p>
          <a:p>
            <a:r>
              <a:rPr lang="en-US" sz="2000" dirty="0">
                <a:latin typeface="Cambria Math" panose="02040503050406030204" pitchFamily="18" charset="0"/>
                <a:ea typeface="Cambria Math" panose="02040503050406030204" pitchFamily="18" charset="0"/>
              </a:rPr>
              <a:t>4.Scalability: Knapsack algorithms scale well with increasing numbers of assets, making them suitable for real-world portfolio management scenarios where the number of investment options may be extensive.</a:t>
            </a:r>
          </a:p>
          <a:p>
            <a:endParaRPr lang="en-US" sz="2000" dirty="0"/>
          </a:p>
          <a:p>
            <a:endParaRPr lang="en-IN" sz="2000" dirty="0"/>
          </a:p>
        </p:txBody>
      </p:sp>
    </p:spTree>
    <p:extLst>
      <p:ext uri="{BB962C8B-B14F-4D97-AF65-F5344CB8AC3E}">
        <p14:creationId xmlns:p14="http://schemas.microsoft.com/office/powerpoint/2010/main" val="320287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0E9A-91E4-9E09-2948-9485CC5FC9ED}"/>
              </a:ext>
            </a:extLst>
          </p:cNvPr>
          <p:cNvSpPr>
            <a:spLocks noGrp="1"/>
          </p:cNvSpPr>
          <p:nvPr>
            <p:ph type="title"/>
          </p:nvPr>
        </p:nvSpPr>
        <p:spPr/>
        <p:txBody>
          <a:bodyPr/>
          <a:lstStyle/>
          <a:p>
            <a:r>
              <a:rPr lang="en-US" dirty="0"/>
              <a:t>CODE SNIPPET :</a:t>
            </a:r>
            <a:endParaRPr lang="en-IN" dirty="0"/>
          </a:p>
        </p:txBody>
      </p:sp>
      <p:sp>
        <p:nvSpPr>
          <p:cNvPr id="3" name="Content Placeholder 2">
            <a:extLst>
              <a:ext uri="{FF2B5EF4-FFF2-40B4-BE49-F238E27FC236}">
                <a16:creationId xmlns:a16="http://schemas.microsoft.com/office/drawing/2014/main" id="{F4BDCDFD-D849-0624-1A8D-2B93296D8FBE}"/>
              </a:ext>
            </a:extLst>
          </p:cNvPr>
          <p:cNvSpPr>
            <a:spLocks noGrp="1"/>
          </p:cNvSpPr>
          <p:nvPr>
            <p:ph idx="1"/>
          </p:nvPr>
        </p:nvSpPr>
        <p:spPr/>
        <p:txBody>
          <a:bodyPr/>
          <a:lstStyle/>
          <a:p>
            <a:r>
              <a:rPr lang="en-US" dirty="0"/>
              <a:t>JAVASCRIPT :                                                                                           HTML :</a:t>
            </a:r>
          </a:p>
          <a:p>
            <a:r>
              <a:rPr lang="en-US" dirty="0"/>
              <a:t>                                                                                                                    </a:t>
            </a:r>
          </a:p>
          <a:p>
            <a:endParaRPr lang="en-IN" dirty="0"/>
          </a:p>
        </p:txBody>
      </p:sp>
      <p:pic>
        <p:nvPicPr>
          <p:cNvPr id="5" name="Picture 4">
            <a:extLst>
              <a:ext uri="{FF2B5EF4-FFF2-40B4-BE49-F238E27FC236}">
                <a16:creationId xmlns:a16="http://schemas.microsoft.com/office/drawing/2014/main" id="{D569AB17-E7DF-47E2-3486-DCFF4E7A4408}"/>
              </a:ext>
            </a:extLst>
          </p:cNvPr>
          <p:cNvPicPr>
            <a:picLocks noChangeAspect="1"/>
          </p:cNvPicPr>
          <p:nvPr/>
        </p:nvPicPr>
        <p:blipFill>
          <a:blip r:embed="rId2"/>
          <a:stretch>
            <a:fillRect/>
          </a:stretch>
        </p:blipFill>
        <p:spPr>
          <a:xfrm>
            <a:off x="1332303" y="2652698"/>
            <a:ext cx="4361132" cy="3562708"/>
          </a:xfrm>
          <a:prstGeom prst="rect">
            <a:avLst/>
          </a:prstGeom>
        </p:spPr>
      </p:pic>
      <p:pic>
        <p:nvPicPr>
          <p:cNvPr id="7" name="Picture 6">
            <a:extLst>
              <a:ext uri="{FF2B5EF4-FFF2-40B4-BE49-F238E27FC236}">
                <a16:creationId xmlns:a16="http://schemas.microsoft.com/office/drawing/2014/main" id="{25703470-119E-5F7B-E100-E5E58E71EE1E}"/>
              </a:ext>
            </a:extLst>
          </p:cNvPr>
          <p:cNvPicPr>
            <a:picLocks noChangeAspect="1"/>
          </p:cNvPicPr>
          <p:nvPr/>
        </p:nvPicPr>
        <p:blipFill>
          <a:blip r:embed="rId3"/>
          <a:stretch>
            <a:fillRect/>
          </a:stretch>
        </p:blipFill>
        <p:spPr>
          <a:xfrm>
            <a:off x="6673969" y="2652699"/>
            <a:ext cx="4451231" cy="3516732"/>
          </a:xfrm>
          <a:prstGeom prst="rect">
            <a:avLst/>
          </a:prstGeom>
        </p:spPr>
      </p:pic>
    </p:spTree>
    <p:extLst>
      <p:ext uri="{BB962C8B-B14F-4D97-AF65-F5344CB8AC3E}">
        <p14:creationId xmlns:p14="http://schemas.microsoft.com/office/powerpoint/2010/main" val="38363750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C4D-12D1-D3E7-EF44-2EA6BB3E5BC4}"/>
              </a:ext>
            </a:extLst>
          </p:cNvPr>
          <p:cNvSpPr>
            <a:spLocks noGrp="1"/>
          </p:cNvSpPr>
          <p:nvPr>
            <p:ph type="title"/>
          </p:nvPr>
        </p:nvSpPr>
        <p:spPr/>
        <p:txBody>
          <a:bodyPr/>
          <a:lstStyle/>
          <a:p>
            <a:r>
              <a:rPr lang="en-US" dirty="0"/>
              <a:t>OUTPUT :</a:t>
            </a:r>
            <a:endParaRPr lang="en-IN" dirty="0"/>
          </a:p>
        </p:txBody>
      </p:sp>
      <p:pic>
        <p:nvPicPr>
          <p:cNvPr id="5" name="Content Placeholder 4">
            <a:extLst>
              <a:ext uri="{FF2B5EF4-FFF2-40B4-BE49-F238E27FC236}">
                <a16:creationId xmlns:a16="http://schemas.microsoft.com/office/drawing/2014/main" id="{19862BD9-13E8-7586-34B0-E75350F9BE97}"/>
              </a:ext>
            </a:extLst>
          </p:cNvPr>
          <p:cNvPicPr>
            <a:picLocks noGrp="1" noChangeAspect="1"/>
          </p:cNvPicPr>
          <p:nvPr>
            <p:ph idx="1"/>
          </p:nvPr>
        </p:nvPicPr>
        <p:blipFill>
          <a:blip r:embed="rId2"/>
          <a:stretch>
            <a:fillRect/>
          </a:stretch>
        </p:blipFill>
        <p:spPr>
          <a:xfrm>
            <a:off x="1461125" y="2014194"/>
            <a:ext cx="7164903" cy="3849687"/>
          </a:xfrm>
        </p:spPr>
      </p:pic>
    </p:spTree>
    <p:extLst>
      <p:ext uri="{BB962C8B-B14F-4D97-AF65-F5344CB8AC3E}">
        <p14:creationId xmlns:p14="http://schemas.microsoft.com/office/powerpoint/2010/main" val="383257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3CF35-E057-C0E2-7307-BF03182B8A17}"/>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0116FC67-FD1E-7213-E75B-1D7455611437}"/>
              </a:ext>
            </a:extLst>
          </p:cNvPr>
          <p:cNvSpPr>
            <a:spLocks noGrp="1"/>
          </p:cNvSpPr>
          <p:nvPr>
            <p:ph idx="1"/>
          </p:nvPr>
        </p:nvSpPr>
        <p:spPr/>
        <p:txBody>
          <a:bodyPr>
            <a:normAutofit/>
          </a:bodyPr>
          <a:lstStyle/>
          <a:p>
            <a:r>
              <a:rPr lang="en-US" sz="2000" dirty="0">
                <a:latin typeface="Cambria Math" panose="02040503050406030204" pitchFamily="18" charset="0"/>
                <a:ea typeface="Cambria Math" panose="02040503050406030204" pitchFamily="18" charset="0"/>
              </a:rPr>
              <a:t>In conclusion, employing a knapsack algorithm for portfolio optimization provides a robust and efficient method to select an optimal combination of assets that maximizes portfolio value while respecting risk constraints. Its scalability, optimality, and ease of implementation make it a valuable tool for investment professionals seeking to construct well-balanced and high-performing portfolios tailored to specific investment objectives and constraints.</a:t>
            </a:r>
            <a:endParaRPr lang="en-IN" sz="20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406532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ppt/theme/themeOverride2.xml><?xml version="1.0" encoding="utf-8"?>
<a:themeOverride xmlns:a="http://schemas.openxmlformats.org/drawingml/2006/main">
  <a:clrScheme name="Custom 46">
    <a:dk1>
      <a:sysClr val="windowText" lastClr="000000"/>
    </a:dk1>
    <a:lt1>
      <a:sysClr val="window" lastClr="FFFFFF"/>
    </a:lt1>
    <a:dk2>
      <a:srgbClr val="121316"/>
    </a:dk2>
    <a:lt2>
      <a:srgbClr val="FEFCF7"/>
    </a:lt2>
    <a:accent1>
      <a:srgbClr val="8394A4"/>
    </a:accent1>
    <a:accent2>
      <a:srgbClr val="65739F"/>
    </a:accent2>
    <a:accent3>
      <a:srgbClr val="B2AC8A"/>
    </a:accent3>
    <a:accent4>
      <a:srgbClr val="879BB3"/>
    </a:accent4>
    <a:accent5>
      <a:srgbClr val="D7B579"/>
    </a:accent5>
    <a:accent6>
      <a:srgbClr val="8A9B89"/>
    </a:accent6>
    <a:hlink>
      <a:srgbClr val="85C4D2"/>
    </a:hlink>
    <a:folHlink>
      <a:srgbClr val="8E8CA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{5D693743-0567-470D-BD9F-681270B149B2}tf11531919_win32</Template>
  <TotalTime>16</TotalTime>
  <Words>292</Words>
  <Application>Microsoft Office PowerPoint</Application>
  <PresentationFormat>Widescreen</PresentationFormat>
  <Paragraphs>22</Paragraphs>
  <Slides>7</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Avenir Next LT Pro</vt:lpstr>
      <vt:lpstr>Avenir Next LT Pro Light</vt:lpstr>
      <vt:lpstr>Calibri</vt:lpstr>
      <vt:lpstr>Cambria Math</vt:lpstr>
      <vt:lpstr>Garamond</vt:lpstr>
      <vt:lpstr>SavonVTI</vt:lpstr>
      <vt:lpstr>PORTFOLIO OPTIMIZATION USING KNAPSACK</vt:lpstr>
      <vt:lpstr>Group Members :</vt:lpstr>
      <vt:lpstr>PROBLEM STATEMENT :</vt:lpstr>
      <vt:lpstr>WHY KNAPSACK ?</vt:lpstr>
      <vt:lpstr>CODE SNIPPET :</vt:lpstr>
      <vt:lpstr>OUTPUT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PORTFOLIO OPTIMIZATION USING KNAPSACK</dc:title>
  <dc:creator>Akash Reddy</dc:creator>
  <cp:lastModifiedBy>Akash Reddy</cp:lastModifiedBy>
  <cp:revision>1</cp:revision>
  <dcterms:created xsi:type="dcterms:W3CDTF">2024-03-13T12:24:55Z</dcterms:created>
  <dcterms:modified xsi:type="dcterms:W3CDTF">2024-03-13T12:41:03Z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