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0" r:id="rId17"/>
    <p:sldId id="542"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4" userDrawn="1">
          <p15:clr>
            <a:srgbClr val="A4A3A4"/>
          </p15:clr>
        </p15:guide>
        <p15:guide id="2" pos="128" userDrawn="1">
          <p15:clr>
            <a:srgbClr val="A4A3A4"/>
          </p15:clr>
        </p15:guide>
        <p15:guide id="3" orient="horz" pos="1644" userDrawn="1">
          <p15:clr>
            <a:srgbClr val="A4A3A4"/>
          </p15:clr>
        </p15:guide>
        <p15:guide id="4" orient="horz" pos="6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FF"/>
    <a:srgbClr val="FFB757"/>
    <a:srgbClr val="FFC475"/>
    <a:srgbClr val="FFB44F"/>
    <a:srgbClr val="FFC679"/>
    <a:srgbClr val="FFCD8B"/>
    <a:srgbClr val="FFC981"/>
    <a:srgbClr val="FFD9A7"/>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showGuides="1">
      <p:cViewPr varScale="1">
        <p:scale>
          <a:sx n="101" d="100"/>
          <a:sy n="101" d="100"/>
        </p:scale>
        <p:origin x="922" y="72"/>
      </p:cViewPr>
      <p:guideLst>
        <p:guide orient="horz" pos="564"/>
        <p:guide pos="128"/>
        <p:guide orient="horz" pos="1644"/>
        <p:guide orient="horz" pos="6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b="1" dirty="0">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10</a:t>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12</a:t>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13</a:t>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990" indent="-173990">
              <a:buFont typeface="Arial" panose="020B0604020202020204" pitchFamily="34" charset="0"/>
              <a:buChar char="•"/>
              <a:tabLst>
                <a:tab pos="0" algn="l"/>
              </a:tabLst>
            </a:pPr>
            <a:endParaRPr lang="en-IN" sz="1100" spc="-1" dirty="0"/>
          </a:p>
          <a:p>
            <a:pPr marL="173990" indent="-173990">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panose="020B0604020202020204"/>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15</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4/23/2024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9347740_Facial_emotion_recognition_using_convolutional_neural_networks_FERC" TargetMode="External"/><Relationship Id="rId7" Type="http://schemas.openxmlformats.org/officeDocument/2006/relationships/hyperlink" Target="https://ieeexplore.ieee.org/document/867335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apers.ssrn.com/sol3/papers.cfm?abstract_id=3833759" TargetMode="External"/><Relationship Id="rId5" Type="http://schemas.openxmlformats.org/officeDocument/2006/relationships/hyperlink" Target="http://cs231n.stanford.edu/reports/2016/pdfs/005_Report.pdf" TargetMode="External"/><Relationship Id="rId4" Type="http://schemas.openxmlformats.org/officeDocument/2006/relationships/hyperlink" Target="https://ieeexplore.ieee.org/document/98252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446" y="1568"/>
            <a:ext cx="9215120" cy="5231678"/>
            <a:chOff x="-13523" y="-66567"/>
            <a:chExt cx="9215120" cy="5231678"/>
          </a:xfrm>
        </p:grpSpPr>
        <p:pic>
          <p:nvPicPr>
            <p:cNvPr id="4" name="Picture 3" descr="A blue circle with icons and circles&#10;&#10;Description automatically generated with medium confidence"/>
            <p:cNvPicPr>
              <a:picLocks noChangeAspect="1"/>
            </p:cNvPicPr>
            <p:nvPr/>
          </p:nvPicPr>
          <p:blipFill rotWithShape="1">
            <a:blip r:embed="rId3"/>
            <a:srcRect b="15546"/>
            <a:stretch>
              <a:fillRect/>
            </a:stretch>
          </p:blipFill>
          <p:spPr>
            <a:xfrm>
              <a:off x="-10160" y="-66567"/>
              <a:ext cx="9208395" cy="5179723"/>
            </a:xfrm>
            <a:prstGeom prst="rect">
              <a:avLst/>
            </a:prstGeom>
          </p:spPr>
        </p:pic>
        <p:sp>
          <p:nvSpPr>
            <p:cNvPr id="6" name="Rectangle 5"/>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 name="Google Shape;62;p13"/>
          <p:cNvGrpSpPr/>
          <p:nvPr/>
        </p:nvGrpSpPr>
        <p:grpSpPr>
          <a:xfrm>
            <a:off x="1548292" y="982176"/>
            <a:ext cx="6047412" cy="601034"/>
            <a:chOff x="1567263" y="1495382"/>
            <a:chExt cx="6047412" cy="601034"/>
          </a:xfrm>
        </p:grpSpPr>
        <p:pic>
          <p:nvPicPr>
            <p:cNvPr id="16" name="Google Shape;63;p13"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7" name="Google Shape;64;p13"/>
            <p:cNvPicPr preferRelativeResize="0"/>
            <p:nvPr/>
          </p:nvPicPr>
          <p:blipFill rotWithShape="1">
            <a:blip r:embed="rId5"/>
            <a:srcRect t="20551"/>
            <a:stretch>
              <a:fillRect/>
            </a:stretch>
          </p:blipFill>
          <p:spPr>
            <a:xfrm>
              <a:off x="3675859" y="1608154"/>
              <a:ext cx="787775" cy="414497"/>
            </a:xfrm>
            <a:prstGeom prst="rect">
              <a:avLst/>
            </a:prstGeom>
            <a:noFill/>
            <a:ln>
              <a:noFill/>
            </a:ln>
          </p:spPr>
        </p:pic>
        <p:cxnSp>
          <p:nvCxnSpPr>
            <p:cNvPr id="19"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p:cNvPicPr preferRelativeResize="0"/>
            <p:nvPr/>
          </p:nvPicPr>
          <p:blipFill rotWithShape="1">
            <a:blip r:embed="rId6"/>
            <a:srcRect/>
            <a:stretch>
              <a:fillRect/>
            </a:stretch>
          </p:blipFill>
          <p:spPr>
            <a:xfrm>
              <a:off x="6212294" y="1633695"/>
              <a:ext cx="1402381" cy="363414"/>
            </a:xfrm>
            <a:prstGeom prst="rect">
              <a:avLst/>
            </a:prstGeom>
            <a:noFill/>
            <a:ln>
              <a:noFill/>
            </a:ln>
          </p:spPr>
        </p:pic>
        <p:cxnSp>
          <p:nvCxnSpPr>
            <p:cNvPr id="22"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p:cNvPicPr preferRelativeResize="0"/>
            <p:nvPr/>
          </p:nvPicPr>
          <p:blipFill rotWithShape="1">
            <a:blip r:embed="rId7"/>
            <a:srcRect/>
            <a:stretch>
              <a:fillRect/>
            </a:stretch>
          </p:blipFill>
          <p:spPr>
            <a:xfrm>
              <a:off x="1567263" y="1495382"/>
              <a:ext cx="1816256" cy="454064"/>
            </a:xfrm>
            <a:prstGeom prst="rect">
              <a:avLst/>
            </a:prstGeom>
            <a:noFill/>
            <a:ln>
              <a:noFill/>
            </a:ln>
          </p:spPr>
        </p:pic>
      </p:grpSp>
      <p:sp>
        <p:nvSpPr>
          <p:cNvPr id="24" name="Google Shape;70;p13"/>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endParaRPr>
          </a:p>
        </p:txBody>
      </p:sp>
      <p:sp>
        <p:nvSpPr>
          <p:cNvPr id="25" name="Rectangle: Rounded Corners 24"/>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Agricultural Raw Material Analysis</a:t>
            </a:r>
          </a:p>
        </p:txBody>
      </p:sp>
      <p:sp>
        <p:nvSpPr>
          <p:cNvPr id="27" name="TextBox 26"/>
          <p:cNvSpPr txBox="1"/>
          <p:nvPr/>
        </p:nvSpPr>
        <p:spPr>
          <a:xfrm>
            <a:off x="1281430" y="4231640"/>
            <a:ext cx="3290570"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 S.SIVAPRAKASH</a:t>
            </a:r>
          </a:p>
          <a:p>
            <a:pPr marR="0" lvl="0" rtl="0">
              <a:lnSpc>
                <a:spcPct val="100000"/>
              </a:lnSpc>
              <a:spcBef>
                <a:spcPts val="0"/>
              </a:spcBef>
              <a:spcAft>
                <a:spcPts val="200"/>
              </a:spcAft>
            </a:pPr>
            <a:r>
              <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rPr>
              <a:t>NM Id</a:t>
            </a:r>
            <a:r>
              <a:rPr lang="en-US" sz="1100" b="0" i="0" u="none" strike="noStrike" cap="none">
                <a:solidFill>
                  <a:schemeClr val="bg1"/>
                </a:solidFill>
                <a:latin typeface="Arial" panose="020B0604020202020204"/>
                <a:ea typeface="Arial" panose="020B0604020202020204"/>
                <a:cs typeface="Arial" panose="020B0604020202020204"/>
                <a:sym typeface="Arial" panose="020B0604020202020204"/>
              </a:rPr>
              <a:t>: au</a:t>
            </a:r>
            <a:r>
              <a:rPr lang="en-US" sz="1100">
                <a:solidFill>
                  <a:schemeClr val="bg1"/>
                </a:solidFill>
              </a:rPr>
              <a:t>t2231280016</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pPr>
            <a:r>
              <a:rPr lang="en-US" sz="1100" dirty="0">
                <a:solidFill>
                  <a:schemeClr val="bg1"/>
                </a:solidFill>
              </a:rPr>
              <a:t>College Name: Agni College of Technology</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9" name="Straight Connector 28"/>
          <p:cNvCxnSpPr/>
          <p:nvPr/>
        </p:nvCxnSpPr>
        <p:spPr>
          <a:xfrm flipV="1">
            <a:off x="1122744" y="4206968"/>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TextBox 2"/>
          <p:cNvSpPr txBox="1"/>
          <p:nvPr/>
        </p:nvSpPr>
        <p:spPr>
          <a:xfrm>
            <a:off x="204040" y="78259"/>
            <a:ext cx="3536687" cy="322263"/>
          </a:xfrm>
          <a:prstGeom prst="rect">
            <a:avLst/>
          </a:prstGeom>
          <a:solidFill>
            <a:srgbClr val="223366"/>
          </a:solidFill>
        </p:spPr>
        <p:txBody>
          <a:bodyPr wrap="square" rtlCol="0">
            <a:spAutoFit/>
          </a:bodyPr>
          <a:lstStyle/>
          <a:p>
            <a:endParaRPr lang="en-IN" dirty="0"/>
          </a:p>
        </p:txBody>
      </p:sp>
      <p:sp>
        <p:nvSpPr>
          <p:cNvPr id="7" name="TextBox 6"/>
          <p:cNvSpPr txBox="1"/>
          <p:nvPr/>
        </p:nvSpPr>
        <p:spPr>
          <a:xfrm>
            <a:off x="540418" y="1067459"/>
            <a:ext cx="7822531" cy="3753485"/>
          </a:xfrm>
          <a:prstGeom prst="rect">
            <a:avLst/>
          </a:prstGeom>
          <a:noFill/>
        </p:spPr>
        <p:txBody>
          <a:bodyPr wrap="square">
            <a:spAutoFit/>
          </a:bodyPr>
          <a:lstStyle/>
          <a:p>
            <a:pPr marL="285750" indent="-285750">
              <a:buFont typeface="Arial" panose="020B0604020202020204" pitchFamily="34" charset="0"/>
              <a:buChar char="•"/>
            </a:pPr>
            <a:r>
              <a:rPr lang="en-US" altLang="en-IN" dirty="0"/>
              <a:t>Utilized historical price data of agricultural raw materials to develop predictive models for forecasting future prices.</a:t>
            </a:r>
          </a:p>
          <a:p>
            <a:pPr marL="285750" indent="-28575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Choose suitable algorithms such as time series forecasting models (e.g., ARIMA, SARIMA, Prophet) or regression models (e.g., Linear Regression, Random Forest Regression, Gradient Boosting Regression).</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Leverage insights from exploratory data analysis (EDA) to inform feature selection and model training processes, ensuring alignment with observed patterns and trends.</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Evaluated the model performance using established metrics like Mean Absolute Error (MAE), Mean Squared Error (MSE), or Root Mean Squared Error (RMSE), alongside cross-validation techniques to validate predictive accuracy.</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Visualized model predictions alongside actual price data, facilitating interpretation and communication of forecasted trends to stakeholders, enabling informed decision-making in agricultural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Result</a:t>
            </a:r>
          </a:p>
        </p:txBody>
      </p:sp>
      <p:sp>
        <p:nvSpPr>
          <p:cNvPr id="3" name="TextBox 2"/>
          <p:cNvSpPr txBox="1"/>
          <p:nvPr/>
        </p:nvSpPr>
        <p:spPr>
          <a:xfrm>
            <a:off x="181369" y="70702"/>
            <a:ext cx="3355319" cy="322263"/>
          </a:xfrm>
          <a:prstGeom prst="rect">
            <a:avLst/>
          </a:prstGeom>
          <a:solidFill>
            <a:srgbClr val="223366"/>
          </a:solidFill>
        </p:spPr>
        <p:txBody>
          <a:bodyPr wrap="square" rtlCol="0">
            <a:spAutoFit/>
          </a:bodyPr>
          <a:lstStyle/>
          <a:p>
            <a:endParaRPr lang="en-IN" dirty="0"/>
          </a:p>
        </p:txBody>
      </p:sp>
      <p:sp>
        <p:nvSpPr>
          <p:cNvPr id="4" name="Text Box 3"/>
          <p:cNvSpPr txBox="1"/>
          <p:nvPr/>
        </p:nvSpPr>
        <p:spPr>
          <a:xfrm>
            <a:off x="394970" y="1051560"/>
            <a:ext cx="8045450" cy="3538220"/>
          </a:xfrm>
          <a:prstGeom prst="rect">
            <a:avLst/>
          </a:prstGeom>
          <a:noFill/>
        </p:spPr>
        <p:txBody>
          <a:bodyPr wrap="square" rtlCol="0">
            <a:spAutoFit/>
          </a:bodyPr>
          <a:lstStyle/>
          <a:p>
            <a:pPr marL="285750" indent="-285750">
              <a:buFont typeface="Arial" panose="020B0604020202020204" pitchFamily="34" charset="0"/>
              <a:buChar char="•"/>
            </a:pPr>
            <a:r>
              <a:rPr lang="en-US"/>
              <a:t>Identified top 10 materials with the highest and lowest prices, providing insights into market valuation and potential investment opportunities or risks.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Calculated percentage changes in prices for each material, highlighting materials with significant price fluctuations over time, guiding strategic decision-making for stakeholders.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Analyzed price changes over the years, revealing trends and variations in prices across different materials, aiding in understanding market dynamics and planning future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Investigated correlations between numerical variables, revealing potential relationships and dependencies between agricultural materials, facilitating risk management and portfolio diversification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Leveraged insights from exploratory data analysis to develop predictive models for forecasting future prices, enabling stakeholders to anticipate market trends and make informed decisions in the agricultural sector.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Future Scope</a:t>
            </a:r>
          </a:p>
        </p:txBody>
      </p:sp>
      <p:sp>
        <p:nvSpPr>
          <p:cNvPr id="3" name="Google Shape;62;g5fab984687_2_0"/>
          <p:cNvSpPr txBox="1"/>
          <p:nvPr/>
        </p:nvSpPr>
        <p:spPr>
          <a:xfrm>
            <a:off x="424815" y="1293495"/>
            <a:ext cx="8295005" cy="27463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spcAft>
                <a:spcPts val="800"/>
              </a:spcAft>
              <a:buClr>
                <a:srgbClr val="213163"/>
              </a:buClr>
              <a:buFont typeface="Arial" panose="020B0604020202020204" pitchFamily="34" charset="0"/>
              <a:buChar char="•"/>
            </a:pPr>
            <a:r>
              <a:rPr lang="en-US" dirty="0"/>
              <a:t>Enhance predictive models for more accurate forecasting of agricultural raw material prices using advanced machine learning techniques.</a:t>
            </a:r>
          </a:p>
          <a:p>
            <a:pPr marL="285750" indent="-285750">
              <a:spcAft>
                <a:spcPts val="800"/>
              </a:spcAft>
              <a:buClr>
                <a:srgbClr val="213163"/>
              </a:buClr>
              <a:buFont typeface="Arial" panose="020B0604020202020204" pitchFamily="34" charset="0"/>
              <a:buChar char="•"/>
            </a:pPr>
            <a:r>
              <a:rPr lang="en-US" dirty="0"/>
              <a:t>Incorporate additional external factors like weather patterns and geopolitical events to improve model robustness and capture broader market influences.</a:t>
            </a:r>
          </a:p>
          <a:p>
            <a:pPr marL="285750" indent="-285750">
              <a:spcAft>
                <a:spcPts val="800"/>
              </a:spcAft>
              <a:buClr>
                <a:srgbClr val="213163"/>
              </a:buClr>
              <a:buFont typeface="Arial" panose="020B0604020202020204" pitchFamily="34" charset="0"/>
              <a:buChar char="•"/>
            </a:pPr>
            <a:r>
              <a:rPr lang="en-US" dirty="0"/>
              <a:t>Integrate real-time data feeds to update the dataset continuously, enabling dynamic model recalibration and timely decision-making.</a:t>
            </a:r>
          </a:p>
          <a:p>
            <a:pPr marL="285750" indent="-285750">
              <a:spcAft>
                <a:spcPts val="800"/>
              </a:spcAft>
              <a:buClr>
                <a:srgbClr val="213163"/>
              </a:buClr>
              <a:buFont typeface="Arial" panose="020B0604020202020204" pitchFamily="34" charset="0"/>
              <a:buChar char="•"/>
            </a:pPr>
            <a:r>
              <a:rPr lang="en-US" dirty="0"/>
              <a:t>Extend analysis to specific agricultural sectors for tailored insights, addressing unique challenges and opportunities within each sector.</a:t>
            </a:r>
          </a:p>
          <a:p>
            <a:pPr marL="285750" indent="-285750">
              <a:spcAft>
                <a:spcPts val="800"/>
              </a:spcAft>
              <a:buClr>
                <a:srgbClr val="213163"/>
              </a:buClr>
              <a:buFont typeface="Arial" panose="020B0604020202020204" pitchFamily="34" charset="0"/>
              <a:buChar char="•"/>
            </a:pPr>
            <a:r>
              <a:rPr lang="en-US" dirty="0"/>
              <a:t>Develop decision support systems for stakeholders, providing actionable insights and recommendations for strategic planning and risk management in the agricultural industry.</a:t>
            </a:r>
          </a:p>
        </p:txBody>
      </p:sp>
      <p:sp>
        <p:nvSpPr>
          <p:cNvPr id="5" name="TextBox 4"/>
          <p:cNvSpPr txBox="1"/>
          <p:nvPr/>
        </p:nvSpPr>
        <p:spPr>
          <a:xfrm>
            <a:off x="123208" y="85816"/>
            <a:ext cx="3375694"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448964" y="7082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p:cNvSpPr txBox="1"/>
          <p:nvPr/>
        </p:nvSpPr>
        <p:spPr>
          <a:xfrm>
            <a:off x="757555" y="1172210"/>
            <a:ext cx="7383145" cy="233553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Aft>
                <a:spcPts val="800"/>
              </a:spcAft>
              <a:buClr>
                <a:srgbClr val="213163"/>
              </a:buClr>
              <a:buFont typeface="Arial" panose="020B0604020202020204" pitchFamily="34" charset="0"/>
              <a:buNone/>
            </a:pPr>
            <a:r>
              <a:rPr lang="en-US" dirty="0"/>
              <a:t>In summary, this project has successfully analyzed agricultural raw material prices, uncovering trends, fluctuations, and correlations. The identification of high and low-range materials, coupled with percentage change analysis, provides valuable insights for stakeholders. Additionally, the exploration of price dynamics over the years offers a comprehensive understanding of market trends. The development of predictive models opens doors for forecasting future prices, aiding in strategic decision-making. Moving forward, integrating real-time data and refining models can further enhance predictive accuracy. Overall, this project serves as a valuable tool for stakeholders navigating the agricultural market, offering actionable insights to optimize investment strategies and mitigate risks.</a:t>
            </a:r>
          </a:p>
        </p:txBody>
      </p:sp>
      <p:sp>
        <p:nvSpPr>
          <p:cNvPr id="4" name="TextBox 3"/>
          <p:cNvSpPr txBox="1"/>
          <p:nvPr/>
        </p:nvSpPr>
        <p:spPr>
          <a:xfrm>
            <a:off x="185737" y="78259"/>
            <a:ext cx="3335837"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07630" y="1427606"/>
            <a:ext cx="8734745" cy="189674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4"/>
              </a:rPr>
              <a:t>https://seaborn.pydata.org/tutorial.html</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5"/>
              </a:rPr>
              <a:t>https://seaborn.pydata.org/examples/index.html </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6"/>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https://machinelearningmastery.com/time-series-forecasting/</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https://en.wikipedia.org/wiki/Correlation</a:t>
            </a:r>
            <a:endParaRPr lang="en-US" b="0" i="0" dirty="0">
              <a:solidFill>
                <a:srgbClr val="0000FF"/>
              </a:solidFill>
              <a:effectLst/>
            </a:endParaRPr>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Reference</a:t>
            </a:r>
          </a:p>
        </p:txBody>
      </p:sp>
      <p:sp>
        <p:nvSpPr>
          <p:cNvPr id="2" name="TextBox 1"/>
          <p:cNvSpPr txBox="1"/>
          <p:nvPr/>
        </p:nvSpPr>
        <p:spPr>
          <a:xfrm>
            <a:off x="134935" y="0"/>
            <a:ext cx="3333739" cy="42319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01772" y="160707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6600" b="1"/>
              <a:t>Thank you</a:t>
            </a:r>
          </a:p>
        </p:txBody>
      </p:sp>
      <p:sp>
        <p:nvSpPr>
          <p:cNvPr id="2" name="TextBox 1"/>
          <p:cNvSpPr txBox="1"/>
          <p:nvPr/>
        </p:nvSpPr>
        <p:spPr>
          <a:xfrm>
            <a:off x="173812" y="98241"/>
            <a:ext cx="3279748" cy="324952"/>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990" indent="-173990">
              <a:spcAft>
                <a:spcPts val="800"/>
              </a:spcAft>
              <a:buClr>
                <a:srgbClr val="213163"/>
              </a:buClr>
              <a:buFont typeface="Arial" panose="020B0604020202020204" pitchFamily="34" charset="0"/>
              <a:buChar char="•"/>
            </a:pPr>
            <a:r>
              <a:rPr lang="en-US" dirty="0"/>
              <a:t>Abstract</a:t>
            </a:r>
          </a:p>
          <a:p>
            <a:pPr marL="173990" indent="-173990">
              <a:spcAft>
                <a:spcPts val="800"/>
              </a:spcAft>
              <a:buClr>
                <a:srgbClr val="213163"/>
              </a:buClr>
              <a:buFont typeface="Arial" panose="020B0604020202020204" pitchFamily="34" charset="0"/>
              <a:buChar char="•"/>
            </a:pPr>
            <a:r>
              <a:rPr lang="en-US" dirty="0"/>
              <a:t>Problem Statement</a:t>
            </a:r>
          </a:p>
          <a:p>
            <a:pPr marL="173990" indent="-173990">
              <a:spcAft>
                <a:spcPts val="800"/>
              </a:spcAft>
              <a:buClr>
                <a:srgbClr val="213163"/>
              </a:buClr>
              <a:buFont typeface="Arial" panose="020B0604020202020204" pitchFamily="34" charset="0"/>
              <a:buChar char="•"/>
            </a:pPr>
            <a:r>
              <a:rPr lang="en-US" dirty="0"/>
              <a:t>Aims, Objective &amp; Proposed System/Solution </a:t>
            </a:r>
          </a:p>
          <a:p>
            <a:pPr marL="173990" indent="-173990">
              <a:spcAft>
                <a:spcPts val="800"/>
              </a:spcAft>
              <a:buClr>
                <a:srgbClr val="213163"/>
              </a:buClr>
              <a:buFont typeface="Arial" panose="020B0604020202020204" pitchFamily="34" charset="0"/>
              <a:buChar char="•"/>
            </a:pPr>
            <a:r>
              <a:rPr lang="en-US" dirty="0"/>
              <a:t>System Deployment Approach</a:t>
            </a:r>
          </a:p>
          <a:p>
            <a:pPr marL="173990" indent="-173990">
              <a:spcAft>
                <a:spcPts val="800"/>
              </a:spcAft>
              <a:buClr>
                <a:srgbClr val="213163"/>
              </a:buClr>
              <a:buFont typeface="Arial" panose="020B0604020202020204" pitchFamily="34" charset="0"/>
              <a:buChar char="•"/>
            </a:pPr>
            <a:r>
              <a:rPr lang="en-US" dirty="0"/>
              <a:t>Model Development &amp; Algorithm</a:t>
            </a:r>
          </a:p>
          <a:p>
            <a:pPr marL="173990" indent="-173990">
              <a:spcAft>
                <a:spcPts val="800"/>
              </a:spcAft>
              <a:buClr>
                <a:srgbClr val="213163"/>
              </a:buClr>
              <a:buFont typeface="Arial" panose="020B0604020202020204" pitchFamily="34" charset="0"/>
              <a:buChar char="•"/>
            </a:pPr>
            <a:r>
              <a:rPr lang="en-US" dirty="0"/>
              <a:t>Future Scope</a:t>
            </a:r>
          </a:p>
          <a:p>
            <a:pPr marL="173990" indent="-173990">
              <a:spcAft>
                <a:spcPts val="800"/>
              </a:spcAft>
              <a:buClr>
                <a:srgbClr val="213163"/>
              </a:buClr>
              <a:buFont typeface="Arial" panose="020B0604020202020204" pitchFamily="34" charset="0"/>
              <a:buChar char="•"/>
            </a:pPr>
            <a:r>
              <a:rPr lang="en-US" dirty="0"/>
              <a:t>Video of the Project</a:t>
            </a:r>
          </a:p>
          <a:p>
            <a:pPr marL="173990" indent="-173990">
              <a:spcAft>
                <a:spcPts val="800"/>
              </a:spcAft>
              <a:buClr>
                <a:srgbClr val="213163"/>
              </a:buClr>
              <a:buFont typeface="Arial" panose="020B0604020202020204" pitchFamily="34" charset="0"/>
              <a:buChar char="•"/>
            </a:pPr>
            <a:r>
              <a:rPr lang="en-US" dirty="0"/>
              <a:t>Conclusion</a:t>
            </a:r>
          </a:p>
          <a:p>
            <a:pPr marL="173990" indent="-173990">
              <a:spcAft>
                <a:spcPts val="800"/>
              </a:spcAft>
              <a:buClr>
                <a:srgbClr val="213163"/>
              </a:buClr>
              <a:buFont typeface="Arial" panose="020B0604020202020204" pitchFamily="34" charset="0"/>
              <a:buChar char="•"/>
            </a:pPr>
            <a:r>
              <a:rPr lang="en-US" dirty="0"/>
              <a:t>Reference</a:t>
            </a:r>
          </a:p>
        </p:txBody>
      </p:sp>
      <p:pic>
        <p:nvPicPr>
          <p:cNvPr id="4" name="Picture 3"/>
          <p:cNvPicPr>
            <a:picLocks noChangeAspect="1"/>
          </p:cNvPicPr>
          <p:nvPr/>
        </p:nvPicPr>
        <p:blipFill>
          <a:blip r:embed="rId3"/>
          <a:stretch>
            <a:fillRect/>
          </a:stretch>
        </p:blipFill>
        <p:spPr>
          <a:xfrm>
            <a:off x="5617830" y="974280"/>
            <a:ext cx="3194940" cy="3194940"/>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126467" y="120912"/>
            <a:ext cx="3410221" cy="307777"/>
          </a:xfrm>
          <a:prstGeom prst="rect">
            <a:avLst/>
          </a:prstGeom>
          <a:solidFill>
            <a:srgbClr val="223366"/>
          </a:solidFill>
        </p:spPr>
        <p:txBody>
          <a:bodyPr wrap="square" rtlCol="0">
            <a:spAutoFit/>
          </a:bodyPr>
          <a:lstStyle/>
          <a:p>
            <a:endParaRPr lang="en-I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Abstract</a:t>
            </a:r>
          </a:p>
        </p:txBody>
      </p:sp>
      <p:sp>
        <p:nvSpPr>
          <p:cNvPr id="4" name="TextBox 3"/>
          <p:cNvSpPr txBox="1"/>
          <p:nvPr/>
        </p:nvSpPr>
        <p:spPr>
          <a:xfrm>
            <a:off x="185737" y="0"/>
            <a:ext cx="3366065" cy="438307"/>
          </a:xfrm>
          <a:prstGeom prst="rect">
            <a:avLst/>
          </a:prstGeom>
          <a:solidFill>
            <a:srgbClr val="223366"/>
          </a:solidFill>
        </p:spPr>
        <p:txBody>
          <a:bodyPr wrap="square" rtlCol="0">
            <a:spAutoFit/>
          </a:bodyPr>
          <a:lstStyle/>
          <a:p>
            <a:endParaRPr lang="en-IN" dirty="0"/>
          </a:p>
        </p:txBody>
      </p:sp>
      <p:sp>
        <p:nvSpPr>
          <p:cNvPr id="6" name="TextBox 5"/>
          <p:cNvSpPr txBox="1"/>
          <p:nvPr/>
        </p:nvSpPr>
        <p:spPr>
          <a:xfrm>
            <a:off x="295169" y="1206441"/>
            <a:ext cx="8334954" cy="2462213"/>
          </a:xfrm>
          <a:prstGeom prst="rect">
            <a:avLst/>
          </a:prstGeom>
          <a:noFill/>
        </p:spPr>
        <p:txBody>
          <a:bodyPr wrap="square">
            <a:spAutoFit/>
          </a:bodyPr>
          <a:lstStyle/>
          <a:p>
            <a:r>
              <a:rPr lang="en-IN" dirty="0"/>
              <a:t>This study delves into the exploration of agricultural raw material prices through comprehensive data analysis. The dataset, comprising historical records of raw material prices, is subjected to thorough scrutiny to unveil significant insights. By identifying high and low-range materials based on average prices, we gain valuable understanding of the economic landscape. Moreover, </a:t>
            </a:r>
            <a:r>
              <a:rPr lang="en-IN" dirty="0" err="1"/>
              <a:t>analyzing</a:t>
            </a:r>
            <a:r>
              <a:rPr lang="en-IN" dirty="0"/>
              <a:t> the percentage changes in prices facilitates the identification of materials exhibiting notable fluctuations over time, shedding light on market dynamics. The investigation into the range of price changes further enriches our comprehension of price volatility within the agricultural sector. Additionally, mapping correlations among raw materials offers a nuanced understanding of their interplay and potential implications for pricing strategies. Overall, this exploratory analysis sets the stage for informed decision-making in agricultural economics, providing stakeholders with actionable insights to navigate market uncertainties and optimize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9009065"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In the realm of agricultural economics, understanding the dynamics of raw material prices is paramount for effective decision-making and resource allocation. However, the vast array of agricultural raw materials and their fluctuating prices pose a significant challenge for stakeholders.</a:t>
            </a:r>
          </a:p>
          <a:p>
            <a:r>
              <a:rPr lang="en-US" dirty="0"/>
              <a:t> </a:t>
            </a:r>
          </a:p>
          <a:p>
            <a:pPr marL="285750" indent="-285750">
              <a:buFont typeface="Arial" panose="020B0604020202020204" pitchFamily="34" charset="0"/>
              <a:buChar char="•"/>
            </a:pPr>
            <a:r>
              <a:rPr lang="en-US" dirty="0"/>
              <a:t>There exists a need for a comprehensive analysis framework that can systematically explore raw material prices, identify high and low-range materials, analyze percentage changes over time, and uncover correlations between different materials.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study aims to address this challenge by conducting an exploratory data analysis (EDA) on agricultural raw material prices dataset, ultimately providing stakeholders with actionable insights to navigate market uncertainties and optimize resource allocation strategies.</a:t>
            </a:r>
            <a:br>
              <a:rPr lang="en-US" dirty="0"/>
            </a:b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Problem Statement</a:t>
            </a:r>
          </a:p>
        </p:txBody>
      </p:sp>
      <p:sp>
        <p:nvSpPr>
          <p:cNvPr id="2" name="TextBox 1"/>
          <p:cNvSpPr txBox="1"/>
          <p:nvPr/>
        </p:nvSpPr>
        <p:spPr>
          <a:xfrm>
            <a:off x="185737" y="128469"/>
            <a:ext cx="3706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366395" y="1696720"/>
            <a:ext cx="5443220" cy="2245360"/>
          </a:xfrm>
          <a:prstGeom prst="rect">
            <a:avLst/>
          </a:prstGeom>
          <a:noFill/>
        </p:spPr>
        <p:txBody>
          <a:bodyPr wrap="square" lIns="91440" tIns="45720" rIns="91440" bIns="45720" anchor="t">
            <a:spAutoFit/>
          </a:bodyPr>
          <a:lstStyle/>
          <a:p>
            <a:pPr algn="l" rtl="0" fontAlgn="base">
              <a:spcAft>
                <a:spcPts val="800"/>
              </a:spcAft>
              <a:buClr>
                <a:srgbClr val="213163"/>
              </a:buClr>
            </a:pPr>
            <a:r>
              <a:rPr lang="en-US" i="0" dirty="0">
                <a:solidFill>
                  <a:srgbClr val="000000"/>
                </a:solidFill>
                <a:effectLst/>
              </a:rPr>
              <a:t>The aim of this project is to conduct an in-depth analysis of agricultural raw material prices dataset through Exploratory Data Analysis (EDA). By examining historical price trends and fluctuations, the project seeks to identify high and low-range raw materials, assess percentage changes in prices to understand market volatility, and explore correlations between different types of raw materials. Ultimately, this analysis aims to provide valuable insights for stakeholders in the agricultural sector to make informed decisions regarding pricing strategies, supply chain management, and risk mitigation.</a:t>
            </a:r>
          </a:p>
        </p:txBody>
      </p:sp>
      <p:sp>
        <p:nvSpPr>
          <p:cNvPr id="7" name="Google Shape;61;g5fab984687_2_0"/>
          <p:cNvSpPr txBox="1"/>
          <p:nvPr/>
        </p:nvSpPr>
        <p:spPr>
          <a:xfrm>
            <a:off x="366710" y="87158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p:cNvPicPr>
            <a:picLocks noChangeAspect="1"/>
          </p:cNvPicPr>
          <p:nvPr/>
        </p:nvPicPr>
        <p:blipFill rotWithShape="1">
          <a:blip r:embed="rId3">
            <a:extLst>
              <a:ext uri="{96DAC541-7B7A-43D3-8B79-37D633B846F1}">
                <asvg:svgBlip xmlns:asvg="http://schemas.microsoft.com/office/drawing/2016/SVG/main" r:embed="rId4"/>
              </a:ext>
            </a:extLst>
          </a:blip>
          <a:srcRect l="7515" t="10396" r="9870" b="8883"/>
          <a:stretch>
            <a:fillRect/>
          </a:stretch>
        </p:blipFill>
        <p:spPr>
          <a:xfrm>
            <a:off x="5810461" y="1375154"/>
            <a:ext cx="2954867" cy="2887133"/>
          </a:xfrm>
          <a:prstGeom prst="rect">
            <a:avLst/>
          </a:prstGeom>
        </p:spPr>
      </p:pic>
      <p:sp>
        <p:nvSpPr>
          <p:cNvPr id="4" name="TextBox 3"/>
          <p:cNvSpPr txBox="1"/>
          <p:nvPr/>
        </p:nvSpPr>
        <p:spPr>
          <a:xfrm>
            <a:off x="185737" y="61690"/>
            <a:ext cx="3721245" cy="353946"/>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8650925" cy="330263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1. Identify Price Trends: Analyze historical data to identify trends in agricultural raw material prices over time, including seasonal variations and long-term price movements.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2. Quantify Price Volatility: Calculate the percentage changes in prices for individual raw materials to assess the level of volatility in the market and understand the extent of price fluctuations.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3. Identify High and Low-range Materials: Determine the raw materials exhibiting the highest and lowest price ranges, providing valuable insights into market dynamics and potential opportunities or risks for stakeholders.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4. Explore Correlations: Investigate the relationships between different types of raw materials through statistical methods such as correlation analysis, aiming to uncover patterns or dependencies that could inform strategic decision-making.</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5. Provide Insights for Decision-Making: Offer actionable insights based on the analysis findings to assist stakeholders in making informed decisions regarding pricing strategies, inventory management, and risk mitigation in the agricultural sector.</a:t>
            </a:r>
          </a:p>
        </p:txBody>
      </p:sp>
      <p:sp>
        <p:nvSpPr>
          <p:cNvPr id="7" name="Google Shape;61;g5fab984687_2_0"/>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Objectives</a:t>
            </a:r>
          </a:p>
        </p:txBody>
      </p:sp>
      <p:sp>
        <p:nvSpPr>
          <p:cNvPr id="2" name="TextBox 1"/>
          <p:cNvSpPr txBox="1"/>
          <p:nvPr/>
        </p:nvSpPr>
        <p:spPr>
          <a:xfrm>
            <a:off x="134935" y="118062"/>
            <a:ext cx="3320723"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Proposed Solution</a:t>
            </a:r>
          </a:p>
        </p:txBody>
      </p:sp>
      <p:sp>
        <p:nvSpPr>
          <p:cNvPr id="3" name="Google Shape;62;g5fab984687_2_0"/>
          <p:cNvSpPr txBox="1"/>
          <p:nvPr/>
        </p:nvSpPr>
        <p:spPr>
          <a:xfrm>
            <a:off x="185420" y="1061085"/>
            <a:ext cx="8411845" cy="285877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990" indent="-173990">
              <a:spcAft>
                <a:spcPts val="800"/>
              </a:spcAft>
              <a:buClr>
                <a:srgbClr val="213163"/>
              </a:buClr>
              <a:buFont typeface="Arial" panose="020B0604020202020204" pitchFamily="34" charset="0"/>
              <a:buChar char="•"/>
            </a:pPr>
            <a:r>
              <a:rPr lang="en-US" dirty="0"/>
              <a:t>1. Data Preprocessing: Cleanse and preprocess the agricultural raw material prices dataset to handle missing values, outliers, and inconsistencies, ensuring the quality and integrity of the data for analysis.</a:t>
            </a:r>
          </a:p>
          <a:p>
            <a:pPr marL="173990" indent="-173990">
              <a:spcAft>
                <a:spcPts val="800"/>
              </a:spcAft>
              <a:buClr>
                <a:srgbClr val="213163"/>
              </a:buClr>
              <a:buFont typeface="Arial" panose="020B0604020202020204" pitchFamily="34" charset="0"/>
              <a:buChar char="•"/>
            </a:pPr>
            <a:r>
              <a:rPr lang="en-US" dirty="0"/>
              <a:t>2. Exploratory Data Analysis (EDA): Conduct comprehensive EDA to examine various aspects of the dataset, including descriptive statistics, distribution of prices, seasonal trends, and correlation between raw materials, providing a holistic understanding of the data.</a:t>
            </a:r>
          </a:p>
          <a:p>
            <a:pPr marL="173990" indent="-173990">
              <a:spcAft>
                <a:spcPts val="800"/>
              </a:spcAft>
              <a:buClr>
                <a:srgbClr val="213163"/>
              </a:buClr>
              <a:buFont typeface="Arial" panose="020B0604020202020204" pitchFamily="34" charset="0"/>
              <a:buChar char="•"/>
            </a:pPr>
            <a:r>
              <a:rPr lang="en-US" dirty="0"/>
              <a:t>3. Statistical Analysis: Utilize statistical techniques such as percentage change calculation, price range determination, and correlation analysis to quantify and interpret the patterns and relationships within the dataset, facilitating informed decision-making.</a:t>
            </a:r>
          </a:p>
          <a:p>
            <a:pPr marL="173990" indent="-173990">
              <a:spcAft>
                <a:spcPts val="800"/>
              </a:spcAft>
              <a:buClr>
                <a:srgbClr val="213163"/>
              </a:buClr>
              <a:buFont typeface="Arial" panose="020B0604020202020204" pitchFamily="34" charset="0"/>
              <a:buChar char="•"/>
            </a:pPr>
            <a:r>
              <a:rPr lang="en-US" dirty="0"/>
              <a:t>4. Visualization and Reporting: Present the analysis findings through clear and informative visualizations such as plots, charts, and heatmaps, accompanied by detailed reports summarizing key insights and recommendations for stakeholders in the agricultural sector.</a:t>
            </a:r>
          </a:p>
        </p:txBody>
      </p:sp>
      <p:sp>
        <p:nvSpPr>
          <p:cNvPr id="4" name="TextBox 3"/>
          <p:cNvSpPr txBox="1"/>
          <p:nvPr/>
        </p:nvSpPr>
        <p:spPr>
          <a:xfrm>
            <a:off x="0" y="113355"/>
            <a:ext cx="3529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System Deployment Approach</a:t>
            </a:r>
          </a:p>
        </p:txBody>
      </p:sp>
      <p:sp>
        <p:nvSpPr>
          <p:cNvPr id="5" name="Rectangle 4"/>
          <p:cNvSpPr/>
          <p:nvPr/>
        </p:nvSpPr>
        <p:spPr>
          <a:xfrm>
            <a:off x="652780" y="1423670"/>
            <a:ext cx="7838440" cy="2653030"/>
          </a:xfrm>
          <a:prstGeom prst="rect">
            <a:avLst/>
          </a:prstGeom>
          <a:no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56" y="127741"/>
            <a:ext cx="3415775" cy="307777"/>
          </a:xfrm>
          <a:prstGeom prst="rect">
            <a:avLst/>
          </a:prstGeom>
          <a:solidFill>
            <a:srgbClr val="223366"/>
          </a:solidFill>
        </p:spPr>
        <p:txBody>
          <a:bodyPr wrap="square" rtlCol="0">
            <a:spAutoFit/>
          </a:bodyPr>
          <a:lstStyle/>
          <a:p>
            <a:endParaRPr lang="en-IN" dirty="0"/>
          </a:p>
        </p:txBody>
      </p:sp>
      <p:sp>
        <p:nvSpPr>
          <p:cNvPr id="7" name="Rounded Rectangle 6"/>
          <p:cNvSpPr/>
          <p:nvPr/>
        </p:nvSpPr>
        <p:spPr>
          <a:xfrm>
            <a:off x="121221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5" name="Text Box 14"/>
          <p:cNvSpPr txBox="1"/>
          <p:nvPr/>
        </p:nvSpPr>
        <p:spPr>
          <a:xfrm>
            <a:off x="1257300" y="1873885"/>
            <a:ext cx="1619885" cy="306705"/>
          </a:xfrm>
          <a:prstGeom prst="rect">
            <a:avLst/>
          </a:prstGeom>
          <a:noFill/>
        </p:spPr>
        <p:txBody>
          <a:bodyPr wrap="square" rtlCol="0">
            <a:spAutoFit/>
          </a:bodyPr>
          <a:lstStyle/>
          <a:p>
            <a:pPr algn="ctr"/>
            <a:r>
              <a:rPr lang="en-US"/>
              <a:t>Data Collection</a:t>
            </a:r>
          </a:p>
        </p:txBody>
      </p:sp>
      <p:sp>
        <p:nvSpPr>
          <p:cNvPr id="16" name="Rounded Rectangle 15"/>
          <p:cNvSpPr/>
          <p:nvPr/>
        </p:nvSpPr>
        <p:spPr>
          <a:xfrm>
            <a:off x="3690620"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7" name="Text Box 16"/>
          <p:cNvSpPr txBox="1"/>
          <p:nvPr/>
        </p:nvSpPr>
        <p:spPr>
          <a:xfrm>
            <a:off x="3609975" y="1873885"/>
            <a:ext cx="1880235" cy="306705"/>
          </a:xfrm>
          <a:prstGeom prst="rect">
            <a:avLst/>
          </a:prstGeom>
          <a:noFill/>
        </p:spPr>
        <p:txBody>
          <a:bodyPr wrap="square" rtlCol="0">
            <a:spAutoFit/>
          </a:bodyPr>
          <a:lstStyle/>
          <a:p>
            <a:pPr algn="ctr"/>
            <a:r>
              <a:rPr lang="en-US"/>
              <a:t>Data Preprocessing</a:t>
            </a:r>
          </a:p>
        </p:txBody>
      </p:sp>
      <p:sp>
        <p:nvSpPr>
          <p:cNvPr id="18" name="Rounded Rectangle 17"/>
          <p:cNvSpPr/>
          <p:nvPr/>
        </p:nvSpPr>
        <p:spPr>
          <a:xfrm>
            <a:off x="622363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9" name="Text Box 18"/>
          <p:cNvSpPr txBox="1"/>
          <p:nvPr/>
        </p:nvSpPr>
        <p:spPr>
          <a:xfrm>
            <a:off x="6081395" y="1751330"/>
            <a:ext cx="2087880" cy="521970"/>
          </a:xfrm>
          <a:prstGeom prst="rect">
            <a:avLst/>
          </a:prstGeom>
          <a:noFill/>
        </p:spPr>
        <p:txBody>
          <a:bodyPr wrap="square" rtlCol="0">
            <a:spAutoFit/>
          </a:bodyPr>
          <a:lstStyle/>
          <a:p>
            <a:pPr algn="ctr"/>
            <a:r>
              <a:rPr lang="en-US"/>
              <a:t>Exploratory Data Analysis (EDA)</a:t>
            </a:r>
          </a:p>
        </p:txBody>
      </p:sp>
      <p:sp>
        <p:nvSpPr>
          <p:cNvPr id="20" name="Rounded Rectangle 19"/>
          <p:cNvSpPr/>
          <p:nvPr/>
        </p:nvSpPr>
        <p:spPr>
          <a:xfrm>
            <a:off x="121221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1" name="Rounded Rectangle 20"/>
          <p:cNvSpPr/>
          <p:nvPr/>
        </p:nvSpPr>
        <p:spPr>
          <a:xfrm>
            <a:off x="615759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2" name="Rounded Rectangle 21"/>
          <p:cNvSpPr/>
          <p:nvPr/>
        </p:nvSpPr>
        <p:spPr>
          <a:xfrm>
            <a:off x="3591560" y="315912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3" name="Text Box 22"/>
          <p:cNvSpPr txBox="1"/>
          <p:nvPr/>
        </p:nvSpPr>
        <p:spPr>
          <a:xfrm>
            <a:off x="1257300" y="3219450"/>
            <a:ext cx="1619885" cy="306705"/>
          </a:xfrm>
          <a:prstGeom prst="rect">
            <a:avLst/>
          </a:prstGeom>
          <a:noFill/>
        </p:spPr>
        <p:txBody>
          <a:bodyPr wrap="square" rtlCol="0">
            <a:spAutoFit/>
          </a:bodyPr>
          <a:lstStyle/>
          <a:p>
            <a:pPr algn="ctr"/>
            <a:r>
              <a:rPr lang="en-US"/>
              <a:t>Data Collection</a:t>
            </a:r>
          </a:p>
        </p:txBody>
      </p:sp>
      <p:sp>
        <p:nvSpPr>
          <p:cNvPr id="24" name="Text Box 23"/>
          <p:cNvSpPr txBox="1"/>
          <p:nvPr/>
        </p:nvSpPr>
        <p:spPr>
          <a:xfrm>
            <a:off x="3639820" y="3219450"/>
            <a:ext cx="1619885" cy="306705"/>
          </a:xfrm>
          <a:prstGeom prst="rect">
            <a:avLst/>
          </a:prstGeom>
          <a:noFill/>
        </p:spPr>
        <p:txBody>
          <a:bodyPr wrap="square" rtlCol="0">
            <a:spAutoFit/>
          </a:bodyPr>
          <a:lstStyle/>
          <a:p>
            <a:pPr algn="ctr"/>
            <a:r>
              <a:rPr lang="en-US"/>
              <a:t>Data Collection</a:t>
            </a:r>
          </a:p>
        </p:txBody>
      </p:sp>
      <p:sp>
        <p:nvSpPr>
          <p:cNvPr id="25" name="Text Box 24"/>
          <p:cNvSpPr txBox="1"/>
          <p:nvPr/>
        </p:nvSpPr>
        <p:spPr>
          <a:xfrm>
            <a:off x="6203950" y="3219450"/>
            <a:ext cx="1619885" cy="306705"/>
          </a:xfrm>
          <a:prstGeom prst="rect">
            <a:avLst/>
          </a:prstGeom>
          <a:noFill/>
        </p:spPr>
        <p:txBody>
          <a:bodyPr wrap="square" rtlCol="0">
            <a:spAutoFit/>
          </a:bodyPr>
          <a:lstStyle/>
          <a:p>
            <a:pPr algn="ctr"/>
            <a:r>
              <a:rPr lang="en-US"/>
              <a:t>Data Collection</a:t>
            </a:r>
          </a:p>
        </p:txBody>
      </p:sp>
      <p:cxnSp>
        <p:nvCxnSpPr>
          <p:cNvPr id="26" name="Straight Arrow Connector 25"/>
          <p:cNvCxnSpPr/>
          <p:nvPr/>
        </p:nvCxnSpPr>
        <p:spPr>
          <a:xfrm>
            <a:off x="2913380"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5465445"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120890" y="2281555"/>
            <a:ext cx="4445" cy="796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36702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a:off x="287147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Google Shape;62;g5fab984687_2_0"/>
          <p:cNvSpPr txBox="1"/>
          <p:nvPr/>
        </p:nvSpPr>
        <p:spPr>
          <a:xfrm>
            <a:off x="132397" y="1061211"/>
            <a:ext cx="4386264" cy="3968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800"/>
              </a:spcAft>
              <a:buClr>
                <a:srgbClr val="213163"/>
              </a:buClr>
            </a:pPr>
            <a:r>
              <a:rPr lang="en-US" b="1" dirty="0"/>
              <a:t> :</a:t>
            </a:r>
          </a:p>
        </p:txBody>
      </p:sp>
      <p:sp>
        <p:nvSpPr>
          <p:cNvPr id="4" name="TextBox 3"/>
          <p:cNvSpPr txBox="1"/>
          <p:nvPr/>
        </p:nvSpPr>
        <p:spPr>
          <a:xfrm>
            <a:off x="132397" y="81396"/>
            <a:ext cx="3464747" cy="307777"/>
          </a:xfrm>
          <a:prstGeom prst="rect">
            <a:avLst/>
          </a:prstGeom>
          <a:solidFill>
            <a:srgbClr val="223366"/>
          </a:solidFill>
        </p:spPr>
        <p:txBody>
          <a:bodyPr wrap="square" rtlCol="0">
            <a:spAutoFit/>
          </a:bodyPr>
          <a:lstStyle/>
          <a:p>
            <a:endParaRPr lang="en-IN" dirty="0"/>
          </a:p>
        </p:txBody>
      </p:sp>
      <p:sp>
        <p:nvSpPr>
          <p:cNvPr id="20" name="Rounded Rectangle 19"/>
          <p:cNvSpPr/>
          <p:nvPr/>
        </p:nvSpPr>
        <p:spPr>
          <a:xfrm>
            <a:off x="1723390" y="139573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723390" y="200279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Spanning three years from 2018 to 2020</a:t>
            </a:r>
          </a:p>
        </p:txBody>
      </p:sp>
      <p:sp>
        <p:nvSpPr>
          <p:cNvPr id="22" name="Rounded Rectangle 21"/>
          <p:cNvSpPr/>
          <p:nvPr/>
        </p:nvSpPr>
        <p:spPr>
          <a:xfrm>
            <a:off x="1723390" y="260985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Variables include Year, Material, and Price</a:t>
            </a:r>
          </a:p>
        </p:txBody>
      </p:sp>
      <p:sp>
        <p:nvSpPr>
          <p:cNvPr id="23" name="Rounded Rectangle 22"/>
          <p:cNvSpPr/>
          <p:nvPr/>
        </p:nvSpPr>
        <p:spPr>
          <a:xfrm>
            <a:off x="1723390" y="321691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Materials include Wheat, Corn, Soybeans, Rice, Sugar Cane, Cotton, Barley, and Potatoes</a:t>
            </a:r>
          </a:p>
        </p:txBody>
      </p:sp>
      <p:sp>
        <p:nvSpPr>
          <p:cNvPr id="24" name="Rounded Rectangle 23"/>
          <p:cNvSpPr/>
          <p:nvPr/>
        </p:nvSpPr>
        <p:spPr>
          <a:xfrm>
            <a:off x="1723390" y="382397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Each material has price data recorded for all three years</a:t>
            </a:r>
          </a:p>
        </p:txBody>
      </p:sp>
      <p:sp>
        <p:nvSpPr>
          <p:cNvPr id="26" name="Text Box 25"/>
          <p:cNvSpPr txBox="1"/>
          <p:nvPr/>
        </p:nvSpPr>
        <p:spPr>
          <a:xfrm>
            <a:off x="2072005" y="1453515"/>
            <a:ext cx="4648835" cy="306705"/>
          </a:xfrm>
          <a:prstGeom prst="rect">
            <a:avLst/>
          </a:prstGeom>
          <a:noFill/>
        </p:spPr>
        <p:txBody>
          <a:bodyPr wrap="square" rtlCol="0">
            <a:spAutoFit/>
          </a:bodyPr>
          <a:lstStyle/>
          <a:p>
            <a:r>
              <a:rPr lang="en-US"/>
              <a:t>The dataset contains agricultural raw material price data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9</TotalTime>
  <Words>1402</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Harley King</cp:lastModifiedBy>
  <cp:revision>168</cp:revision>
  <dcterms:created xsi:type="dcterms:W3CDTF">2024-04-10T04:13:00Z</dcterms:created>
  <dcterms:modified xsi:type="dcterms:W3CDTF">2024-04-23T08:59:51Z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4C5B824D2C9747B8997A5C6D3D9A4600_12</vt:lpwstr>
  </property>
  <property fmtid="{D5CDD505-2E9C-101B-9397-08002B2CF9AE}" pid="4" name="KSOProductBuildVer">
    <vt:lpwstr>1033-12.2.0.13472</vt:lpwstr>
  </property>
</Properties>
</file>