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4"/>
  </p:notesMasterIdLst>
  <p:sldIdLst>
    <p:sldId id="271" r:id="rId2"/>
    <p:sldId id="272" r:id="rId3"/>
    <p:sldId id="273" r:id="rId4"/>
    <p:sldId id="274" r:id="rId5"/>
    <p:sldId id="275" r:id="rId6"/>
    <p:sldId id="276" r:id="rId7"/>
    <p:sldId id="277" r:id="rId8"/>
    <p:sldId id="278" r:id="rId9"/>
    <p:sldId id="279" r:id="rId10"/>
    <p:sldId id="280" r:id="rId11"/>
    <p:sldId id="282" r:id="rId12"/>
    <p:sldId id="283"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cb1fd1a2fc545682/Desktop/employee_data%20(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percentStacked"/>
        <c:varyColors val="0"/>
        <c:ser>
          <c:idx val="0"/>
          <c:order val="0"/>
          <c:tx>
            <c:strRef>
              <c:f>workingnote!$B$1</c:f>
              <c:strCache>
                <c:ptCount val="1"/>
                <c:pt idx="0">
                  <c:v>Sum of 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workingnote!$A$2:$A$13</c:f>
              <c:strCache>
                <c:ptCount val="12"/>
                <c:pt idx="0">
                  <c:v>BPC</c:v>
                </c:pt>
                <c:pt idx="1">
                  <c:v>CCDR</c:v>
                </c:pt>
                <c:pt idx="2">
                  <c:v>EW</c:v>
                </c:pt>
                <c:pt idx="3">
                  <c:v>Grand Total</c:v>
                </c:pt>
                <c:pt idx="4">
                  <c:v>MSC</c:v>
                </c:pt>
                <c:pt idx="5">
                  <c:v>NEL</c:v>
                </c:pt>
                <c:pt idx="6">
                  <c:v>PL</c:v>
                </c:pt>
                <c:pt idx="7">
                  <c:v>PYZ</c:v>
                </c:pt>
                <c:pt idx="8">
                  <c:v>SVG</c:v>
                </c:pt>
                <c:pt idx="9">
                  <c:v>TNS</c:v>
                </c:pt>
                <c:pt idx="10">
                  <c:v>WBL</c:v>
                </c:pt>
                <c:pt idx="11">
                  <c:v>Grand Total</c:v>
                </c:pt>
              </c:strCache>
            </c:strRef>
          </c:cat>
          <c:val>
            <c:numRef>
              <c:f>workingnote!$B$2:$B$13</c:f>
              <c:numCache>
                <c:formatCode>General</c:formatCode>
                <c:ptCount val="12"/>
                <c:pt idx="0">
                  <c:v>16</c:v>
                </c:pt>
                <c:pt idx="1">
                  <c:v>18</c:v>
                </c:pt>
                <c:pt idx="2">
                  <c:v>21</c:v>
                </c:pt>
                <c:pt idx="3">
                  <c:v>220</c:v>
                </c:pt>
                <c:pt idx="4">
                  <c:v>17</c:v>
                </c:pt>
                <c:pt idx="5">
                  <c:v>21</c:v>
                </c:pt>
                <c:pt idx="6">
                  <c:v>34</c:v>
                </c:pt>
                <c:pt idx="7">
                  <c:v>26</c:v>
                </c:pt>
                <c:pt idx="8">
                  <c:v>26</c:v>
                </c:pt>
                <c:pt idx="9">
                  <c:v>21</c:v>
                </c:pt>
                <c:pt idx="10">
                  <c:v>20</c:v>
                </c:pt>
                <c:pt idx="11">
                  <c:v>440</c:v>
                </c:pt>
              </c:numCache>
            </c:numRef>
          </c:val>
          <c:extLst>
            <c:ext xmlns:c16="http://schemas.microsoft.com/office/drawing/2014/chart" uri="{C3380CC4-5D6E-409C-BE32-E72D297353CC}">
              <c16:uniqueId val="{00000000-0724-4E36-AA7F-2D86B1B6215B}"/>
            </c:ext>
          </c:extLst>
        </c:ser>
        <c:ser>
          <c:idx val="1"/>
          <c:order val="1"/>
          <c:tx>
            <c:strRef>
              <c:f>workingnote!$C$1</c:f>
              <c:strCache>
                <c:ptCount val="1"/>
                <c:pt idx="0">
                  <c:v>Sum of LOW</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workingnote!$A$2:$A$13</c:f>
              <c:strCache>
                <c:ptCount val="12"/>
                <c:pt idx="0">
                  <c:v>BPC</c:v>
                </c:pt>
                <c:pt idx="1">
                  <c:v>CCDR</c:v>
                </c:pt>
                <c:pt idx="2">
                  <c:v>EW</c:v>
                </c:pt>
                <c:pt idx="3">
                  <c:v>Grand Total</c:v>
                </c:pt>
                <c:pt idx="4">
                  <c:v>MSC</c:v>
                </c:pt>
                <c:pt idx="5">
                  <c:v>NEL</c:v>
                </c:pt>
                <c:pt idx="6">
                  <c:v>PL</c:v>
                </c:pt>
                <c:pt idx="7">
                  <c:v>PYZ</c:v>
                </c:pt>
                <c:pt idx="8">
                  <c:v>SVG</c:v>
                </c:pt>
                <c:pt idx="9">
                  <c:v>TNS</c:v>
                </c:pt>
                <c:pt idx="10">
                  <c:v>WBL</c:v>
                </c:pt>
                <c:pt idx="11">
                  <c:v>Grand Total</c:v>
                </c:pt>
              </c:strCache>
            </c:strRef>
          </c:cat>
          <c:val>
            <c:numRef>
              <c:f>workingnote!$C$2:$C$13</c:f>
              <c:numCache>
                <c:formatCode>General</c:formatCode>
                <c:ptCount val="12"/>
                <c:pt idx="0">
                  <c:v>34</c:v>
                </c:pt>
                <c:pt idx="1">
                  <c:v>47</c:v>
                </c:pt>
                <c:pt idx="2">
                  <c:v>41</c:v>
                </c:pt>
                <c:pt idx="3">
                  <c:v>398</c:v>
                </c:pt>
                <c:pt idx="4">
                  <c:v>39</c:v>
                </c:pt>
                <c:pt idx="5">
                  <c:v>41</c:v>
                </c:pt>
                <c:pt idx="6">
                  <c:v>33</c:v>
                </c:pt>
                <c:pt idx="7">
                  <c:v>41</c:v>
                </c:pt>
                <c:pt idx="8">
                  <c:v>43</c:v>
                </c:pt>
                <c:pt idx="9">
                  <c:v>45</c:v>
                </c:pt>
                <c:pt idx="10">
                  <c:v>34</c:v>
                </c:pt>
                <c:pt idx="11">
                  <c:v>796</c:v>
                </c:pt>
              </c:numCache>
            </c:numRef>
          </c:val>
          <c:extLst>
            <c:ext xmlns:c16="http://schemas.microsoft.com/office/drawing/2014/chart" uri="{C3380CC4-5D6E-409C-BE32-E72D297353CC}">
              <c16:uniqueId val="{00000001-0724-4E36-AA7F-2D86B1B6215B}"/>
            </c:ext>
          </c:extLst>
        </c:ser>
        <c:ser>
          <c:idx val="2"/>
          <c:order val="2"/>
          <c:tx>
            <c:strRef>
              <c:f>workingnote!$D$1</c:f>
              <c:strCache>
                <c:ptCount val="1"/>
                <c:pt idx="0">
                  <c:v>Sum of MEDIUM</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workingnote!$A$2:$A$13</c:f>
              <c:strCache>
                <c:ptCount val="12"/>
                <c:pt idx="0">
                  <c:v>BPC</c:v>
                </c:pt>
                <c:pt idx="1">
                  <c:v>CCDR</c:v>
                </c:pt>
                <c:pt idx="2">
                  <c:v>EW</c:v>
                </c:pt>
                <c:pt idx="3">
                  <c:v>Grand Total</c:v>
                </c:pt>
                <c:pt idx="4">
                  <c:v>MSC</c:v>
                </c:pt>
                <c:pt idx="5">
                  <c:v>NEL</c:v>
                </c:pt>
                <c:pt idx="6">
                  <c:v>PL</c:v>
                </c:pt>
                <c:pt idx="7">
                  <c:v>PYZ</c:v>
                </c:pt>
                <c:pt idx="8">
                  <c:v>SVG</c:v>
                </c:pt>
                <c:pt idx="9">
                  <c:v>TNS</c:v>
                </c:pt>
                <c:pt idx="10">
                  <c:v>WBL</c:v>
                </c:pt>
                <c:pt idx="11">
                  <c:v>Grand Total</c:v>
                </c:pt>
              </c:strCache>
            </c:strRef>
          </c:cat>
          <c:val>
            <c:numRef>
              <c:f>workingnote!$D$2:$D$13</c:f>
              <c:numCache>
                <c:formatCode>General</c:formatCode>
                <c:ptCount val="12"/>
                <c:pt idx="0">
                  <c:v>85</c:v>
                </c:pt>
                <c:pt idx="1">
                  <c:v>65</c:v>
                </c:pt>
                <c:pt idx="2">
                  <c:v>78</c:v>
                </c:pt>
                <c:pt idx="3">
                  <c:v>778</c:v>
                </c:pt>
                <c:pt idx="4">
                  <c:v>92</c:v>
                </c:pt>
                <c:pt idx="5">
                  <c:v>77</c:v>
                </c:pt>
                <c:pt idx="6">
                  <c:v>69</c:v>
                </c:pt>
                <c:pt idx="7">
                  <c:v>75</c:v>
                </c:pt>
                <c:pt idx="8">
                  <c:v>82</c:v>
                </c:pt>
                <c:pt idx="9">
                  <c:v>71</c:v>
                </c:pt>
                <c:pt idx="10">
                  <c:v>84</c:v>
                </c:pt>
                <c:pt idx="11">
                  <c:v>1556</c:v>
                </c:pt>
              </c:numCache>
            </c:numRef>
          </c:val>
          <c:extLst>
            <c:ext xmlns:c16="http://schemas.microsoft.com/office/drawing/2014/chart" uri="{C3380CC4-5D6E-409C-BE32-E72D297353CC}">
              <c16:uniqueId val="{00000002-0724-4E36-AA7F-2D86B1B6215B}"/>
            </c:ext>
          </c:extLst>
        </c:ser>
        <c:ser>
          <c:idx val="3"/>
          <c:order val="3"/>
          <c:tx>
            <c:strRef>
              <c:f>workingnote!$E$1</c:f>
              <c:strCache>
                <c:ptCount val="1"/>
                <c:pt idx="0">
                  <c:v>Sum of VERY HIGHT</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workingnote!$A$2:$A$13</c:f>
              <c:strCache>
                <c:ptCount val="12"/>
                <c:pt idx="0">
                  <c:v>BPC</c:v>
                </c:pt>
                <c:pt idx="1">
                  <c:v>CCDR</c:v>
                </c:pt>
                <c:pt idx="2">
                  <c:v>EW</c:v>
                </c:pt>
                <c:pt idx="3">
                  <c:v>Grand Total</c:v>
                </c:pt>
                <c:pt idx="4">
                  <c:v>MSC</c:v>
                </c:pt>
                <c:pt idx="5">
                  <c:v>NEL</c:v>
                </c:pt>
                <c:pt idx="6">
                  <c:v>PL</c:v>
                </c:pt>
                <c:pt idx="7">
                  <c:v>PYZ</c:v>
                </c:pt>
                <c:pt idx="8">
                  <c:v>SVG</c:v>
                </c:pt>
                <c:pt idx="9">
                  <c:v>TNS</c:v>
                </c:pt>
                <c:pt idx="10">
                  <c:v>WBL</c:v>
                </c:pt>
                <c:pt idx="11">
                  <c:v>Grand Total</c:v>
                </c:pt>
              </c:strCache>
            </c:strRef>
          </c:cat>
          <c:val>
            <c:numRef>
              <c:f>workingnote!$E$2:$E$13</c:f>
              <c:numCache>
                <c:formatCode>General</c:formatCode>
                <c:ptCount val="12"/>
                <c:pt idx="0">
                  <c:v>15</c:v>
                </c:pt>
                <c:pt idx="1">
                  <c:v>15</c:v>
                </c:pt>
                <c:pt idx="2">
                  <c:v>14</c:v>
                </c:pt>
                <c:pt idx="3">
                  <c:v>137</c:v>
                </c:pt>
                <c:pt idx="4">
                  <c:v>9</c:v>
                </c:pt>
                <c:pt idx="5">
                  <c:v>15</c:v>
                </c:pt>
                <c:pt idx="6">
                  <c:v>12</c:v>
                </c:pt>
                <c:pt idx="7">
                  <c:v>15</c:v>
                </c:pt>
                <c:pt idx="8">
                  <c:v>16</c:v>
                </c:pt>
                <c:pt idx="9">
                  <c:v>13</c:v>
                </c:pt>
                <c:pt idx="10">
                  <c:v>13</c:v>
                </c:pt>
                <c:pt idx="11">
                  <c:v>274</c:v>
                </c:pt>
              </c:numCache>
            </c:numRef>
          </c:val>
          <c:extLst>
            <c:ext xmlns:c16="http://schemas.microsoft.com/office/drawing/2014/chart" uri="{C3380CC4-5D6E-409C-BE32-E72D297353CC}">
              <c16:uniqueId val="{00000003-0724-4E36-AA7F-2D86B1B6215B}"/>
            </c:ext>
          </c:extLst>
        </c:ser>
        <c:ser>
          <c:idx val="4"/>
          <c:order val="4"/>
          <c:tx>
            <c:strRef>
              <c:f>workingnote!$F$1</c:f>
              <c:strCache>
                <c:ptCount val="1"/>
                <c:pt idx="0">
                  <c:v>Sum of Grand Total</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workingnote!$A$2:$A$13</c:f>
              <c:strCache>
                <c:ptCount val="12"/>
                <c:pt idx="0">
                  <c:v>BPC</c:v>
                </c:pt>
                <c:pt idx="1">
                  <c:v>CCDR</c:v>
                </c:pt>
                <c:pt idx="2">
                  <c:v>EW</c:v>
                </c:pt>
                <c:pt idx="3">
                  <c:v>Grand Total</c:v>
                </c:pt>
                <c:pt idx="4">
                  <c:v>MSC</c:v>
                </c:pt>
                <c:pt idx="5">
                  <c:v>NEL</c:v>
                </c:pt>
                <c:pt idx="6">
                  <c:v>PL</c:v>
                </c:pt>
                <c:pt idx="7">
                  <c:v>PYZ</c:v>
                </c:pt>
                <c:pt idx="8">
                  <c:v>SVG</c:v>
                </c:pt>
                <c:pt idx="9">
                  <c:v>TNS</c:v>
                </c:pt>
                <c:pt idx="10">
                  <c:v>WBL</c:v>
                </c:pt>
                <c:pt idx="11">
                  <c:v>Grand Total</c:v>
                </c:pt>
              </c:strCache>
            </c:strRef>
          </c:cat>
          <c:val>
            <c:numRef>
              <c:f>workingnote!$F$2:$F$13</c:f>
              <c:numCache>
                <c:formatCode>General</c:formatCode>
                <c:ptCount val="12"/>
                <c:pt idx="0">
                  <c:v>150</c:v>
                </c:pt>
                <c:pt idx="1">
                  <c:v>145</c:v>
                </c:pt>
                <c:pt idx="2">
                  <c:v>154</c:v>
                </c:pt>
                <c:pt idx="3">
                  <c:v>1533</c:v>
                </c:pt>
                <c:pt idx="4">
                  <c:v>157</c:v>
                </c:pt>
                <c:pt idx="5">
                  <c:v>154</c:v>
                </c:pt>
                <c:pt idx="6">
                  <c:v>148</c:v>
                </c:pt>
                <c:pt idx="7">
                  <c:v>157</c:v>
                </c:pt>
                <c:pt idx="8">
                  <c:v>167</c:v>
                </c:pt>
                <c:pt idx="9">
                  <c:v>150</c:v>
                </c:pt>
                <c:pt idx="10">
                  <c:v>151</c:v>
                </c:pt>
                <c:pt idx="11">
                  <c:v>3066</c:v>
                </c:pt>
              </c:numCache>
            </c:numRef>
          </c:val>
          <c:extLst>
            <c:ext xmlns:c16="http://schemas.microsoft.com/office/drawing/2014/chart" uri="{C3380CC4-5D6E-409C-BE32-E72D297353CC}">
              <c16:uniqueId val="{00000004-0724-4E36-AA7F-2D86B1B6215B}"/>
            </c:ext>
          </c:extLst>
        </c:ser>
        <c:dLbls>
          <c:showLegendKey val="0"/>
          <c:showVal val="0"/>
          <c:showCatName val="0"/>
          <c:showSerName val="0"/>
          <c:showPercent val="0"/>
          <c:showBubbleSize val="0"/>
        </c:dLbls>
        <c:gapWidth val="150"/>
        <c:shape val="box"/>
        <c:axId val="1984305503"/>
        <c:axId val="1984304543"/>
        <c:axId val="0"/>
      </c:bar3DChart>
      <c:catAx>
        <c:axId val="198430550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84304543"/>
        <c:crosses val="autoZero"/>
        <c:auto val="1"/>
        <c:lblAlgn val="ctr"/>
        <c:lblOffset val="100"/>
        <c:noMultiLvlLbl val="0"/>
      </c:catAx>
      <c:valAx>
        <c:axId val="1984304543"/>
        <c:scaling>
          <c:orientation val="minMax"/>
        </c:scaling>
        <c:delete val="0"/>
        <c:axPos val="l"/>
        <c:majorGridlines>
          <c:spPr>
            <a:ln w="9525" cap="flat" cmpd="sng" algn="ctr">
              <a:solidFill>
                <a:schemeClr val="dk1">
                  <a:lumMod val="50000"/>
                  <a:lumOff val="5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843055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8"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9"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1048710"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1"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2"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3"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Slide Image Placeholder 1"/>
          <p:cNvSpPr>
            <a:spLocks noGrp="1" noRot="1" noChangeAspect="1"/>
          </p:cNvSpPr>
          <p:nvPr>
            <p:ph type="sldImg"/>
          </p:nvPr>
        </p:nvSpPr>
        <p:spPr/>
      </p:sp>
      <p:sp>
        <p:nvSpPr>
          <p:cNvPr id="1048684" name="Notes Placeholder 2"/>
          <p:cNvSpPr>
            <a:spLocks noGrp="1"/>
          </p:cNvSpPr>
          <p:nvPr>
            <p:ph type="body" idx="1"/>
          </p:nvPr>
        </p:nvSpPr>
        <p:spPr/>
        <p:txBody>
          <a:bodyPr/>
          <a:lstStyle/>
          <a:p>
            <a:endParaRPr lang="en-US" dirty="0"/>
          </a:p>
        </p:txBody>
      </p:sp>
      <p:sp>
        <p:nvSpPr>
          <p:cNvPr id="1048685" name="Slide Number Placeholder 3"/>
          <p:cNvSpPr>
            <a:spLocks noGrp="1"/>
          </p:cNvSpPr>
          <p:nvPr>
            <p:ph type="sldNum" sz="quarter" idx="10"/>
          </p:nvPr>
        </p:nvSpPr>
        <p:spPr/>
        <p:txBody>
          <a:bodyPr/>
          <a:lstStyle/>
          <a:p>
            <a:fld id="{F7F439ED-1E90-4106-847A-8EF19031FE2F}" type="slidenum">
              <a:rPr lang="en-IN" smtClean="0"/>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4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45" name="Holder 3"/>
          <p:cNvSpPr>
            <a:spLocks noGrp="1"/>
          </p:cNvSpPr>
          <p:nvPr>
            <p:ph type="body" idx="1"/>
          </p:nvPr>
        </p:nvSpPr>
        <p:spPr/>
        <p:txBody>
          <a:bodyPr lIns="0" tIns="0" rIns="0" bIns="0"/>
          <a:lstStyle/>
          <a:p>
            <a:endParaRPr/>
          </a:p>
        </p:txBody>
      </p:sp>
      <p:sp>
        <p:nvSpPr>
          <p:cNvPr id="1048646"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47"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648"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9"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700"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701"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02"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704"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5"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6"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707"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314150"/>
            <a:ext cx="8610600" cy="1869441"/>
          </a:xfrm>
          <a:prstGeom prst="rect">
            <a:avLst/>
          </a:prstGeom>
          <a:noFill/>
        </p:spPr>
        <p:txBody>
          <a:bodyPr wrap="square" rtlCol="0">
            <a:spAutoFit/>
          </a:bodyPr>
          <a:lstStyle/>
          <a:p>
            <a:r>
              <a:rPr lang="en-US" sz="2400" dirty="0"/>
              <a:t>STUDENT NAME: </a:t>
            </a:r>
            <a:r>
              <a:rPr lang="en-US" sz="2400" dirty="0">
                <a:solidFill>
                  <a:srgbClr val="0070C0"/>
                </a:solidFill>
              </a:rPr>
              <a:t>SIVAPRAKSH A</a:t>
            </a:r>
          </a:p>
          <a:p>
            <a:r>
              <a:rPr lang="en-US" sz="2400" dirty="0"/>
              <a:t>REGISTER NO: </a:t>
            </a:r>
            <a:r>
              <a:rPr lang="en-US" sz="2400" dirty="0">
                <a:solidFill>
                  <a:srgbClr val="0070C0"/>
                </a:solidFill>
              </a:rPr>
              <a:t>312220062</a:t>
            </a:r>
          </a:p>
          <a:p>
            <a:r>
              <a:rPr lang="en-US" sz="2400" dirty="0"/>
              <a:t>DEPARTMENT: </a:t>
            </a:r>
            <a:r>
              <a:rPr lang="en-US" sz="2400" dirty="0">
                <a:solidFill>
                  <a:srgbClr val="0070C0"/>
                </a:solidFill>
              </a:rPr>
              <a:t>B.COM GENERAL</a:t>
            </a:r>
          </a:p>
          <a:p>
            <a:r>
              <a:rPr lang="en-US" sz="2400" dirty="0"/>
              <a:t>COLLEGE: </a:t>
            </a:r>
            <a:r>
              <a:rPr lang="en-US" sz="2400" dirty="0">
                <a:solidFill>
                  <a:srgbClr val="0070C0"/>
                </a:solidFill>
              </a:rPr>
              <a:t>SRI BALAJI ARTS &amp;SCIENCE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87"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9"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0" name="Text Placeholder 2"/>
          <p:cNvSpPr>
            <a:spLocks noGrp="1"/>
          </p:cNvSpPr>
          <p:nvPr>
            <p:ph type="body" idx="1"/>
          </p:nvPr>
        </p:nvSpPr>
        <p:spPr>
          <a:xfrm>
            <a:off x="609600" y="1577340"/>
            <a:ext cx="10972800" cy="5539978"/>
          </a:xfrm>
        </p:spPr>
        <p:txBody>
          <a:bodyPr/>
          <a:lstStyle/>
          <a:p>
            <a:pPr marL="285750" indent="-285750">
              <a:buFont typeface="Wingdings" panose="05000000000000000000" pitchFamily="2" charset="2"/>
              <a:buChar char="Ø"/>
            </a:pPr>
            <a:r>
              <a:rPr lang="en-US" dirty="0">
                <a:solidFill>
                  <a:srgbClr val="C00000"/>
                </a:solidFill>
              </a:rPr>
              <a:t>1) DATA COLLECTION</a:t>
            </a:r>
          </a:p>
          <a:p>
            <a:pPr marL="285750" indent="-285750">
              <a:buFont typeface="Arial" panose="020B0604020202020204" pitchFamily="34" charset="0"/>
              <a:buChar char="•"/>
            </a:pPr>
            <a:r>
              <a:rPr lang="en-US" dirty="0">
                <a:solidFill>
                  <a:schemeClr val="tx1"/>
                </a:solidFill>
              </a:rPr>
              <a:t>The data has been collected through Edunet dash board.</a:t>
            </a:r>
          </a:p>
          <a:p>
            <a:pPr marL="285750" indent="-285750">
              <a:buFont typeface="Wingdings" panose="05000000000000000000" pitchFamily="2" charset="2"/>
              <a:buChar char="Ø"/>
            </a:pPr>
            <a:endParaRPr lang="en-US" dirty="0">
              <a:solidFill>
                <a:schemeClr val="tx1"/>
              </a:solidFill>
            </a:endParaRPr>
          </a:p>
          <a:p>
            <a:pPr marL="285750" indent="-285750">
              <a:buFont typeface="Wingdings" panose="05000000000000000000" pitchFamily="2" charset="2"/>
              <a:buChar char="Ø"/>
            </a:pPr>
            <a:r>
              <a:rPr lang="en-US" dirty="0">
                <a:solidFill>
                  <a:srgbClr val="C00000"/>
                </a:solidFill>
              </a:rPr>
              <a:t>2) FEATURE COLLECTION</a:t>
            </a:r>
          </a:p>
          <a:p>
            <a:pPr marL="285750" indent="-285750">
              <a:buFont typeface="Arial" panose="020B0604020202020204" pitchFamily="34" charset="0"/>
              <a:buChar char="•"/>
            </a:pPr>
            <a:r>
              <a:rPr lang="en-US" dirty="0">
                <a:solidFill>
                  <a:schemeClr val="tx1"/>
                </a:solidFill>
              </a:rPr>
              <a:t>The listed 10 features were taken for the analyses of data.</a:t>
            </a:r>
          </a:p>
          <a:p>
            <a:endParaRPr lang="en-US" dirty="0">
              <a:solidFill>
                <a:schemeClr val="tx1"/>
              </a:solidFill>
            </a:endParaRPr>
          </a:p>
          <a:p>
            <a:pPr marL="285750" indent="-285750">
              <a:buFont typeface="Wingdings" panose="05000000000000000000" pitchFamily="2" charset="2"/>
              <a:buChar char="Ø"/>
            </a:pPr>
            <a:r>
              <a:rPr lang="en-US" dirty="0">
                <a:solidFill>
                  <a:srgbClr val="C00000"/>
                </a:solidFill>
              </a:rPr>
              <a:t>3) DATA CLEANING</a:t>
            </a:r>
          </a:p>
          <a:p>
            <a:pPr marL="285750" indent="-285750">
              <a:buFont typeface="Arial" panose="020B0604020202020204" pitchFamily="34" charset="0"/>
              <a:buChar char="•"/>
            </a:pPr>
            <a:r>
              <a:rPr lang="en-US" dirty="0">
                <a:solidFill>
                  <a:schemeClr val="tx1"/>
                </a:solidFill>
              </a:rPr>
              <a:t>Identifying the missing values.</a:t>
            </a:r>
          </a:p>
          <a:p>
            <a:pPr marL="285750" indent="-285750">
              <a:buFont typeface="Arial" panose="020B0604020202020204" pitchFamily="34" charset="0"/>
              <a:buChar char="•"/>
            </a:pPr>
            <a:r>
              <a:rPr lang="en-US" dirty="0">
                <a:solidFill>
                  <a:schemeClr val="tx1"/>
                </a:solidFill>
              </a:rPr>
              <a:t>Filtering of those missing values.</a:t>
            </a:r>
          </a:p>
          <a:p>
            <a:endParaRPr lang="en-US" dirty="0">
              <a:solidFill>
                <a:schemeClr val="tx1"/>
              </a:solidFill>
            </a:endParaRPr>
          </a:p>
          <a:p>
            <a:pPr marL="285750" indent="-285750">
              <a:buFont typeface="Wingdings" panose="05000000000000000000" pitchFamily="2" charset="2"/>
              <a:buChar char="Ø"/>
            </a:pPr>
            <a:r>
              <a:rPr lang="en-US" dirty="0">
                <a:solidFill>
                  <a:srgbClr val="C00000"/>
                </a:solidFill>
              </a:rPr>
              <a:t>4)CALCULATION OF PERFORMANCE LEVEL</a:t>
            </a:r>
          </a:p>
          <a:p>
            <a:pPr marL="285750" indent="-285750">
              <a:buFont typeface="Arial" panose="020B0604020202020204" pitchFamily="34" charset="0"/>
              <a:buChar char="•"/>
            </a:pPr>
            <a:r>
              <a:rPr lang="en-US" dirty="0">
                <a:solidFill>
                  <a:schemeClr val="tx1"/>
                </a:solidFill>
              </a:rPr>
              <a:t>By considering the current employee rating, I found the performance level using the formula.</a:t>
            </a:r>
          </a:p>
          <a:p>
            <a:endParaRPr lang="en-US" dirty="0">
              <a:solidFill>
                <a:schemeClr val="tx1"/>
              </a:solidFill>
            </a:endParaRPr>
          </a:p>
          <a:p>
            <a:pPr marL="285750" indent="-285750">
              <a:buFont typeface="Wingdings" panose="05000000000000000000" pitchFamily="2" charset="2"/>
              <a:buChar char="Ø"/>
            </a:pPr>
            <a:r>
              <a:rPr lang="en-US" dirty="0">
                <a:solidFill>
                  <a:srgbClr val="C00000"/>
                </a:solidFill>
              </a:rPr>
              <a:t>5)SUMMARY OF PIVOT LEVEL</a:t>
            </a:r>
          </a:p>
          <a:p>
            <a:pPr marL="285750" indent="-285750">
              <a:buFont typeface="Arial" panose="020B0604020202020204" pitchFamily="34" charset="0"/>
              <a:buChar char="•"/>
            </a:pPr>
            <a:r>
              <a:rPr lang="en-US" dirty="0">
                <a:solidFill>
                  <a:schemeClr val="tx1"/>
                </a:solidFill>
              </a:rPr>
              <a:t>Segregating od certain features to rows, columns, heading and so on.</a:t>
            </a:r>
          </a:p>
          <a:p>
            <a:endParaRPr lang="en-US" dirty="0">
              <a:solidFill>
                <a:schemeClr val="tx1"/>
              </a:solidFill>
            </a:endParaRPr>
          </a:p>
          <a:p>
            <a:pPr marL="285750" indent="-285750">
              <a:buFont typeface="Wingdings" panose="05000000000000000000" pitchFamily="2" charset="2"/>
              <a:buChar char="Ø"/>
            </a:pPr>
            <a:r>
              <a:rPr lang="en-US" dirty="0">
                <a:solidFill>
                  <a:srgbClr val="C00000"/>
                </a:solidFill>
              </a:rPr>
              <a:t>6)VISUALIZATION:</a:t>
            </a:r>
          </a:p>
          <a:p>
            <a:pPr marL="285750" indent="-285750">
              <a:buFont typeface="Arial" panose="020B0604020202020204" pitchFamily="34" charset="0"/>
              <a:buChar char="•"/>
            </a:pPr>
            <a:r>
              <a:rPr lang="en-US" dirty="0">
                <a:solidFill>
                  <a:schemeClr val="tx1"/>
                </a:solidFill>
              </a:rPr>
              <a:t>Once completed with pivot table, created the graph for precise visualization.</a:t>
            </a:r>
          </a:p>
          <a:p>
            <a:endParaRPr lang="en-US" dirty="0">
              <a:solidFill>
                <a:schemeClr val="tx1"/>
              </a:solidFill>
            </a:endParaRPr>
          </a:p>
          <a:p>
            <a:endParaRPr lang="en-US"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94"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95" name="Text Placeholder 1"/>
          <p:cNvSpPr>
            <a:spLocks noGrp="1"/>
          </p:cNvSpPr>
          <p:nvPr>
            <p:ph type="body" idx="1"/>
          </p:nvPr>
        </p:nvSpPr>
        <p:spPr>
          <a:xfrm>
            <a:off x="609600" y="1577340"/>
            <a:ext cx="10972800" cy="3323987"/>
          </a:xfrm>
        </p:spPr>
        <p:txBody>
          <a:bodyPr/>
          <a:lstStyle/>
          <a:p>
            <a:r>
              <a:rPr lang="en-US" dirty="0">
                <a:latin typeface="Times New Roman" panose="02020603050405020304" pitchFamily="18" charset="0"/>
                <a:cs typeface="Times New Roman" panose="02020603050405020304" pitchFamily="18" charset="0"/>
              </a:rPr>
              <a:t>FORMULAS: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=IF(AND(Z8&gt;=5),"VERY HIGH",IF(AND(Z8&gt;=4),"HIGH",IF(AND(Z8&gt;=3),"MED","LOW")))</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104869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7DF0AE81-91B7-151B-32E2-7F82C74FBE93}"/>
              </a:ext>
            </a:extLst>
          </p:cNvPr>
          <p:cNvGraphicFramePr>
            <a:graphicFrameLocks/>
          </p:cNvGraphicFramePr>
          <p:nvPr>
            <p:extLst>
              <p:ext uri="{D42A27DB-BD31-4B8C-83A1-F6EECF244321}">
                <p14:modId xmlns:p14="http://schemas.microsoft.com/office/powerpoint/2010/main" val="1324266743"/>
              </p:ext>
            </p:extLst>
          </p:nvPr>
        </p:nvGraphicFramePr>
        <p:xfrm>
          <a:off x="2143432" y="2655451"/>
          <a:ext cx="6980903" cy="324052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8" name="Text Placeholder 2"/>
          <p:cNvSpPr>
            <a:spLocks noGrp="1"/>
          </p:cNvSpPr>
          <p:nvPr>
            <p:ph type="body" idx="1"/>
          </p:nvPr>
        </p:nvSpPr>
        <p:spPr>
          <a:xfrm>
            <a:off x="609600" y="1577340"/>
            <a:ext cx="10744200" cy="4801314"/>
          </a:xfrm>
        </p:spPr>
        <p:txBody>
          <a:bodyPr/>
          <a:lstStyle/>
          <a:p>
            <a:r>
              <a:rPr lang="en-US" sz="2400" dirty="0">
                <a:latin typeface="Times New Roman" panose="02020603050405020304" pitchFamily="18" charset="0"/>
                <a:cs typeface="Times New Roman" panose="02020603050405020304" pitchFamily="18" charset="0"/>
              </a:rPr>
              <a:t>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object 2"/>
          <p:cNvGrpSpPr/>
          <p:nvPr/>
        </p:nvGrpSpPr>
        <p:grpSpPr>
          <a:xfrm>
            <a:off x="8591168" y="2895600"/>
            <a:ext cx="2762250" cy="3257550"/>
            <a:chOff x="7991475" y="2933700"/>
            <a:chExt cx="2762250" cy="325755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5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2" name="object 7"/>
          <p:cNvSpPr txBox="1">
            <a:spLocks noGrp="1"/>
          </p:cNvSpPr>
          <p:nvPr>
            <p:ph type="title"/>
          </p:nvPr>
        </p:nvSpPr>
        <p:spPr>
          <a:xfrm>
            <a:off x="755332" y="385444"/>
            <a:ext cx="10681335" cy="638811"/>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48653"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54" name="Rectangle 1"/>
          <p:cNvSpPr>
            <a:spLocks noGrp="1" noChangeArrowheads="1"/>
          </p:cNvSpPr>
          <p:nvPr>
            <p:ph type="body" idx="1"/>
          </p:nvPr>
        </p:nvSpPr>
        <p:spPr bwMode="auto">
          <a:xfrm>
            <a:off x="304799" y="1301065"/>
            <a:ext cx="9648443" cy="506984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of a standardized performance evaluation process leading to inconsistencies in performance assessments.</a:t>
            </a:r>
          </a:p>
          <a:p>
            <a:pPr marL="0" marR="0" lvl="0" indent="0" algn="l" defTabSz="914400" rtl="0" eaLnBrk="0" fontAlgn="base" latinLnBrk="0" hangingPunct="0">
              <a:lnSpc>
                <a:spcPct val="100000"/>
              </a:lnSpc>
              <a:spcBef>
                <a:spcPct val="0"/>
              </a:spcBef>
              <a:spcAft>
                <a:spcPct val="0"/>
              </a:spcAft>
              <a:buClrTx/>
              <a:buSzTx/>
            </a:pPr>
            <a:endParaRPr kumimoji="0" lang="en-US" altLang="en-US" sz="24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Insufficient metrics and tools to effectively measure and analyze employee performance.</a:t>
            </a:r>
          </a:p>
          <a:p>
            <a:pPr marL="0" marR="0" lvl="0" indent="0" algn="l" defTabSz="914400" rtl="0" eaLnBrk="0" fontAlgn="base" latinLnBrk="0" hangingPunct="0">
              <a:lnSpc>
                <a:spcPct val="100000"/>
              </a:lnSpc>
              <a:spcBef>
                <a:spcPct val="0"/>
              </a:spcBef>
              <a:spcAft>
                <a:spcPct val="0"/>
              </a:spcAft>
              <a:buClrTx/>
              <a:buSzTx/>
            </a:pPr>
            <a:endParaRPr kumimoji="0" lang="en-US" altLang="en-US" sz="24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feedback mechanisms causing delays in identifying and addressing performance issues.</a:t>
            </a:r>
          </a:p>
          <a:p>
            <a:pPr marL="0" marR="0" lvl="0" indent="0" algn="l" defTabSz="914400" rtl="0" eaLnBrk="0" fontAlgn="base" latinLnBrk="0" hangingPunct="0">
              <a:lnSpc>
                <a:spcPct val="100000"/>
              </a:lnSpc>
              <a:spcBef>
                <a:spcPct val="0"/>
              </a:spcBef>
              <a:spcAft>
                <a:spcPct val="0"/>
              </a:spcAft>
              <a:buClrTx/>
              <a:buSzTx/>
            </a:pPr>
            <a:endParaRPr kumimoji="0" lang="en-US" altLang="en-US" sz="24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Challenges in aligning individual performance goals with organizational objectives.</a:t>
            </a: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4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Difficulty in identifying training needs and career development opportunities for employees.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7"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8"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9"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60" name="TextBox 10"/>
          <p:cNvSpPr txBox="1"/>
          <p:nvPr/>
        </p:nvSpPr>
        <p:spPr>
          <a:xfrm>
            <a:off x="676274" y="1552635"/>
            <a:ext cx="9382125" cy="6847840"/>
          </a:xfrm>
          <a:prstGeom prst="rect">
            <a:avLst/>
          </a:prstGeom>
          <a:noFill/>
        </p:spPr>
        <p:txBody>
          <a:bodyPr wrap="square" rtlCol="0">
            <a:spAutoFit/>
          </a:bodyPr>
          <a:lstStyle/>
          <a:p>
            <a:pPr marL="342900" lvl="0" indent="-342900" eaLnBrk="0" fontAlgn="base" hangingPunct="0">
              <a:spcBef>
                <a:spcPct val="0"/>
              </a:spcBef>
              <a:spcAft>
                <a:spcPct val="0"/>
              </a:spcAft>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Purpose:</a:t>
            </a:r>
            <a:r>
              <a:rPr lang="en-US" altLang="en-US" sz="2400" dirty="0">
                <a:latin typeface="Times New Roman" panose="02020603050405020304" pitchFamily="18" charset="0"/>
                <a:cs typeface="Times New Roman" panose="02020603050405020304" pitchFamily="18" charset="0"/>
              </a:rPr>
              <a:t> Evaluate and improve employee performance to align with organizational goals.</a:t>
            </a:r>
          </a:p>
          <a:p>
            <a:pPr lvl="0" eaLnBrk="0" fontAlgn="base" hangingPunct="0">
              <a:spcBef>
                <a:spcPct val="0"/>
              </a:spcBef>
              <a:spcAft>
                <a:spcPct val="0"/>
              </a:spcAft>
            </a:pPr>
            <a:endParaRPr lang="en-US" altLang="en-US" sz="2400" dirty="0">
              <a:latin typeface="Times New Roman" panose="02020603050405020304" pitchFamily="18" charset="0"/>
              <a:cs typeface="Times New Roman" panose="02020603050405020304" pitchFamily="18" charset="0"/>
            </a:endParaRPr>
          </a:p>
          <a:p>
            <a:pPr marL="342900" lvl="0" indent="-342900" eaLnBrk="0" fontAlgn="base" hangingPunct="0">
              <a:spcBef>
                <a:spcPct val="0"/>
              </a:spcBef>
              <a:spcAft>
                <a:spcPct val="0"/>
              </a:spcAft>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Objectives: </a:t>
            </a:r>
            <a:r>
              <a:rPr lang="en-US" altLang="en-US" sz="2400" dirty="0">
                <a:latin typeface="Times New Roman" panose="02020603050405020304" pitchFamily="18" charset="0"/>
                <a:cs typeface="Times New Roman" panose="02020603050405020304" pitchFamily="18" charset="0"/>
              </a:rPr>
              <a:t>Assess individual performance, identify strengths and areas for improvement, align performance with organizational goals, enhance employee development, support informed HR decisions.</a:t>
            </a:r>
          </a:p>
          <a:p>
            <a:pPr lvl="0" eaLnBrk="0" fontAlgn="base" hangingPunct="0">
              <a:spcBef>
                <a:spcPct val="0"/>
              </a:spcBef>
              <a:spcAft>
                <a:spcPct val="0"/>
              </a:spcAft>
            </a:pPr>
            <a:endParaRPr lang="en-US" altLang="en-US" sz="2400" dirty="0">
              <a:latin typeface="Times New Roman" panose="02020603050405020304" pitchFamily="18" charset="0"/>
              <a:cs typeface="Times New Roman" panose="02020603050405020304" pitchFamily="18" charset="0"/>
            </a:endParaRPr>
          </a:p>
          <a:p>
            <a:pPr marL="342900" lvl="0" indent="-342900" eaLnBrk="0" fontAlgn="base" hangingPunct="0">
              <a:spcBef>
                <a:spcPct val="0"/>
              </a:spcBef>
              <a:spcAft>
                <a:spcPct val="0"/>
              </a:spcAf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Benefits: </a:t>
            </a:r>
            <a:r>
              <a:rPr lang="en-US" sz="2400" dirty="0">
                <a:latin typeface="Times New Roman" panose="02020603050405020304" pitchFamily="18" charset="0"/>
                <a:cs typeface="Times New Roman" panose="02020603050405020304" pitchFamily="18" charset="0"/>
              </a:rPr>
              <a:t>Improved overall performance, enhanced employee </a:t>
            </a:r>
          </a:p>
          <a:p>
            <a:pPr lvl="0" eaLnBrk="0" fontAlgn="base" hangingPunct="0">
              <a:spcBef>
                <a:spcPct val="0"/>
              </a:spcBef>
              <a:spcAft>
                <a:spcPct val="0"/>
              </a:spcAft>
            </a:pPr>
            <a:r>
              <a:rPr lang="en-US" sz="2400" dirty="0">
                <a:latin typeface="Times New Roman" panose="02020603050405020304" pitchFamily="18" charset="0"/>
                <a:cs typeface="Times New Roman" panose="02020603050405020304" pitchFamily="18" charset="0"/>
              </a:rPr>
              <a:t>development and career growth, informed HR decisions on promotions and compensation, increased employee engagement and motivation.</a:t>
            </a:r>
            <a:endParaRPr lang="en-US" sz="2400" b="1"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endParaRPr lang="en-US" sz="2400" b="1" dirty="0"/>
          </a:p>
          <a:p>
            <a:pPr marL="342900" lvl="0" indent="-342900" eaLnBrk="0" fontAlgn="base" hangingPunct="0">
              <a:spcBef>
                <a:spcPct val="0"/>
              </a:spcBef>
              <a:spcAft>
                <a:spcPct val="0"/>
              </a:spcAft>
              <a:buFont typeface="Arial" panose="020B0604020202020204" pitchFamily="34" charset="0"/>
              <a:buChar char="•"/>
            </a:pPr>
            <a:r>
              <a:rPr lang="en-US" sz="2400" b="1" dirty="0"/>
              <a:t>Challenges:</a:t>
            </a:r>
            <a:r>
              <a:rPr lang="en-US" sz="2400" dirty="0"/>
              <a:t> Ensuring objectivity and reducing bias, accurate and comprehensive data collection, managing employee resistance to feedback.</a:t>
            </a:r>
          </a:p>
          <a:p>
            <a:pPr lvl="0" eaLnBrk="0" fontAlgn="base" hangingPunct="0">
              <a:spcBef>
                <a:spcPct val="0"/>
              </a:spcBef>
              <a:spcAft>
                <a:spcPct val="0"/>
              </a:spcAft>
            </a:pPr>
            <a:endParaRPr lang="en-US" sz="24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1"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2"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3"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4" name="object 5"/>
          <p:cNvSpPr txBox="1">
            <a:spLocks noGrp="1"/>
          </p:cNvSpPr>
          <p:nvPr>
            <p:ph type="title"/>
          </p:nvPr>
        </p:nvSpPr>
        <p:spPr>
          <a:xfrm>
            <a:off x="755332" y="385444"/>
            <a:ext cx="10681335" cy="499111"/>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1048665" name="Text Placeholder 6"/>
          <p:cNvSpPr>
            <a:spLocks noGrp="1"/>
          </p:cNvSpPr>
          <p:nvPr>
            <p:ph type="body" idx="1"/>
          </p:nvPr>
        </p:nvSpPr>
        <p:spPr>
          <a:xfrm>
            <a:off x="609600" y="1577340"/>
            <a:ext cx="10972800" cy="3771900"/>
          </a:xfrm>
        </p:spPr>
        <p:txBody>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Employees</a:t>
            </a:r>
          </a:p>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Executives/Senior Leadership</a:t>
            </a:r>
          </a:p>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HR Department</a:t>
            </a:r>
          </a:p>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Managers/Supervisors </a:t>
            </a:r>
          </a:p>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Training and Development Teams</a:t>
            </a:r>
          </a:p>
        </p:txBody>
      </p:sp>
      <p:sp>
        <p:nvSpPr>
          <p:cNvPr id="1048666"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0"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48671" name="Text Placeholder 7"/>
          <p:cNvSpPr>
            <a:spLocks noGrp="1"/>
          </p:cNvSpPr>
          <p:nvPr>
            <p:ph type="body" idx="1"/>
          </p:nvPr>
        </p:nvSpPr>
        <p:spPr>
          <a:xfrm>
            <a:off x="2970147" y="1984509"/>
            <a:ext cx="8534400" cy="2585323"/>
          </a:xfrm>
        </p:spPr>
        <p:txBody>
          <a:bodyPr/>
          <a:lstStyle/>
          <a:p>
            <a:r>
              <a:rPr lang="en-US" sz="2800" dirty="0">
                <a:latin typeface="Times New Roman" panose="02020603050405020304" pitchFamily="18" charset="0"/>
                <a:cs typeface="Times New Roman" panose="02020603050405020304"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p>
        </p:txBody>
      </p:sp>
      <p:sp>
        <p:nvSpPr>
          <p:cNvPr id="1048672"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Title 1"/>
          <p:cNvSpPr>
            <a:spLocks noGrp="1"/>
          </p:cNvSpPr>
          <p:nvPr>
            <p:ph type="title"/>
          </p:nvPr>
        </p:nvSpPr>
        <p:spPr/>
        <p:txBody>
          <a:bodyPr/>
          <a:lstStyle/>
          <a:p>
            <a:r>
              <a:rPr lang="en-IN" dirty="0"/>
              <a:t>Dataset Description</a:t>
            </a:r>
          </a:p>
        </p:txBody>
      </p:sp>
      <p:sp>
        <p:nvSpPr>
          <p:cNvPr id="1048674" name="Text Placeholder 2"/>
          <p:cNvSpPr>
            <a:spLocks noGrp="1"/>
          </p:cNvSpPr>
          <p:nvPr>
            <p:ph type="body" idx="1"/>
          </p:nvPr>
        </p:nvSpPr>
        <p:spPr>
          <a:xfrm>
            <a:off x="609600" y="1577340"/>
            <a:ext cx="10972800" cy="4154984"/>
          </a:xfrm>
        </p:spPr>
        <p:txBody>
          <a:bodyPr/>
          <a:lstStyle/>
          <a:p>
            <a:pPr marL="285750" indent="-285750">
              <a:buFont typeface="Arial" panose="020B0604020202020204" pitchFamily="34" charset="0"/>
              <a:buChar char="•"/>
            </a:pPr>
            <a:r>
              <a:rPr lang="en-US" dirty="0"/>
              <a:t>Employee data set taken from the KAGGLE.</a:t>
            </a:r>
          </a:p>
          <a:p>
            <a:pPr marL="285750" indent="-285750">
              <a:buFont typeface="Arial" panose="020B0604020202020204" pitchFamily="34" charset="0"/>
              <a:buChar char="•"/>
            </a:pPr>
            <a:r>
              <a:rPr lang="en-US" dirty="0"/>
              <a:t>In dataset, out of 26 data I took only 9 features out of it.</a:t>
            </a:r>
          </a:p>
          <a:p>
            <a:pPr marL="285750" indent="-285750">
              <a:buFont typeface="Arial" panose="020B0604020202020204" pitchFamily="34" charset="0"/>
              <a:buChar char="•"/>
            </a:pPr>
            <a:r>
              <a:rPr lang="en-US" dirty="0">
                <a:solidFill>
                  <a:srgbClr val="7030A0"/>
                </a:solidFill>
              </a:rPr>
              <a:t>The selected 10 features are listed below:</a:t>
            </a:r>
          </a:p>
          <a:p>
            <a:endParaRPr lang="en-US" dirty="0">
              <a:solidFill>
                <a:schemeClr val="accent4">
                  <a:lumMod val="50000"/>
                </a:schemeClr>
              </a:solidFill>
            </a:endParaRPr>
          </a:p>
          <a:p>
            <a:pPr marL="342900" indent="-342900">
              <a:buFont typeface="+mj-lt"/>
              <a:buAutoNum type="arabicPeriod"/>
            </a:pPr>
            <a:r>
              <a:rPr lang="en-US" dirty="0">
                <a:solidFill>
                  <a:schemeClr val="tx1"/>
                </a:solidFill>
              </a:rPr>
              <a:t>Employee ID</a:t>
            </a:r>
          </a:p>
          <a:p>
            <a:pPr marL="342900" indent="-342900">
              <a:buFont typeface="+mj-lt"/>
              <a:buAutoNum type="arabicPeriod"/>
            </a:pPr>
            <a:r>
              <a:rPr lang="en-US" dirty="0">
                <a:solidFill>
                  <a:schemeClr val="tx1"/>
                </a:solidFill>
              </a:rPr>
              <a:t>First name</a:t>
            </a:r>
          </a:p>
          <a:p>
            <a:pPr marL="342900" indent="-342900">
              <a:buFont typeface="+mj-lt"/>
              <a:buAutoNum type="arabicPeriod"/>
            </a:pPr>
            <a:r>
              <a:rPr lang="en-US" dirty="0">
                <a:solidFill>
                  <a:schemeClr val="tx1"/>
                </a:solidFill>
              </a:rPr>
              <a:t>Last name</a:t>
            </a:r>
          </a:p>
          <a:p>
            <a:pPr marL="342900" indent="-342900">
              <a:buFont typeface="+mj-lt"/>
              <a:buAutoNum type="arabicPeriod"/>
            </a:pPr>
            <a:r>
              <a:rPr lang="en-US" dirty="0">
                <a:solidFill>
                  <a:schemeClr val="tx1"/>
                </a:solidFill>
              </a:rPr>
              <a:t>Business unit</a:t>
            </a:r>
          </a:p>
          <a:p>
            <a:pPr marL="342900" indent="-342900">
              <a:buFont typeface="+mj-lt"/>
              <a:buAutoNum type="arabicPeriod"/>
            </a:pPr>
            <a:r>
              <a:rPr lang="en-US" dirty="0">
                <a:solidFill>
                  <a:schemeClr val="tx1"/>
                </a:solidFill>
              </a:rPr>
              <a:t>Employee Type</a:t>
            </a:r>
          </a:p>
          <a:p>
            <a:pPr marL="342900" indent="-342900">
              <a:buFont typeface="+mj-lt"/>
              <a:buAutoNum type="arabicPeriod"/>
            </a:pPr>
            <a:r>
              <a:rPr lang="en-US" dirty="0">
                <a:solidFill>
                  <a:schemeClr val="tx1"/>
                </a:solidFill>
              </a:rPr>
              <a:t>Employee Status</a:t>
            </a:r>
          </a:p>
          <a:p>
            <a:pPr marL="342900" indent="-342900">
              <a:buFont typeface="+mj-lt"/>
              <a:buAutoNum type="arabicPeriod"/>
            </a:pPr>
            <a:r>
              <a:rPr lang="en-US" dirty="0">
                <a:solidFill>
                  <a:schemeClr val="tx1"/>
                </a:solidFill>
              </a:rPr>
              <a:t>Employee classification type</a:t>
            </a:r>
          </a:p>
          <a:p>
            <a:pPr marL="342900" indent="-342900">
              <a:buFont typeface="+mj-lt"/>
              <a:buAutoNum type="arabicPeriod"/>
            </a:pPr>
            <a:r>
              <a:rPr lang="en-US" dirty="0">
                <a:solidFill>
                  <a:schemeClr val="tx1"/>
                </a:solidFill>
              </a:rPr>
              <a:t>Gender Code</a:t>
            </a:r>
          </a:p>
          <a:p>
            <a:pPr marL="342900" indent="-342900">
              <a:buFont typeface="+mj-lt"/>
              <a:buAutoNum type="arabicPeriod"/>
            </a:pPr>
            <a:r>
              <a:rPr lang="en-US" dirty="0">
                <a:solidFill>
                  <a:schemeClr val="tx1"/>
                </a:solidFill>
              </a:rPr>
              <a:t>Performance Score</a:t>
            </a:r>
          </a:p>
          <a:p>
            <a:pPr marL="342900" indent="-342900">
              <a:buFont typeface="+mj-lt"/>
              <a:buAutoNum type="arabicPeriod"/>
            </a:pPr>
            <a:r>
              <a:rPr lang="en-US" dirty="0">
                <a:solidFill>
                  <a:schemeClr val="tx1"/>
                </a:solidFill>
              </a:rPr>
              <a:t>Current employee rating</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5"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7"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3" cstate="print"/>
          <a:stretch>
            <a:fillRect/>
          </a:stretch>
        </p:blipFill>
        <p:spPr>
          <a:xfrm>
            <a:off x="66675" y="3381373"/>
            <a:ext cx="2466975" cy="3419475"/>
          </a:xfrm>
          <a:prstGeom prst="rect">
            <a:avLst/>
          </a:prstGeom>
        </p:spPr>
      </p:pic>
      <p:sp>
        <p:nvSpPr>
          <p:cNvPr id="1048679"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80" name="Text Placeholder 9"/>
          <p:cNvSpPr>
            <a:spLocks noGrp="1"/>
          </p:cNvSpPr>
          <p:nvPr>
            <p:ph type="body" idx="1"/>
          </p:nvPr>
        </p:nvSpPr>
        <p:spPr>
          <a:xfrm>
            <a:off x="2362200" y="1148252"/>
            <a:ext cx="8305800" cy="5078313"/>
          </a:xfrm>
        </p:spPr>
        <p:txBody>
          <a:bodyPr/>
          <a:lstStyle/>
          <a:p>
            <a:r>
              <a:rPr lang="en-US" sz="2400" b="1" dirty="0">
                <a:latin typeface="Times New Roman" panose="02020603050405020304" pitchFamily="18" charset="0"/>
                <a:cs typeface="Times New Roman" panose="02020603050405020304" pitchFamily="18" charset="0"/>
              </a:rPr>
              <a:t>Personalized Insights:</a:t>
            </a:r>
            <a:endParaRPr lang="en-US" sz="24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Custom feedback tailored to individual strengths and career goals.</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Development plans with clear, actionable steps for growth.</a:t>
            </a:r>
          </a:p>
          <a:p>
            <a:r>
              <a:rPr lang="en-US" sz="2400" b="1" dirty="0">
                <a:latin typeface="Times New Roman" panose="02020603050405020304" pitchFamily="18" charset="0"/>
                <a:cs typeface="Times New Roman" panose="02020603050405020304" pitchFamily="18" charset="0"/>
              </a:rPr>
              <a:t>Real-Time Analytics:</a:t>
            </a:r>
            <a:endParaRPr lang="en-US" sz="24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Instant performance tracking and feedback.</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Predictive insights to anticipate future trends and needs.</a:t>
            </a:r>
          </a:p>
          <a:p>
            <a:r>
              <a:rPr lang="en-US" sz="2400" b="1" dirty="0">
                <a:latin typeface="Times New Roman" panose="02020603050405020304" pitchFamily="18" charset="0"/>
                <a:cs typeface="Times New Roman" panose="02020603050405020304" pitchFamily="18" charset="0"/>
              </a:rPr>
              <a:t>Engaging Experience:</a:t>
            </a:r>
            <a:endParaRPr lang="en-US" sz="24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Gamified elements to motivate and reward high performance.</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Intuitive, mobile-friendly interface for on-the-go access.</a:t>
            </a:r>
          </a:p>
          <a:p>
            <a:r>
              <a:rPr lang="en-US" sz="2400" b="1" dirty="0">
                <a:latin typeface="Times New Roman" panose="02020603050405020304" pitchFamily="18" charset="0"/>
                <a:cs typeface="Times New Roman" panose="02020603050405020304" pitchFamily="18" charset="0"/>
              </a:rPr>
              <a:t>Holistic Approach:</a:t>
            </a:r>
            <a:endParaRPr lang="en-US" sz="24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360-degree feedback for a comprehensive evaluation.</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Integration of employee wellness into performance metrics.</a:t>
            </a:r>
          </a:p>
          <a:p>
            <a:endParaRPr lang="en-US" dirty="0">
              <a:latin typeface="Times New Roman" panose="02020603050405020304" pitchFamily="18" charset="0"/>
              <a:cs typeface="Times New Roman" panose="02020603050405020304" pitchFamily="18" charset="0"/>
            </a:endParaRPr>
          </a:p>
        </p:txBody>
      </p:sp>
      <p:sp>
        <p:nvSpPr>
          <p:cNvPr id="1048681"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82" name="TextBox 8"/>
          <p:cNvSpPr txBox="1"/>
          <p:nvPr/>
        </p:nvSpPr>
        <p:spPr>
          <a:xfrm>
            <a:off x="2857500" y="230043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711</Words>
  <Application>Microsoft Office PowerPoint</Application>
  <PresentationFormat>Widescreen</PresentationFormat>
  <Paragraphs>125</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PD2066CF_EX</dc:creator>
  <cp:lastModifiedBy>sathish raju</cp:lastModifiedBy>
  <cp:revision>2</cp:revision>
  <dcterms:created xsi:type="dcterms:W3CDTF">2024-09-28T07:55:44Z</dcterms:created>
  <dcterms:modified xsi:type="dcterms:W3CDTF">2024-09-30T08:07:33Z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55940f0bdeb6409fbf7f1dbf8ceb58e6</vt:lpwstr>
  </property>
</Properties>
</file>