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handoutMasterIdLst>
    <p:handoutMasterId r:id="rId25"/>
  </p:handoutMasterIdLst>
  <p:sldIdLst>
    <p:sldId id="257" r:id="rId2"/>
    <p:sldId id="267" r:id="rId3"/>
    <p:sldId id="260" r:id="rId4"/>
    <p:sldId id="269" r:id="rId5"/>
    <p:sldId id="271" r:id="rId6"/>
    <p:sldId id="285" r:id="rId7"/>
    <p:sldId id="283" r:id="rId8"/>
    <p:sldId id="289" r:id="rId9"/>
    <p:sldId id="276" r:id="rId10"/>
    <p:sldId id="277" r:id="rId11"/>
    <p:sldId id="291" r:id="rId12"/>
    <p:sldId id="292" r:id="rId13"/>
    <p:sldId id="280" r:id="rId14"/>
    <p:sldId id="275" r:id="rId15"/>
    <p:sldId id="290" r:id="rId16"/>
    <p:sldId id="273" r:id="rId17"/>
    <p:sldId id="272" r:id="rId18"/>
    <p:sldId id="287" r:id="rId19"/>
    <p:sldId id="288" r:id="rId20"/>
    <p:sldId id="278" r:id="rId21"/>
    <p:sldId id="284" r:id="rId22"/>
    <p:sldId id="28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570" y="4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34"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t>10-02-2023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t>‹#›</a:t>
            </a:fld>
            <a:endParaRPr lang="en-IN"/>
          </a:p>
        </p:txBody>
      </p:sp>
    </p:spTree>
    <p:extLst>
      <p:ext uri="{BB962C8B-B14F-4D97-AF65-F5344CB8AC3E}">
        <p14:creationId xmlns:p14="http://schemas.microsoft.com/office/powerpoint/2010/main" val="111840102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t>10-02-2023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t>‹#›</a:t>
            </a:fld>
            <a:endParaRPr lang="en-IN"/>
          </a:p>
        </p:txBody>
      </p:sp>
    </p:spTree>
    <p:extLst>
      <p:ext uri="{BB962C8B-B14F-4D97-AF65-F5344CB8AC3E}">
        <p14:creationId xmlns:p14="http://schemas.microsoft.com/office/powerpoint/2010/main" val="39269842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t>10-02-2023</a:t>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IN"/>
              <a:t>BATCH NO:        DEPARTMENT OF COMPUTER SCIENCE &amp; ENGINEERING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t>‹#›</a:t>
            </a:fld>
            <a:endParaRPr lang="en-IN"/>
          </a:p>
        </p:txBody>
      </p:sp>
    </p:spTree>
    <p:extLst>
      <p:ext uri="{BB962C8B-B14F-4D97-AF65-F5344CB8AC3E}">
        <p14:creationId xmlns:p14="http://schemas.microsoft.com/office/powerpoint/2010/main" val="340184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t>10-02-2023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9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t>10-02-2023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65610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t>10-02-2023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8454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t>10-02-2023</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a:t>BATCH NO:        DEPARTMENT OF COMPUTER SCIENCE &amp; ENGINEERING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t>‹#›</a:t>
            </a:fld>
            <a:endParaRPr lang="en-IN"/>
          </a:p>
        </p:txBody>
      </p:sp>
    </p:spTree>
    <p:extLst>
      <p:ext uri="{BB962C8B-B14F-4D97-AF65-F5344CB8AC3E}">
        <p14:creationId xmlns:p14="http://schemas.microsoft.com/office/powerpoint/2010/main" val="151365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t>10-02-2023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42808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t>10-02-2023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8576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t>10-02-2023</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41583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t>10-02-2023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91548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t>10-02-2023</a:t>
            </a:fld>
            <a:endParaRPr lang="en-IN"/>
          </a:p>
        </p:txBody>
      </p:sp>
      <p:sp>
        <p:nvSpPr>
          <p:cNvPr id="10" name="Footer Placeholder 9"/>
          <p:cNvSpPr>
            <a:spLocks noGrp="1"/>
          </p:cNvSpPr>
          <p:nvPr>
            <p:ph type="ftr" sz="quarter" idx="11"/>
          </p:nvPr>
        </p:nvSpPr>
        <p:spPr/>
        <p:txBody>
          <a:bodyPr/>
          <a:lstStyle/>
          <a:p>
            <a:r>
              <a:rPr lang="en-IN"/>
              <a:t>BATCH NO:        DEPARTMENT OF COMPUTER SCIENCE &amp; ENGINEERING</a:t>
            </a:r>
          </a:p>
        </p:txBody>
      </p:sp>
      <p:sp>
        <p:nvSpPr>
          <p:cNvPr id="11" name="Slide Number Placeholder 10"/>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18047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t>10-02-2023</a:t>
            </a:fld>
            <a:endParaRPr lang="en-IN"/>
          </a:p>
        </p:txBody>
      </p:sp>
      <p:sp>
        <p:nvSpPr>
          <p:cNvPr id="10" name="Slide Number Placeholder 9"/>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4702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t>10-02-2023</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a:t>BATCH NO:        DEPARTMENT OF COMPUTER SCIENCE &amp; ENGINEERING</a:t>
            </a:r>
            <a:endParaRPr lang="en-IN"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a:t>BATCH-NO:</a:t>
            </a:r>
            <a:endParaRPr lang="en-IN" dirty="0"/>
          </a:p>
        </p:txBody>
      </p:sp>
      <p:pic>
        <p:nvPicPr>
          <p:cNvPr id="10" name="Picture 9">
            <a:extLst>
              <a:ext uri="{FF2B5EF4-FFF2-40B4-BE49-F238E27FC236}">
                <a16:creationId xmlns:a16="http://schemas.microsoft.com/office/drawing/2014/main" id="{D3261038-0B5B-4134-806C-5BF2BDD140E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308304" y="468078"/>
            <a:ext cx="1119658" cy="1119658"/>
          </a:xfrm>
          <a:prstGeom prst="rect">
            <a:avLst/>
          </a:prstGeom>
        </p:spPr>
      </p:pic>
    </p:spTree>
    <p:extLst>
      <p:ext uri="{BB962C8B-B14F-4D97-AF65-F5344CB8AC3E}">
        <p14:creationId xmlns:p14="http://schemas.microsoft.com/office/powerpoint/2010/main" val="23889907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877437"/>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lvl="0" algn="ctr" eaLnBrk="1" latinLnBrk="1" hangingPunct="1"/>
            <a:r>
              <a:rPr lang="en-US" altLang="en-US" sz="1600" b="1" dirty="0">
                <a:latin typeface="Times New Roman" pitchFamily="18" charset="0"/>
                <a:ea typeface="Verdana" pitchFamily="34" charset="0"/>
              </a:rPr>
              <a:t>1156CS701- MAJOR PROJECT </a:t>
            </a:r>
          </a:p>
          <a:p>
            <a:pPr algn="ctr" rtl="0">
              <a:spcBef>
                <a:spcPts val="0"/>
              </a:spcBef>
              <a:spcAft>
                <a:spcPts val="0"/>
              </a:spcAft>
            </a:pPr>
            <a:r>
              <a:rPr lang="en-IN" sz="1800" b="1" i="0" u="none" strike="noStrike" dirty="0">
                <a:solidFill>
                  <a:srgbClr val="000000"/>
                </a:solidFill>
                <a:effectLst/>
                <a:latin typeface="Times New Roman" panose="02020603050405020304" pitchFamily="18" charset="0"/>
              </a:rPr>
              <a:t>INTERNSHIP THROUGH </a:t>
            </a:r>
            <a:r>
              <a:rPr lang="en-IN" b="1" dirty="0">
                <a:solidFill>
                  <a:srgbClr val="000000"/>
                </a:solidFill>
                <a:latin typeface="Times New Roman" panose="02020603050405020304" pitchFamily="18" charset="0"/>
              </a:rPr>
              <a:t>DIND</a:t>
            </a:r>
            <a:r>
              <a:rPr lang="en-IN" sz="1800" b="1" i="0" u="none" strike="noStrike" dirty="0">
                <a:solidFill>
                  <a:srgbClr val="000000"/>
                </a:solidFill>
                <a:effectLst/>
                <a:latin typeface="Times New Roman" panose="02020603050405020304" pitchFamily="18" charset="0"/>
              </a:rPr>
              <a:t>/PLACEMENT/ABROAD</a:t>
            </a:r>
            <a:endParaRPr lang="en-IN" sz="1600" b="0" dirty="0">
              <a:effectLst/>
            </a:endParaRPr>
          </a:p>
          <a:p>
            <a:pPr algn="ctr"/>
            <a:r>
              <a:rPr lang="en-US" sz="1600" b="1" dirty="0">
                <a:latin typeface="Times New Roman" pitchFamily="18" charset="0"/>
                <a:ea typeface="Verdana" pitchFamily="34" charset="0"/>
                <a:cs typeface="Times New Roman" pitchFamily="18" charset="0"/>
              </a:rPr>
              <a:t>WINTER SEMESTER(22-23) </a:t>
            </a:r>
          </a:p>
          <a:p>
            <a:pPr algn="ctr"/>
            <a:r>
              <a:rPr lang="en-US" sz="1600" b="1" dirty="0">
                <a:latin typeface="Times New Roman" pitchFamily="18" charset="0"/>
                <a:ea typeface="Verdana" pitchFamily="34" charset="0"/>
                <a:cs typeface="Times New Roman" pitchFamily="18" charset="0"/>
              </a:rPr>
              <a:t>REVIEW - 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400110"/>
          </a:xfrm>
          <a:prstGeom prst="rect">
            <a:avLst/>
          </a:prstGeom>
        </p:spPr>
        <p:txBody>
          <a:bodyPr wrap="square">
            <a:spAutoFit/>
          </a:bodyPr>
          <a:lstStyle/>
          <a:p>
            <a:pPr algn="ctr"/>
            <a:r>
              <a:rPr lang="en-US" sz="2000" dirty="0"/>
              <a:t>LOCATION-BASED CRIME TYPE PREDICTION</a:t>
            </a:r>
            <a:endParaRPr lang="en-IN" sz="2000" dirty="0"/>
          </a:p>
        </p:txBody>
      </p:sp>
      <p:sp>
        <p:nvSpPr>
          <p:cNvPr id="8" name="Rectangle 7"/>
          <p:cNvSpPr/>
          <p:nvPr/>
        </p:nvSpPr>
        <p:spPr>
          <a:xfrm>
            <a:off x="3707904" y="4869160"/>
            <a:ext cx="5220072" cy="1384995"/>
          </a:xfrm>
          <a:prstGeom prst="rect">
            <a:avLst/>
          </a:prstGeom>
        </p:spPr>
        <p:txBody>
          <a:bodyPr wrap="square">
            <a:spAutoFit/>
          </a:bodyPr>
          <a:lstStyle/>
          <a:p>
            <a:pPr algn="just"/>
            <a:r>
              <a:rPr lang="en-IN" sz="1400" b="1" dirty="0">
                <a:latin typeface="Times New Roman" pitchFamily="18" charset="0"/>
                <a:cs typeface="Times New Roman" pitchFamily="18" charset="0"/>
              </a:rPr>
              <a:t>PRESENTED BY</a:t>
            </a:r>
          </a:p>
          <a:p>
            <a:pPr algn="just"/>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1. Student name   		(VTU.NO)(REG.NO)</a:t>
            </a:r>
          </a:p>
          <a:p>
            <a:pPr algn="just"/>
            <a:r>
              <a:rPr lang="en-IN" sz="1400" b="1" dirty="0">
                <a:latin typeface="Times New Roman" pitchFamily="18" charset="0"/>
                <a:cs typeface="Times New Roman" pitchFamily="18" charset="0"/>
              </a:rPr>
              <a:t>2. Student name 		(VTU.NO)(REG.NO)</a:t>
            </a:r>
          </a:p>
          <a:p>
            <a:pPr algn="just"/>
            <a:r>
              <a:rPr lang="en-IN" sz="1400" b="1" dirty="0">
                <a:latin typeface="Times New Roman" pitchFamily="18" charset="0"/>
                <a:cs typeface="Times New Roman" pitchFamily="18" charset="0"/>
              </a:rPr>
              <a:t>3. Student name		 (VTU.NO)(REG.NO)</a:t>
            </a:r>
          </a:p>
          <a:p>
            <a:pPr algn="just"/>
            <a:endParaRPr lang="en-IN" sz="1400" b="1" dirty="0">
              <a:latin typeface="Times New Roman" pitchFamily="18" charset="0"/>
              <a:cs typeface="Times New Roman" pitchFamily="18" charset="0"/>
            </a:endParaRPr>
          </a:p>
        </p:txBody>
      </p:sp>
      <p:sp>
        <p:nvSpPr>
          <p:cNvPr id="9" name="Rectangle 8"/>
          <p:cNvSpPr/>
          <p:nvPr/>
        </p:nvSpPr>
        <p:spPr>
          <a:xfrm>
            <a:off x="216024" y="4831998"/>
            <a:ext cx="3185592" cy="954107"/>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IN" sz="1400" b="1" dirty="0">
                <a:latin typeface="Times New Roman" pitchFamily="18" charset="0"/>
                <a:cs typeface="Times New Roman" pitchFamily="18" charset="0"/>
              </a:rPr>
              <a:t>Faculty Name</a:t>
            </a:r>
          </a:p>
          <a:p>
            <a:r>
              <a:rPr lang="en-IN" sz="1400" b="1" dirty="0">
                <a:latin typeface="Times New Roman" pitchFamily="18" charset="0"/>
                <a:cs typeface="Times New Roman" pitchFamily="18" charset="0"/>
              </a:rPr>
              <a:t>Designation</a:t>
            </a:r>
            <a:endParaRPr lang="en-IN" sz="1400" dirty="0"/>
          </a:p>
        </p:txBody>
      </p:sp>
      <p:sp>
        <p:nvSpPr>
          <p:cNvPr id="2" name="Date Placeholder 1">
            <a:extLst>
              <a:ext uri="{FF2B5EF4-FFF2-40B4-BE49-F238E27FC236}">
                <a16:creationId xmlns:a16="http://schemas.microsoft.com/office/drawing/2014/main" id="{0AAA78FB-F602-4DCA-A36C-E9E40BCA6B79}"/>
              </a:ext>
            </a:extLst>
          </p:cNvPr>
          <p:cNvSpPr>
            <a:spLocks noGrp="1"/>
          </p:cNvSpPr>
          <p:nvPr>
            <p:ph type="dt" sz="half" idx="10"/>
          </p:nvPr>
        </p:nvSpPr>
        <p:spPr/>
        <p:txBody>
          <a:bodyPr/>
          <a:lstStyle/>
          <a:p>
            <a:fld id="{BDE25BC2-97E0-42D5-B1EE-307C8651BB35}" type="datetime1">
              <a:rPr lang="en-IN" smtClean="0"/>
              <a:t>10-02-2023</a:t>
            </a:fld>
            <a:endParaRPr lang="en-IN"/>
          </a:p>
        </p:txBody>
      </p:sp>
      <p:sp>
        <p:nvSpPr>
          <p:cNvPr id="3"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p:txBody>
          <a:bodyPr/>
          <a:lstStyle/>
          <a:p>
            <a:r>
              <a:rPr lang="en-IN"/>
              <a:t>BATCH NO:        DEPARTMENT OF COMPUTER SCIENCE &amp; ENGINEERING</a:t>
            </a:r>
          </a:p>
        </p:txBody>
      </p:sp>
      <p:sp>
        <p:nvSpPr>
          <p:cNvPr id="10" name="Slide Number Placeholder 9"/>
          <p:cNvSpPr>
            <a:spLocks noGrp="1"/>
          </p:cNvSpPr>
          <p:nvPr>
            <p:ph type="sldNum" sz="quarter" idx="12"/>
          </p:nvPr>
        </p:nvSpPr>
        <p:spPr>
          <a:xfrm>
            <a:off x="349111" y="6356351"/>
            <a:ext cx="8166239" cy="365125"/>
          </a:xfrm>
        </p:spPr>
        <p:txBody>
          <a:bodyPr/>
          <a:lstStyle/>
          <a:p>
            <a:fld id="{FA00FD27-8DB0-4CB2-BD37-BEA95C6A1008}" type="slidenum">
              <a:rPr lang="en-IN" smtClean="0"/>
              <a:t>1</a:t>
            </a:fld>
            <a:endParaRPr lang="en-IN" dirty="0"/>
          </a:p>
        </p:txBody>
      </p:sp>
    </p:spTree>
    <p:extLst>
      <p:ext uri="{BB962C8B-B14F-4D97-AF65-F5344CB8AC3E}">
        <p14:creationId xmlns:p14="http://schemas.microsoft.com/office/powerpoint/2010/main" val="22709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 1: Data Acquisition and Pre-Processing</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08B63-3BD2-43D1-A321-9B0FE727B192}"/>
              </a:ext>
            </a:extLst>
          </p:cNvPr>
          <p:cNvSpPr>
            <a:spLocks noGrp="1"/>
          </p:cNvSpPr>
          <p:nvPr>
            <p:ph idx="1"/>
          </p:nvPr>
        </p:nvSpPr>
        <p:spPr>
          <a:xfrm>
            <a:off x="611560" y="1484784"/>
            <a:ext cx="7772400" cy="4327376"/>
          </a:xfrm>
        </p:spPr>
        <p:txBody>
          <a:bodyPr>
            <a:noAutofit/>
          </a:bodyPr>
          <a:lstStyle/>
          <a:p>
            <a:pPr marL="0" indent="0">
              <a:buNone/>
            </a:pPr>
            <a:r>
              <a:rPr lang="en-IN" sz="1400" b="1" dirty="0">
                <a:latin typeface="Times New Roman" panose="02020603050405020304" pitchFamily="18" charset="0"/>
                <a:cs typeface="Times New Roman" panose="02020603050405020304" pitchFamily="18" charset="0"/>
              </a:rPr>
              <a:t>Step 1: </a:t>
            </a:r>
            <a:r>
              <a:rPr lang="en-US" sz="1400" b="1" dirty="0">
                <a:latin typeface="Times New Roman" panose="02020603050405020304" pitchFamily="18" charset="0"/>
                <a:cs typeface="Times New Roman" panose="02020603050405020304" pitchFamily="18" charset="0"/>
              </a:rPr>
              <a:t>Data Acquisition</a:t>
            </a:r>
          </a:p>
          <a:p>
            <a:pPr marL="0" indent="0">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We collected a csv dataset with 18 columns and 2100 rows from Kaggle on crime prediction. </a:t>
            </a: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Step 2: </a:t>
            </a:r>
            <a:r>
              <a:rPr lang="en-US" sz="1400" b="1" dirty="0">
                <a:latin typeface="Times New Roman" panose="02020603050405020304" pitchFamily="18" charset="0"/>
                <a:cs typeface="Times New Roman" panose="02020603050405020304" pitchFamily="18" charset="0"/>
              </a:rPr>
              <a:t>Data Pre-Processing</a:t>
            </a:r>
          </a:p>
          <a:p>
            <a:pPr marL="0" indent="0">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We have chosen to concentrate on the following measures for our dataset: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Making The Dataset A Time-Series Dataset</a:t>
            </a:r>
          </a:p>
          <a:p>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Eliminating Null Elements</a:t>
            </a:r>
          </a:p>
          <a:p>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Finding out Correlation</a:t>
            </a:r>
          </a:p>
          <a:p>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Extracting Important Features</a:t>
            </a:r>
          </a:p>
          <a:p>
            <a:pPr marL="0" indent="0">
              <a:buNone/>
            </a:pPr>
            <a:r>
              <a:rPr lang="en-IN" sz="1400" b="1" dirty="0">
                <a:latin typeface="Times New Roman" panose="02020603050405020304" pitchFamily="18" charset="0"/>
                <a:cs typeface="Times New Roman" panose="02020603050405020304" pitchFamily="18" charset="0"/>
              </a:rPr>
              <a:t>Step 3: </a:t>
            </a:r>
            <a:r>
              <a:rPr lang="en-US" sz="1400" b="1" dirty="0">
                <a:latin typeface="Times New Roman" panose="02020603050405020304" pitchFamily="18" charset="0"/>
                <a:cs typeface="Times New Roman" panose="02020603050405020304" pitchFamily="18" charset="0"/>
              </a:rPr>
              <a:t>Splitting The Dataset Into Training and Testing</a:t>
            </a:r>
          </a:p>
          <a:p>
            <a:pPr marL="0" indent="0">
              <a:buNone/>
            </a:pPr>
            <a:r>
              <a:rPr lang="en-US" sz="1400" dirty="0">
                <a:latin typeface="Times New Roman" panose="02020603050405020304" pitchFamily="18" charset="0"/>
                <a:cs typeface="Times New Roman" panose="02020603050405020304" pitchFamily="18" charset="0"/>
              </a:rPr>
              <a:t>To divide our dataset into train and test, the pandas and </a:t>
            </a:r>
            <a:r>
              <a:rPr lang="en-US" sz="1400" dirty="0" err="1">
                <a:latin typeface="Times New Roman" panose="02020603050405020304" pitchFamily="18" charset="0"/>
                <a:cs typeface="Times New Roman" panose="02020603050405020304" pitchFamily="18" charset="0"/>
              </a:rPr>
              <a:t>sklearn</a:t>
            </a:r>
            <a:r>
              <a:rPr lang="en-US" sz="1400" dirty="0">
                <a:latin typeface="Times New Roman" panose="02020603050405020304" pitchFamily="18" charset="0"/>
                <a:cs typeface="Times New Roman" panose="02020603050405020304" pitchFamily="18" charset="0"/>
              </a:rPr>
              <a:t> packages are imported.</a:t>
            </a:r>
          </a:p>
          <a:p>
            <a:pPr marL="0" indent="0">
              <a:buNone/>
            </a:pPr>
            <a:r>
              <a:rPr lang="en-US" sz="1400" b="1" dirty="0">
                <a:latin typeface="Times New Roman" panose="02020603050405020304" pitchFamily="18" charset="0"/>
                <a:cs typeface="Times New Roman" panose="02020603050405020304" pitchFamily="18" charset="0"/>
              </a:rPr>
              <a:t>Step 4: Data Normalization</a:t>
            </a:r>
          </a:p>
          <a:p>
            <a:pPr marL="0" indent="0">
              <a:buNone/>
            </a:pPr>
            <a:r>
              <a:rPr lang="en-US" sz="1400" dirty="0">
                <a:latin typeface="Times New Roman" panose="02020603050405020304" pitchFamily="18" charset="0"/>
                <a:cs typeface="Times New Roman" panose="02020603050405020304" pitchFamily="18" charset="0"/>
              </a:rPr>
              <a:t>Data is normalized to put all of the attributes on the same scale.</a:t>
            </a:r>
          </a:p>
          <a:p>
            <a:pPr marL="0" indent="0">
              <a:buNone/>
            </a:pPr>
            <a:r>
              <a:rPr lang="en-US" sz="1400" b="1" dirty="0">
                <a:latin typeface="Times New Roman" panose="02020603050405020304" pitchFamily="18" charset="0"/>
                <a:cs typeface="Times New Roman" panose="02020603050405020304" pitchFamily="18" charset="0"/>
              </a:rPr>
              <a:t>Step 5: Convert The Data into Tensor</a:t>
            </a:r>
          </a:p>
          <a:p>
            <a:pPr marL="0" indent="0">
              <a:buNone/>
            </a:pPr>
            <a:r>
              <a:rPr lang="en-US" sz="1400" dirty="0">
                <a:latin typeface="Times New Roman" panose="02020603050405020304" pitchFamily="18" charset="0"/>
                <a:cs typeface="Times New Roman" panose="02020603050405020304" pitchFamily="18" charset="0"/>
              </a:rPr>
              <a:t>The TensorFlow library's </a:t>
            </a:r>
            <a:r>
              <a:rPr lang="en-US" sz="1400" dirty="0" err="1">
                <a:latin typeface="Times New Roman" panose="02020603050405020304" pitchFamily="18" charset="0"/>
                <a:cs typeface="Times New Roman" panose="02020603050405020304" pitchFamily="18" charset="0"/>
              </a:rPr>
              <a:t>tf.convert_to_tensor</a:t>
            </a:r>
            <a:r>
              <a:rPr lang="en-US" sz="1400" dirty="0">
                <a:latin typeface="Times New Roman" panose="02020603050405020304" pitchFamily="18" charset="0"/>
                <a:cs typeface="Times New Roman" panose="02020603050405020304" pitchFamily="18" charset="0"/>
              </a:rPr>
              <a:t>() method is used to convert a NumPy array into a Tensor. </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10-02-2023</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10</a:t>
            </a:fld>
            <a:endParaRPr lang="en-IN"/>
          </a:p>
        </p:txBody>
      </p:sp>
    </p:spTree>
    <p:extLst>
      <p:ext uri="{BB962C8B-B14F-4D97-AF65-F5344CB8AC3E}">
        <p14:creationId xmlns:p14="http://schemas.microsoft.com/office/powerpoint/2010/main" val="243672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 2: Making The Model</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08B63-3BD2-43D1-A321-9B0FE727B192}"/>
              </a:ext>
            </a:extLst>
          </p:cNvPr>
          <p:cNvSpPr>
            <a:spLocks noGrp="1"/>
          </p:cNvSpPr>
          <p:nvPr>
            <p:ph idx="1"/>
          </p:nvPr>
        </p:nvSpPr>
        <p:spPr>
          <a:xfrm>
            <a:off x="611560" y="1484784"/>
            <a:ext cx="7772400" cy="4327376"/>
          </a:xfrm>
        </p:spPr>
        <p:txBody>
          <a:bodyPr>
            <a:noAutofit/>
          </a:bodyPr>
          <a:lstStyle/>
          <a:p>
            <a:pPr marL="0" indent="0" algn="just">
              <a:buNone/>
            </a:pPr>
            <a:r>
              <a:rPr lang="en-IN" sz="1600" b="1" dirty="0">
                <a:latin typeface="Times New Roman" panose="02020603050405020304" pitchFamily="18" charset="0"/>
                <a:cs typeface="Times New Roman" panose="02020603050405020304" pitchFamily="18" charset="0"/>
              </a:rPr>
              <a:t>Step 1: </a:t>
            </a:r>
            <a:r>
              <a:rPr lang="en-US" sz="1600" b="1" dirty="0">
                <a:latin typeface="Times New Roman" panose="02020603050405020304" pitchFamily="18" charset="0"/>
                <a:cs typeface="Times New Roman" panose="02020603050405020304" pitchFamily="18" charset="0"/>
              </a:rPr>
              <a:t>Making The Model</a:t>
            </a:r>
          </a:p>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algorithms used for our model are binary classification with logistic regression. </a:t>
            </a:r>
          </a:p>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our model, the data's street addresses were mapped, and the coordinates of each incident were determined by creating a grid reference system. An epicenter can be determined based on the concentration of events within each grid by annotating the number of events per grid. </a:t>
            </a: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r>
              <a:rPr lang="en-IN" sz="1600" b="1" dirty="0">
                <a:latin typeface="Times New Roman" panose="02020603050405020304" pitchFamily="18" charset="0"/>
                <a:cs typeface="Times New Roman" panose="02020603050405020304" pitchFamily="18" charset="0"/>
              </a:rPr>
              <a:t>Step 2: </a:t>
            </a:r>
            <a:r>
              <a:rPr lang="en-US" sz="1600" b="1" dirty="0">
                <a:latin typeface="Times New Roman" panose="02020603050405020304" pitchFamily="18" charset="0"/>
                <a:cs typeface="Times New Roman" panose="02020603050405020304" pitchFamily="18" charset="0"/>
              </a:rPr>
              <a:t>Defining the Optimizer And Loss Function</a:t>
            </a:r>
          </a:p>
          <a:p>
            <a:pPr algn="just"/>
            <a:r>
              <a:rPr lang="en-US" sz="1600" dirty="0">
                <a:latin typeface="Times New Roman" panose="02020603050405020304" pitchFamily="18" charset="0"/>
                <a:cs typeface="Times New Roman" panose="02020603050405020304" pitchFamily="18" charset="0"/>
              </a:rPr>
              <a:t>Loss function and optimizer are two most deciding factors for a model being a great model or an ill-trained model, we have used Mean Square Error Loss as Loss function and Adam as optimizer.</a:t>
            </a:r>
          </a:p>
          <a:p>
            <a:pPr algn="just"/>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 larger MSE indicates that the data points are widely dispersed around the central moment (mean), whereas a smaller MSE indicates the opposite. A lower MSE is preferable because it indicates that your data points are clustered closely around its central point (mean). It reflects your data's centralized distribution, the fact that it is not skewed, and, most importantly, it has fewer errors.</a:t>
            </a:r>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10-02-2023</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11</a:t>
            </a:fld>
            <a:endParaRPr lang="en-IN"/>
          </a:p>
        </p:txBody>
      </p:sp>
    </p:spTree>
    <p:extLst>
      <p:ext uri="{BB962C8B-B14F-4D97-AF65-F5344CB8AC3E}">
        <p14:creationId xmlns:p14="http://schemas.microsoft.com/office/powerpoint/2010/main" val="323062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a:xfrm>
            <a:off x="685800" y="484632"/>
            <a:ext cx="6622504" cy="1609344"/>
          </a:xfrm>
        </p:spPr>
        <p:txBody>
          <a:bodyPr>
            <a:normAutofit/>
          </a:bodyPr>
          <a:lstStyle/>
          <a:p>
            <a:r>
              <a:rPr lang="en-US" sz="2400" b="1" dirty="0">
                <a:latin typeface="Times New Roman" panose="02020603050405020304" pitchFamily="18" charset="0"/>
                <a:cs typeface="Times New Roman" panose="02020603050405020304" pitchFamily="18" charset="0"/>
              </a:rPr>
              <a:t>MODULE 3: Making A Prediction Function and Creating A Web App</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08B63-3BD2-43D1-A321-9B0FE727B192}"/>
              </a:ext>
            </a:extLst>
          </p:cNvPr>
          <p:cNvSpPr>
            <a:spLocks noGrp="1"/>
          </p:cNvSpPr>
          <p:nvPr>
            <p:ph idx="1"/>
          </p:nvPr>
        </p:nvSpPr>
        <p:spPr>
          <a:xfrm>
            <a:off x="611560" y="1484784"/>
            <a:ext cx="7772400" cy="4327376"/>
          </a:xfrm>
        </p:spPr>
        <p:txBody>
          <a:bodyPr>
            <a:noAutofit/>
          </a:bodyPr>
          <a:lstStyle/>
          <a:p>
            <a:pPr marL="0" indent="0">
              <a:buNone/>
            </a:pPr>
            <a:r>
              <a:rPr lang="en-IN" sz="1600" b="1" dirty="0">
                <a:latin typeface="Times New Roman" panose="02020603050405020304" pitchFamily="18" charset="0"/>
                <a:cs typeface="Times New Roman" panose="02020603050405020304" pitchFamily="18" charset="0"/>
              </a:rPr>
              <a:t>Step 1: </a:t>
            </a:r>
            <a:r>
              <a:rPr lang="en-US" sz="1600" b="1" dirty="0">
                <a:latin typeface="Times New Roman" panose="02020603050405020304" pitchFamily="18" charset="0"/>
                <a:cs typeface="Times New Roman" panose="02020603050405020304" pitchFamily="18" charset="0"/>
              </a:rPr>
              <a:t>Making A Prediction Function</a:t>
            </a:r>
          </a:p>
          <a:p>
            <a:r>
              <a:rPr lang="en-US" sz="1600" dirty="0">
                <a:latin typeface="Times New Roman" panose="02020603050405020304" pitchFamily="18" charset="0"/>
                <a:cs typeface="Times New Roman" panose="02020603050405020304" pitchFamily="18" charset="0"/>
              </a:rPr>
              <a:t>On the basis of the trained model, we may predict the labels of the data values using the Python predict() method.</a:t>
            </a:r>
          </a:p>
          <a:p>
            <a:r>
              <a:rPr lang="en-US" sz="1600" dirty="0">
                <a:latin typeface="Times New Roman" panose="02020603050405020304" pitchFamily="18" charset="0"/>
                <a:cs typeface="Times New Roman" panose="02020603050405020304" pitchFamily="18" charset="0"/>
              </a:rPr>
              <a:t>The data to be tested is typically the sole argument that the predict() function accepts. Based on the learnt or trained data generated from the model, it returns the labels of the data supplied as an argument.</a:t>
            </a:r>
          </a:p>
          <a:p>
            <a:r>
              <a:rPr lang="en-US" sz="1600" dirty="0">
                <a:latin typeface="Times New Roman" panose="02020603050405020304" pitchFamily="18" charset="0"/>
                <a:cs typeface="Times New Roman" panose="02020603050405020304" pitchFamily="18" charset="0"/>
              </a:rPr>
              <a:t>As a result, the predict() function uses the learnt label to map and predict the labels for the test data on top of the trained model.</a:t>
            </a:r>
            <a:endParaRPr lang="en-IN" sz="1600"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Step 2: </a:t>
            </a:r>
            <a:r>
              <a:rPr lang="en-US" sz="1600" b="1" dirty="0">
                <a:latin typeface="Times New Roman" panose="02020603050405020304" pitchFamily="18" charset="0"/>
                <a:cs typeface="Times New Roman" panose="02020603050405020304" pitchFamily="18" charset="0"/>
              </a:rPr>
              <a:t>Creating UI Using </a:t>
            </a:r>
            <a:r>
              <a:rPr lang="en-US" sz="1600" b="1" dirty="0" err="1">
                <a:latin typeface="Times New Roman" panose="02020603050405020304" pitchFamily="18" charset="0"/>
                <a:cs typeface="Times New Roman" panose="02020603050405020304" pitchFamily="18" charset="0"/>
              </a:rPr>
              <a:t>Streamlit</a:t>
            </a:r>
            <a:r>
              <a:rPr lang="en-US" sz="1600" b="1" dirty="0">
                <a:latin typeface="Times New Roman" panose="02020603050405020304" pitchFamily="18" charset="0"/>
                <a:cs typeface="Times New Roman" panose="02020603050405020304" pitchFamily="18" charset="0"/>
              </a:rPr>
              <a:t> </a:t>
            </a: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An open-source Python framework called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Streamlit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is used to create web applications for machine learning and data science. Using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Streamlit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we can quickly design and launch web applications.</a:t>
            </a: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Working on the interactive cycle of coding and watching outcomes on the web app is made simple by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Streamlit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We use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Streamlit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to create apps using Python code.</a:t>
            </a:r>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10-02-2023</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12</a:t>
            </a:fld>
            <a:endParaRPr lang="en-IN"/>
          </a:p>
        </p:txBody>
      </p:sp>
    </p:spTree>
    <p:extLst>
      <p:ext uri="{BB962C8B-B14F-4D97-AF65-F5344CB8AC3E}">
        <p14:creationId xmlns:p14="http://schemas.microsoft.com/office/powerpoint/2010/main" val="2967455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F64F-2E8D-4E6A-8592-E6582C961C0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A75F57-9D58-4AD7-8DCA-CB2C52B835E4}"/>
              </a:ext>
            </a:extLst>
          </p:cNvPr>
          <p:cNvSpPr>
            <a:spLocks noGrp="1"/>
          </p:cNvSpPr>
          <p:nvPr>
            <p:ph idx="1"/>
          </p:nvPr>
        </p:nvSpPr>
        <p:spPr>
          <a:xfrm>
            <a:off x="685800" y="1484784"/>
            <a:ext cx="7772400" cy="4680520"/>
          </a:xfrm>
        </p:spPr>
        <p:txBody>
          <a:bodyPr>
            <a:normAutofit/>
          </a:bodyPr>
          <a:lstStyle/>
          <a:p>
            <a:r>
              <a:rPr lang="en-US" dirty="0">
                <a:latin typeface="Times New Roman" panose="02020603050405020304" pitchFamily="18" charset="0"/>
                <a:cs typeface="Times New Roman" panose="02020603050405020304" pitchFamily="18" charset="0"/>
              </a:rPr>
              <a:t>In the proposed system is done using real-time datasets and also we are leveraging various factors like location, time, date and rate of crimes percentage as well. </a:t>
            </a:r>
          </a:p>
          <a:p>
            <a:r>
              <a:rPr lang="en-US" dirty="0">
                <a:latin typeface="Times New Roman" panose="02020603050405020304" pitchFamily="18" charset="0"/>
                <a:cs typeface="Times New Roman" panose="02020603050405020304" pitchFamily="18" charset="0"/>
              </a:rPr>
              <a:t>The proposed system leverages a multi-modal machine learning approach. It proves to be more accurate due to the use of multiple classifiers for class prediction.</a:t>
            </a:r>
          </a:p>
          <a:p>
            <a:r>
              <a:rPr lang="en-US" dirty="0">
                <a:latin typeface="Times New Roman" panose="02020603050405020304" pitchFamily="18" charset="0"/>
                <a:cs typeface="Times New Roman" panose="02020603050405020304" pitchFamily="18" charset="0"/>
              </a:rPr>
              <a:t>The proposed model works well against train data and test data further this model will provide better results for real-time data.</a:t>
            </a:r>
          </a:p>
          <a:p>
            <a:r>
              <a:rPr lang="en-US" dirty="0">
                <a:latin typeface="Times New Roman" panose="02020603050405020304" pitchFamily="18" charset="0"/>
                <a:cs typeface="Times New Roman" panose="02020603050405020304" pitchFamily="18" charset="0"/>
              </a:rPr>
              <a:t>A comparative analysis of the proposed model with state-of-the-art methods assessed that our model was able to outperform the other models in terms of efficiency, accuracy, and processing time. </a:t>
            </a:r>
          </a:p>
          <a:p>
            <a:r>
              <a:rPr lang="en-US" dirty="0">
                <a:latin typeface="Times New Roman" panose="02020603050405020304" pitchFamily="18" charset="0"/>
                <a:cs typeface="Times New Roman" panose="02020603050405020304" pitchFamily="18" charset="0"/>
              </a:rPr>
              <a:t>It is a fast, cost-efficient, quick, and highly accurate method to identify patterns </a:t>
            </a:r>
          </a:p>
        </p:txBody>
      </p:sp>
      <p:sp>
        <p:nvSpPr>
          <p:cNvPr id="6" name="Date Placeholder 5">
            <a:extLst>
              <a:ext uri="{FF2B5EF4-FFF2-40B4-BE49-F238E27FC236}">
                <a16:creationId xmlns:a16="http://schemas.microsoft.com/office/drawing/2014/main" id="{13CDAD5A-2B06-4229-A740-45855A0E0B9C}"/>
              </a:ext>
            </a:extLst>
          </p:cNvPr>
          <p:cNvSpPr>
            <a:spLocks noGrp="1"/>
          </p:cNvSpPr>
          <p:nvPr>
            <p:ph type="dt" sz="half" idx="10"/>
          </p:nvPr>
        </p:nvSpPr>
        <p:spPr/>
        <p:txBody>
          <a:bodyPr/>
          <a:lstStyle/>
          <a:p>
            <a:fld id="{6C6BF4AC-4E26-4D1F-9003-921A18503A76}" type="datetime1">
              <a:rPr lang="en-IN" smtClean="0"/>
              <a:t>10-02-2023</a:t>
            </a:fld>
            <a:endParaRPr lang="en-IN"/>
          </a:p>
        </p:txBody>
      </p:sp>
      <p:sp>
        <p:nvSpPr>
          <p:cNvPr id="4" name="Footer Placeholder 3">
            <a:extLst>
              <a:ext uri="{FF2B5EF4-FFF2-40B4-BE49-F238E27FC236}">
                <a16:creationId xmlns:a16="http://schemas.microsoft.com/office/drawing/2014/main" id="{D120694B-0C88-4B29-9982-BD3ADE4146FE}"/>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F2DC6CFD-DE82-410A-89B4-1567949ABFA7}"/>
              </a:ext>
            </a:extLst>
          </p:cNvPr>
          <p:cNvSpPr>
            <a:spLocks noGrp="1"/>
          </p:cNvSpPr>
          <p:nvPr>
            <p:ph type="sldNum" sz="quarter" idx="12"/>
          </p:nvPr>
        </p:nvSpPr>
        <p:spPr/>
        <p:txBody>
          <a:bodyPr/>
          <a:lstStyle/>
          <a:p>
            <a:fld id="{FA00FD27-8DB0-4CB2-BD37-BEA95C6A1008}" type="slidenum">
              <a:rPr lang="en-IN" smtClean="0"/>
              <a:t>13</a:t>
            </a:fld>
            <a:endParaRPr lang="en-IN"/>
          </a:p>
        </p:txBody>
      </p:sp>
    </p:spTree>
    <p:extLst>
      <p:ext uri="{BB962C8B-B14F-4D97-AF65-F5344CB8AC3E}">
        <p14:creationId xmlns:p14="http://schemas.microsoft.com/office/powerpoint/2010/main" val="268868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ARCHITECTURE DIAGRAM</a:t>
            </a:r>
          </a:p>
        </p:txBody>
      </p:sp>
      <p:sp>
        <p:nvSpPr>
          <p:cNvPr id="3" name="Date Placeholder 2">
            <a:extLst>
              <a:ext uri="{FF2B5EF4-FFF2-40B4-BE49-F238E27FC236}">
                <a16:creationId xmlns:a16="http://schemas.microsoft.com/office/drawing/2014/main" id="{A57ABA06-5F25-4FE3-8520-633088AFFF2C}"/>
              </a:ext>
            </a:extLst>
          </p:cNvPr>
          <p:cNvSpPr>
            <a:spLocks noGrp="1"/>
          </p:cNvSpPr>
          <p:nvPr>
            <p:ph type="dt" sz="half" idx="10"/>
          </p:nvPr>
        </p:nvSpPr>
        <p:spPr/>
        <p:txBody>
          <a:bodyPr/>
          <a:lstStyle/>
          <a:p>
            <a:fld id="{B8D055EC-92E0-4521-8D38-203B5CE64B47}" type="datetime1">
              <a:rPr lang="en-IN" smtClean="0"/>
              <a:t>10-02-2023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a:xfrm>
            <a:off x="6524886" y="6505515"/>
            <a:ext cx="2133600" cy="365125"/>
          </a:xfrm>
        </p:spPr>
        <p:txBody>
          <a:bodyPr/>
          <a:lstStyle/>
          <a:p>
            <a:fld id="{FA00FD27-8DB0-4CB2-BD37-BEA95C6A1008}" type="slidenum">
              <a:rPr lang="en-IN" smtClean="0"/>
              <a:t>14</a:t>
            </a:fld>
            <a:endParaRPr lang="en-IN"/>
          </a:p>
        </p:txBody>
      </p:sp>
      <p:pic>
        <p:nvPicPr>
          <p:cNvPr id="7" name="Picture 6">
            <a:extLst>
              <a:ext uri="{FF2B5EF4-FFF2-40B4-BE49-F238E27FC236}">
                <a16:creationId xmlns:a16="http://schemas.microsoft.com/office/drawing/2014/main" id="{A65790AE-3220-BFF4-223B-5779567145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7830902" cy="4445104"/>
          </a:xfrm>
          <a:prstGeom prst="rect">
            <a:avLst/>
          </a:prstGeom>
          <a:noFill/>
          <a:ln>
            <a:noFill/>
          </a:ln>
        </p:spPr>
      </p:pic>
    </p:spTree>
    <p:extLst>
      <p:ext uri="{BB962C8B-B14F-4D97-AF65-F5344CB8AC3E}">
        <p14:creationId xmlns:p14="http://schemas.microsoft.com/office/powerpoint/2010/main" val="2868193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DATA FLOW DIAGRAM</a:t>
            </a:r>
          </a:p>
        </p:txBody>
      </p:sp>
      <p:sp>
        <p:nvSpPr>
          <p:cNvPr id="3" name="Date Placeholder 2">
            <a:extLst>
              <a:ext uri="{FF2B5EF4-FFF2-40B4-BE49-F238E27FC236}">
                <a16:creationId xmlns:a16="http://schemas.microsoft.com/office/drawing/2014/main" id="{9FEEB7FD-5113-429E-97E7-39F55D41A12C}"/>
              </a:ext>
            </a:extLst>
          </p:cNvPr>
          <p:cNvSpPr>
            <a:spLocks noGrp="1"/>
          </p:cNvSpPr>
          <p:nvPr>
            <p:ph type="dt" sz="half" idx="10"/>
          </p:nvPr>
        </p:nvSpPr>
        <p:spPr/>
        <p:txBody>
          <a:bodyPr/>
          <a:lstStyle/>
          <a:p>
            <a:fld id="{55E3AA76-41E4-444A-A1EB-FF3D494392FE}" type="datetime1">
              <a:rPr lang="en-IN" smtClean="0"/>
              <a:t>10-02-2023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15</a:t>
            </a:fld>
            <a:endParaRPr lang="en-IN"/>
          </a:p>
        </p:txBody>
      </p:sp>
      <p:sp>
        <p:nvSpPr>
          <p:cNvPr id="7" name="Content Placeholder 6">
            <a:extLst>
              <a:ext uri="{FF2B5EF4-FFF2-40B4-BE49-F238E27FC236}">
                <a16:creationId xmlns:a16="http://schemas.microsoft.com/office/drawing/2014/main" id="{1CCAD149-EE2F-4367-BE58-033DD9A30CAC}"/>
              </a:ext>
            </a:extLst>
          </p:cNvPr>
          <p:cNvSpPr>
            <a:spLocks noGrp="1"/>
          </p:cNvSpPr>
          <p:nvPr>
            <p:ph idx="1"/>
          </p:nvPr>
        </p:nvSpPr>
        <p:spPr>
          <a:xfrm>
            <a:off x="685800" y="1628800"/>
            <a:ext cx="7772400" cy="4543400"/>
          </a:xfrm>
        </p:spPr>
        <p:txBody>
          <a:bodyPr/>
          <a:lstStyle/>
          <a:p>
            <a:r>
              <a:rPr lang="en-US" sz="1800" dirty="0">
                <a:effectLst/>
                <a:latin typeface="Times New Roman" panose="02020603050405020304" pitchFamily="18" charset="0"/>
                <a:ea typeface="Times New Roman" panose="02020603050405020304" pitchFamily="18" charset="0"/>
              </a:rPr>
              <a:t>Level DFDs represent the complete system as a single process. it notates every process and sub-process that comes together in a sequence to form the complete system. </a:t>
            </a:r>
            <a:endParaRPr lang="en-IN" dirty="0"/>
          </a:p>
        </p:txBody>
      </p:sp>
      <p:pic>
        <p:nvPicPr>
          <p:cNvPr id="6" name="Picture 5">
            <a:extLst>
              <a:ext uri="{FF2B5EF4-FFF2-40B4-BE49-F238E27FC236}">
                <a16:creationId xmlns:a16="http://schemas.microsoft.com/office/drawing/2014/main" id="{8CD131B8-0423-D2E6-4245-BAACF88C7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140968"/>
            <a:ext cx="7344816" cy="3031232"/>
          </a:xfrm>
          <a:prstGeom prst="rect">
            <a:avLst/>
          </a:prstGeom>
        </p:spPr>
      </p:pic>
    </p:spTree>
    <p:extLst>
      <p:ext uri="{BB962C8B-B14F-4D97-AF65-F5344CB8AC3E}">
        <p14:creationId xmlns:p14="http://schemas.microsoft.com/office/powerpoint/2010/main" val="12357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01724"/>
            <a:ext cx="8229600" cy="836711"/>
          </a:xfrm>
        </p:spPr>
        <p:txBody>
          <a:bodyPr>
            <a:normAutofit/>
          </a:bodyPr>
          <a:lstStyle/>
          <a:p>
            <a:r>
              <a:rPr lang="en-US" sz="2400" b="1" dirty="0">
                <a:latin typeface="Times New Roman" panose="02020603050405020304" pitchFamily="18" charset="0"/>
                <a:cs typeface="Times New Roman" panose="02020603050405020304" pitchFamily="18" charset="0"/>
              </a:rPr>
              <a:t>ER- DIAGRAM</a:t>
            </a:r>
          </a:p>
        </p:txBody>
      </p:sp>
      <p:sp>
        <p:nvSpPr>
          <p:cNvPr id="3" name="Date Placeholder 2">
            <a:extLst>
              <a:ext uri="{FF2B5EF4-FFF2-40B4-BE49-F238E27FC236}">
                <a16:creationId xmlns:a16="http://schemas.microsoft.com/office/drawing/2014/main" id="{467A8B2E-239D-462A-AEC3-5618E96017FA}"/>
              </a:ext>
            </a:extLst>
          </p:cNvPr>
          <p:cNvSpPr>
            <a:spLocks noGrp="1"/>
          </p:cNvSpPr>
          <p:nvPr>
            <p:ph type="dt" sz="half" idx="10"/>
          </p:nvPr>
        </p:nvSpPr>
        <p:spPr/>
        <p:txBody>
          <a:bodyPr/>
          <a:lstStyle/>
          <a:p>
            <a:fld id="{80BA5178-A27B-409B-9787-8D37FAD366B6}" type="datetime1">
              <a:rPr lang="en-IN" smtClean="0"/>
              <a:t>10-02-2023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16</a:t>
            </a:fld>
            <a:endParaRPr lang="en-IN"/>
          </a:p>
        </p:txBody>
      </p:sp>
      <p:sp>
        <p:nvSpPr>
          <p:cNvPr id="7" name="TextBox 6">
            <a:extLst>
              <a:ext uri="{FF2B5EF4-FFF2-40B4-BE49-F238E27FC236}">
                <a16:creationId xmlns:a16="http://schemas.microsoft.com/office/drawing/2014/main" id="{1F5D807B-20B5-EE65-88AA-625010D76416}"/>
              </a:ext>
            </a:extLst>
          </p:cNvPr>
          <p:cNvSpPr txBox="1"/>
          <p:nvPr/>
        </p:nvSpPr>
        <p:spPr>
          <a:xfrm>
            <a:off x="457200" y="1628374"/>
            <a:ext cx="7632848" cy="1289071"/>
          </a:xfrm>
          <a:prstGeom prst="rect">
            <a:avLst/>
          </a:prstGeom>
          <a:noFill/>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rPr>
              <a:t>ER or entity relationship diagram helps to analyze data. It has three basic things-entities, attributes, and relationships. They are important to understand the structure and working of any model.</a:t>
            </a:r>
            <a:endParaRPr lang="en-IN" sz="12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4B353EA7-C809-CCC7-CA42-8EC564024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207384"/>
            <a:ext cx="7867328" cy="2741896"/>
          </a:xfrm>
          <a:prstGeom prst="rect">
            <a:avLst/>
          </a:prstGeom>
        </p:spPr>
      </p:pic>
    </p:spTree>
    <p:extLst>
      <p:ext uri="{BB962C8B-B14F-4D97-AF65-F5344CB8AC3E}">
        <p14:creationId xmlns:p14="http://schemas.microsoft.com/office/powerpoint/2010/main" val="380770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p>
        </p:txBody>
      </p:sp>
      <p:sp>
        <p:nvSpPr>
          <p:cNvPr id="6" name="Date Placeholder 5">
            <a:extLst>
              <a:ext uri="{FF2B5EF4-FFF2-40B4-BE49-F238E27FC236}">
                <a16:creationId xmlns:a16="http://schemas.microsoft.com/office/drawing/2014/main" id="{D73BB6F1-62AA-4320-9823-4E088007BDE6}"/>
              </a:ext>
            </a:extLst>
          </p:cNvPr>
          <p:cNvSpPr>
            <a:spLocks noGrp="1"/>
          </p:cNvSpPr>
          <p:nvPr>
            <p:ph type="dt" sz="half" idx="10"/>
          </p:nvPr>
        </p:nvSpPr>
        <p:spPr/>
        <p:txBody>
          <a:bodyPr/>
          <a:lstStyle/>
          <a:p>
            <a:fld id="{AF08D5C2-CE6C-4B97-8923-65CF7B1D307C}" type="datetime1">
              <a:rPr lang="en-IN" smtClean="0"/>
              <a:t>10-02-2023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17</a:t>
            </a:fld>
            <a:endParaRPr lang="en-IN"/>
          </a:p>
        </p:txBody>
      </p:sp>
      <p:sp>
        <p:nvSpPr>
          <p:cNvPr id="8" name="TextBox 7">
            <a:extLst>
              <a:ext uri="{FF2B5EF4-FFF2-40B4-BE49-F238E27FC236}">
                <a16:creationId xmlns:a16="http://schemas.microsoft.com/office/drawing/2014/main" id="{5D908A1A-C3F2-3CF2-D2D0-AA568876AA60}"/>
              </a:ext>
            </a:extLst>
          </p:cNvPr>
          <p:cNvSpPr txBox="1"/>
          <p:nvPr/>
        </p:nvSpPr>
        <p:spPr>
          <a:xfrm>
            <a:off x="369615" y="2453212"/>
            <a:ext cx="8404770" cy="369331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addition to the current focus of our study, which is the forecasting of the crime that a specific offender is most likely to do, we are able to forecast, as a future focus, the approximate amount of time that the offender will spend committing the crime. In addition to this, one can make an educated guess as to the location of the criminal activity. We are going to determine how accurate frequently occurring item sets and prediction based on various test sets are. Therefore, the system will automatically learn the shifting patterns in criminal behavior by inspecting the patterns of criminal behavior. Additionally, the elements that contribute to crime shift throughout time. By reorganizing the data on crime, we need to locate new factors that are contributors to criminal behavior. Given that we are only taking into account a select few parameters, it is impossible to reach complete accuracy. We need to identify more criminal attributes so that we can get more accurate outcomes from our predictions. Our software is able to forecast the type of criminal act that will be committed by a specific offender.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811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6AD4-7D59-4BC9-80DB-D55E4E496BF6}"/>
              </a:ext>
            </a:extLst>
          </p:cNvPr>
          <p:cNvSpPr>
            <a:spLocks noGrp="1"/>
          </p:cNvSpPr>
          <p:nvPr>
            <p:ph type="title"/>
          </p:nvPr>
        </p:nvSpPr>
        <p:spPr/>
        <p:txBody>
          <a:bodyPr>
            <a:normAutofit fontScale="90000"/>
          </a:bodyPr>
          <a:lstStyle/>
          <a:p>
            <a:r>
              <a:rPr lang="en-IN" sz="4400" dirty="0">
                <a:latin typeface="Times New Roman" pitchFamily="18" charset="0"/>
                <a:cs typeface="Times New Roman" pitchFamily="18" charset="0"/>
              </a:rPr>
              <a:t>OFFER LETTER SOFT COPY/SCANNED COPY</a:t>
            </a:r>
            <a:br>
              <a:rPr lang="en-IN"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22BE82ED-D53E-4F93-94EC-1AC85B498C35}"/>
              </a:ext>
            </a:extLst>
          </p:cNvPr>
          <p:cNvSpPr>
            <a:spLocks noGrp="1"/>
          </p:cNvSpPr>
          <p:nvPr>
            <p:ph idx="1"/>
          </p:nvPr>
        </p:nvSpPr>
        <p:spPr/>
        <p:txBody>
          <a:bodyPr/>
          <a:lstStyle/>
          <a:p>
            <a:r>
              <a:rPr lang="en-IN" dirty="0"/>
              <a:t>Include here.</a:t>
            </a:r>
          </a:p>
        </p:txBody>
      </p:sp>
      <p:sp>
        <p:nvSpPr>
          <p:cNvPr id="4" name="Date Placeholder 3">
            <a:extLst>
              <a:ext uri="{FF2B5EF4-FFF2-40B4-BE49-F238E27FC236}">
                <a16:creationId xmlns:a16="http://schemas.microsoft.com/office/drawing/2014/main" id="{97C3C0CA-1052-4A14-9B75-82983329EC04}"/>
              </a:ext>
            </a:extLst>
          </p:cNvPr>
          <p:cNvSpPr>
            <a:spLocks noGrp="1"/>
          </p:cNvSpPr>
          <p:nvPr>
            <p:ph type="dt" sz="half" idx="10"/>
          </p:nvPr>
        </p:nvSpPr>
        <p:spPr/>
        <p:txBody>
          <a:bodyPr/>
          <a:lstStyle/>
          <a:p>
            <a:fld id="{29B7F2CF-3883-4F4C-B632-6E38E4E094B5}" type="datetime1">
              <a:rPr lang="en-IN" smtClean="0"/>
              <a:t>10-02-2023</a:t>
            </a:fld>
            <a:endParaRPr lang="en-IN"/>
          </a:p>
        </p:txBody>
      </p:sp>
      <p:sp>
        <p:nvSpPr>
          <p:cNvPr id="5" name="Footer Placeholder 4">
            <a:extLst>
              <a:ext uri="{FF2B5EF4-FFF2-40B4-BE49-F238E27FC236}">
                <a16:creationId xmlns:a16="http://schemas.microsoft.com/office/drawing/2014/main" id="{FDF7A16C-22C3-498A-BB48-FDD7DDDE1A8E}"/>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4248CFDB-D238-4258-89FC-4FDF4AB150F1}"/>
              </a:ext>
            </a:extLst>
          </p:cNvPr>
          <p:cNvSpPr>
            <a:spLocks noGrp="1"/>
          </p:cNvSpPr>
          <p:nvPr>
            <p:ph type="sldNum" sz="quarter" idx="12"/>
          </p:nvPr>
        </p:nvSpPr>
        <p:spPr/>
        <p:txBody>
          <a:bodyPr/>
          <a:lstStyle/>
          <a:p>
            <a:fld id="{FA00FD27-8DB0-4CB2-BD37-BEA95C6A1008}" type="slidenum">
              <a:rPr lang="en-IN" smtClean="0"/>
              <a:t>18</a:t>
            </a:fld>
            <a:endParaRPr lang="en-IN"/>
          </a:p>
        </p:txBody>
      </p:sp>
    </p:spTree>
    <p:extLst>
      <p:ext uri="{BB962C8B-B14F-4D97-AF65-F5344CB8AC3E}">
        <p14:creationId xmlns:p14="http://schemas.microsoft.com/office/powerpoint/2010/main" val="2980413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26E2-B372-4BDF-883F-2BE13AB1F1A7}"/>
              </a:ext>
            </a:extLst>
          </p:cNvPr>
          <p:cNvSpPr>
            <a:spLocks noGrp="1"/>
          </p:cNvSpPr>
          <p:nvPr>
            <p:ph type="title"/>
          </p:nvPr>
        </p:nvSpPr>
        <p:spPr/>
        <p:txBody>
          <a:bodyPr/>
          <a:lstStyle/>
          <a:p>
            <a:r>
              <a:rPr lang="en-IN" sz="4400" dirty="0">
                <a:latin typeface="Times New Roman" pitchFamily="18" charset="0"/>
                <a:cs typeface="Times New Roman" pitchFamily="18" charset="0"/>
              </a:rPr>
              <a:t>INDUSTRY DETAILS </a:t>
            </a:r>
            <a:br>
              <a:rPr lang="en-IN"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7CEA2D46-44CE-4B72-8F12-DD310CE14CE7}"/>
              </a:ext>
            </a:extLst>
          </p:cNvPr>
          <p:cNvSpPr>
            <a:spLocks noGrp="1"/>
          </p:cNvSpPr>
          <p:nvPr>
            <p:ph idx="1"/>
          </p:nvPr>
        </p:nvSpPr>
        <p:spPr/>
        <p:txBody>
          <a:bodyPr/>
          <a:lstStyle/>
          <a:p>
            <a:r>
              <a:rPr lang="en-IN" dirty="0"/>
              <a:t>Industry Guide Name : </a:t>
            </a:r>
          </a:p>
          <a:p>
            <a:r>
              <a:rPr lang="en-IN" dirty="0"/>
              <a:t>Industry Mobile Number : </a:t>
            </a:r>
          </a:p>
          <a:p>
            <a:r>
              <a:rPr lang="en-IN" dirty="0"/>
              <a:t>Industry Guide Mail ID : </a:t>
            </a:r>
          </a:p>
          <a:p>
            <a:r>
              <a:rPr lang="en-IN" dirty="0"/>
              <a:t>Industry Address :  (Mention completed Address)</a:t>
            </a:r>
          </a:p>
          <a:p>
            <a:r>
              <a:rPr lang="en-IN" dirty="0"/>
              <a:t>Time line/Duration given by Industry for completion of Project : 4 Months(</a:t>
            </a:r>
            <a:r>
              <a:rPr lang="en-IN" dirty="0" err="1"/>
              <a:t>Eg.</a:t>
            </a:r>
            <a:r>
              <a:rPr lang="en-IN" dirty="0"/>
              <a:t> </a:t>
            </a:r>
            <a:r>
              <a:rPr lang="en-IN"/>
              <a:t>Jan 23-Apr 23)</a:t>
            </a:r>
            <a:endParaRPr lang="en-IN" dirty="0"/>
          </a:p>
          <a:p>
            <a:r>
              <a:rPr lang="en-IN" dirty="0"/>
              <a:t>Date of Reporting to Industry</a:t>
            </a:r>
          </a:p>
          <a:p>
            <a:pPr marL="0" indent="0">
              <a:buNone/>
            </a:pPr>
            <a:endParaRPr lang="en-IN" dirty="0"/>
          </a:p>
        </p:txBody>
      </p:sp>
      <p:sp>
        <p:nvSpPr>
          <p:cNvPr id="4" name="Date Placeholder 3">
            <a:extLst>
              <a:ext uri="{FF2B5EF4-FFF2-40B4-BE49-F238E27FC236}">
                <a16:creationId xmlns:a16="http://schemas.microsoft.com/office/drawing/2014/main" id="{B5843260-5C41-4295-98CD-45976396F909}"/>
              </a:ext>
            </a:extLst>
          </p:cNvPr>
          <p:cNvSpPr>
            <a:spLocks noGrp="1"/>
          </p:cNvSpPr>
          <p:nvPr>
            <p:ph type="dt" sz="half" idx="10"/>
          </p:nvPr>
        </p:nvSpPr>
        <p:spPr/>
        <p:txBody>
          <a:bodyPr/>
          <a:lstStyle/>
          <a:p>
            <a:fld id="{29B7F2CF-3883-4F4C-B632-6E38E4E094B5}" type="datetime1">
              <a:rPr lang="en-IN" smtClean="0"/>
              <a:t>10-02-2023</a:t>
            </a:fld>
            <a:endParaRPr lang="en-IN"/>
          </a:p>
        </p:txBody>
      </p:sp>
      <p:sp>
        <p:nvSpPr>
          <p:cNvPr id="5" name="Footer Placeholder 4">
            <a:extLst>
              <a:ext uri="{FF2B5EF4-FFF2-40B4-BE49-F238E27FC236}">
                <a16:creationId xmlns:a16="http://schemas.microsoft.com/office/drawing/2014/main" id="{264D936C-D9AB-4598-98D1-54D4B7222C68}"/>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3E555FA6-5ABD-4822-85E7-057848881DEA}"/>
              </a:ext>
            </a:extLst>
          </p:cNvPr>
          <p:cNvSpPr>
            <a:spLocks noGrp="1"/>
          </p:cNvSpPr>
          <p:nvPr>
            <p:ph type="sldNum" sz="quarter" idx="12"/>
          </p:nvPr>
        </p:nvSpPr>
        <p:spPr/>
        <p:txBody>
          <a:bodyPr/>
          <a:lstStyle/>
          <a:p>
            <a:fld id="{FA00FD27-8DB0-4CB2-BD37-BEA95C6A1008}" type="slidenum">
              <a:rPr lang="en-IN" smtClean="0"/>
              <a:t>19</a:t>
            </a:fld>
            <a:endParaRPr lang="en-IN"/>
          </a:p>
        </p:txBody>
      </p:sp>
    </p:spTree>
    <p:extLst>
      <p:ext uri="{BB962C8B-B14F-4D97-AF65-F5344CB8AC3E}">
        <p14:creationId xmlns:p14="http://schemas.microsoft.com/office/powerpoint/2010/main" val="71335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5C4D8-68F8-4D82-9E62-6665A4DB83DA}"/>
              </a:ext>
            </a:extLst>
          </p:cNvPr>
          <p:cNvSpPr>
            <a:spLocks noGrp="1"/>
          </p:cNvSpPr>
          <p:nvPr>
            <p:ph type="dt" sz="half" idx="10"/>
          </p:nvPr>
        </p:nvSpPr>
        <p:spPr/>
        <p:txBody>
          <a:bodyPr/>
          <a:lstStyle/>
          <a:p>
            <a:fld id="{43ED5206-148C-4A5A-B90D-45CD799BDAFA}" type="datetime1">
              <a:rPr lang="en-IN" smtClean="0"/>
              <a:t>10-02-2023</a:t>
            </a:fld>
            <a:endParaRPr lang="en-IN"/>
          </a:p>
        </p:txBody>
      </p:sp>
      <p:sp>
        <p:nvSpPr>
          <p:cNvPr id="5" name="Footer Placeholder 4">
            <a:extLst>
              <a:ext uri="{FF2B5EF4-FFF2-40B4-BE49-F238E27FC236}">
                <a16:creationId xmlns:a16="http://schemas.microsoft.com/office/drawing/2014/main" id="{828CADD8-07D7-4A6B-AE9E-5C68AA87CDA6}"/>
              </a:ext>
            </a:extLst>
          </p:cNvPr>
          <p:cNvSpPr>
            <a:spLocks noGrp="1"/>
          </p:cNvSpPr>
          <p:nvPr>
            <p:ph type="ftr" sz="quarter" idx="11"/>
          </p:nvPr>
        </p:nvSpPr>
        <p:spPr/>
        <p:txBody>
          <a:bodyPr/>
          <a:lstStyle/>
          <a:p>
            <a:r>
              <a:rPr lang="en-IN"/>
              <a:t>BATCH NO: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2</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OFFER LETTER SOFT COPY/SCANNED COPY</a:t>
            </a:r>
          </a:p>
          <a:p>
            <a:pPr>
              <a:lnSpc>
                <a:spcPct val="150000"/>
              </a:lnSpc>
            </a:pPr>
            <a:r>
              <a:rPr lang="en-IN" sz="2400" dirty="0">
                <a:latin typeface="Times New Roman" pitchFamily="18" charset="0"/>
                <a:cs typeface="Times New Roman" pitchFamily="18" charset="0"/>
              </a:rPr>
              <a:t>INDUSTRY DETAILS </a:t>
            </a:r>
          </a:p>
          <a:p>
            <a:pPr>
              <a:lnSpc>
                <a:spcPct val="150000"/>
              </a:lnSpc>
            </a:pPr>
            <a:r>
              <a:rPr lang="en-IN" sz="2400" dirty="0">
                <a:latin typeface="Times New Roman" pitchFamily="18" charset="0"/>
                <a:cs typeface="Times New Roman" pitchFamily="18" charset="0"/>
              </a:rPr>
              <a:t>REFERENCES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290249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down)">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down)">
                                      <p:cBhvr>
                                        <p:cTn id="52" dur="500"/>
                                        <p:tgtEl>
                                          <p:spTgt spid="6">
                                            <p:txEl>
                                              <p:pRg st="9" end="9"/>
                                            </p:txEl>
                                          </p:spTgt>
                                        </p:tgtEl>
                                      </p:cBhvr>
                                    </p:animEffect>
                                  </p:childTnLst>
                                </p:cTn>
                              </p:par>
                            </p:childTnLst>
                          </p:cTn>
                        </p:par>
                      </p:childTnLst>
                    </p:cTn>
                  </p:par>
                </p:childTnLst>
              </p:cTn>
              <p:nextCondLst>
                <p:cond evt="onClick" delay="0">
                  <p:tgtEl>
                    <p:spTgt spid="3"/>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53A9-2DDB-4EF4-AED3-550271A3A061}"/>
              </a:ext>
            </a:extLst>
          </p:cNvPr>
          <p:cNvSpPr>
            <a:spLocks noGrp="1"/>
          </p:cNvSpPr>
          <p:nvPr>
            <p:ph type="title"/>
          </p:nvPr>
        </p:nvSpPr>
        <p:spPr/>
        <p:txBody>
          <a:bodyPr>
            <a:normAutofit/>
          </a:bodyPr>
          <a:lstStyle/>
          <a:p>
            <a:r>
              <a:rPr lang="en-IN" sz="2400" b="1" dirty="0">
                <a:latin typeface="Times New Roman" pitchFamily="18" charset="0"/>
                <a:cs typeface="Times New Roman" pitchFamily="18" charset="0"/>
              </a:rPr>
              <a:t>REFERENCES</a:t>
            </a:r>
            <a:endParaRPr lang="en-IN" sz="2400" dirty="0"/>
          </a:p>
        </p:txBody>
      </p:sp>
      <p:sp>
        <p:nvSpPr>
          <p:cNvPr id="3" name="Content Placeholder 2">
            <a:extLst>
              <a:ext uri="{FF2B5EF4-FFF2-40B4-BE49-F238E27FC236}">
                <a16:creationId xmlns:a16="http://schemas.microsoft.com/office/drawing/2014/main" id="{6F9643F7-D82C-4A2E-8DD7-E3C78EA5ACE5}"/>
              </a:ext>
            </a:extLst>
          </p:cNvPr>
          <p:cNvSpPr>
            <a:spLocks noGrp="1"/>
          </p:cNvSpPr>
          <p:nvPr>
            <p:ph idx="1"/>
          </p:nvPr>
        </p:nvSpPr>
        <p:spPr>
          <a:xfrm>
            <a:off x="685800" y="1700808"/>
            <a:ext cx="7772400" cy="4471392"/>
          </a:xfrm>
        </p:spPr>
        <p:txBody>
          <a:bodyPr>
            <a:noAutofit/>
          </a:bodyPr>
          <a:lstStyle/>
          <a:p>
            <a:pPr marL="0" indent="0" algn="just">
              <a:buNone/>
            </a:pPr>
            <a:r>
              <a:rPr lang="en-IN" sz="1600" dirty="0">
                <a:effectLst/>
                <a:latin typeface="Times New Roman" panose="02020603050405020304" pitchFamily="18" charset="0"/>
                <a:ea typeface="DengXian" panose="02010600030101010101" pitchFamily="2" charset="-122"/>
                <a:cs typeface="Mangal" panose="02040503050203030202" pitchFamily="18" charset="0"/>
              </a:rPr>
              <a:t>[1] Pavan Kumar K. N., Marina L. Gavrilova, “Latent Personality Traits Assessment From Social Network Activity Using Contextual Language Embedding”, Transactions on Computational Social Systems ( Volume: 9, Issue: 2, April 2022), 2021</a:t>
            </a:r>
          </a:p>
          <a:p>
            <a:pPr marL="0" indent="0" algn="just">
              <a:buNone/>
            </a:pPr>
            <a:r>
              <a:rPr lang="en-IN" sz="1600" dirty="0">
                <a:effectLst/>
                <a:latin typeface="Times New Roman" panose="02020603050405020304" pitchFamily="18" charset="0"/>
                <a:ea typeface="DengXian" panose="02010600030101010101" pitchFamily="2" charset="-122"/>
                <a:cs typeface="Mangal" panose="02040503050203030202" pitchFamily="18" charset="0"/>
              </a:rPr>
              <a:t>[2]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Wajiha</a:t>
            </a:r>
            <a:r>
              <a:rPr lang="en-IN" sz="1600" dirty="0">
                <a:effectLst/>
                <a:latin typeface="Times New Roman" panose="02020603050405020304" pitchFamily="18" charset="0"/>
                <a:ea typeface="DengXian" panose="02010600030101010101" pitchFamily="2" charset="-122"/>
                <a:cs typeface="Mangal" panose="02040503050203030202" pitchFamily="18" charset="0"/>
              </a:rPr>
              <a:t>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Safat</a:t>
            </a:r>
            <a:r>
              <a:rPr lang="en-IN" sz="1600" dirty="0">
                <a:effectLst/>
                <a:latin typeface="Times New Roman" panose="02020603050405020304" pitchFamily="18" charset="0"/>
                <a:ea typeface="DengXian" panose="02010600030101010101" pitchFamily="2" charset="-122"/>
                <a:cs typeface="Mangal" panose="02040503050203030202" pitchFamily="18" charset="0"/>
              </a:rPr>
              <a:t>,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Sohail</a:t>
            </a:r>
            <a:r>
              <a:rPr lang="en-IN" sz="1600" dirty="0">
                <a:effectLst/>
                <a:latin typeface="Times New Roman" panose="02020603050405020304" pitchFamily="18" charset="0"/>
                <a:ea typeface="DengXian" panose="02010600030101010101" pitchFamily="2" charset="-122"/>
                <a:cs typeface="Mangal" panose="02040503050203030202" pitchFamily="18" charset="0"/>
              </a:rPr>
              <a:t> Asghar,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Saira</a:t>
            </a:r>
            <a:r>
              <a:rPr lang="en-IN" sz="1600" dirty="0">
                <a:effectLst/>
                <a:latin typeface="Times New Roman" panose="02020603050405020304" pitchFamily="18" charset="0"/>
                <a:ea typeface="DengXian" panose="02010600030101010101" pitchFamily="2" charset="-122"/>
                <a:cs typeface="Mangal" panose="02040503050203030202" pitchFamily="18" charset="0"/>
              </a:rPr>
              <a:t>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Andleeb</a:t>
            </a:r>
            <a:r>
              <a:rPr lang="en-IN" sz="1600" dirty="0">
                <a:effectLst/>
                <a:latin typeface="Times New Roman" panose="02020603050405020304" pitchFamily="18" charset="0"/>
                <a:ea typeface="DengXian" panose="02010600030101010101" pitchFamily="2" charset="-122"/>
                <a:cs typeface="Mangal" panose="02040503050203030202" pitchFamily="18" charset="0"/>
              </a:rPr>
              <a:t> Gillani, “Empirical Analysis for Crime Prediction and Forecasting Using Machine Learning and Deep Learning Techniques”, IEEE Access ( Volume: 9), 2021</a:t>
            </a:r>
          </a:p>
          <a:p>
            <a:pPr marL="0" indent="0" algn="just">
              <a:buNone/>
            </a:pPr>
            <a:r>
              <a:rPr lang="en-IN" sz="1600" dirty="0">
                <a:effectLst/>
                <a:latin typeface="Times New Roman" panose="02020603050405020304" pitchFamily="18" charset="0"/>
                <a:ea typeface="DengXian" panose="02010600030101010101" pitchFamily="2" charset="-122"/>
                <a:cs typeface="Mangal" panose="02040503050203030202" pitchFamily="18" charset="0"/>
              </a:rPr>
              <a:t>[3] B.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Sivanagaleela</a:t>
            </a:r>
            <a:r>
              <a:rPr lang="en-IN" sz="1600" dirty="0">
                <a:effectLst/>
                <a:latin typeface="Times New Roman" panose="02020603050405020304" pitchFamily="18" charset="0"/>
                <a:ea typeface="DengXian" panose="02010600030101010101" pitchFamily="2" charset="-122"/>
                <a:cs typeface="Mangal" panose="02040503050203030202" pitchFamily="18" charset="0"/>
              </a:rPr>
              <a:t>, S. Rajesh, “Crime Analysis and Prediction Using Fuzzy C-Means Algorithm”, 3rd International Conference on Trends in Electronics and Informatics (ICOEI), 2019</a:t>
            </a:r>
          </a:p>
          <a:p>
            <a:pPr marL="0" indent="0" algn="just">
              <a:buNone/>
            </a:pPr>
            <a:r>
              <a:rPr lang="en-IN" sz="1600" dirty="0">
                <a:effectLst/>
                <a:latin typeface="Times New Roman" panose="02020603050405020304" pitchFamily="18" charset="0"/>
                <a:ea typeface="DengXian" panose="02010600030101010101" pitchFamily="2" charset="-122"/>
                <a:cs typeface="Mangal" panose="02040503050203030202" pitchFamily="18" charset="0"/>
              </a:rPr>
              <a:t>[4] Myung-Sun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Baek</a:t>
            </a:r>
            <a:r>
              <a:rPr lang="en-IN" sz="1600" dirty="0">
                <a:effectLst/>
                <a:latin typeface="Times New Roman" panose="02020603050405020304" pitchFamily="18" charset="0"/>
                <a:ea typeface="DengXian" panose="02010600030101010101" pitchFamily="2" charset="-122"/>
                <a:cs typeface="Mangal" panose="02040503050203030202" pitchFamily="18" charset="0"/>
              </a:rPr>
              <a:t>,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Wonjoo</a:t>
            </a:r>
            <a:r>
              <a:rPr lang="en-IN" sz="1600" dirty="0">
                <a:effectLst/>
                <a:latin typeface="Times New Roman" panose="02020603050405020304" pitchFamily="18" charset="0"/>
                <a:ea typeface="DengXian" panose="02010600030101010101" pitchFamily="2" charset="-122"/>
                <a:cs typeface="Mangal" panose="02040503050203030202" pitchFamily="18" charset="0"/>
              </a:rPr>
              <a:t> Park,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Jaehong</a:t>
            </a:r>
            <a:r>
              <a:rPr lang="en-IN" sz="1600" dirty="0">
                <a:effectLst/>
                <a:latin typeface="Times New Roman" panose="02020603050405020304" pitchFamily="18" charset="0"/>
                <a:ea typeface="DengXian" panose="02010600030101010101" pitchFamily="2" charset="-122"/>
                <a:cs typeface="Mangal" panose="02040503050203030202" pitchFamily="18" charset="0"/>
              </a:rPr>
              <a:t> Park, Kwang-Ho Jang, Yong-Tae Lee, “Smart Policing Technique With Crime Type and Risk Score Prediction Based on Machine Learning for Early Awareness of Risk Situation”, IEEE Access ( Volume: 9), 2021</a:t>
            </a:r>
          </a:p>
          <a:p>
            <a:pPr marL="0" indent="0" algn="just">
              <a:buNone/>
            </a:pPr>
            <a:r>
              <a:rPr lang="en-IN" sz="1600" dirty="0">
                <a:effectLst/>
                <a:latin typeface="Times New Roman" panose="02020603050405020304" pitchFamily="18" charset="0"/>
                <a:ea typeface="DengXian" panose="02010600030101010101" pitchFamily="2" charset="-122"/>
                <a:cs typeface="Mangal" panose="02040503050203030202" pitchFamily="18" charset="0"/>
              </a:rPr>
              <a:t>[5] Sai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Tarlekar</a:t>
            </a:r>
            <a:r>
              <a:rPr lang="en-IN" sz="1600" dirty="0">
                <a:effectLst/>
                <a:latin typeface="Times New Roman" panose="02020603050405020304" pitchFamily="18" charset="0"/>
                <a:ea typeface="DengXian" panose="02010600030101010101" pitchFamily="2" charset="-122"/>
                <a:cs typeface="Mangal" panose="02040503050203030202" pitchFamily="18" charset="0"/>
              </a:rPr>
              <a:t>, Rucha Bhosle, Elysia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D'souza</a:t>
            </a:r>
            <a:r>
              <a:rPr lang="en-IN" sz="1600" dirty="0">
                <a:effectLst/>
                <a:latin typeface="Times New Roman" panose="02020603050405020304" pitchFamily="18" charset="0"/>
                <a:ea typeface="DengXian" panose="02010600030101010101" pitchFamily="2" charset="-122"/>
                <a:cs typeface="Mangal" panose="02040503050203030202" pitchFamily="18" charset="0"/>
              </a:rPr>
              <a:t>, Sana Sheikh, “Geographical Crime Rate Prediction System”, IEEE India Council International Subsections Conference (INDISCON), 2021</a:t>
            </a: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p:txBody>
      </p:sp>
      <p:sp>
        <p:nvSpPr>
          <p:cNvPr id="6" name="Date Placeholder 5">
            <a:extLst>
              <a:ext uri="{FF2B5EF4-FFF2-40B4-BE49-F238E27FC236}">
                <a16:creationId xmlns:a16="http://schemas.microsoft.com/office/drawing/2014/main" id="{B8BD94B3-A24F-4607-AC75-A2E30847E9F0}"/>
              </a:ext>
            </a:extLst>
          </p:cNvPr>
          <p:cNvSpPr>
            <a:spLocks noGrp="1"/>
          </p:cNvSpPr>
          <p:nvPr>
            <p:ph type="dt" sz="half" idx="10"/>
          </p:nvPr>
        </p:nvSpPr>
        <p:spPr/>
        <p:txBody>
          <a:bodyPr/>
          <a:lstStyle/>
          <a:p>
            <a:fld id="{55BBB77E-706F-4434-957B-D8355BF4ED0A}" type="datetime1">
              <a:rPr lang="en-IN" smtClean="0"/>
              <a:t>10-02-2023</a:t>
            </a:fld>
            <a:endParaRPr lang="en-IN"/>
          </a:p>
        </p:txBody>
      </p:sp>
      <p:sp>
        <p:nvSpPr>
          <p:cNvPr id="4" name="Footer Placeholder 3">
            <a:extLst>
              <a:ext uri="{FF2B5EF4-FFF2-40B4-BE49-F238E27FC236}">
                <a16:creationId xmlns:a16="http://schemas.microsoft.com/office/drawing/2014/main" id="{8C23EAC7-8825-4F46-B008-2C90C4B3E52D}"/>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33F06477-20F1-454F-8B2E-5F96AD13CEA5}"/>
              </a:ext>
            </a:extLst>
          </p:cNvPr>
          <p:cNvSpPr>
            <a:spLocks noGrp="1"/>
          </p:cNvSpPr>
          <p:nvPr>
            <p:ph type="sldNum" sz="quarter" idx="12"/>
          </p:nvPr>
        </p:nvSpPr>
        <p:spPr/>
        <p:txBody>
          <a:bodyPr/>
          <a:lstStyle/>
          <a:p>
            <a:fld id="{FA00FD27-8DB0-4CB2-BD37-BEA95C6A1008}" type="slidenum">
              <a:rPr lang="en-IN" smtClean="0"/>
              <a:t>20</a:t>
            </a:fld>
            <a:endParaRPr lang="en-IN"/>
          </a:p>
        </p:txBody>
      </p:sp>
    </p:spTree>
    <p:extLst>
      <p:ext uri="{BB962C8B-B14F-4D97-AF65-F5344CB8AC3E}">
        <p14:creationId xmlns:p14="http://schemas.microsoft.com/office/powerpoint/2010/main" val="103178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8840"/>
            <a:ext cx="8229600" cy="4018451"/>
          </a:xfrm>
        </p:spPr>
        <p:txBody>
          <a:bodyPr>
            <a:normAutofit lnSpcReduction="10000"/>
          </a:bodyPr>
          <a:lstStyle/>
          <a:p>
            <a:pPr marL="0" indent="0" algn="just">
              <a:buNone/>
            </a:pPr>
            <a:r>
              <a:rPr lang="en-IN" sz="1600" dirty="0">
                <a:effectLst/>
                <a:latin typeface="Times New Roman" panose="02020603050405020304" pitchFamily="18" charset="0"/>
                <a:ea typeface="DengXian" panose="02010600030101010101" pitchFamily="2" charset="-122"/>
                <a:cs typeface="Mangal" panose="02040503050203030202" pitchFamily="18" charset="0"/>
              </a:rPr>
              <a:t>[6] Lavanya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Elluri</a:t>
            </a:r>
            <a:r>
              <a:rPr lang="en-IN" sz="1600" dirty="0">
                <a:effectLst/>
                <a:latin typeface="Times New Roman" panose="02020603050405020304" pitchFamily="18" charset="0"/>
                <a:ea typeface="DengXian" panose="02010600030101010101" pitchFamily="2" charset="-122"/>
                <a:cs typeface="Mangal" panose="02040503050203030202" pitchFamily="18" charset="0"/>
              </a:rPr>
              <a:t>, Varun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Mandalapu</a:t>
            </a:r>
            <a:r>
              <a:rPr lang="en-IN" sz="1600" dirty="0">
                <a:effectLst/>
                <a:latin typeface="Times New Roman" panose="02020603050405020304" pitchFamily="18" charset="0"/>
                <a:ea typeface="DengXian" panose="02010600030101010101" pitchFamily="2" charset="-122"/>
                <a:cs typeface="Mangal" panose="02040503050203030202" pitchFamily="18" charset="0"/>
              </a:rPr>
              <a:t>,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Nirmalya</a:t>
            </a:r>
            <a:r>
              <a:rPr lang="en-IN" sz="1600" dirty="0">
                <a:effectLst/>
                <a:latin typeface="Times New Roman" panose="02020603050405020304" pitchFamily="18" charset="0"/>
                <a:ea typeface="DengXian" panose="02010600030101010101" pitchFamily="2" charset="-122"/>
                <a:cs typeface="Mangal" panose="02040503050203030202" pitchFamily="18" charset="0"/>
              </a:rPr>
              <a:t> Roy, “Developing Machine Learning Based Predictive Models for Smart Policing”, IEEE International Conference on Smart Computing (SMARTCOMP), 2019</a:t>
            </a:r>
          </a:p>
          <a:p>
            <a:pPr marL="0" indent="0" algn="just">
              <a:buNone/>
            </a:pPr>
            <a:r>
              <a:rPr lang="en-IN" sz="1600" dirty="0">
                <a:effectLst/>
                <a:latin typeface="Times New Roman" panose="02020603050405020304" pitchFamily="18" charset="0"/>
                <a:ea typeface="DengXian" panose="02010600030101010101" pitchFamily="2" charset="-122"/>
                <a:cs typeface="Mangal" panose="02040503050203030202" pitchFamily="18" charset="0"/>
              </a:rPr>
              <a:t>[7] Saroj Kumar Dash, Ilya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Safro</a:t>
            </a:r>
            <a:r>
              <a:rPr lang="en-IN" sz="1600" dirty="0">
                <a:effectLst/>
                <a:latin typeface="Times New Roman" panose="02020603050405020304" pitchFamily="18" charset="0"/>
                <a:ea typeface="DengXian" panose="02010600030101010101" pitchFamily="2" charset="-122"/>
                <a:cs typeface="Mangal" panose="02040503050203030202" pitchFamily="18" charset="0"/>
              </a:rPr>
              <a:t>,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Ravisutha</a:t>
            </a:r>
            <a:r>
              <a:rPr lang="en-IN" sz="1600" dirty="0">
                <a:effectLst/>
                <a:latin typeface="Times New Roman" panose="02020603050405020304" pitchFamily="18" charset="0"/>
                <a:ea typeface="DengXian" panose="02010600030101010101" pitchFamily="2" charset="-122"/>
                <a:cs typeface="Mangal" panose="02040503050203030202" pitchFamily="18" charset="0"/>
              </a:rPr>
              <a:t>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Sakrepatna</a:t>
            </a:r>
            <a:r>
              <a:rPr lang="en-IN" sz="1600" dirty="0">
                <a:effectLst/>
                <a:latin typeface="Times New Roman" panose="02020603050405020304" pitchFamily="18" charset="0"/>
                <a:ea typeface="DengXian" panose="02010600030101010101" pitchFamily="2" charset="-122"/>
                <a:cs typeface="Mangal" panose="02040503050203030202" pitchFamily="18" charset="0"/>
              </a:rPr>
              <a:t>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Srinivasamurthy</a:t>
            </a:r>
            <a:r>
              <a:rPr lang="en-IN" sz="1600" dirty="0">
                <a:effectLst/>
                <a:latin typeface="Times New Roman" panose="02020603050405020304" pitchFamily="18" charset="0"/>
                <a:ea typeface="DengXian" panose="02010600030101010101" pitchFamily="2" charset="-122"/>
                <a:cs typeface="Mangal" panose="02040503050203030202" pitchFamily="18" charset="0"/>
              </a:rPr>
              <a:t>,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Spatio</a:t>
            </a:r>
            <a:r>
              <a:rPr lang="en-IN" sz="1600" dirty="0">
                <a:effectLst/>
                <a:latin typeface="Times New Roman" panose="02020603050405020304" pitchFamily="18" charset="0"/>
                <a:ea typeface="DengXian" panose="02010600030101010101" pitchFamily="2" charset="-122"/>
                <a:cs typeface="Mangal" panose="02040503050203030202" pitchFamily="18" charset="0"/>
              </a:rPr>
              <a:t>-temporal prediction of crimes using network analytic approach”, IEEE International Conference on Big Data (Big Data), 2019</a:t>
            </a:r>
          </a:p>
          <a:p>
            <a:pPr marL="0" indent="0" algn="just">
              <a:buNone/>
            </a:pPr>
            <a:r>
              <a:rPr lang="en-IN" sz="1600" dirty="0">
                <a:effectLst/>
                <a:latin typeface="Times New Roman" panose="02020603050405020304" pitchFamily="18" charset="0"/>
                <a:ea typeface="DengXian" panose="02010600030101010101" pitchFamily="2" charset="-122"/>
                <a:cs typeface="Mangal" panose="02040503050203030202" pitchFamily="18" charset="0"/>
              </a:rPr>
              <a:t>[8]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Suhong</a:t>
            </a:r>
            <a:r>
              <a:rPr lang="en-IN" sz="1600" dirty="0">
                <a:effectLst/>
                <a:latin typeface="Times New Roman" panose="02020603050405020304" pitchFamily="18" charset="0"/>
                <a:ea typeface="DengXian" panose="02010600030101010101" pitchFamily="2" charset="-122"/>
                <a:cs typeface="Mangal" panose="02040503050203030202" pitchFamily="18" charset="0"/>
              </a:rPr>
              <a:t> Kim, Param Joshi, Parminder Singh Kalsi,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Pooya</a:t>
            </a:r>
            <a:r>
              <a:rPr lang="en-IN" sz="1600" dirty="0">
                <a:effectLst/>
                <a:latin typeface="Times New Roman" panose="02020603050405020304" pitchFamily="18" charset="0"/>
                <a:ea typeface="DengXian" panose="02010600030101010101" pitchFamily="2" charset="-122"/>
                <a:cs typeface="Mangal" panose="02040503050203030202" pitchFamily="18" charset="0"/>
              </a:rPr>
              <a:t> Taheri, “Crime Analysis Through Machine Learning”, IEEE 9th Annual Information Technology, Electronics and Mobile Communication Conference (IEMCON), 2019</a:t>
            </a:r>
          </a:p>
          <a:p>
            <a:pPr marL="0" indent="0" algn="just">
              <a:buNone/>
            </a:pPr>
            <a:r>
              <a:rPr lang="en-IN" sz="1600" dirty="0">
                <a:effectLst/>
                <a:latin typeface="Times New Roman" panose="02020603050405020304" pitchFamily="18" charset="0"/>
                <a:ea typeface="DengXian" panose="02010600030101010101" pitchFamily="2" charset="-122"/>
                <a:cs typeface="Mangal" panose="02040503050203030202" pitchFamily="18" charset="0"/>
              </a:rPr>
              <a:t>[9] Charlie Catlett, Eugenio Cesario, Domenico Talia, Andrea Vinci, “A Data-Driven Approach for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Spatio</a:t>
            </a:r>
            <a:r>
              <a:rPr lang="en-IN" sz="1600" dirty="0">
                <a:effectLst/>
                <a:latin typeface="Times New Roman" panose="02020603050405020304" pitchFamily="18" charset="0"/>
                <a:ea typeface="DengXian" panose="02010600030101010101" pitchFamily="2" charset="-122"/>
                <a:cs typeface="Mangal" panose="02040503050203030202" pitchFamily="18" charset="0"/>
              </a:rPr>
              <a:t>-Temporal Crime Predictions in Smart Cities”, IEEE International Conference on Smart Computing (SMARTCOMP), 2018</a:t>
            </a:r>
          </a:p>
          <a:p>
            <a:pPr marL="0" indent="0" algn="just">
              <a:buNone/>
            </a:pPr>
            <a:r>
              <a:rPr lang="en-IN" sz="1600" dirty="0">
                <a:effectLst/>
                <a:latin typeface="Times New Roman" panose="02020603050405020304" pitchFamily="18" charset="0"/>
                <a:ea typeface="DengXian" panose="02010600030101010101" pitchFamily="2" charset="-122"/>
                <a:cs typeface="Mangal" panose="02040503050203030202" pitchFamily="18" charset="0"/>
              </a:rPr>
              <a:t>[10] Nelson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Baloian</a:t>
            </a:r>
            <a:r>
              <a:rPr lang="en-IN" sz="1600" dirty="0">
                <a:effectLst/>
                <a:latin typeface="Times New Roman" panose="02020603050405020304" pitchFamily="18" charset="0"/>
                <a:ea typeface="DengXian" panose="02010600030101010101" pitchFamily="2" charset="-122"/>
                <a:cs typeface="Mangal" panose="02040503050203030202" pitchFamily="18" charset="0"/>
              </a:rPr>
              <a:t>, Col. Enrique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Bassaletti</a:t>
            </a:r>
            <a:r>
              <a:rPr lang="en-IN" sz="1600" dirty="0">
                <a:effectLst/>
                <a:latin typeface="Times New Roman" panose="02020603050405020304" pitchFamily="18" charset="0"/>
                <a:ea typeface="DengXian" panose="02010600030101010101" pitchFamily="2" charset="-122"/>
                <a:cs typeface="Mangal" panose="02040503050203030202" pitchFamily="18" charset="0"/>
              </a:rPr>
              <a:t>, Mario Fernández, Oscar Figueroa, Pablo Fuentes, Raúl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Manasevich</a:t>
            </a:r>
            <a:r>
              <a:rPr lang="en-IN" sz="1600" dirty="0">
                <a:effectLst/>
                <a:latin typeface="Times New Roman" panose="02020603050405020304" pitchFamily="18" charset="0"/>
                <a:ea typeface="DengXian" panose="02010600030101010101" pitchFamily="2" charset="-122"/>
                <a:cs typeface="Mangal" panose="02040503050203030202" pitchFamily="18" charset="0"/>
              </a:rPr>
              <a:t>, Marcos Orchard, Sergio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Peñafiel</a:t>
            </a:r>
            <a:r>
              <a:rPr lang="en-IN" sz="1600" dirty="0">
                <a:effectLst/>
                <a:latin typeface="Times New Roman" panose="02020603050405020304" pitchFamily="18" charset="0"/>
                <a:ea typeface="DengXian" panose="02010600030101010101" pitchFamily="2" charset="-122"/>
                <a:cs typeface="Mangal" panose="02040503050203030202" pitchFamily="18" charset="0"/>
              </a:rPr>
              <a:t>, José A. Pino, Mario Vergara, “Crime prediction using patterns and context”, IEEE 21st International Conference on Computer Supported Cooperative Work in Design (CSCWD), 2017</a:t>
            </a: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a:p>
            <a:pPr marL="0" indent="0" algn="just">
              <a:buNone/>
            </a:pPr>
            <a:endParaRPr lang="en-IN" sz="1600" dirty="0">
              <a:effectLst/>
              <a:latin typeface="Times New Roman" panose="02020603050405020304" pitchFamily="18" charset="0"/>
              <a:ea typeface="DengXian" panose="02010600030101010101" pitchFamily="2" charset="-122"/>
              <a:cs typeface="Mangal" panose="02040503050203030202" pitchFamily="18" charset="0"/>
            </a:endParaRPr>
          </a:p>
        </p:txBody>
      </p:sp>
      <p:sp>
        <p:nvSpPr>
          <p:cNvPr id="5" name="Date Placeholder 4">
            <a:extLst>
              <a:ext uri="{FF2B5EF4-FFF2-40B4-BE49-F238E27FC236}">
                <a16:creationId xmlns:a16="http://schemas.microsoft.com/office/drawing/2014/main" id="{E2B8072D-C18E-4378-9357-4AF87058C4E0}"/>
              </a:ext>
            </a:extLst>
          </p:cNvPr>
          <p:cNvSpPr>
            <a:spLocks noGrp="1"/>
          </p:cNvSpPr>
          <p:nvPr>
            <p:ph type="dt" sz="half" idx="10"/>
          </p:nvPr>
        </p:nvSpPr>
        <p:spPr/>
        <p:txBody>
          <a:bodyPr/>
          <a:lstStyle/>
          <a:p>
            <a:fld id="{747948F5-3D04-4C41-85E6-B1A4E0F730CC}" type="datetime1">
              <a:rPr lang="en-IN" smtClean="0"/>
              <a:t>10-02-2023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21</a:t>
            </a:fld>
            <a:endParaRPr lang="en-IN"/>
          </a:p>
        </p:txBody>
      </p:sp>
      <p:sp>
        <p:nvSpPr>
          <p:cNvPr id="6" name="Title 1">
            <a:extLst>
              <a:ext uri="{FF2B5EF4-FFF2-40B4-BE49-F238E27FC236}">
                <a16:creationId xmlns:a16="http://schemas.microsoft.com/office/drawing/2014/main" id="{6077EB6B-F7E0-025C-7B60-406FD72CBF08}"/>
              </a:ext>
            </a:extLst>
          </p:cNvPr>
          <p:cNvSpPr>
            <a:spLocks noGrp="1"/>
          </p:cNvSpPr>
          <p:nvPr>
            <p:ph type="title"/>
          </p:nvPr>
        </p:nvSpPr>
        <p:spPr>
          <a:xfrm>
            <a:off x="685800" y="484632"/>
            <a:ext cx="7772400" cy="1238714"/>
          </a:xfrm>
        </p:spPr>
        <p:txBody>
          <a:bodyPr>
            <a:normAutofit/>
          </a:bodyPr>
          <a:lstStyle/>
          <a:p>
            <a:r>
              <a:rPr lang="en-IN" sz="2400" b="1" dirty="0">
                <a:latin typeface="Times New Roman" pitchFamily="18" charset="0"/>
                <a:cs typeface="Times New Roman" pitchFamily="18" charset="0"/>
              </a:rPr>
              <a:t>REFERENCES</a:t>
            </a:r>
            <a:endParaRPr lang="en-IN" sz="2400" dirty="0"/>
          </a:p>
        </p:txBody>
      </p:sp>
    </p:spTree>
    <p:extLst>
      <p:ext uri="{BB962C8B-B14F-4D97-AF65-F5344CB8AC3E}">
        <p14:creationId xmlns:p14="http://schemas.microsoft.com/office/powerpoint/2010/main" val="841620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C9D47-FBE2-4144-A5BA-50251D7D95AC}"/>
              </a:ext>
            </a:extLst>
          </p:cNvPr>
          <p:cNvSpPr>
            <a:spLocks noGrp="1"/>
          </p:cNvSpPr>
          <p:nvPr>
            <p:ph idx="1"/>
          </p:nvPr>
        </p:nvSpPr>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
        <p:nvSpPr>
          <p:cNvPr id="6" name="Date Placeholder 5">
            <a:extLst>
              <a:ext uri="{FF2B5EF4-FFF2-40B4-BE49-F238E27FC236}">
                <a16:creationId xmlns:a16="http://schemas.microsoft.com/office/drawing/2014/main" id="{302DFB27-7EC0-4745-973C-44A9C582AD03}"/>
              </a:ext>
            </a:extLst>
          </p:cNvPr>
          <p:cNvSpPr>
            <a:spLocks noGrp="1"/>
          </p:cNvSpPr>
          <p:nvPr>
            <p:ph type="dt" sz="half" idx="10"/>
          </p:nvPr>
        </p:nvSpPr>
        <p:spPr/>
        <p:txBody>
          <a:bodyPr/>
          <a:lstStyle/>
          <a:p>
            <a:fld id="{9AA6929D-FBF1-49B9-B7EB-CAFAE318BF09}" type="datetime1">
              <a:rPr lang="en-IN" smtClean="0"/>
              <a:t>10-02-2023</a:t>
            </a:fld>
            <a:endParaRPr lang="en-IN"/>
          </a:p>
        </p:txBody>
      </p:sp>
      <p:sp>
        <p:nvSpPr>
          <p:cNvPr id="4" name="Footer Placeholder 3">
            <a:extLst>
              <a:ext uri="{FF2B5EF4-FFF2-40B4-BE49-F238E27FC236}">
                <a16:creationId xmlns:a16="http://schemas.microsoft.com/office/drawing/2014/main" id="{D7225A90-8D86-4B8E-9553-6DE38BE15427}"/>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6D7E6ECF-1BC3-4381-AC30-A5687D802628}"/>
              </a:ext>
            </a:extLst>
          </p:cNvPr>
          <p:cNvSpPr>
            <a:spLocks noGrp="1"/>
          </p:cNvSpPr>
          <p:nvPr>
            <p:ph type="sldNum" sz="quarter" idx="12"/>
          </p:nvPr>
        </p:nvSpPr>
        <p:spPr/>
        <p:txBody>
          <a:bodyPr/>
          <a:lstStyle/>
          <a:p>
            <a:fld id="{FA00FD27-8DB0-4CB2-BD37-BEA95C6A1008}" type="slidenum">
              <a:rPr lang="en-IN" smtClean="0"/>
              <a:t>22</a:t>
            </a:fld>
            <a:endParaRPr lang="en-IN"/>
          </a:p>
        </p:txBody>
      </p:sp>
    </p:spTree>
    <p:extLst>
      <p:ext uri="{BB962C8B-B14F-4D97-AF65-F5344CB8AC3E}">
        <p14:creationId xmlns:p14="http://schemas.microsoft.com/office/powerpoint/2010/main" val="131513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57200" y="1556793"/>
            <a:ext cx="8435280" cy="4536504"/>
          </a:xfrm>
        </p:spPr>
        <p:txBody>
          <a:bodyPr>
            <a:noAutofit/>
          </a:bodyPr>
          <a:lstStyle/>
          <a:p>
            <a:pPr algn="just">
              <a:lnSpc>
                <a:spcPct val="100000"/>
              </a:lnSpc>
            </a:pPr>
            <a:r>
              <a:rPr lang="en-US" sz="1600" dirty="0">
                <a:effectLst/>
                <a:latin typeface="Times New Roman" panose="02020603050405020304" pitchFamily="18" charset="0"/>
                <a:ea typeface="Arial" panose="020B0604020202020204" pitchFamily="34" charset="0"/>
                <a:cs typeface="Times New Roman" panose="02020603050405020304" pitchFamily="18" charset="0"/>
              </a:rPr>
              <a:t>Finding both spatial and temporal criminal hotspots is the primary emphasis of this work. </a:t>
            </a:r>
          </a:p>
          <a:p>
            <a:pPr algn="just">
              <a:lnSpc>
                <a:spcPct val="100000"/>
              </a:lnSpc>
            </a:pPr>
            <a:r>
              <a:rPr lang="en-US" sz="1600" dirty="0">
                <a:effectLst/>
                <a:latin typeface="Times New Roman" panose="02020603050405020304" pitchFamily="18" charset="0"/>
                <a:ea typeface="Arial" panose="020B0604020202020204" pitchFamily="34" charset="0"/>
                <a:cs typeface="Times New Roman" panose="02020603050405020304" pitchFamily="18" charset="0"/>
              </a:rPr>
              <a:t>It examines several datasets based on crimes that have occurred in the actual world. After that, it elucidates how we implemented an algorithm in order to develop intriguing common patterns for crime hotspots. </a:t>
            </a:r>
          </a:p>
          <a:p>
            <a:pPr algn="just">
              <a:lnSpc>
                <a:spcPct val="100000"/>
              </a:lnSpc>
            </a:pPr>
            <a:r>
              <a:rPr lang="en-US" sz="1600" dirty="0">
                <a:effectLst/>
                <a:latin typeface="Times New Roman" panose="02020603050405020304" pitchFamily="18" charset="0"/>
                <a:ea typeface="Arial" panose="020B0604020202020204" pitchFamily="34" charset="0"/>
                <a:cs typeface="Times New Roman" panose="02020603050405020304" pitchFamily="18" charset="0"/>
              </a:rPr>
              <a:t>In addition, the research demonstrates how we utilized logistic regression to make predictions for possible sorts of criminal activity. </a:t>
            </a:r>
          </a:p>
          <a:p>
            <a:pPr algn="just">
              <a:lnSpc>
                <a:spcPct val="100000"/>
              </a:lnSpc>
            </a:pPr>
            <a:r>
              <a:rPr lang="en-US" sz="1600" dirty="0">
                <a:effectLst/>
                <a:latin typeface="Times New Roman" panose="02020603050405020304" pitchFamily="18" charset="0"/>
                <a:ea typeface="Arial" panose="020B0604020202020204" pitchFamily="34" charset="0"/>
                <a:cs typeface="Times New Roman" panose="02020603050405020304" pitchFamily="18" charset="0"/>
              </a:rPr>
              <a:t>This research presents an analytical study that combines our findings of crimes' dataset with its demographics information in order to capture the aspects that can affect the safety of neighborhoods. </a:t>
            </a:r>
          </a:p>
          <a:p>
            <a:pPr algn="just">
              <a:lnSpc>
                <a:spcPct val="100000"/>
              </a:lnSpc>
            </a:pPr>
            <a:r>
              <a:rPr lang="en-US" sz="1600" dirty="0">
                <a:effectLst/>
                <a:latin typeface="Times New Roman" panose="02020603050405020304" pitchFamily="18" charset="0"/>
                <a:ea typeface="Arial" panose="020B0604020202020204" pitchFamily="34" charset="0"/>
                <a:cs typeface="Times New Roman" panose="02020603050405020304" pitchFamily="18" charset="0"/>
              </a:rPr>
              <a:t>The purpose of this study is to further analyze crimes' datasets, and it is introduced in the paper. </a:t>
            </a:r>
          </a:p>
          <a:p>
            <a:pPr algn="just">
              <a:lnSpc>
                <a:spcPct val="100000"/>
              </a:lnSpc>
            </a:pPr>
            <a:r>
              <a:rPr lang="en-US" sz="1600" dirty="0">
                <a:effectLst/>
                <a:latin typeface="Times New Roman" panose="02020603050405020304" pitchFamily="18" charset="0"/>
                <a:ea typeface="Arial" panose="020B0604020202020204" pitchFamily="34" charset="0"/>
                <a:cs typeface="Times New Roman" panose="02020603050405020304" pitchFamily="18" charset="0"/>
              </a:rPr>
              <a:t>The results of implementing this method might be utilized to increase people's awareness of the dangerous regions and to assist agencies in predicting future crimes in a certain location within a specific time frame. Both outcomes would be beneficial.</a:t>
            </a:r>
            <a:endParaRPr lang="en-IN" sz="16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t>10-02-2023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3</a:t>
            </a:fld>
            <a:endParaRPr lang="en-IN" dirty="0"/>
          </a:p>
        </p:txBody>
      </p:sp>
    </p:spTree>
    <p:extLst>
      <p:ext uri="{BB962C8B-B14F-4D97-AF65-F5344CB8AC3E}">
        <p14:creationId xmlns:p14="http://schemas.microsoft.com/office/powerpoint/2010/main" val="300854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p:txBody>
          <a:bodyPr>
            <a:normAutofit fontScale="77500" lnSpcReduction="20000"/>
          </a:bodyPr>
          <a:lstStyle/>
          <a:p>
            <a:pPr marL="0" indent="0" algn="just">
              <a:lnSpc>
                <a:spcPct val="110000"/>
              </a:lnSpc>
              <a:buNone/>
            </a:pPr>
            <a:r>
              <a:rPr lang="en-IN" sz="2400" b="1" dirty="0">
                <a:latin typeface="Times New Roman" panose="02020603050405020304" pitchFamily="18" charset="0"/>
                <a:cs typeface="Times New Roman" pitchFamily="18" charset="0"/>
              </a:rPr>
              <a:t>Aim of the Project:</a:t>
            </a:r>
          </a:p>
          <a:p>
            <a:pPr marL="0" indent="0" algn="just">
              <a:lnSpc>
                <a:spcPct val="110000"/>
              </a:lnSpc>
              <a:buNone/>
            </a:pPr>
            <a:r>
              <a:rPr lang="en-US" sz="1800" dirty="0">
                <a:latin typeface="Times New Roman" panose="02020603050405020304" pitchFamily="18" charset="0"/>
                <a:cs typeface="Times New Roman" pitchFamily="18" charset="0"/>
              </a:rPr>
              <a:t>The main objective of the project is to find spatial and temporal criminal hotspots using a set of real-world datasets of crimes. Based on this Information the officials can take charge and try to reduce the crime rate. The  goal  of  this challenge  is  to  apply  machine  learning  procedures  to  find  a criminal sample with the aid of its category with the given precise time and location. The major aim of this mission is to  expect which  category  of  crime  is  most  probably  to  take  place  at  a detailed  time and  places. Crime analysis based on available information to extract crime patterns. </a:t>
            </a:r>
          </a:p>
          <a:p>
            <a:pPr marL="0" indent="0" algn="just">
              <a:lnSpc>
                <a:spcPct val="110000"/>
              </a:lnSpc>
              <a:buNone/>
            </a:pPr>
            <a:endParaRPr lang="en-IN" sz="2400" b="1" dirty="0">
              <a:latin typeface="Times New Roman" panose="02020603050405020304" pitchFamily="18" charset="0"/>
              <a:cs typeface="Times New Roman" pitchFamily="18" charset="0"/>
            </a:endParaRPr>
          </a:p>
          <a:p>
            <a:pPr marL="0" indent="0" algn="just">
              <a:lnSpc>
                <a:spcPct val="110000"/>
              </a:lnSpc>
              <a:buNone/>
            </a:pPr>
            <a:r>
              <a:rPr lang="en-US" sz="2400" b="1" dirty="0">
                <a:latin typeface="Times New Roman" panose="02020603050405020304" pitchFamily="18" charset="0"/>
                <a:cs typeface="Times New Roman" panose="02020603050405020304" pitchFamily="18" charset="0"/>
              </a:rPr>
              <a:t>Scope of the Project:</a:t>
            </a:r>
            <a:endParaRPr lang="en-US" sz="1600" dirty="0">
              <a:latin typeface="Times New Roman" panose="02020603050405020304" pitchFamily="18" charset="0"/>
              <a:cs typeface="Times New Roman" panose="02020603050405020304" pitchFamily="18" charset="0"/>
            </a:endParaRPr>
          </a:p>
          <a:p>
            <a:pPr marL="0" indent="0" algn="just">
              <a:lnSpc>
                <a:spcPct val="110000"/>
              </a:lnSpc>
              <a:buNone/>
            </a:pPr>
            <a:r>
              <a:rPr lang="en-US" sz="1800" dirty="0">
                <a:latin typeface="Times New Roman" panose="02020603050405020304" pitchFamily="18" charset="0"/>
                <a:cs typeface="Times New Roman" panose="02020603050405020304" pitchFamily="18" charset="0"/>
              </a:rPr>
              <a:t>Our  approach  will  help  regulation  enforcement agencies to have assumption ahead about the possibility of crime, which could arise at a place in a given time. This will assist them to resolve the instances faster than earlier. In addition, having this kind of knowledge would help people to  improve  their living place  choices.  On the other  hand,  police  forces can use  this solution to increase the level of crime prediction and prevention. The advantages of crime prediction techniques are they help us visualize criminal network, reduce the risk, increase crime analysts work productivity.</a:t>
            </a:r>
          </a:p>
        </p:txBody>
      </p:sp>
      <p:sp>
        <p:nvSpPr>
          <p:cNvPr id="6" name="Date Placeholder 5">
            <a:extLst>
              <a:ext uri="{FF2B5EF4-FFF2-40B4-BE49-F238E27FC236}">
                <a16:creationId xmlns:a16="http://schemas.microsoft.com/office/drawing/2014/main" id="{96522BB6-4601-43EF-9E8D-B663D9A2CC9B}"/>
              </a:ext>
            </a:extLst>
          </p:cNvPr>
          <p:cNvSpPr>
            <a:spLocks noGrp="1"/>
          </p:cNvSpPr>
          <p:nvPr>
            <p:ph type="dt" sz="half" idx="10"/>
          </p:nvPr>
        </p:nvSpPr>
        <p:spPr/>
        <p:txBody>
          <a:bodyPr/>
          <a:lstStyle/>
          <a:p>
            <a:fld id="{1CBBD127-996A-4642-9EFF-AA98AF31AED5}" type="datetime1">
              <a:rPr lang="en-IN" smtClean="0"/>
              <a:t>10-02-2023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a:p>
        </p:txBody>
      </p:sp>
    </p:spTree>
    <p:extLst>
      <p:ext uri="{BB962C8B-B14F-4D97-AF65-F5344CB8AC3E}">
        <p14:creationId xmlns:p14="http://schemas.microsoft.com/office/powerpoint/2010/main" val="194557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302"/>
            <a:ext cx="8229600" cy="1080120"/>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85800" y="1556792"/>
            <a:ext cx="7772400" cy="4615408"/>
          </a:xfrm>
        </p:spPr>
        <p:txBody>
          <a:bodyPr>
            <a:normAutofit fontScale="92500" lnSpcReduction="20000"/>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Crime reduction is becoming one of the most important social issues in enormous metropolitan areas because it influences people's concerns about their personal safety, the development of children, and individuals' socioeconomic standing. This is due to the fact that larger cities have higher crime rates than smaller cities. The crime rate forecasting method is a method that determines the crime rate by using a variety of algorithms and basing their findings on previous information. Because of the nature of our work, we are required to travel to a large number of locations on a daily basis. Google Maps may provide us one, two, or even more routes to reach our destination; nonetheless, we almost always take the shortest route, even though this indicates that we do not fully understand the path condition. This research introduces the creation and implementation of a plan based on historical crime data and evaluates the crime rate in previous places at separate moments. Because of the uncertainty over whether or not it is actually secure, we are forced to deal with a number of unfavorable scenarios. Using a collection of information taken from the real world, the purpose of this research is to identify both temporal and spatial hotspots for criminal activity. We are going to make an effort to identify the places and times of the crimes that are most likely to occur there. In addition to this, we will speculate on the kind of the offence that may be committed in the future at a given area and at a particular time. In conclusion, one of our goals is to conduct an analysis study, which will be accomplished by merging the findings that we obtained from a specific crimes dataset with the demographics information that it contains. </a:t>
            </a:r>
          </a:p>
        </p:txBody>
      </p:sp>
      <p:sp>
        <p:nvSpPr>
          <p:cNvPr id="6" name="Date Placeholder 5">
            <a:extLst>
              <a:ext uri="{FF2B5EF4-FFF2-40B4-BE49-F238E27FC236}">
                <a16:creationId xmlns:a16="http://schemas.microsoft.com/office/drawing/2014/main" id="{C89D4A2A-D8B5-4840-82DC-A6758BFB8496}"/>
              </a:ext>
            </a:extLst>
          </p:cNvPr>
          <p:cNvSpPr>
            <a:spLocks noGrp="1"/>
          </p:cNvSpPr>
          <p:nvPr>
            <p:ph type="dt" sz="half" idx="10"/>
          </p:nvPr>
        </p:nvSpPr>
        <p:spPr/>
        <p:txBody>
          <a:bodyPr/>
          <a:lstStyle/>
          <a:p>
            <a:fld id="{9D9CC52F-1A39-45FF-BF4F-DC6B8923C628}" type="datetime1">
              <a:rPr lang="en-IN" smtClean="0"/>
              <a:t>10-02-2023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Tree>
    <p:extLst>
      <p:ext uri="{BB962C8B-B14F-4D97-AF65-F5344CB8AC3E}">
        <p14:creationId xmlns:p14="http://schemas.microsoft.com/office/powerpoint/2010/main" val="140571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229600" cy="1368152"/>
          </a:xfrm>
        </p:spPr>
        <p:txBody>
          <a:bodyPr>
            <a:normAutofit/>
          </a:bodyPr>
          <a:lstStyle/>
          <a:p>
            <a:r>
              <a:rPr lang="en-IN" sz="2400" b="1" dirty="0">
                <a:latin typeface="Times New Roman" pitchFamily="18" charset="0"/>
                <a:cs typeface="Times New Roman" pitchFamily="18" charset="0"/>
              </a:rPr>
              <a:t>LITERATURE REVIEW</a:t>
            </a:r>
            <a:endParaRPr lang="en-US" sz="2400" b="1" dirty="0"/>
          </a:p>
        </p:txBody>
      </p:sp>
      <p:sp>
        <p:nvSpPr>
          <p:cNvPr id="2" name="Content Placeholder 1"/>
          <p:cNvSpPr>
            <a:spLocks noGrp="1"/>
          </p:cNvSpPr>
          <p:nvPr>
            <p:ph idx="1"/>
          </p:nvPr>
        </p:nvSpPr>
        <p:spPr>
          <a:xfrm>
            <a:off x="457200" y="1844824"/>
            <a:ext cx="8229600" cy="4162467"/>
          </a:xfrm>
        </p:spPr>
        <p:txBody>
          <a:bodyPr>
            <a:normAutofit/>
          </a:bodyPr>
          <a:lstStyle/>
          <a:p>
            <a:pPr>
              <a:buFont typeface="Wingdings" pitchFamily="2" charset="2"/>
              <a:buChar char="Ø"/>
            </a:pPr>
            <a:endParaRPr lang="en-US" sz="2000" dirty="0">
              <a:latin typeface="Times New Roman" pitchFamily="18" charset="0"/>
              <a:cs typeface="Times New Roman" pitchFamily="18" charset="0"/>
            </a:endParaRPr>
          </a:p>
          <a:p>
            <a:endParaRPr lang="en-US" sz="2400" dirty="0"/>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6895D223-330B-46C2-80AA-364D74E53CFC}" type="datetime1">
              <a:rPr lang="en-IN" smtClean="0"/>
              <a:t>10-02-2023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6</a:t>
            </a:fld>
            <a:endParaRPr lang="en-IN"/>
          </a:p>
        </p:txBody>
      </p:sp>
      <p:sp>
        <p:nvSpPr>
          <p:cNvPr id="8" name="TextBox 7">
            <a:extLst>
              <a:ext uri="{FF2B5EF4-FFF2-40B4-BE49-F238E27FC236}">
                <a16:creationId xmlns:a16="http://schemas.microsoft.com/office/drawing/2014/main" id="{34A846CC-F316-6A2E-E016-B897CB588DB0}"/>
              </a:ext>
            </a:extLst>
          </p:cNvPr>
          <p:cNvSpPr txBox="1"/>
          <p:nvPr/>
        </p:nvSpPr>
        <p:spPr>
          <a:xfrm>
            <a:off x="395536" y="2274838"/>
            <a:ext cx="8352928" cy="3943837"/>
          </a:xfrm>
          <a:prstGeom prst="rect">
            <a:avLst/>
          </a:prstGeom>
          <a:noFill/>
        </p:spPr>
        <p:txBody>
          <a:bodyPr wrap="square">
            <a:spAutoFit/>
          </a:bodyPr>
          <a:lstStyle/>
          <a:p>
            <a:pPr algn="just">
              <a:lnSpc>
                <a:spcPct val="115000"/>
              </a:lnSpc>
            </a:pPr>
            <a:r>
              <a:rPr lang="en-US" sz="1400" dirty="0">
                <a:effectLst/>
                <a:latin typeface="Times New Roman" panose="02020603050405020304" pitchFamily="18" charset="0"/>
                <a:ea typeface="DengXian" panose="02010600030101010101" pitchFamily="2" charset="-122"/>
                <a:cs typeface="Mangal" panose="02040503050203030202" pitchFamily="18" charset="0"/>
              </a:rPr>
              <a:t>[1] </a:t>
            </a:r>
            <a:r>
              <a:rPr lang="en-IN" sz="1400" dirty="0">
                <a:effectLst/>
                <a:latin typeface="Times New Roman" panose="02020603050405020304" pitchFamily="18" charset="0"/>
                <a:ea typeface="DengXian" panose="02010600030101010101" pitchFamily="2" charset="-122"/>
                <a:cs typeface="Mangal" panose="02040503050203030202" pitchFamily="18" charset="0"/>
              </a:rPr>
              <a:t>N </a:t>
            </a:r>
            <a:r>
              <a:rPr lang="en-IN" sz="1400" dirty="0" err="1">
                <a:effectLst/>
                <a:latin typeface="Times New Roman" panose="02020603050405020304" pitchFamily="18" charset="0"/>
                <a:ea typeface="DengXian" panose="02010600030101010101" pitchFamily="2" charset="-122"/>
                <a:cs typeface="Mangal" panose="02040503050203030202" pitchFamily="18" charset="0"/>
              </a:rPr>
              <a:t>Kanimozhi</a:t>
            </a:r>
            <a:r>
              <a:rPr lang="en-IN" sz="1400" dirty="0">
                <a:effectLst/>
                <a:latin typeface="Times New Roman" panose="02020603050405020304" pitchFamily="18" charset="0"/>
                <a:ea typeface="DengXian" panose="02010600030101010101" pitchFamily="2" charset="-122"/>
                <a:cs typeface="Mangal" panose="02040503050203030202" pitchFamily="18" charset="0"/>
              </a:rPr>
              <a:t>, N V </a:t>
            </a:r>
            <a:r>
              <a:rPr lang="en-IN" sz="1400" dirty="0" err="1">
                <a:effectLst/>
                <a:latin typeface="Times New Roman" panose="02020603050405020304" pitchFamily="18" charset="0"/>
                <a:ea typeface="DengXian" panose="02010600030101010101" pitchFamily="2" charset="-122"/>
                <a:cs typeface="Mangal" panose="02040503050203030202" pitchFamily="18" charset="0"/>
              </a:rPr>
              <a:t>Keerthana</a:t>
            </a:r>
            <a:r>
              <a:rPr lang="en-IN" sz="1400" dirty="0">
                <a:effectLst/>
                <a:latin typeface="Times New Roman" panose="02020603050405020304" pitchFamily="18" charset="0"/>
                <a:ea typeface="DengXian" panose="02010600030101010101" pitchFamily="2" charset="-122"/>
                <a:cs typeface="Mangal" panose="02040503050203030202" pitchFamily="18" charset="0"/>
              </a:rPr>
              <a:t>, G S Pavithra, G </a:t>
            </a:r>
            <a:r>
              <a:rPr lang="en-IN" sz="1400" dirty="0" err="1">
                <a:effectLst/>
                <a:latin typeface="Times New Roman" panose="02020603050405020304" pitchFamily="18" charset="0"/>
                <a:ea typeface="DengXian" panose="02010600030101010101" pitchFamily="2" charset="-122"/>
                <a:cs typeface="Mangal" panose="02040503050203030202" pitchFamily="18" charset="0"/>
              </a:rPr>
              <a:t>Ranjitha</a:t>
            </a:r>
            <a:r>
              <a:rPr lang="en-IN" sz="1400" dirty="0">
                <a:effectLst/>
                <a:latin typeface="Times New Roman" panose="02020603050405020304" pitchFamily="18" charset="0"/>
                <a:ea typeface="DengXian" panose="02010600030101010101" pitchFamily="2" charset="-122"/>
                <a:cs typeface="Mangal" panose="02040503050203030202" pitchFamily="18" charset="0"/>
              </a:rPr>
              <a:t>, S </a:t>
            </a:r>
            <a:r>
              <a:rPr lang="en-IN" sz="1400" dirty="0" err="1">
                <a:effectLst/>
                <a:latin typeface="Times New Roman" panose="02020603050405020304" pitchFamily="18" charset="0"/>
                <a:ea typeface="DengXian" panose="02010600030101010101" pitchFamily="2" charset="-122"/>
                <a:cs typeface="Mangal" panose="02040503050203030202" pitchFamily="18" charset="0"/>
              </a:rPr>
              <a:t>Yuvarani</a:t>
            </a:r>
            <a:r>
              <a:rPr lang="en-IN" sz="1400" dirty="0">
                <a:effectLst/>
                <a:latin typeface="Times New Roman" panose="02020603050405020304" pitchFamily="18" charset="0"/>
                <a:ea typeface="DengXian" panose="02010600030101010101" pitchFamily="2" charset="-122"/>
                <a:cs typeface="Mangal" panose="02040503050203030202" pitchFamily="18" charset="0"/>
              </a:rPr>
              <a:t>, “CRIME Type and Occurrence Prediction Using Machine Learning Algorithm”, International Conference on Artificial Intelligence and Smart Systems (ICAIS), 2021</a:t>
            </a:r>
          </a:p>
          <a:p>
            <a:pPr algn="just">
              <a:lnSpc>
                <a:spcPct val="115000"/>
              </a:lnSpc>
            </a:pPr>
            <a:endParaRPr lang="en-IN" sz="1400" dirty="0">
              <a:effectLst/>
              <a:latin typeface="Calibri" panose="020F0502020204030204" pitchFamily="34" charset="0"/>
              <a:ea typeface="DengXian" panose="02010600030101010101" pitchFamily="2" charset="-122"/>
              <a:cs typeface="Mangal" panose="02040503050203030202" pitchFamily="18" charset="0"/>
            </a:endParaRPr>
          </a:p>
          <a:p>
            <a:pPr algn="just">
              <a:lnSpc>
                <a:spcPct val="115000"/>
              </a:lnSpc>
            </a:pPr>
            <a:r>
              <a:rPr lang="en-US" sz="1400" dirty="0">
                <a:effectLst/>
                <a:latin typeface="Times New Roman" panose="02020603050405020304" pitchFamily="18" charset="0"/>
                <a:ea typeface="DengXian" panose="02010600030101010101" pitchFamily="2" charset="-122"/>
                <a:cs typeface="Mangal" panose="02040503050203030202" pitchFamily="18" charset="0"/>
              </a:rPr>
              <a:t>In this study, N </a:t>
            </a:r>
            <a:r>
              <a:rPr lang="en-US" sz="1400" dirty="0" err="1">
                <a:effectLst/>
                <a:latin typeface="Times New Roman" panose="02020603050405020304" pitchFamily="18" charset="0"/>
                <a:ea typeface="DengXian" panose="02010600030101010101" pitchFamily="2" charset="-122"/>
                <a:cs typeface="Mangal" panose="02040503050203030202" pitchFamily="18" charset="0"/>
              </a:rPr>
              <a:t>Kanimozhi</a:t>
            </a:r>
            <a:r>
              <a:rPr lang="en-US" sz="1400" dirty="0">
                <a:effectLst/>
                <a:latin typeface="Times New Roman" panose="02020603050405020304" pitchFamily="18" charset="0"/>
                <a:ea typeface="DengXian" panose="02010600030101010101" pitchFamily="2" charset="-122"/>
                <a:cs typeface="Mangal" panose="02040503050203030202" pitchFamily="18" charset="0"/>
              </a:rPr>
              <a:t> implements such a crime pattern analysis by utilizing crime data obtained from the Kaggle open source, which is then used to predict the most recently occurring crimes. Some machine learning algorithms, such as Nave Bayes, are used in this work to classify various crime patterns, and the accuracy achieved is comparable to pre-composed works.</a:t>
            </a:r>
          </a:p>
          <a:p>
            <a:pPr algn="just">
              <a:lnSpc>
                <a:spcPct val="115000"/>
              </a:lnSpc>
            </a:pPr>
            <a:endParaRPr lang="en-US" sz="1400" dirty="0">
              <a:latin typeface="Times New Roman" panose="02020603050405020304" pitchFamily="18" charset="0"/>
              <a:ea typeface="DengXian" panose="02010600030101010101" pitchFamily="2" charset="-122"/>
              <a:cs typeface="Mangal" panose="02040503050203030202" pitchFamily="18" charset="0"/>
            </a:endParaRPr>
          </a:p>
          <a:p>
            <a:pPr algn="just"/>
            <a:r>
              <a:rPr lang="en-US" sz="1400" dirty="0">
                <a:effectLst/>
                <a:latin typeface="Times New Roman" panose="02020603050405020304" pitchFamily="18" charset="0"/>
                <a:ea typeface="DengXian" panose="02010600030101010101" pitchFamily="2" charset="-122"/>
                <a:cs typeface="Mangal" panose="02040503050203030202" pitchFamily="18" charset="0"/>
              </a:rPr>
              <a:t>[2] </a:t>
            </a:r>
            <a:r>
              <a:rPr lang="en-IN" sz="1400" dirty="0" err="1">
                <a:effectLst/>
                <a:latin typeface="Times New Roman" panose="02020603050405020304" pitchFamily="18" charset="0"/>
                <a:ea typeface="DengXian" panose="02010600030101010101" pitchFamily="2" charset="-122"/>
                <a:cs typeface="Mangal" panose="02040503050203030202" pitchFamily="18" charset="0"/>
              </a:rPr>
              <a:t>Wajiha</a:t>
            </a:r>
            <a:r>
              <a:rPr lang="en-IN" sz="1400" dirty="0">
                <a:effectLst/>
                <a:latin typeface="Times New Roman" panose="02020603050405020304" pitchFamily="18" charset="0"/>
                <a:ea typeface="DengXian" panose="02010600030101010101" pitchFamily="2" charset="-122"/>
                <a:cs typeface="Mangal" panose="02040503050203030202" pitchFamily="18" charset="0"/>
              </a:rPr>
              <a:t> </a:t>
            </a:r>
            <a:r>
              <a:rPr lang="en-IN" sz="1400" dirty="0" err="1">
                <a:effectLst/>
                <a:latin typeface="Times New Roman" panose="02020603050405020304" pitchFamily="18" charset="0"/>
                <a:ea typeface="DengXian" panose="02010600030101010101" pitchFamily="2" charset="-122"/>
                <a:cs typeface="Mangal" panose="02040503050203030202" pitchFamily="18" charset="0"/>
              </a:rPr>
              <a:t>Safat</a:t>
            </a:r>
            <a:r>
              <a:rPr lang="en-IN" sz="1400" dirty="0">
                <a:effectLst/>
                <a:latin typeface="Times New Roman" panose="02020603050405020304" pitchFamily="18" charset="0"/>
                <a:ea typeface="DengXian" panose="02010600030101010101" pitchFamily="2" charset="-122"/>
                <a:cs typeface="Mangal" panose="02040503050203030202" pitchFamily="18" charset="0"/>
              </a:rPr>
              <a:t>, </a:t>
            </a:r>
            <a:r>
              <a:rPr lang="en-IN" sz="1400" dirty="0" err="1">
                <a:effectLst/>
                <a:latin typeface="Times New Roman" panose="02020603050405020304" pitchFamily="18" charset="0"/>
                <a:ea typeface="DengXian" panose="02010600030101010101" pitchFamily="2" charset="-122"/>
                <a:cs typeface="Mangal" panose="02040503050203030202" pitchFamily="18" charset="0"/>
              </a:rPr>
              <a:t>Sohail</a:t>
            </a:r>
            <a:r>
              <a:rPr lang="en-IN" sz="1400" dirty="0">
                <a:effectLst/>
                <a:latin typeface="Times New Roman" panose="02020603050405020304" pitchFamily="18" charset="0"/>
                <a:ea typeface="DengXian" panose="02010600030101010101" pitchFamily="2" charset="-122"/>
                <a:cs typeface="Mangal" panose="02040503050203030202" pitchFamily="18" charset="0"/>
              </a:rPr>
              <a:t> Asghar, </a:t>
            </a:r>
            <a:r>
              <a:rPr lang="en-IN" sz="1400" dirty="0" err="1">
                <a:effectLst/>
                <a:latin typeface="Times New Roman" panose="02020603050405020304" pitchFamily="18" charset="0"/>
                <a:ea typeface="DengXian" panose="02010600030101010101" pitchFamily="2" charset="-122"/>
                <a:cs typeface="Mangal" panose="02040503050203030202" pitchFamily="18" charset="0"/>
              </a:rPr>
              <a:t>Saira</a:t>
            </a:r>
            <a:r>
              <a:rPr lang="en-IN" sz="1400" dirty="0">
                <a:effectLst/>
                <a:latin typeface="Times New Roman" panose="02020603050405020304" pitchFamily="18" charset="0"/>
                <a:ea typeface="DengXian" panose="02010600030101010101" pitchFamily="2" charset="-122"/>
                <a:cs typeface="Mangal" panose="02040503050203030202" pitchFamily="18" charset="0"/>
              </a:rPr>
              <a:t> </a:t>
            </a:r>
            <a:r>
              <a:rPr lang="en-IN" sz="1400" dirty="0" err="1">
                <a:effectLst/>
                <a:latin typeface="Times New Roman" panose="02020603050405020304" pitchFamily="18" charset="0"/>
                <a:ea typeface="DengXian" panose="02010600030101010101" pitchFamily="2" charset="-122"/>
                <a:cs typeface="Mangal" panose="02040503050203030202" pitchFamily="18" charset="0"/>
              </a:rPr>
              <a:t>Andleeb</a:t>
            </a:r>
            <a:r>
              <a:rPr lang="en-IN" sz="1400" dirty="0">
                <a:effectLst/>
                <a:latin typeface="Times New Roman" panose="02020603050405020304" pitchFamily="18" charset="0"/>
                <a:ea typeface="DengXian" panose="02010600030101010101" pitchFamily="2" charset="-122"/>
                <a:cs typeface="Mangal" panose="02040503050203030202" pitchFamily="18" charset="0"/>
              </a:rPr>
              <a:t> Gillani, “Empirical Analysis for Crime Prediction and Forecasting Using Machine Learning and Deep Learning Techniques”, IEEE Access ( Volume: 9), 2021 </a:t>
            </a:r>
          </a:p>
          <a:p>
            <a:pPr algn="just"/>
            <a:endParaRPr lang="en-IN" sz="1400" dirty="0">
              <a:effectLst/>
              <a:latin typeface="Calibri" panose="020F0502020204030204" pitchFamily="34" charset="0"/>
              <a:ea typeface="DengXian" panose="02010600030101010101" pitchFamily="2" charset="-122"/>
              <a:cs typeface="Mangal" panose="02040503050203030202" pitchFamily="18" charset="0"/>
            </a:endParaRPr>
          </a:p>
          <a:p>
            <a:pPr algn="just">
              <a:lnSpc>
                <a:spcPct val="115000"/>
              </a:lnSpc>
            </a:pPr>
            <a:r>
              <a:rPr lang="en-US" sz="1400" dirty="0">
                <a:effectLst/>
                <a:latin typeface="Times New Roman" panose="02020603050405020304" pitchFamily="18" charset="0"/>
                <a:ea typeface="DengXian" panose="02010600030101010101" pitchFamily="2" charset="-122"/>
                <a:cs typeface="Mangal" panose="02040503050203030202" pitchFamily="18" charset="0"/>
              </a:rPr>
              <a:t>To better fit the crime data, </a:t>
            </a:r>
            <a:r>
              <a:rPr lang="en-US" sz="1400" dirty="0" err="1">
                <a:effectLst/>
                <a:latin typeface="Times New Roman" panose="02020603050405020304" pitchFamily="18" charset="0"/>
                <a:ea typeface="DengXian" panose="02010600030101010101" pitchFamily="2" charset="-122"/>
                <a:cs typeface="Mangal" panose="02040503050203030202" pitchFamily="18" charset="0"/>
              </a:rPr>
              <a:t>Wajiha</a:t>
            </a:r>
            <a:r>
              <a:rPr lang="en-US" sz="1400" dirty="0">
                <a:effectLst/>
                <a:latin typeface="Times New Roman" panose="02020603050405020304" pitchFamily="18" charset="0"/>
                <a:ea typeface="DengXian" panose="02010600030101010101" pitchFamily="2" charset="-122"/>
                <a:cs typeface="Mangal" panose="02040503050203030202" pitchFamily="18" charset="0"/>
              </a:rPr>
              <a:t> </a:t>
            </a:r>
            <a:r>
              <a:rPr lang="en-US" sz="1400" dirty="0" err="1">
                <a:effectLst/>
                <a:latin typeface="Times New Roman" panose="02020603050405020304" pitchFamily="18" charset="0"/>
                <a:ea typeface="DengXian" panose="02010600030101010101" pitchFamily="2" charset="-122"/>
                <a:cs typeface="Mangal" panose="02040503050203030202" pitchFamily="18" charset="0"/>
              </a:rPr>
              <a:t>Safat</a:t>
            </a:r>
            <a:r>
              <a:rPr lang="en-US" sz="1400" dirty="0">
                <a:effectLst/>
                <a:latin typeface="Times New Roman" panose="02020603050405020304" pitchFamily="18" charset="0"/>
                <a:ea typeface="DengXian" panose="02010600030101010101" pitchFamily="2" charset="-122"/>
                <a:cs typeface="Mangal" panose="02040503050203030202" pitchFamily="18" charset="0"/>
              </a:rPr>
              <a:t> used a variety of machine learning algorithms, including logistic regression, support vector machine (SVM), Nave Bayes, k-nearest neighbors (KNN), decision tree, multilayer perceptron (MLP), random forest, and </a:t>
            </a:r>
            <a:r>
              <a:rPr lang="en-US" sz="1400" dirty="0" err="1">
                <a:effectLst/>
                <a:latin typeface="Times New Roman" panose="02020603050405020304" pitchFamily="18" charset="0"/>
                <a:ea typeface="DengXian" panose="02010600030101010101" pitchFamily="2" charset="-122"/>
                <a:cs typeface="Mangal" panose="02040503050203030202" pitchFamily="18" charset="0"/>
              </a:rPr>
              <a:t>eXtreme</a:t>
            </a:r>
            <a:r>
              <a:rPr lang="en-US" sz="1400" dirty="0">
                <a:effectLst/>
                <a:latin typeface="Times New Roman" panose="02020603050405020304" pitchFamily="18" charset="0"/>
                <a:ea typeface="DengXian" panose="02010600030101010101" pitchFamily="2" charset="-122"/>
                <a:cs typeface="Mangal" panose="02040503050203030202" pitchFamily="18" charset="0"/>
              </a:rPr>
              <a:t> Gradient Boosting (</a:t>
            </a:r>
            <a:r>
              <a:rPr lang="en-US" sz="1400" dirty="0" err="1">
                <a:effectLst/>
                <a:latin typeface="Times New Roman" panose="02020603050405020304" pitchFamily="18" charset="0"/>
                <a:ea typeface="DengXian" panose="02010600030101010101" pitchFamily="2" charset="-122"/>
                <a:cs typeface="Mangal" panose="02040503050203030202" pitchFamily="18" charset="0"/>
              </a:rPr>
              <a:t>XGBoost</a:t>
            </a:r>
            <a:r>
              <a:rPr lang="en-US" sz="1400" dirty="0">
                <a:effectLst/>
                <a:latin typeface="Times New Roman" panose="02020603050405020304" pitchFamily="18" charset="0"/>
                <a:ea typeface="DengXian" panose="02010600030101010101" pitchFamily="2" charset="-122"/>
                <a:cs typeface="Mangal" panose="02040503050203030202" pitchFamily="18" charset="0"/>
              </a:rPr>
              <a:t>), as well as time series analysis using long-short term memory (LSTM) and autoregressive integrated moving average (ARIMA). </a:t>
            </a:r>
            <a:endParaRPr lang="en-IN" sz="1400" dirty="0">
              <a:effectLst/>
              <a:latin typeface="Calibri" panose="020F0502020204030204" pitchFamily="34" charset="0"/>
              <a:ea typeface="DengXia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72504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LITERATURE REVIEW</a:t>
            </a:r>
            <a:endParaRPr lang="en-US" sz="2400"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endParaRPr lang="en-US" sz="2400" dirty="0"/>
          </a:p>
        </p:txBody>
      </p:sp>
      <p:sp>
        <p:nvSpPr>
          <p:cNvPr id="6" name="Date Placeholder 5">
            <a:extLst>
              <a:ext uri="{FF2B5EF4-FFF2-40B4-BE49-F238E27FC236}">
                <a16:creationId xmlns:a16="http://schemas.microsoft.com/office/drawing/2014/main" id="{887A5EEC-2647-4F44-8182-A31E6ECA72F6}"/>
              </a:ext>
            </a:extLst>
          </p:cNvPr>
          <p:cNvSpPr>
            <a:spLocks noGrp="1"/>
          </p:cNvSpPr>
          <p:nvPr>
            <p:ph type="dt" sz="half" idx="10"/>
          </p:nvPr>
        </p:nvSpPr>
        <p:spPr/>
        <p:txBody>
          <a:bodyPr/>
          <a:lstStyle/>
          <a:p>
            <a:fld id="{DA80EFFF-DDFB-4015-AA6A-41E3B2B29866}" type="datetime1">
              <a:rPr lang="en-IN" smtClean="0"/>
              <a:t>10-02-2023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sp>
        <p:nvSpPr>
          <p:cNvPr id="8" name="TextBox 7">
            <a:extLst>
              <a:ext uri="{FF2B5EF4-FFF2-40B4-BE49-F238E27FC236}">
                <a16:creationId xmlns:a16="http://schemas.microsoft.com/office/drawing/2014/main" id="{E003CD2D-7162-F84E-DB53-EDED18500A80}"/>
              </a:ext>
            </a:extLst>
          </p:cNvPr>
          <p:cNvSpPr txBox="1"/>
          <p:nvPr/>
        </p:nvSpPr>
        <p:spPr>
          <a:xfrm>
            <a:off x="269776" y="2049278"/>
            <a:ext cx="8604448" cy="4159280"/>
          </a:xfrm>
          <a:prstGeom prst="rect">
            <a:avLst/>
          </a:prstGeom>
          <a:noFill/>
        </p:spPr>
        <p:txBody>
          <a:bodyPr wrap="square">
            <a:spAutoFit/>
          </a:bodyPr>
          <a:lstStyle/>
          <a:p>
            <a:pPr algn="just">
              <a:lnSpc>
                <a:spcPct val="115000"/>
              </a:lnSpc>
            </a:pPr>
            <a:r>
              <a:rPr lang="en-US" sz="1400" dirty="0">
                <a:effectLst/>
                <a:latin typeface="Times New Roman" panose="02020603050405020304" pitchFamily="18" charset="0"/>
                <a:ea typeface="DengXian" panose="02010600030101010101" pitchFamily="2" charset="-122"/>
                <a:cs typeface="Mangal" panose="02040503050203030202" pitchFamily="18" charset="0"/>
              </a:rPr>
              <a:t>[3] </a:t>
            </a:r>
            <a:r>
              <a:rPr lang="en-IN" sz="1400" dirty="0">
                <a:effectLst/>
                <a:latin typeface="Times New Roman" panose="02020603050405020304" pitchFamily="18" charset="0"/>
                <a:ea typeface="DengXian" panose="02010600030101010101" pitchFamily="2" charset="-122"/>
                <a:cs typeface="Mangal" panose="02040503050203030202" pitchFamily="18" charset="0"/>
              </a:rPr>
              <a:t>B. </a:t>
            </a:r>
            <a:r>
              <a:rPr lang="en-IN" sz="1400" dirty="0" err="1">
                <a:effectLst/>
                <a:latin typeface="Times New Roman" panose="02020603050405020304" pitchFamily="18" charset="0"/>
                <a:ea typeface="DengXian" panose="02010600030101010101" pitchFamily="2" charset="-122"/>
                <a:cs typeface="Mangal" panose="02040503050203030202" pitchFamily="18" charset="0"/>
              </a:rPr>
              <a:t>Sivanagaleela</a:t>
            </a:r>
            <a:r>
              <a:rPr lang="en-IN" sz="1400" dirty="0">
                <a:effectLst/>
                <a:latin typeface="Times New Roman" panose="02020603050405020304" pitchFamily="18" charset="0"/>
                <a:ea typeface="DengXian" panose="02010600030101010101" pitchFamily="2" charset="-122"/>
                <a:cs typeface="Mangal" panose="02040503050203030202" pitchFamily="18" charset="0"/>
              </a:rPr>
              <a:t>, S. Rajesh, “Crime Analysis and Prediction Using Fuzzy C-Means Algorithm”, 3rd International Conference on Trends in Electronics and Informatics (ICOEI), 2019</a:t>
            </a:r>
          </a:p>
          <a:p>
            <a:pPr algn="just">
              <a:lnSpc>
                <a:spcPct val="115000"/>
              </a:lnSpc>
            </a:pPr>
            <a:endParaRPr lang="en-IN" sz="1400" dirty="0">
              <a:effectLst/>
              <a:latin typeface="Calibri" panose="020F0502020204030204" pitchFamily="34" charset="0"/>
              <a:ea typeface="DengXian" panose="02010600030101010101" pitchFamily="2" charset="-122"/>
              <a:cs typeface="Mangal" panose="02040503050203030202" pitchFamily="18" charset="0"/>
            </a:endParaRPr>
          </a:p>
          <a:p>
            <a:pPr algn="just">
              <a:lnSpc>
                <a:spcPct val="115000"/>
              </a:lnSpc>
            </a:pPr>
            <a:r>
              <a:rPr lang="en-US" sz="1400" dirty="0">
                <a:effectLst/>
                <a:latin typeface="Times New Roman" panose="02020603050405020304" pitchFamily="18" charset="0"/>
                <a:ea typeface="DengXian" panose="02010600030101010101" pitchFamily="2" charset="-122"/>
                <a:cs typeface="Mangal" panose="02040503050203030202" pitchFamily="18" charset="0"/>
              </a:rPr>
              <a:t>This system is primarily concerned with determining where the crime will occur rather than identifying the criminal. The existing system employed naive bayes classification. The fuzzy C-Means algorithm will be used in the current system to cluster crime data for total cognizable crimes such as murder, theft, cheating, kidnapping, crime against women, robbery, and other such crimes.</a:t>
            </a:r>
          </a:p>
          <a:p>
            <a:pPr algn="just">
              <a:lnSpc>
                <a:spcPct val="115000"/>
              </a:lnSpc>
            </a:pPr>
            <a:endParaRPr lang="en-US" sz="1400" dirty="0">
              <a:latin typeface="Times New Roman" panose="02020603050405020304" pitchFamily="18" charset="0"/>
              <a:ea typeface="DengXian" panose="02010600030101010101" pitchFamily="2" charset="-122"/>
              <a:cs typeface="Mangal" panose="02040503050203030202" pitchFamily="18" charset="0"/>
            </a:endParaRPr>
          </a:p>
          <a:p>
            <a:pPr algn="just">
              <a:lnSpc>
                <a:spcPct val="115000"/>
              </a:lnSpc>
            </a:pPr>
            <a:endParaRPr lang="en-US" sz="1400" dirty="0">
              <a:effectLst/>
              <a:latin typeface="Times New Roman" panose="02020603050405020304" pitchFamily="18" charset="0"/>
              <a:ea typeface="DengXian" panose="02010600030101010101" pitchFamily="2" charset="-122"/>
              <a:cs typeface="Mangal" panose="02040503050203030202" pitchFamily="18" charset="0"/>
            </a:endParaRPr>
          </a:p>
          <a:p>
            <a:pPr algn="just"/>
            <a:r>
              <a:rPr lang="en-US" sz="1400" dirty="0">
                <a:latin typeface="Times New Roman" panose="02020603050405020304" pitchFamily="18" charset="0"/>
                <a:ea typeface="DengXian" panose="02010600030101010101" pitchFamily="2" charset="-122"/>
                <a:cs typeface="Mangal" panose="02040503050203030202" pitchFamily="18" charset="0"/>
              </a:rPr>
              <a:t>[4] </a:t>
            </a:r>
            <a:r>
              <a:rPr lang="en-IN" sz="1400" dirty="0">
                <a:effectLst/>
                <a:latin typeface="Times New Roman" panose="02020603050405020304" pitchFamily="18" charset="0"/>
                <a:ea typeface="DengXian" panose="02010600030101010101" pitchFamily="2" charset="-122"/>
                <a:cs typeface="Mangal" panose="02040503050203030202" pitchFamily="18" charset="0"/>
              </a:rPr>
              <a:t>Myung-Sun </a:t>
            </a:r>
            <a:r>
              <a:rPr lang="en-IN" sz="1400" dirty="0" err="1">
                <a:effectLst/>
                <a:latin typeface="Times New Roman" panose="02020603050405020304" pitchFamily="18" charset="0"/>
                <a:ea typeface="DengXian" panose="02010600030101010101" pitchFamily="2" charset="-122"/>
                <a:cs typeface="Mangal" panose="02040503050203030202" pitchFamily="18" charset="0"/>
              </a:rPr>
              <a:t>Baek</a:t>
            </a:r>
            <a:r>
              <a:rPr lang="en-IN" sz="1400" dirty="0">
                <a:effectLst/>
                <a:latin typeface="Times New Roman" panose="02020603050405020304" pitchFamily="18" charset="0"/>
                <a:ea typeface="DengXian" panose="02010600030101010101" pitchFamily="2" charset="-122"/>
                <a:cs typeface="Mangal" panose="02040503050203030202" pitchFamily="18" charset="0"/>
              </a:rPr>
              <a:t>, </a:t>
            </a:r>
            <a:r>
              <a:rPr lang="en-IN" sz="1400" dirty="0" err="1">
                <a:effectLst/>
                <a:latin typeface="Times New Roman" panose="02020603050405020304" pitchFamily="18" charset="0"/>
                <a:ea typeface="DengXian" panose="02010600030101010101" pitchFamily="2" charset="-122"/>
                <a:cs typeface="Mangal" panose="02040503050203030202" pitchFamily="18" charset="0"/>
              </a:rPr>
              <a:t>Wonjoo</a:t>
            </a:r>
            <a:r>
              <a:rPr lang="en-IN" sz="1400" dirty="0">
                <a:effectLst/>
                <a:latin typeface="Times New Roman" panose="02020603050405020304" pitchFamily="18" charset="0"/>
                <a:ea typeface="DengXian" panose="02010600030101010101" pitchFamily="2" charset="-122"/>
                <a:cs typeface="Mangal" panose="02040503050203030202" pitchFamily="18" charset="0"/>
              </a:rPr>
              <a:t> Park, </a:t>
            </a:r>
            <a:r>
              <a:rPr lang="en-IN" sz="1400" dirty="0" err="1">
                <a:effectLst/>
                <a:latin typeface="Times New Roman" panose="02020603050405020304" pitchFamily="18" charset="0"/>
                <a:ea typeface="DengXian" panose="02010600030101010101" pitchFamily="2" charset="-122"/>
                <a:cs typeface="Mangal" panose="02040503050203030202" pitchFamily="18" charset="0"/>
              </a:rPr>
              <a:t>Jaehong</a:t>
            </a:r>
            <a:r>
              <a:rPr lang="en-IN" sz="1400" dirty="0">
                <a:effectLst/>
                <a:latin typeface="Times New Roman" panose="02020603050405020304" pitchFamily="18" charset="0"/>
                <a:ea typeface="DengXian" panose="02010600030101010101" pitchFamily="2" charset="-122"/>
                <a:cs typeface="Mangal" panose="02040503050203030202" pitchFamily="18" charset="0"/>
              </a:rPr>
              <a:t> Park, Kwang-Ho Jang, Yong-Tae Lee, “Smart Policing Technique With Crime Type and Risk Score Prediction Based on Machine Learning for Early Awareness of Risk Situation”, IEEE Access ( Volume: 9), 2021</a:t>
            </a:r>
            <a:endParaRPr lang="en-IN" sz="1400" dirty="0">
              <a:effectLst/>
              <a:latin typeface="Calibri" panose="020F0502020204030204" pitchFamily="34" charset="0"/>
              <a:ea typeface="DengXian" panose="02010600030101010101" pitchFamily="2" charset="-122"/>
              <a:cs typeface="Mangal" panose="02040503050203030202" pitchFamily="18" charset="0"/>
            </a:endParaRPr>
          </a:p>
          <a:p>
            <a:pPr algn="just"/>
            <a:r>
              <a:rPr lang="en-IN" sz="1400" dirty="0">
                <a:effectLst/>
                <a:latin typeface="Times New Roman" panose="02020603050405020304" pitchFamily="18" charset="0"/>
                <a:ea typeface="DengXian" panose="02010600030101010101" pitchFamily="2" charset="-122"/>
                <a:cs typeface="Mangal" panose="02040503050203030202" pitchFamily="18" charset="0"/>
              </a:rPr>
              <a:t> </a:t>
            </a:r>
            <a:endParaRPr lang="en-IN" sz="1400" dirty="0">
              <a:effectLst/>
              <a:latin typeface="Calibri" panose="020F0502020204030204" pitchFamily="34" charset="0"/>
              <a:ea typeface="DengXian" panose="02010600030101010101" pitchFamily="2" charset="-122"/>
              <a:cs typeface="Mangal" panose="02040503050203030202" pitchFamily="18" charset="0"/>
            </a:endParaRPr>
          </a:p>
          <a:p>
            <a:pPr algn="just">
              <a:lnSpc>
                <a:spcPct val="115000"/>
              </a:lnSpc>
            </a:pPr>
            <a:r>
              <a:rPr lang="en-US" sz="1400" dirty="0">
                <a:latin typeface="Times New Roman" panose="02020603050405020304" pitchFamily="18" charset="0"/>
                <a:ea typeface="DengXian" panose="02010600030101010101" pitchFamily="2" charset="-122"/>
                <a:cs typeface="Mangal" panose="02040503050203030202" pitchFamily="18" charset="0"/>
              </a:rPr>
              <a:t>Myung-Sun </a:t>
            </a:r>
            <a:r>
              <a:rPr lang="en-US" sz="1400" dirty="0" err="1">
                <a:latin typeface="Times New Roman" panose="02020603050405020304" pitchFamily="18" charset="0"/>
                <a:ea typeface="DengXian" panose="02010600030101010101" pitchFamily="2" charset="-122"/>
                <a:cs typeface="Mangal" panose="02040503050203030202" pitchFamily="18" charset="0"/>
              </a:rPr>
              <a:t>Baek</a:t>
            </a:r>
            <a:r>
              <a:rPr lang="en-US" sz="1400" dirty="0">
                <a:latin typeface="Times New Roman" panose="02020603050405020304" pitchFamily="18" charset="0"/>
                <a:ea typeface="DengXian" panose="02010600030101010101" pitchFamily="2" charset="-122"/>
                <a:cs typeface="Mangal" panose="02040503050203030202" pitchFamily="18" charset="0"/>
              </a:rPr>
              <a:t> designs and validates a crime type and associated risk prediction technique based on machine learning technology. The KICS data format is used for text-based criminal case summary data, which is actual policing data containing information about criminal cases. For the crime type, the system considers 21 representative types of crimes; thus, the system can predict one of the 21 types of criminal activity for each criminal case. </a:t>
            </a:r>
            <a:endParaRPr lang="en-IN" sz="1400" dirty="0">
              <a:effectLst/>
              <a:latin typeface="Calibri" panose="020F0502020204030204" pitchFamily="34" charset="0"/>
              <a:ea typeface="DengXian" panose="02010600030101010101" pitchFamily="2" charset="-122"/>
              <a:cs typeface="Mangal" panose="02040503050203030202" pitchFamily="18" charset="0"/>
            </a:endParaRPr>
          </a:p>
        </p:txBody>
      </p:sp>
    </p:spTree>
    <p:extLst>
      <p:ext uri="{BB962C8B-B14F-4D97-AF65-F5344CB8AC3E}">
        <p14:creationId xmlns:p14="http://schemas.microsoft.com/office/powerpoint/2010/main" val="21394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48056"/>
            <a:ext cx="7772400" cy="1609344"/>
          </a:xfrm>
        </p:spPr>
        <p:txBody>
          <a:bodyPr>
            <a:normAutofit/>
          </a:bodyPr>
          <a:lstStyle/>
          <a:p>
            <a:r>
              <a:rPr lang="en-IN" sz="2400" b="1" dirty="0">
                <a:latin typeface="Times New Roman" pitchFamily="18" charset="0"/>
                <a:cs typeface="Times New Roman" pitchFamily="18" charset="0"/>
              </a:rPr>
              <a:t>LITERATURE REVIEW</a:t>
            </a:r>
            <a:endParaRPr lang="en-US" sz="2400"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endParaRPr lang="en-US" sz="2400" dirty="0"/>
          </a:p>
        </p:txBody>
      </p:sp>
      <p:sp>
        <p:nvSpPr>
          <p:cNvPr id="6" name="Date Placeholder 5">
            <a:extLst>
              <a:ext uri="{FF2B5EF4-FFF2-40B4-BE49-F238E27FC236}">
                <a16:creationId xmlns:a16="http://schemas.microsoft.com/office/drawing/2014/main" id="{887A5EEC-2647-4F44-8182-A31E6ECA72F6}"/>
              </a:ext>
            </a:extLst>
          </p:cNvPr>
          <p:cNvSpPr>
            <a:spLocks noGrp="1"/>
          </p:cNvSpPr>
          <p:nvPr>
            <p:ph type="dt" sz="half" idx="10"/>
          </p:nvPr>
        </p:nvSpPr>
        <p:spPr/>
        <p:txBody>
          <a:bodyPr/>
          <a:lstStyle/>
          <a:p>
            <a:fld id="{DA80EFFF-DDFB-4015-AA6A-41E3B2B29866}" type="datetime1">
              <a:rPr lang="en-IN" smtClean="0"/>
              <a:t>10-02-2023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8</a:t>
            </a:fld>
            <a:endParaRPr lang="en-IN"/>
          </a:p>
        </p:txBody>
      </p:sp>
      <p:sp>
        <p:nvSpPr>
          <p:cNvPr id="8" name="TextBox 7">
            <a:extLst>
              <a:ext uri="{FF2B5EF4-FFF2-40B4-BE49-F238E27FC236}">
                <a16:creationId xmlns:a16="http://schemas.microsoft.com/office/drawing/2014/main" id="{E003CD2D-7162-F84E-DB53-EDED18500A80}"/>
              </a:ext>
            </a:extLst>
          </p:cNvPr>
          <p:cNvSpPr txBox="1"/>
          <p:nvPr/>
        </p:nvSpPr>
        <p:spPr>
          <a:xfrm>
            <a:off x="269776" y="2049278"/>
            <a:ext cx="8604448" cy="2618024"/>
          </a:xfrm>
          <a:prstGeom prst="rect">
            <a:avLst/>
          </a:prstGeom>
          <a:noFill/>
        </p:spPr>
        <p:txBody>
          <a:bodyPr wrap="square">
            <a:spAutoFit/>
          </a:bodyPr>
          <a:lstStyle/>
          <a:p>
            <a:pPr algn="just">
              <a:lnSpc>
                <a:spcPct val="115000"/>
              </a:lnSpc>
            </a:pPr>
            <a:r>
              <a:rPr lang="en-US" sz="1600" dirty="0">
                <a:effectLst/>
                <a:latin typeface="Times New Roman" panose="02020603050405020304" pitchFamily="18" charset="0"/>
                <a:ea typeface="DengXian" panose="02010600030101010101" pitchFamily="2" charset="-122"/>
              </a:rPr>
              <a:t>[5] </a:t>
            </a:r>
            <a:r>
              <a:rPr lang="en-IN" sz="1600" dirty="0">
                <a:effectLst/>
                <a:latin typeface="Times New Roman" panose="02020603050405020304" pitchFamily="18" charset="0"/>
                <a:ea typeface="DengXian" panose="02010600030101010101" pitchFamily="2" charset="-122"/>
                <a:cs typeface="Mangal" panose="02040503050203030202" pitchFamily="18" charset="0"/>
              </a:rPr>
              <a:t>Sai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Tarlekar</a:t>
            </a:r>
            <a:r>
              <a:rPr lang="en-IN" sz="1600" dirty="0">
                <a:effectLst/>
                <a:latin typeface="Times New Roman" panose="02020603050405020304" pitchFamily="18" charset="0"/>
                <a:ea typeface="DengXian" panose="02010600030101010101" pitchFamily="2" charset="-122"/>
                <a:cs typeface="Mangal" panose="02040503050203030202" pitchFamily="18" charset="0"/>
              </a:rPr>
              <a:t>, Rucha Bhosle, Elysia </a:t>
            </a:r>
            <a:r>
              <a:rPr lang="en-IN" sz="1600" dirty="0" err="1">
                <a:effectLst/>
                <a:latin typeface="Times New Roman" panose="02020603050405020304" pitchFamily="18" charset="0"/>
                <a:ea typeface="DengXian" panose="02010600030101010101" pitchFamily="2" charset="-122"/>
                <a:cs typeface="Mangal" panose="02040503050203030202" pitchFamily="18" charset="0"/>
              </a:rPr>
              <a:t>D'souza</a:t>
            </a:r>
            <a:r>
              <a:rPr lang="en-IN" sz="1600" dirty="0">
                <a:effectLst/>
                <a:latin typeface="Times New Roman" panose="02020603050405020304" pitchFamily="18" charset="0"/>
                <a:ea typeface="DengXian" panose="02010600030101010101" pitchFamily="2" charset="-122"/>
                <a:cs typeface="Mangal" panose="02040503050203030202" pitchFamily="18" charset="0"/>
              </a:rPr>
              <a:t>, Sana Sheikh, “Geographical Crime Rate Prediction System”, IEEE India Council International Subsections Conference (INDISCON), 2021</a:t>
            </a:r>
          </a:p>
          <a:p>
            <a:pPr algn="just">
              <a:lnSpc>
                <a:spcPct val="115000"/>
              </a:lnSpc>
            </a:pPr>
            <a:endParaRPr lang="en-IN" sz="1600" dirty="0">
              <a:effectLst/>
              <a:latin typeface="Calibri" panose="020F0502020204030204" pitchFamily="34" charset="0"/>
              <a:ea typeface="DengXian" panose="02010600030101010101" pitchFamily="2" charset="-122"/>
              <a:cs typeface="Mangal" panose="02040503050203030202" pitchFamily="18" charset="0"/>
            </a:endParaRPr>
          </a:p>
          <a:p>
            <a:pPr algn="just">
              <a:lnSpc>
                <a:spcPct val="115000"/>
              </a:lnSpc>
            </a:pPr>
            <a:r>
              <a:rPr lang="en-US" sz="1600" dirty="0">
                <a:effectLst/>
                <a:latin typeface="Times New Roman" panose="02020603050405020304" pitchFamily="18" charset="0"/>
                <a:ea typeface="DengXian" panose="02010600030101010101" pitchFamily="2" charset="-122"/>
              </a:rPr>
              <a:t>Crime analysis and prediction is a systematic method for categorizing the kinds of crimes committed, the purpose of the crime, and forecasting future crimes. The dataset includes official police statements as well as data scraped from trustworthy websites. The system can calculate hotspot areas by analyzing crime reports. Crime data analysts can assist law enforcement officers in locating criminals more quickly. The goal of this proposed system is to investigate datasets and analyze crimes that have been committed, and then predict crimes using the Random Forest Algorithm.</a:t>
            </a:r>
          </a:p>
        </p:txBody>
      </p:sp>
    </p:spTree>
    <p:extLst>
      <p:ext uri="{BB962C8B-B14F-4D97-AF65-F5344CB8AC3E}">
        <p14:creationId xmlns:p14="http://schemas.microsoft.com/office/powerpoint/2010/main" val="362910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09E5-2A46-4197-84BE-FB6DF8F71D2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DESIGN AND METHOLOGIES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A3EF3F-6DBB-46F9-9395-C8AED19F621F}"/>
              </a:ext>
            </a:extLst>
          </p:cNvPr>
          <p:cNvSpPr>
            <a:spLocks noGrp="1"/>
          </p:cNvSpPr>
          <p:nvPr>
            <p:ph idx="1"/>
          </p:nvPr>
        </p:nvSpPr>
        <p:spPr/>
        <p:txBody>
          <a:bodyPr>
            <a:noAutofit/>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MODULE 1: Data Acquisition and Pre-Processing</a:t>
            </a:r>
          </a:p>
          <a:p>
            <a:pPr marL="0" indent="0">
              <a:buNone/>
            </a:pPr>
            <a:r>
              <a:rPr lang="en-US" sz="1400" dirty="0">
                <a:effectLst/>
                <a:latin typeface="Times New Roman" panose="02020603050405020304" pitchFamily="18" charset="0"/>
                <a:ea typeface="Times New Roman" panose="02020603050405020304" pitchFamily="18" charset="0"/>
              </a:rPr>
              <a:t>We will be using a csv dataset with 18 columns and 2100 rows from Kaggle on crime prediction. Data preprocessing changes the data into a format that can be processed in machine learning, and other data science tasks more quickly and efficiently.</a:t>
            </a:r>
          </a:p>
          <a:p>
            <a:pPr marL="0" indent="0">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MODULE 2: Making The Model</a:t>
            </a:r>
          </a:p>
          <a:p>
            <a:pPr marL="0" indent="0" algn="just">
              <a:buNone/>
            </a:pPr>
            <a:r>
              <a:rPr lang="en-US" sz="1400" dirty="0">
                <a:effectLst/>
                <a:latin typeface="Times New Roman" panose="02020603050405020304" pitchFamily="18" charset="0"/>
                <a:ea typeface="Times New Roman" panose="02020603050405020304" pitchFamily="18" charset="0"/>
              </a:rPr>
              <a:t>The algorithms used for our model are binary classification with logistic regression. Logistic regression is used in the classifier construction process. Compared to linear regression, logistic regression is more sophisticated. </a:t>
            </a:r>
          </a:p>
          <a:p>
            <a:pPr marL="0" indent="0" algn="just">
              <a:buNone/>
            </a:pPr>
            <a:endParaRPr lang="en-IN" sz="14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MODULE 3: Making A Prediction Function and Creating A Web App</a:t>
            </a:r>
          </a:p>
          <a:p>
            <a:pPr marL="0" indent="0">
              <a:buNone/>
            </a:pPr>
            <a:r>
              <a:rPr lang="en-US" sz="1400" dirty="0">
                <a:effectLst/>
                <a:latin typeface="Times New Roman" panose="02020603050405020304" pitchFamily="18" charset="0"/>
                <a:ea typeface="Times New Roman" panose="02020603050405020304" pitchFamily="18" charset="0"/>
              </a:rPr>
              <a:t>The last stage is to develop a prediction function that will accept input as location and time and determine the crimes that can take place in the given area at the given time. </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45628593-0FB0-4A31-8DA2-ACA06B125012}"/>
              </a:ext>
            </a:extLst>
          </p:cNvPr>
          <p:cNvSpPr>
            <a:spLocks noGrp="1"/>
          </p:cNvSpPr>
          <p:nvPr>
            <p:ph type="dt" sz="half" idx="10"/>
          </p:nvPr>
        </p:nvSpPr>
        <p:spPr/>
        <p:txBody>
          <a:bodyPr/>
          <a:lstStyle/>
          <a:p>
            <a:fld id="{1C97E6A9-E6AF-4136-81B9-D9D4593781CD}" type="datetime1">
              <a:rPr lang="en-IN" smtClean="0"/>
              <a:t>10-02-2023</a:t>
            </a:fld>
            <a:endParaRPr lang="en-IN"/>
          </a:p>
        </p:txBody>
      </p:sp>
      <p:sp>
        <p:nvSpPr>
          <p:cNvPr id="4" name="Footer Placeholder 3">
            <a:extLst>
              <a:ext uri="{FF2B5EF4-FFF2-40B4-BE49-F238E27FC236}">
                <a16:creationId xmlns:a16="http://schemas.microsoft.com/office/drawing/2014/main" id="{01393D96-F1D2-4C88-9C71-581B277B8A95}"/>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9BC76D7B-468F-46A2-BBDC-8FF801C7287D}"/>
              </a:ext>
            </a:extLst>
          </p:cNvPr>
          <p:cNvSpPr>
            <a:spLocks noGrp="1"/>
          </p:cNvSpPr>
          <p:nvPr>
            <p:ph type="sldNum" sz="quarter" idx="12"/>
          </p:nvPr>
        </p:nvSpPr>
        <p:spPr/>
        <p:txBody>
          <a:bodyPr/>
          <a:lstStyle/>
          <a:p>
            <a:fld id="{FA00FD27-8DB0-4CB2-BD37-BEA95C6A1008}" type="slidenum">
              <a:rPr lang="en-IN" smtClean="0"/>
              <a:t>9</a:t>
            </a:fld>
            <a:endParaRPr lang="en-IN"/>
          </a:p>
        </p:txBody>
      </p:sp>
    </p:spTree>
    <p:extLst>
      <p:ext uri="{BB962C8B-B14F-4D97-AF65-F5344CB8AC3E}">
        <p14:creationId xmlns:p14="http://schemas.microsoft.com/office/powerpoint/2010/main" val="3051244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821</TotalTime>
  <Words>3169</Words>
  <Application>Microsoft Office PowerPoint</Application>
  <PresentationFormat>On-screen Show (4:3)</PresentationFormat>
  <Paragraphs>231</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Rockwell</vt:lpstr>
      <vt:lpstr>Rockwell Condensed</vt:lpstr>
      <vt:lpstr>Times New Roman</vt:lpstr>
      <vt:lpstr>Wingdings</vt:lpstr>
      <vt:lpstr>Wood Type</vt:lpstr>
      <vt:lpstr>PowerPoint Presentation</vt:lpstr>
      <vt:lpstr>PowerPoint Presentation</vt:lpstr>
      <vt:lpstr>ABSTRACT</vt:lpstr>
      <vt:lpstr>OBJECTIVES </vt:lpstr>
      <vt:lpstr>INTRODUCTION</vt:lpstr>
      <vt:lpstr>LITERATURE REVIEW</vt:lpstr>
      <vt:lpstr>LITERATURE REVIEW</vt:lpstr>
      <vt:lpstr>LITERATURE REVIEW</vt:lpstr>
      <vt:lpstr>DESIGN AND METHOLOGIES</vt:lpstr>
      <vt:lpstr>MODULE 1: Data Acquisition and Pre-Processing </vt:lpstr>
      <vt:lpstr>MODULE 2: Making The Model </vt:lpstr>
      <vt:lpstr>MODULE 3: Making A Prediction Function and Creating A Web App </vt:lpstr>
      <vt:lpstr>IMPLEMENTATION</vt:lpstr>
      <vt:lpstr>ARCHITECTURE DIAGRAM</vt:lpstr>
      <vt:lpstr>DATA FLOW DIAGRAM</vt:lpstr>
      <vt:lpstr>ER- DIAGRAM</vt:lpstr>
      <vt:lpstr>CONCLUSION</vt:lpstr>
      <vt:lpstr>OFFER LETTER SOFT COPY/SCANNED COPY </vt:lpstr>
      <vt:lpstr>INDUSTRY DETAILS  </vt:lpstr>
      <vt:lpstr>REFERENCES</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auroralroy2003@gmail.com</cp:lastModifiedBy>
  <cp:revision>84</cp:revision>
  <dcterms:created xsi:type="dcterms:W3CDTF">2019-08-05T06:49:57Z</dcterms:created>
  <dcterms:modified xsi:type="dcterms:W3CDTF">2023-02-10T17:43:07Z</dcterms:modified>
</cp:coreProperties>
</file>