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8" r:id="rId11"/>
    <p:sldId id="262" r:id="rId12"/>
    <p:sldId id="263" r:id="rId13"/>
    <p:sldId id="264" r:id="rId14"/>
    <p:sldId id="265" r:id="rId15"/>
    <p:sldId id="266" r:id="rId16"/>
    <p:sldId id="267" r:id="rId17"/>
    <p:sldId id="269" r:id="rId18"/>
    <p:sldId id="270"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9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9679-C75D-F9F5-B216-3AEE412CB50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E17204-59AD-C961-2533-B3AF680F0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71C4180-EC2D-1DD2-435D-717017C7993B}"/>
              </a:ext>
            </a:extLst>
          </p:cNvPr>
          <p:cNvSpPr>
            <a:spLocks noGrp="1"/>
          </p:cNvSpPr>
          <p:nvPr>
            <p:ph type="dt" sz="half" idx="10"/>
          </p:nvPr>
        </p:nvSpPr>
        <p:spPr/>
        <p:txBody>
          <a:bodyPr/>
          <a:lstStyle/>
          <a:p>
            <a:fld id="{8763B659-8B65-472E-B13B-DEC3061DB96A}" type="datetimeFigureOut">
              <a:rPr lang="en-IN" smtClean="0"/>
              <a:t>19-11-2023</a:t>
            </a:fld>
            <a:endParaRPr lang="en-IN"/>
          </a:p>
        </p:txBody>
      </p:sp>
      <p:sp>
        <p:nvSpPr>
          <p:cNvPr id="5" name="Footer Placeholder 4">
            <a:extLst>
              <a:ext uri="{FF2B5EF4-FFF2-40B4-BE49-F238E27FC236}">
                <a16:creationId xmlns:a16="http://schemas.microsoft.com/office/drawing/2014/main" id="{A0FAF43B-BA8F-9EC5-DA70-5C4381D106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75F46-7AAA-C60D-1153-E42002DC5A6F}"/>
              </a:ext>
            </a:extLst>
          </p:cNvPr>
          <p:cNvSpPr>
            <a:spLocks noGrp="1"/>
          </p:cNvSpPr>
          <p:nvPr>
            <p:ph type="sldNum" sz="quarter" idx="12"/>
          </p:nvPr>
        </p:nvSpPr>
        <p:spPr/>
        <p:txBody>
          <a:bodyPr/>
          <a:lstStyle/>
          <a:p>
            <a:fld id="{99EF3F36-408A-4C2B-A44E-89C530D6C54B}" type="slidenum">
              <a:rPr lang="en-IN" smtClean="0"/>
              <a:t>‹#›</a:t>
            </a:fld>
            <a:endParaRPr lang="en-IN"/>
          </a:p>
        </p:txBody>
      </p:sp>
    </p:spTree>
    <p:extLst>
      <p:ext uri="{BB962C8B-B14F-4D97-AF65-F5344CB8AC3E}">
        <p14:creationId xmlns:p14="http://schemas.microsoft.com/office/powerpoint/2010/main" val="3284025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37ED4-CCF9-5C3E-85E6-CB0DCEBCCA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8A14DF-B2B7-8BD7-5E4A-D7CE532A09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D53F97-084E-C54B-70E8-06FAEAE86BEF}"/>
              </a:ext>
            </a:extLst>
          </p:cNvPr>
          <p:cNvSpPr>
            <a:spLocks noGrp="1"/>
          </p:cNvSpPr>
          <p:nvPr>
            <p:ph type="dt" sz="half" idx="10"/>
          </p:nvPr>
        </p:nvSpPr>
        <p:spPr/>
        <p:txBody>
          <a:bodyPr/>
          <a:lstStyle/>
          <a:p>
            <a:fld id="{8763B659-8B65-472E-B13B-DEC3061DB96A}" type="datetimeFigureOut">
              <a:rPr lang="en-IN" smtClean="0"/>
              <a:t>19-11-2023</a:t>
            </a:fld>
            <a:endParaRPr lang="en-IN"/>
          </a:p>
        </p:txBody>
      </p:sp>
      <p:sp>
        <p:nvSpPr>
          <p:cNvPr id="5" name="Footer Placeholder 4">
            <a:extLst>
              <a:ext uri="{FF2B5EF4-FFF2-40B4-BE49-F238E27FC236}">
                <a16:creationId xmlns:a16="http://schemas.microsoft.com/office/drawing/2014/main" id="{DED14985-2BB8-B5BB-CC3A-7FF23E26F3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206B3-B91D-63C8-7882-9D905D861347}"/>
              </a:ext>
            </a:extLst>
          </p:cNvPr>
          <p:cNvSpPr>
            <a:spLocks noGrp="1"/>
          </p:cNvSpPr>
          <p:nvPr>
            <p:ph type="sldNum" sz="quarter" idx="12"/>
          </p:nvPr>
        </p:nvSpPr>
        <p:spPr/>
        <p:txBody>
          <a:bodyPr/>
          <a:lstStyle/>
          <a:p>
            <a:fld id="{99EF3F36-408A-4C2B-A44E-89C530D6C54B}" type="slidenum">
              <a:rPr lang="en-IN" smtClean="0"/>
              <a:t>‹#›</a:t>
            </a:fld>
            <a:endParaRPr lang="en-IN"/>
          </a:p>
        </p:txBody>
      </p:sp>
    </p:spTree>
    <p:extLst>
      <p:ext uri="{BB962C8B-B14F-4D97-AF65-F5344CB8AC3E}">
        <p14:creationId xmlns:p14="http://schemas.microsoft.com/office/powerpoint/2010/main" val="3675042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CDF32F-37DD-CDE4-344A-67A2FC65FD6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7A72F74-9AB2-71ED-3764-7705B986BA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9EBF7-32AB-6AAF-5289-276C1A101C09}"/>
              </a:ext>
            </a:extLst>
          </p:cNvPr>
          <p:cNvSpPr>
            <a:spLocks noGrp="1"/>
          </p:cNvSpPr>
          <p:nvPr>
            <p:ph type="dt" sz="half" idx="10"/>
          </p:nvPr>
        </p:nvSpPr>
        <p:spPr/>
        <p:txBody>
          <a:bodyPr/>
          <a:lstStyle/>
          <a:p>
            <a:fld id="{8763B659-8B65-472E-B13B-DEC3061DB96A}" type="datetimeFigureOut">
              <a:rPr lang="en-IN" smtClean="0"/>
              <a:t>19-11-2023</a:t>
            </a:fld>
            <a:endParaRPr lang="en-IN"/>
          </a:p>
        </p:txBody>
      </p:sp>
      <p:sp>
        <p:nvSpPr>
          <p:cNvPr id="5" name="Footer Placeholder 4">
            <a:extLst>
              <a:ext uri="{FF2B5EF4-FFF2-40B4-BE49-F238E27FC236}">
                <a16:creationId xmlns:a16="http://schemas.microsoft.com/office/drawing/2014/main" id="{29C2E8D6-AC86-1925-F868-E87609B768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52AC49-C382-D5D3-B7F1-41FA63B50637}"/>
              </a:ext>
            </a:extLst>
          </p:cNvPr>
          <p:cNvSpPr>
            <a:spLocks noGrp="1"/>
          </p:cNvSpPr>
          <p:nvPr>
            <p:ph type="sldNum" sz="quarter" idx="12"/>
          </p:nvPr>
        </p:nvSpPr>
        <p:spPr/>
        <p:txBody>
          <a:bodyPr/>
          <a:lstStyle/>
          <a:p>
            <a:fld id="{99EF3F36-408A-4C2B-A44E-89C530D6C54B}" type="slidenum">
              <a:rPr lang="en-IN" smtClean="0"/>
              <a:t>‹#›</a:t>
            </a:fld>
            <a:endParaRPr lang="en-IN"/>
          </a:p>
        </p:txBody>
      </p:sp>
    </p:spTree>
    <p:extLst>
      <p:ext uri="{BB962C8B-B14F-4D97-AF65-F5344CB8AC3E}">
        <p14:creationId xmlns:p14="http://schemas.microsoft.com/office/powerpoint/2010/main" val="3176922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6A98E-87C8-DCB5-CA5A-08522CAEAF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9129E5D-A460-E870-A831-5568413ADA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FD81E2-4CE4-0A74-FE22-3B725694DEBC}"/>
              </a:ext>
            </a:extLst>
          </p:cNvPr>
          <p:cNvSpPr>
            <a:spLocks noGrp="1"/>
          </p:cNvSpPr>
          <p:nvPr>
            <p:ph type="dt" sz="half" idx="10"/>
          </p:nvPr>
        </p:nvSpPr>
        <p:spPr/>
        <p:txBody>
          <a:bodyPr/>
          <a:lstStyle/>
          <a:p>
            <a:fld id="{8763B659-8B65-472E-B13B-DEC3061DB96A}" type="datetimeFigureOut">
              <a:rPr lang="en-IN" smtClean="0"/>
              <a:t>19-11-2023</a:t>
            </a:fld>
            <a:endParaRPr lang="en-IN"/>
          </a:p>
        </p:txBody>
      </p:sp>
      <p:sp>
        <p:nvSpPr>
          <p:cNvPr id="5" name="Footer Placeholder 4">
            <a:extLst>
              <a:ext uri="{FF2B5EF4-FFF2-40B4-BE49-F238E27FC236}">
                <a16:creationId xmlns:a16="http://schemas.microsoft.com/office/drawing/2014/main" id="{B9A8D59F-1EBF-F942-6D28-E31BD3E47A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6A4FD9-70F0-06FE-55F2-966F87A6F2C8}"/>
              </a:ext>
            </a:extLst>
          </p:cNvPr>
          <p:cNvSpPr>
            <a:spLocks noGrp="1"/>
          </p:cNvSpPr>
          <p:nvPr>
            <p:ph type="sldNum" sz="quarter" idx="12"/>
          </p:nvPr>
        </p:nvSpPr>
        <p:spPr/>
        <p:txBody>
          <a:bodyPr/>
          <a:lstStyle/>
          <a:p>
            <a:fld id="{99EF3F36-408A-4C2B-A44E-89C530D6C54B}" type="slidenum">
              <a:rPr lang="en-IN" smtClean="0"/>
              <a:t>‹#›</a:t>
            </a:fld>
            <a:endParaRPr lang="en-IN"/>
          </a:p>
        </p:txBody>
      </p:sp>
    </p:spTree>
    <p:extLst>
      <p:ext uri="{BB962C8B-B14F-4D97-AF65-F5344CB8AC3E}">
        <p14:creationId xmlns:p14="http://schemas.microsoft.com/office/powerpoint/2010/main" val="2764322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D3F10-9E30-E27A-4749-89B8ABF3C74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2B1CC80-9CFB-125D-E190-51B50BAB90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EACEC2-DACF-061E-7B58-FA11C5E849B8}"/>
              </a:ext>
            </a:extLst>
          </p:cNvPr>
          <p:cNvSpPr>
            <a:spLocks noGrp="1"/>
          </p:cNvSpPr>
          <p:nvPr>
            <p:ph type="dt" sz="half" idx="10"/>
          </p:nvPr>
        </p:nvSpPr>
        <p:spPr/>
        <p:txBody>
          <a:bodyPr/>
          <a:lstStyle/>
          <a:p>
            <a:fld id="{8763B659-8B65-472E-B13B-DEC3061DB96A}" type="datetimeFigureOut">
              <a:rPr lang="en-IN" smtClean="0"/>
              <a:t>19-11-2023</a:t>
            </a:fld>
            <a:endParaRPr lang="en-IN"/>
          </a:p>
        </p:txBody>
      </p:sp>
      <p:sp>
        <p:nvSpPr>
          <p:cNvPr id="5" name="Footer Placeholder 4">
            <a:extLst>
              <a:ext uri="{FF2B5EF4-FFF2-40B4-BE49-F238E27FC236}">
                <a16:creationId xmlns:a16="http://schemas.microsoft.com/office/drawing/2014/main" id="{022C1C99-95F9-3C09-247A-C521333759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2CC404-A481-ADC3-BF34-3B3C839D3E87}"/>
              </a:ext>
            </a:extLst>
          </p:cNvPr>
          <p:cNvSpPr>
            <a:spLocks noGrp="1"/>
          </p:cNvSpPr>
          <p:nvPr>
            <p:ph type="sldNum" sz="quarter" idx="12"/>
          </p:nvPr>
        </p:nvSpPr>
        <p:spPr/>
        <p:txBody>
          <a:bodyPr/>
          <a:lstStyle/>
          <a:p>
            <a:fld id="{99EF3F36-408A-4C2B-A44E-89C530D6C54B}" type="slidenum">
              <a:rPr lang="en-IN" smtClean="0"/>
              <a:t>‹#›</a:t>
            </a:fld>
            <a:endParaRPr lang="en-IN"/>
          </a:p>
        </p:txBody>
      </p:sp>
    </p:spTree>
    <p:extLst>
      <p:ext uri="{BB962C8B-B14F-4D97-AF65-F5344CB8AC3E}">
        <p14:creationId xmlns:p14="http://schemas.microsoft.com/office/powerpoint/2010/main" val="1460422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2E906-1A96-95DA-E4C5-51D51BDC8F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2AD9544-85E2-EA50-01F7-05A584D12C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855965-0F9B-85D4-0C25-4201E287D9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5665786-456D-6FBB-7A08-5973C0FF1A39}"/>
              </a:ext>
            </a:extLst>
          </p:cNvPr>
          <p:cNvSpPr>
            <a:spLocks noGrp="1"/>
          </p:cNvSpPr>
          <p:nvPr>
            <p:ph type="dt" sz="half" idx="10"/>
          </p:nvPr>
        </p:nvSpPr>
        <p:spPr/>
        <p:txBody>
          <a:bodyPr/>
          <a:lstStyle/>
          <a:p>
            <a:fld id="{8763B659-8B65-472E-B13B-DEC3061DB96A}" type="datetimeFigureOut">
              <a:rPr lang="en-IN" smtClean="0"/>
              <a:t>19-11-2023</a:t>
            </a:fld>
            <a:endParaRPr lang="en-IN"/>
          </a:p>
        </p:txBody>
      </p:sp>
      <p:sp>
        <p:nvSpPr>
          <p:cNvPr id="6" name="Footer Placeholder 5">
            <a:extLst>
              <a:ext uri="{FF2B5EF4-FFF2-40B4-BE49-F238E27FC236}">
                <a16:creationId xmlns:a16="http://schemas.microsoft.com/office/drawing/2014/main" id="{FEAA9486-6B4C-C886-BA37-0CBDA8F347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FE35B5-69CE-E019-D619-AC7A9E254783}"/>
              </a:ext>
            </a:extLst>
          </p:cNvPr>
          <p:cNvSpPr>
            <a:spLocks noGrp="1"/>
          </p:cNvSpPr>
          <p:nvPr>
            <p:ph type="sldNum" sz="quarter" idx="12"/>
          </p:nvPr>
        </p:nvSpPr>
        <p:spPr/>
        <p:txBody>
          <a:bodyPr/>
          <a:lstStyle/>
          <a:p>
            <a:fld id="{99EF3F36-408A-4C2B-A44E-89C530D6C54B}" type="slidenum">
              <a:rPr lang="en-IN" smtClean="0"/>
              <a:t>‹#›</a:t>
            </a:fld>
            <a:endParaRPr lang="en-IN"/>
          </a:p>
        </p:txBody>
      </p:sp>
    </p:spTree>
    <p:extLst>
      <p:ext uri="{BB962C8B-B14F-4D97-AF65-F5344CB8AC3E}">
        <p14:creationId xmlns:p14="http://schemas.microsoft.com/office/powerpoint/2010/main" val="440784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2440-F118-328F-A412-5F11EBA118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019FB20-C040-F700-2A80-07F56EEDBC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FE7F31-3D60-C1FD-1955-7C84FAA6CD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C57E053-98D0-CE4B-90F4-EA4A3D05B6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40ACBE-DD8E-5E91-F376-A43D3D92D4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32C179-7B81-3158-976D-EAF462D40578}"/>
              </a:ext>
            </a:extLst>
          </p:cNvPr>
          <p:cNvSpPr>
            <a:spLocks noGrp="1"/>
          </p:cNvSpPr>
          <p:nvPr>
            <p:ph type="dt" sz="half" idx="10"/>
          </p:nvPr>
        </p:nvSpPr>
        <p:spPr/>
        <p:txBody>
          <a:bodyPr/>
          <a:lstStyle/>
          <a:p>
            <a:fld id="{8763B659-8B65-472E-B13B-DEC3061DB96A}" type="datetimeFigureOut">
              <a:rPr lang="en-IN" smtClean="0"/>
              <a:t>19-11-2023</a:t>
            </a:fld>
            <a:endParaRPr lang="en-IN"/>
          </a:p>
        </p:txBody>
      </p:sp>
      <p:sp>
        <p:nvSpPr>
          <p:cNvPr id="8" name="Footer Placeholder 7">
            <a:extLst>
              <a:ext uri="{FF2B5EF4-FFF2-40B4-BE49-F238E27FC236}">
                <a16:creationId xmlns:a16="http://schemas.microsoft.com/office/drawing/2014/main" id="{D0C21196-11D6-467B-61CA-A2842D3A362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84BD886-764A-D834-D914-4B258AF6B0D5}"/>
              </a:ext>
            </a:extLst>
          </p:cNvPr>
          <p:cNvSpPr>
            <a:spLocks noGrp="1"/>
          </p:cNvSpPr>
          <p:nvPr>
            <p:ph type="sldNum" sz="quarter" idx="12"/>
          </p:nvPr>
        </p:nvSpPr>
        <p:spPr/>
        <p:txBody>
          <a:bodyPr/>
          <a:lstStyle/>
          <a:p>
            <a:fld id="{99EF3F36-408A-4C2B-A44E-89C530D6C54B}" type="slidenum">
              <a:rPr lang="en-IN" smtClean="0"/>
              <a:t>‹#›</a:t>
            </a:fld>
            <a:endParaRPr lang="en-IN"/>
          </a:p>
        </p:txBody>
      </p:sp>
    </p:spTree>
    <p:extLst>
      <p:ext uri="{BB962C8B-B14F-4D97-AF65-F5344CB8AC3E}">
        <p14:creationId xmlns:p14="http://schemas.microsoft.com/office/powerpoint/2010/main" val="1495164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E8DD-9B57-1359-0920-3E89A0629D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60C4BDD-8267-C9DD-DF58-80F96A6DE685}"/>
              </a:ext>
            </a:extLst>
          </p:cNvPr>
          <p:cNvSpPr>
            <a:spLocks noGrp="1"/>
          </p:cNvSpPr>
          <p:nvPr>
            <p:ph type="dt" sz="half" idx="10"/>
          </p:nvPr>
        </p:nvSpPr>
        <p:spPr/>
        <p:txBody>
          <a:bodyPr/>
          <a:lstStyle/>
          <a:p>
            <a:fld id="{8763B659-8B65-472E-B13B-DEC3061DB96A}" type="datetimeFigureOut">
              <a:rPr lang="en-IN" smtClean="0"/>
              <a:t>19-11-2023</a:t>
            </a:fld>
            <a:endParaRPr lang="en-IN"/>
          </a:p>
        </p:txBody>
      </p:sp>
      <p:sp>
        <p:nvSpPr>
          <p:cNvPr id="4" name="Footer Placeholder 3">
            <a:extLst>
              <a:ext uri="{FF2B5EF4-FFF2-40B4-BE49-F238E27FC236}">
                <a16:creationId xmlns:a16="http://schemas.microsoft.com/office/drawing/2014/main" id="{B7A95AAB-B563-FEE8-8697-6369B51DDA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14693A4-6430-52C1-6E9E-869A00DA15D5}"/>
              </a:ext>
            </a:extLst>
          </p:cNvPr>
          <p:cNvSpPr>
            <a:spLocks noGrp="1"/>
          </p:cNvSpPr>
          <p:nvPr>
            <p:ph type="sldNum" sz="quarter" idx="12"/>
          </p:nvPr>
        </p:nvSpPr>
        <p:spPr/>
        <p:txBody>
          <a:bodyPr/>
          <a:lstStyle/>
          <a:p>
            <a:fld id="{99EF3F36-408A-4C2B-A44E-89C530D6C54B}" type="slidenum">
              <a:rPr lang="en-IN" smtClean="0"/>
              <a:t>‹#›</a:t>
            </a:fld>
            <a:endParaRPr lang="en-IN"/>
          </a:p>
        </p:txBody>
      </p:sp>
    </p:spTree>
    <p:extLst>
      <p:ext uri="{BB962C8B-B14F-4D97-AF65-F5344CB8AC3E}">
        <p14:creationId xmlns:p14="http://schemas.microsoft.com/office/powerpoint/2010/main" val="40401820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3B7D2A6-0637-CC5F-04FC-ACA09718B86D}"/>
              </a:ext>
            </a:extLst>
          </p:cNvPr>
          <p:cNvSpPr>
            <a:spLocks noGrp="1"/>
          </p:cNvSpPr>
          <p:nvPr>
            <p:ph type="dt" sz="half" idx="10"/>
          </p:nvPr>
        </p:nvSpPr>
        <p:spPr/>
        <p:txBody>
          <a:bodyPr/>
          <a:lstStyle/>
          <a:p>
            <a:fld id="{8763B659-8B65-472E-B13B-DEC3061DB96A}" type="datetimeFigureOut">
              <a:rPr lang="en-IN" smtClean="0"/>
              <a:t>19-11-2023</a:t>
            </a:fld>
            <a:endParaRPr lang="en-IN"/>
          </a:p>
        </p:txBody>
      </p:sp>
      <p:sp>
        <p:nvSpPr>
          <p:cNvPr id="3" name="Footer Placeholder 2">
            <a:extLst>
              <a:ext uri="{FF2B5EF4-FFF2-40B4-BE49-F238E27FC236}">
                <a16:creationId xmlns:a16="http://schemas.microsoft.com/office/drawing/2014/main" id="{33367EF1-3F37-0C5C-77A5-3C0BA67485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4336BA-3053-8367-44D8-E5E7B2CC93C0}"/>
              </a:ext>
            </a:extLst>
          </p:cNvPr>
          <p:cNvSpPr>
            <a:spLocks noGrp="1"/>
          </p:cNvSpPr>
          <p:nvPr>
            <p:ph type="sldNum" sz="quarter" idx="12"/>
          </p:nvPr>
        </p:nvSpPr>
        <p:spPr/>
        <p:txBody>
          <a:bodyPr/>
          <a:lstStyle/>
          <a:p>
            <a:fld id="{99EF3F36-408A-4C2B-A44E-89C530D6C54B}" type="slidenum">
              <a:rPr lang="en-IN" smtClean="0"/>
              <a:t>‹#›</a:t>
            </a:fld>
            <a:endParaRPr lang="en-IN"/>
          </a:p>
        </p:txBody>
      </p:sp>
    </p:spTree>
    <p:extLst>
      <p:ext uri="{BB962C8B-B14F-4D97-AF65-F5344CB8AC3E}">
        <p14:creationId xmlns:p14="http://schemas.microsoft.com/office/powerpoint/2010/main" val="2459765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34BE-0B12-C648-3BB6-A63E5E023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C58960-0BA6-2781-9289-6A4C1599E8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6D73EDF-9AD9-85C9-F5EB-3EDCF6F7D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A8E7EE-6BFF-EEEF-7B00-47F6A42920F9}"/>
              </a:ext>
            </a:extLst>
          </p:cNvPr>
          <p:cNvSpPr>
            <a:spLocks noGrp="1"/>
          </p:cNvSpPr>
          <p:nvPr>
            <p:ph type="dt" sz="half" idx="10"/>
          </p:nvPr>
        </p:nvSpPr>
        <p:spPr/>
        <p:txBody>
          <a:bodyPr/>
          <a:lstStyle/>
          <a:p>
            <a:fld id="{8763B659-8B65-472E-B13B-DEC3061DB96A}" type="datetimeFigureOut">
              <a:rPr lang="en-IN" smtClean="0"/>
              <a:t>19-11-2023</a:t>
            </a:fld>
            <a:endParaRPr lang="en-IN"/>
          </a:p>
        </p:txBody>
      </p:sp>
      <p:sp>
        <p:nvSpPr>
          <p:cNvPr id="6" name="Footer Placeholder 5">
            <a:extLst>
              <a:ext uri="{FF2B5EF4-FFF2-40B4-BE49-F238E27FC236}">
                <a16:creationId xmlns:a16="http://schemas.microsoft.com/office/drawing/2014/main" id="{79CFC6A2-9B5B-473E-E91A-5F47A77650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015101-5B52-D178-7E6B-DF71B4C18248}"/>
              </a:ext>
            </a:extLst>
          </p:cNvPr>
          <p:cNvSpPr>
            <a:spLocks noGrp="1"/>
          </p:cNvSpPr>
          <p:nvPr>
            <p:ph type="sldNum" sz="quarter" idx="12"/>
          </p:nvPr>
        </p:nvSpPr>
        <p:spPr/>
        <p:txBody>
          <a:bodyPr/>
          <a:lstStyle/>
          <a:p>
            <a:fld id="{99EF3F36-408A-4C2B-A44E-89C530D6C54B}" type="slidenum">
              <a:rPr lang="en-IN" smtClean="0"/>
              <a:t>‹#›</a:t>
            </a:fld>
            <a:endParaRPr lang="en-IN"/>
          </a:p>
        </p:txBody>
      </p:sp>
    </p:spTree>
    <p:extLst>
      <p:ext uri="{BB962C8B-B14F-4D97-AF65-F5344CB8AC3E}">
        <p14:creationId xmlns:p14="http://schemas.microsoft.com/office/powerpoint/2010/main" val="39064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9A4D6B-4E13-19FB-0ECA-F6A326B55C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FDAE045-BA64-3BE7-AE59-73A5A47E32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45EBCE5-0780-B11E-EB56-728FC83E5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F1F85-3DC2-44FC-6404-740E390E461C}"/>
              </a:ext>
            </a:extLst>
          </p:cNvPr>
          <p:cNvSpPr>
            <a:spLocks noGrp="1"/>
          </p:cNvSpPr>
          <p:nvPr>
            <p:ph type="dt" sz="half" idx="10"/>
          </p:nvPr>
        </p:nvSpPr>
        <p:spPr/>
        <p:txBody>
          <a:bodyPr/>
          <a:lstStyle/>
          <a:p>
            <a:fld id="{8763B659-8B65-472E-B13B-DEC3061DB96A}" type="datetimeFigureOut">
              <a:rPr lang="en-IN" smtClean="0"/>
              <a:t>19-11-2023</a:t>
            </a:fld>
            <a:endParaRPr lang="en-IN"/>
          </a:p>
        </p:txBody>
      </p:sp>
      <p:sp>
        <p:nvSpPr>
          <p:cNvPr id="6" name="Footer Placeholder 5">
            <a:extLst>
              <a:ext uri="{FF2B5EF4-FFF2-40B4-BE49-F238E27FC236}">
                <a16:creationId xmlns:a16="http://schemas.microsoft.com/office/drawing/2014/main" id="{24986D0E-E575-19AD-59CF-7396CD5D0B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B6858C-31D1-8E22-3DAC-5E46016057D2}"/>
              </a:ext>
            </a:extLst>
          </p:cNvPr>
          <p:cNvSpPr>
            <a:spLocks noGrp="1"/>
          </p:cNvSpPr>
          <p:nvPr>
            <p:ph type="sldNum" sz="quarter" idx="12"/>
          </p:nvPr>
        </p:nvSpPr>
        <p:spPr/>
        <p:txBody>
          <a:bodyPr/>
          <a:lstStyle/>
          <a:p>
            <a:fld id="{99EF3F36-408A-4C2B-A44E-89C530D6C54B}" type="slidenum">
              <a:rPr lang="en-IN" smtClean="0"/>
              <a:t>‹#›</a:t>
            </a:fld>
            <a:endParaRPr lang="en-IN"/>
          </a:p>
        </p:txBody>
      </p:sp>
    </p:spTree>
    <p:extLst>
      <p:ext uri="{BB962C8B-B14F-4D97-AF65-F5344CB8AC3E}">
        <p14:creationId xmlns:p14="http://schemas.microsoft.com/office/powerpoint/2010/main" val="3846565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DA10BC-0F0D-FB71-D61C-B37903D23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25BFC3B-2428-20A5-2DF5-02AE0EEB3A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332AA7-2B18-F2B4-20A0-CC0D4C81B4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3B659-8B65-472E-B13B-DEC3061DB96A}" type="datetimeFigureOut">
              <a:rPr lang="en-IN" smtClean="0"/>
              <a:t>19-11-2023</a:t>
            </a:fld>
            <a:endParaRPr lang="en-IN"/>
          </a:p>
        </p:txBody>
      </p:sp>
      <p:sp>
        <p:nvSpPr>
          <p:cNvPr id="5" name="Footer Placeholder 4">
            <a:extLst>
              <a:ext uri="{FF2B5EF4-FFF2-40B4-BE49-F238E27FC236}">
                <a16:creationId xmlns:a16="http://schemas.microsoft.com/office/drawing/2014/main" id="{48954B61-2706-44BF-3268-850B913E1E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CB17706-BD03-54EA-503D-F6ECB2F125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EF3F36-408A-4C2B-A44E-89C530D6C54B}" type="slidenum">
              <a:rPr lang="en-IN" smtClean="0"/>
              <a:t>‹#›</a:t>
            </a:fld>
            <a:endParaRPr lang="en-IN"/>
          </a:p>
        </p:txBody>
      </p:sp>
    </p:spTree>
    <p:extLst>
      <p:ext uri="{BB962C8B-B14F-4D97-AF65-F5344CB8AC3E}">
        <p14:creationId xmlns:p14="http://schemas.microsoft.com/office/powerpoint/2010/main" val="1618196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EAF0A-26E7-9207-CF8D-42A96FFB3161}"/>
              </a:ext>
            </a:extLst>
          </p:cNvPr>
          <p:cNvSpPr>
            <a:spLocks noGrp="1"/>
          </p:cNvSpPr>
          <p:nvPr>
            <p:ph type="ctrTitle"/>
          </p:nvPr>
        </p:nvSpPr>
        <p:spPr>
          <a:xfrm>
            <a:off x="1219200" y="2235200"/>
            <a:ext cx="9753600" cy="2387600"/>
          </a:xfrm>
        </p:spPr>
        <p:txBody>
          <a:bodyPr>
            <a:normAutofit/>
          </a:bodyPr>
          <a:lstStyle/>
          <a:p>
            <a:r>
              <a:rPr lang="en-US" sz="4400" b="1" dirty="0">
                <a:latin typeface="Times New Roman" panose="02020603050405020304" pitchFamily="18" charset="0"/>
                <a:cs typeface="Times New Roman" panose="02020603050405020304" pitchFamily="18" charset="0"/>
              </a:rPr>
              <a:t>On Analyzing Graphs With Motif-Paths</a:t>
            </a:r>
            <a:br>
              <a:rPr lang="en-IN" dirty="0"/>
            </a:br>
            <a:endParaRPr lang="en-IN" dirty="0"/>
          </a:p>
        </p:txBody>
      </p:sp>
      <p:sp>
        <p:nvSpPr>
          <p:cNvPr id="5" name="TextBox 4">
            <a:extLst>
              <a:ext uri="{FF2B5EF4-FFF2-40B4-BE49-F238E27FC236}">
                <a16:creationId xmlns:a16="http://schemas.microsoft.com/office/drawing/2014/main" id="{5842639F-1486-7636-12A9-57833C2E346E}"/>
              </a:ext>
            </a:extLst>
          </p:cNvPr>
          <p:cNvSpPr txBox="1"/>
          <p:nvPr/>
        </p:nvSpPr>
        <p:spPr>
          <a:xfrm>
            <a:off x="7288307" y="6399910"/>
            <a:ext cx="5020234" cy="369332"/>
          </a:xfrm>
          <a:prstGeom prst="rect">
            <a:avLst/>
          </a:prstGeom>
          <a:noFill/>
        </p:spPr>
        <p:txBody>
          <a:bodyPr wrap="square">
            <a:spAutoFit/>
          </a:bodyPr>
          <a:lstStyle/>
          <a:p>
            <a:pPr marL="0" lvl="0" indent="0" algn="l" rtl="0">
              <a:spcBef>
                <a:spcPts val="0"/>
              </a:spcBef>
              <a:spcAft>
                <a:spcPts val="0"/>
              </a:spcAft>
              <a:buSzPts val="935"/>
              <a:buNone/>
            </a:pPr>
            <a:r>
              <a:rPr lang="en-US" sz="1800" dirty="0">
                <a:latin typeface="Times New Roman" panose="02020603050405020304" pitchFamily="18" charset="0"/>
                <a:cs typeface="Times New Roman" panose="02020603050405020304" pitchFamily="18" charset="0"/>
              </a:rPr>
              <a:t>Presented by: </a:t>
            </a:r>
            <a:r>
              <a:rPr lang="en-US" dirty="0">
                <a:latin typeface="Times New Roman" panose="02020603050405020304" pitchFamily="18" charset="0"/>
                <a:cs typeface="Times New Roman" panose="02020603050405020304" pitchFamily="18" charset="0"/>
              </a:rPr>
              <a:t>Siva Prasad </a:t>
            </a:r>
            <a:r>
              <a:rPr lang="en-US" sz="1800" dirty="0">
                <a:latin typeface="Times New Roman" panose="02020603050405020304" pitchFamily="18" charset="0"/>
                <a:cs typeface="Times New Roman" panose="02020603050405020304" pitchFamily="18" charset="0"/>
              </a:rPr>
              <a:t>, Sai </a:t>
            </a:r>
            <a:r>
              <a:rPr lang="en-US" sz="1800" dirty="0" err="1">
                <a:latin typeface="Times New Roman" panose="02020603050405020304" pitchFamily="18" charset="0"/>
                <a:cs typeface="Times New Roman" panose="02020603050405020304" pitchFamily="18" charset="0"/>
              </a:rPr>
              <a:t>Tharun</a:t>
            </a:r>
            <a:r>
              <a:rPr lang="en-US" sz="1800" dirty="0">
                <a:latin typeface="Times New Roman" panose="02020603050405020304" pitchFamily="18" charset="0"/>
                <a:cs typeface="Times New Roman" panose="02020603050405020304" pitchFamily="18" charset="0"/>
              </a:rPr>
              <a:t> , Sai Sankar</a:t>
            </a:r>
          </a:p>
        </p:txBody>
      </p:sp>
    </p:spTree>
    <p:extLst>
      <p:ext uri="{BB962C8B-B14F-4D97-AF65-F5344CB8AC3E}">
        <p14:creationId xmlns:p14="http://schemas.microsoft.com/office/powerpoint/2010/main" val="11843725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AC51D9-8E64-716C-F70F-6C1163D3D498}"/>
              </a:ext>
            </a:extLst>
          </p:cNvPr>
          <p:cNvSpPr>
            <a:spLocks noGrp="1"/>
          </p:cNvSpPr>
          <p:nvPr>
            <p:ph idx="1"/>
          </p:nvPr>
        </p:nvSpPr>
        <p:spPr>
          <a:xfrm>
            <a:off x="838200" y="439270"/>
            <a:ext cx="10515600" cy="6275295"/>
          </a:xfrm>
        </p:spPr>
        <p:txBody>
          <a:bodyPr>
            <a:normAutofit/>
          </a:bodyPr>
          <a:lstStyle/>
          <a:p>
            <a:pPr algn="just"/>
            <a:r>
              <a:rPr lang="en-US" sz="2400" dirty="0">
                <a:latin typeface="Times New Roman" panose="02020603050405020304" pitchFamily="18" charset="0"/>
                <a:cs typeface="Times New Roman" panose="02020603050405020304" pitchFamily="18" charset="0"/>
              </a:rPr>
              <a:t>The algorithm can access the motif-instances directly if all of the motif-orbits of τ are materialized in the top-k layers of the MOD-Index. If not, it must extend beyond the existing materialized motif-orbits in order to locate the motif-instances. </a:t>
            </a:r>
          </a:p>
          <a:p>
            <a:pPr algn="just"/>
            <a:r>
              <a:rPr lang="en-US" sz="2400" dirty="0">
                <a:latin typeface="Times New Roman" panose="02020603050405020304" pitchFamily="18" charset="0"/>
                <a:cs typeface="Times New Roman" panose="02020603050405020304" pitchFamily="18" charset="0"/>
              </a:rPr>
              <a:t>The set of all motif instances that match τ is returned by the algorithm. Subgraph isomorphism and motif counting are two effective motif-based graph querying tasks that can be accomplished with the MODQ algorithm.</a:t>
            </a:r>
          </a:p>
          <a:p>
            <a:pPr marL="0" indent="0" algn="just">
              <a:buNone/>
            </a:pPr>
            <a:r>
              <a:rPr lang="en-US" b="1" dirty="0">
                <a:latin typeface="Times New Roman" panose="02020603050405020304" pitchFamily="18" charset="0"/>
                <a:cs typeface="Times New Roman" panose="02020603050405020304" pitchFamily="18" charset="0"/>
              </a:rPr>
              <a:t>Algorithm: Shortest Motif-Path (SMP):</a:t>
            </a:r>
          </a:p>
          <a:p>
            <a:pPr algn="just"/>
            <a:r>
              <a:rPr lang="en-US" sz="2400" dirty="0">
                <a:latin typeface="Times New Roman" panose="02020603050405020304" pitchFamily="18" charset="0"/>
                <a:cs typeface="Times New Roman" panose="02020603050405020304" pitchFamily="18" charset="0"/>
              </a:rPr>
              <a:t>The Shortest Motif-Path (SMP) algorithm aims to find the shortest path in a graph between two nodes using a queue-based traversal strategy. </a:t>
            </a:r>
          </a:p>
          <a:p>
            <a:pPr algn="just"/>
            <a:r>
              <a:rPr lang="en-US" sz="2400" dirty="0">
                <a:latin typeface="Times New Roman" panose="02020603050405020304" pitchFamily="18" charset="0"/>
                <a:cs typeface="Times New Roman" panose="02020603050405020304" pitchFamily="18" charset="0"/>
              </a:rPr>
              <a:t>It ranks nodes based on the length of motif-paths from the starting node and efficiently explores valid paths using node marking and motif-path generation functions. </a:t>
            </a:r>
          </a:p>
          <a:p>
            <a:pPr algn="just"/>
            <a:r>
              <a:rPr lang="en-US" sz="2400" dirty="0">
                <a:latin typeface="Times New Roman" panose="02020603050405020304" pitchFamily="18" charset="0"/>
                <a:cs typeface="Times New Roman" panose="02020603050405020304" pitchFamily="18" charset="0"/>
              </a:rPr>
              <a:t>The algorithm returns the shortest path length if the target node is reached, or infinity otherwise. The implementation depends on the details of the graph representation, motif generation, and node marking functions.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328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EEDD1A-3AD2-7ADC-3934-9351FEB63A8D}"/>
              </a:ext>
            </a:extLst>
          </p:cNvPr>
          <p:cNvSpPr>
            <a:spLocks noGrp="1"/>
          </p:cNvSpPr>
          <p:nvPr>
            <p:ph idx="1"/>
          </p:nvPr>
        </p:nvSpPr>
        <p:spPr>
          <a:xfrm>
            <a:off x="838200" y="484094"/>
            <a:ext cx="10515600" cy="6024283"/>
          </a:xfrm>
        </p:spPr>
        <p:txBody>
          <a:bodyPr>
            <a:normAutofit fontScale="85000" lnSpcReduction="20000"/>
          </a:bodyPr>
          <a:lstStyle/>
          <a:p>
            <a:pPr marL="0" indent="0">
              <a:buNone/>
            </a:pPr>
            <a:r>
              <a:rPr lang="en-US" sz="3300" b="1" dirty="0">
                <a:latin typeface="Times New Roman" panose="02020603050405020304" pitchFamily="18" charset="0"/>
                <a:cs typeface="Times New Roman" panose="02020603050405020304" pitchFamily="18" charset="0"/>
              </a:rPr>
              <a:t>Motif Path Based Graph Mining:</a:t>
            </a:r>
          </a:p>
          <a:p>
            <a:pPr algn="just"/>
            <a:r>
              <a:rPr lang="en-US" dirty="0">
                <a:latin typeface="Times New Roman" panose="02020603050405020304" pitchFamily="18" charset="0"/>
                <a:cs typeface="Times New Roman" panose="02020603050405020304" pitchFamily="18" charset="0"/>
              </a:rPr>
              <a:t>Motif-path graph mining is a graph analysis method that uses motif-paths to identify high-order structures between nodes in a graph. </a:t>
            </a:r>
          </a:p>
          <a:p>
            <a:pPr algn="just"/>
            <a:r>
              <a:rPr lang="en-US" dirty="0">
                <a:latin typeface="Times New Roman" panose="02020603050405020304" pitchFamily="18" charset="0"/>
                <a:cs typeface="Times New Roman" panose="02020603050405020304" pitchFamily="18" charset="0"/>
              </a:rPr>
              <a:t>A motif-instance is a subgraph corresponding to a specific motif, and a motif-path is the concatenation of one or more motif-instances. </a:t>
            </a:r>
          </a:p>
          <a:p>
            <a:pPr algn="just"/>
            <a:r>
              <a:rPr lang="en-US" dirty="0">
                <a:latin typeface="Times New Roman" panose="02020603050405020304" pitchFamily="18" charset="0"/>
                <a:cs typeface="Times New Roman" panose="02020603050405020304" pitchFamily="18" charset="0"/>
              </a:rPr>
              <a:t>This knowledge can be used to solve graph mining problems like node ranking, link prediction, and clustering. </a:t>
            </a:r>
          </a:p>
          <a:p>
            <a:pPr algn="just"/>
            <a:r>
              <a:rPr lang="en-US" dirty="0">
                <a:latin typeface="Times New Roman" panose="02020603050405020304" pitchFamily="18" charset="0"/>
                <a:cs typeface="Times New Roman" panose="02020603050405020304" pitchFamily="18" charset="0"/>
              </a:rPr>
              <a:t>Motif-path graph mining is more effective than conventional edge-based approaches for analyzing intricate graphs.</a:t>
            </a:r>
          </a:p>
          <a:p>
            <a:pPr marL="0" indent="0" algn="just">
              <a:buNone/>
            </a:pPr>
            <a:r>
              <a:rPr lang="en-IN" sz="3300" b="1" dirty="0">
                <a:latin typeface="Times New Roman" panose="02020603050405020304" pitchFamily="18" charset="0"/>
                <a:cs typeface="Times New Roman" panose="02020603050405020304" pitchFamily="18" charset="0"/>
              </a:rPr>
              <a:t>Algorithm: Motif-path based Link Prediction</a:t>
            </a:r>
            <a:r>
              <a:rPr lang="en-US" sz="3300" b="1" dirty="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Motif-path based link prediction is a graph analysis task that uses motif-paths to predict missing connections between two nodes in a graph. </a:t>
            </a:r>
          </a:p>
          <a:p>
            <a:pPr algn="just"/>
            <a:r>
              <a:rPr lang="en-US" dirty="0">
                <a:latin typeface="Times New Roman" panose="02020603050405020304" pitchFamily="18" charset="0"/>
                <a:cs typeface="Times New Roman" panose="02020603050405020304" pitchFamily="18" charset="0"/>
              </a:rPr>
              <a:t>This method converts path-based link prediction techniques like Graph Distance and Katz Index into motif-path-based variants. </a:t>
            </a:r>
          </a:p>
          <a:p>
            <a:pPr algn="just"/>
            <a:r>
              <a:rPr lang="en-US" dirty="0">
                <a:latin typeface="Times New Roman" panose="02020603050405020304" pitchFamily="18" charset="0"/>
                <a:cs typeface="Times New Roman" panose="02020603050405020304" pitchFamily="18" charset="0"/>
              </a:rPr>
              <a:t>The concept is that if query nodes are connected by a motif-path, a possible missing link is likely to have more short paths or a smaller shortest path distance. </a:t>
            </a:r>
          </a:p>
          <a:p>
            <a:pPr algn="just"/>
            <a:r>
              <a:rPr lang="en-US" dirty="0">
                <a:latin typeface="Times New Roman" panose="02020603050405020304" pitchFamily="18" charset="0"/>
                <a:cs typeface="Times New Roman" panose="02020603050405020304" pitchFamily="18" charset="0"/>
              </a:rPr>
              <a:t>The score indicates the likelihood of a missing link between pairs, determined by the number of motif-paths and their length.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64163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9175AA-D436-10E9-CDD6-64B098D11B56}"/>
              </a:ext>
            </a:extLst>
          </p:cNvPr>
          <p:cNvSpPr>
            <a:spLocks noGrp="1"/>
          </p:cNvSpPr>
          <p:nvPr>
            <p:ph idx="1"/>
          </p:nvPr>
        </p:nvSpPr>
        <p:spPr>
          <a:xfrm>
            <a:off x="838200" y="259976"/>
            <a:ext cx="10515600" cy="6338047"/>
          </a:xfrm>
        </p:spPr>
        <p:txBody>
          <a:bodyPr>
            <a:normAutofit fontScale="85000" lnSpcReduction="10000"/>
          </a:bodyPr>
          <a:lstStyle/>
          <a:p>
            <a:pPr marL="0" indent="0">
              <a:buNone/>
            </a:pPr>
            <a:r>
              <a:rPr lang="en-US" sz="3300" b="1" dirty="0">
                <a:latin typeface="Times New Roman" panose="02020603050405020304" pitchFamily="18" charset="0"/>
                <a:cs typeface="Times New Roman" panose="02020603050405020304" pitchFamily="18" charset="0"/>
              </a:rPr>
              <a:t>Algorithm: Motif-path based local graph clustering:</a:t>
            </a:r>
          </a:p>
          <a:p>
            <a:pPr algn="just"/>
            <a:r>
              <a:rPr lang="en-US" dirty="0">
                <a:latin typeface="Times New Roman" panose="02020603050405020304" pitchFamily="18" charset="0"/>
                <a:cs typeface="Times New Roman" panose="02020603050405020304" pitchFamily="18" charset="0"/>
              </a:rPr>
              <a:t>Motif-path based local graph clustering is a graph analysis task that enhances the efficiency of regular path-based local graph clustering (LGC). </a:t>
            </a:r>
          </a:p>
          <a:p>
            <a:pPr algn="just"/>
            <a:r>
              <a:rPr lang="en-US" dirty="0">
                <a:latin typeface="Times New Roman" panose="02020603050405020304" pitchFamily="18" charset="0"/>
                <a:cs typeface="Times New Roman" panose="02020603050405020304" pitchFamily="18" charset="0"/>
              </a:rPr>
              <a:t>LGC searches for nodes based on shortest path distance and finds the local cluster of a query node, its k-nearest neighbors. </a:t>
            </a:r>
          </a:p>
          <a:p>
            <a:pPr algn="just"/>
            <a:r>
              <a:rPr lang="en-US" dirty="0">
                <a:latin typeface="Times New Roman" panose="02020603050405020304" pitchFamily="18" charset="0"/>
                <a:cs typeface="Times New Roman" panose="02020603050405020304" pitchFamily="18" charset="0"/>
              </a:rPr>
              <a:t>This method considers the higher-order structure of the graph captured by motif-paths. </a:t>
            </a:r>
          </a:p>
          <a:p>
            <a:pPr algn="just"/>
            <a:r>
              <a:rPr lang="en-US" dirty="0">
                <a:latin typeface="Times New Roman" panose="02020603050405020304" pitchFamily="18" charset="0"/>
                <a:cs typeface="Times New Roman" panose="02020603050405020304" pitchFamily="18" charset="0"/>
              </a:rPr>
              <a:t>The Subgraph Matching Procedure (SMP) is used to locate k "discovered" nodes and return clusters containing these nodes. Numerous studies have demonstrated its effectiveness in real-world graph datasets.</a:t>
            </a:r>
          </a:p>
          <a:p>
            <a:pPr marL="0" indent="0" algn="just">
              <a:buNone/>
            </a:pPr>
            <a:r>
              <a:rPr lang="en-IN" sz="3300" b="1" dirty="0">
                <a:latin typeface="Times New Roman" panose="02020603050405020304" pitchFamily="18" charset="0"/>
                <a:cs typeface="Times New Roman" panose="02020603050405020304" pitchFamily="18" charset="0"/>
              </a:rPr>
              <a:t>Motif-path based Node Ranking:</a:t>
            </a:r>
            <a:endParaRPr lang="en-US" sz="3300" b="1"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Motif-path node ranking is a graph analysis task where nodes in a graph are ranked according to their centrality values using motif-paths. </a:t>
            </a:r>
          </a:p>
          <a:p>
            <a:pPr algn="just"/>
            <a:r>
              <a:rPr lang="en-US" dirty="0">
                <a:latin typeface="Times New Roman" panose="02020603050405020304" pitchFamily="18" charset="0"/>
                <a:cs typeface="Times New Roman" panose="02020603050405020304" pitchFamily="18" charset="0"/>
              </a:rPr>
              <a:t>The new technique for ranking the nodes based on motif-path measures the nodes' authority and ranks them accordingly by measuring it with motif-based PageRank. </a:t>
            </a:r>
          </a:p>
          <a:p>
            <a:pPr algn="just"/>
            <a:r>
              <a:rPr lang="en-US" dirty="0">
                <a:latin typeface="Times New Roman" panose="02020603050405020304" pitchFamily="18" charset="0"/>
                <a:cs typeface="Times New Roman" panose="02020603050405020304" pitchFamily="18" charset="0"/>
              </a:rPr>
              <a:t>It has been demonstrated that motif-path node ranking performs better than conventional node ranking techniques on a number of real-world graph datasets.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22506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63A748-0CC5-88B3-F921-39EF7781E69B}"/>
              </a:ext>
            </a:extLst>
          </p:cNvPr>
          <p:cNvSpPr>
            <a:spLocks noGrp="1"/>
          </p:cNvSpPr>
          <p:nvPr>
            <p:ph idx="1"/>
          </p:nvPr>
        </p:nvSpPr>
        <p:spPr>
          <a:xfrm>
            <a:off x="838200" y="546846"/>
            <a:ext cx="10515600" cy="6060142"/>
          </a:xfrm>
        </p:spPr>
        <p:txBody>
          <a:bodyPr>
            <a:normAutofit fontScale="77500" lnSpcReduction="20000"/>
          </a:bodyPr>
          <a:lstStyle/>
          <a:p>
            <a:pPr marL="0" indent="0">
              <a:buNone/>
            </a:pPr>
            <a:r>
              <a:rPr lang="en-US" sz="3600" b="1" dirty="0">
                <a:latin typeface="Times New Roman" panose="02020603050405020304" pitchFamily="18" charset="0"/>
                <a:cs typeface="Times New Roman" panose="02020603050405020304" pitchFamily="18" charset="0"/>
              </a:rPr>
              <a:t>Algorithm: Motif-path based Betweenness Centrality (MBET):</a:t>
            </a:r>
          </a:p>
          <a:p>
            <a:pPr algn="just"/>
            <a:r>
              <a:rPr lang="en-US" sz="3100" dirty="0">
                <a:latin typeface="Times New Roman" panose="02020603050405020304" pitchFamily="18" charset="0"/>
                <a:cs typeface="Times New Roman" panose="02020603050405020304" pitchFamily="18" charset="0"/>
              </a:rPr>
              <a:t>The authors have developed a variation of betweenness centrality called motif-path based betweenness centrality (MBET), which measures the influence of a node in a graph using motif-paths instead of shortest paths. </a:t>
            </a:r>
          </a:p>
          <a:p>
            <a:pPr algn="just"/>
            <a:r>
              <a:rPr lang="en-US" sz="3100" dirty="0">
                <a:latin typeface="Times New Roman" panose="02020603050405020304" pitchFamily="18" charset="0"/>
                <a:cs typeface="Times New Roman" panose="02020603050405020304" pitchFamily="18" charset="0"/>
              </a:rPr>
              <a:t>Using a two-phase algorithm, they convert the shortest path into the shortest motif-path in betweenness centrality. </a:t>
            </a:r>
          </a:p>
          <a:p>
            <a:pPr algn="just"/>
            <a:r>
              <a:rPr lang="en-US" sz="3100" dirty="0">
                <a:latin typeface="Times New Roman" panose="02020603050405020304" pitchFamily="18" charset="0"/>
                <a:cs typeface="Times New Roman" panose="02020603050405020304" pitchFamily="18" charset="0"/>
              </a:rPr>
              <a:t>MBET has been proven to perform better in real-world graph datasets.</a:t>
            </a:r>
          </a:p>
          <a:p>
            <a:pPr marL="0" indent="0" algn="just">
              <a:buNone/>
            </a:pPr>
            <a:r>
              <a:rPr lang="en-US" sz="3600" b="1" dirty="0">
                <a:latin typeface="Times New Roman" panose="02020603050405020304" pitchFamily="18" charset="0"/>
                <a:cs typeface="Times New Roman" panose="02020603050405020304" pitchFamily="18" charset="0"/>
              </a:rPr>
              <a:t>Defragmentation With Motif Path:</a:t>
            </a:r>
          </a:p>
          <a:p>
            <a:pPr algn="just"/>
            <a:r>
              <a:rPr lang="en-US" sz="3100" dirty="0">
                <a:latin typeface="Times New Roman" panose="02020603050405020304" pitchFamily="18" charset="0"/>
                <a:cs typeface="Times New Roman" panose="02020603050405020304" pitchFamily="18" charset="0"/>
              </a:rPr>
              <a:t>An approach for resolving higher-order graph fragmentation in motif-based analysis is called defragmentation with motif-path. </a:t>
            </a:r>
          </a:p>
          <a:p>
            <a:pPr algn="just"/>
            <a:r>
              <a:rPr lang="en-US" sz="3100" dirty="0">
                <a:latin typeface="Times New Roman" panose="02020603050405020304" pitchFamily="18" charset="0"/>
                <a:cs typeface="Times New Roman" panose="02020603050405020304" pitchFamily="18" charset="0"/>
              </a:rPr>
              <a:t>An excessive number of motif-components and isolated nodes make up higher-order graph fragmentation, which happens when a graph's higher-order structure is broken up. </a:t>
            </a:r>
          </a:p>
          <a:p>
            <a:pPr algn="just"/>
            <a:r>
              <a:rPr lang="en-US" sz="3100" dirty="0">
                <a:latin typeface="Times New Roman" panose="02020603050405020304" pitchFamily="18" charset="0"/>
                <a:cs typeface="Times New Roman" panose="02020603050405020304" pitchFamily="18" charset="0"/>
              </a:rPr>
              <a:t>Apps like motif-based clustering may perform worse as a result of this.</a:t>
            </a:r>
          </a:p>
          <a:p>
            <a:pPr algn="just"/>
            <a:r>
              <a:rPr lang="en-US" sz="3100" dirty="0">
                <a:latin typeface="Times New Roman" panose="02020603050405020304" pitchFamily="18" charset="0"/>
                <a:cs typeface="Times New Roman" panose="02020603050405020304" pitchFamily="18" charset="0"/>
              </a:rPr>
              <a:t>Defragmentation with motif-path entails figuring out the diameter and length of each connected component in the higher-order graph (referred to as motif-component), and then injecting the original graph edges into the higher-order graph in order to resolve the motif-fragmentation problem. </a:t>
            </a:r>
          </a:p>
        </p:txBody>
      </p:sp>
    </p:spTree>
    <p:extLst>
      <p:ext uri="{BB962C8B-B14F-4D97-AF65-F5344CB8AC3E}">
        <p14:creationId xmlns:p14="http://schemas.microsoft.com/office/powerpoint/2010/main" val="230486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38ACD3D-DC25-8B45-04BA-7A26BE538544}"/>
              </a:ext>
            </a:extLst>
          </p:cNvPr>
          <p:cNvSpPr>
            <a:spLocks noGrp="1"/>
          </p:cNvSpPr>
          <p:nvPr>
            <p:ph idx="1"/>
          </p:nvPr>
        </p:nvSpPr>
        <p:spPr>
          <a:xfrm>
            <a:off x="838200" y="631871"/>
            <a:ext cx="10515600" cy="5952845"/>
          </a:xfrm>
        </p:spPr>
        <p:txBody>
          <a:bodyPr>
            <a:normAutofit/>
          </a:bodyPr>
          <a:lstStyle/>
          <a:p>
            <a:pPr algn="just"/>
            <a:r>
              <a:rPr lang="en-US" sz="2500" dirty="0">
                <a:latin typeface="Times New Roman" panose="02020603050405020304" pitchFamily="18" charset="0"/>
                <a:cs typeface="Times New Roman" panose="02020603050405020304" pitchFamily="18" charset="0"/>
              </a:rPr>
              <a:t>Using the motif-path defragmentation technique, it has been demonstrated that, on average, the four datasets analyzed in the study show an 11% improvement in motif-based clustering accuracy.</a:t>
            </a:r>
          </a:p>
          <a:p>
            <a:pPr marL="0" indent="0" algn="just">
              <a:buNone/>
            </a:pPr>
            <a:r>
              <a:rPr lang="en-US" b="1" dirty="0">
                <a:latin typeface="Times New Roman" panose="02020603050405020304" pitchFamily="18" charset="0"/>
                <a:cs typeface="Times New Roman" panose="02020603050405020304" pitchFamily="18" charset="0"/>
              </a:rPr>
              <a:t>Algorithm: Enhanced Shortest Motif-path (ESMP):</a:t>
            </a:r>
          </a:p>
          <a:p>
            <a:pPr algn="just"/>
            <a:r>
              <a:rPr lang="en-US" sz="2500" dirty="0">
                <a:latin typeface="Times New Roman" panose="02020603050405020304" pitchFamily="18" charset="0"/>
                <a:cs typeface="Times New Roman" panose="02020603050405020304" pitchFamily="18" charset="0"/>
              </a:rPr>
              <a:t>The shortest motif-path between two nodes in a graph is found using the Enhanced Shortest Motif-Path (ESMP) algorithm, which considers both motif-instances and injected bridging edges. </a:t>
            </a:r>
          </a:p>
          <a:p>
            <a:pPr algn="just"/>
            <a:r>
              <a:rPr lang="en-US" sz="2500" dirty="0">
                <a:latin typeface="Times New Roman" panose="02020603050405020304" pitchFamily="18" charset="0"/>
                <a:cs typeface="Times New Roman" panose="02020603050405020304" pitchFamily="18" charset="0"/>
              </a:rPr>
              <a:t>When there are no motif-instances connecting the target node to the source node, the algorithm looks for τ-connected motif-instances first and uses bridging edges only in those situations. </a:t>
            </a:r>
          </a:p>
          <a:p>
            <a:pPr algn="just"/>
            <a:r>
              <a:rPr lang="en-US" sz="2500" dirty="0">
                <a:latin typeface="Times New Roman" panose="02020603050405020304" pitchFamily="18" charset="0"/>
                <a:cs typeface="Times New Roman" panose="02020603050405020304" pitchFamily="18" charset="0"/>
              </a:rPr>
              <a:t>When using the defragmentation with motif-path technique, the ESMP algorithm is employed to find the enhanced shortest motif-path following the injection of bridging edges to join the motif-components in the higher-order graph. </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290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935C8-7FF9-386F-B25D-B413B6C87D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414850-F616-6231-8064-82DC61A18DDF}"/>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154281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6A87-C275-0C91-30A0-8C4A0CFC539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B67F43D-AB73-F334-3778-8B593001037C}"/>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18144920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BF21E-953E-F26E-1084-ED9AA61CF2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B1B2E7-B7A4-F120-9D19-8C9B7768CBBE}"/>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650231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8BD2E-C547-6805-7BB0-155E5D58FB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961FC28-DAAA-78E5-930C-5AFC0378DD73}"/>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605354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B5E64-C4C6-E962-9835-D59218A2F0BD}"/>
              </a:ext>
            </a:extLst>
          </p:cNvPr>
          <p:cNvSpPr>
            <a:spLocks noGrp="1"/>
          </p:cNvSpPr>
          <p:nvPr>
            <p:ph type="title"/>
          </p:nvPr>
        </p:nvSpPr>
        <p:spPr>
          <a:xfrm>
            <a:off x="838200" y="117755"/>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Agenda :</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BBA20E-11A5-966D-375F-591C2F64470B}"/>
              </a:ext>
            </a:extLst>
          </p:cNvPr>
          <p:cNvSpPr>
            <a:spLocks noGrp="1"/>
          </p:cNvSpPr>
          <p:nvPr>
            <p:ph idx="1"/>
          </p:nvPr>
        </p:nvSpPr>
        <p:spPr>
          <a:xfrm>
            <a:off x="838200" y="1264024"/>
            <a:ext cx="10515600" cy="5253317"/>
          </a:xfrm>
        </p:spPr>
        <p:txBody>
          <a:bodyPr/>
          <a:lstStyle/>
          <a:p>
            <a:r>
              <a:rPr lang="en-US" dirty="0">
                <a:latin typeface="Times New Roman" panose="02020603050405020304" pitchFamily="18" charset="0"/>
                <a:cs typeface="Times New Roman" panose="02020603050405020304" pitchFamily="18" charset="0"/>
              </a:rPr>
              <a:t>Problem Statement</a:t>
            </a:r>
          </a:p>
          <a:p>
            <a:r>
              <a:rPr lang="en-US" dirty="0">
                <a:latin typeface="Times New Roman" panose="02020603050405020304" pitchFamily="18" charset="0"/>
                <a:cs typeface="Times New Roman" panose="02020603050405020304" pitchFamily="18" charset="0"/>
              </a:rPr>
              <a:t>Introduction</a:t>
            </a:r>
          </a:p>
          <a:p>
            <a:r>
              <a:rPr lang="en-US" dirty="0">
                <a:latin typeface="Times New Roman" panose="02020603050405020304" pitchFamily="18" charset="0"/>
                <a:cs typeface="Times New Roman" panose="02020603050405020304" pitchFamily="18" charset="0"/>
              </a:rPr>
              <a:t>What is Motif Path</a:t>
            </a:r>
          </a:p>
          <a:p>
            <a:r>
              <a:rPr lang="en-US" dirty="0">
                <a:latin typeface="Times New Roman" panose="02020603050405020304" pitchFamily="18" charset="0"/>
                <a:cs typeface="Times New Roman" panose="02020603050405020304" pitchFamily="18" charset="0"/>
              </a:rPr>
              <a:t>Motif Path Critical Role</a:t>
            </a:r>
          </a:p>
          <a:p>
            <a:r>
              <a:rPr lang="en-US" dirty="0">
                <a:latin typeface="Times New Roman" panose="02020603050405020304" pitchFamily="18" charset="0"/>
                <a:cs typeface="Times New Roman" panose="02020603050405020304" pitchFamily="18" charset="0"/>
              </a:rPr>
              <a:t>Implementation Goal</a:t>
            </a:r>
          </a:p>
          <a:p>
            <a:r>
              <a:rPr lang="en-US" dirty="0">
                <a:latin typeface="Times New Roman" panose="02020603050405020304" pitchFamily="18" charset="0"/>
                <a:cs typeface="Times New Roman" panose="02020603050405020304" pitchFamily="18" charset="0"/>
              </a:rPr>
              <a:t>Algorithm</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002949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63485-6E13-A7CD-0413-A766EBE60FC8}"/>
              </a:ext>
            </a:extLst>
          </p:cNvPr>
          <p:cNvSpPr>
            <a:spLocks noGrp="1"/>
          </p:cNvSpPr>
          <p:nvPr>
            <p:ph type="title"/>
          </p:nvPr>
        </p:nvSpPr>
        <p:spPr>
          <a:xfrm>
            <a:off x="838200" y="313764"/>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A4E18C0-F79C-DB7D-1451-D5296C1E42C5}"/>
              </a:ext>
            </a:extLst>
          </p:cNvPr>
          <p:cNvSpPr>
            <a:spLocks noGrp="1"/>
          </p:cNvSpPr>
          <p:nvPr>
            <p:ph idx="1"/>
          </p:nvPr>
        </p:nvSpPr>
        <p:spPr>
          <a:xfrm>
            <a:off x="838200" y="1782763"/>
            <a:ext cx="10515600" cy="4582178"/>
          </a:xfrm>
        </p:spPr>
        <p:txBody>
          <a:bodyPr>
            <a:normAutofit/>
          </a:bodyPr>
          <a:lstStyle/>
          <a:p>
            <a:pPr algn="just"/>
            <a:r>
              <a:rPr lang="en-US" sz="2500" dirty="0">
                <a:latin typeface="Times New Roman" panose="02020603050405020304" pitchFamily="18" charset="0"/>
                <a:cs typeface="Times New Roman" panose="02020603050405020304" pitchFamily="18" charset="0"/>
              </a:rPr>
              <a:t>The problem that is addressed in this work is the effectiveness of the motif paths that are used to analyze the graphs. </a:t>
            </a:r>
          </a:p>
          <a:p>
            <a:pPr algn="just"/>
            <a:r>
              <a:rPr lang="en-US" sz="2500" dirty="0">
                <a:latin typeface="Times New Roman" panose="02020603050405020304" pitchFamily="18" charset="0"/>
                <a:cs typeface="Times New Roman" panose="02020603050405020304" pitchFamily="18" charset="0"/>
              </a:rPr>
              <a:t>Our work also increases graph analysis in the major classes of link prediction, and node ranking and graph clustering. </a:t>
            </a:r>
          </a:p>
          <a:p>
            <a:pPr algn="just"/>
            <a:r>
              <a:rPr lang="en-US" sz="2500" dirty="0">
                <a:latin typeface="Times New Roman" panose="02020603050405020304" pitchFamily="18" charset="0"/>
                <a:cs typeface="Times New Roman" panose="02020603050405020304" pitchFamily="18" charset="0"/>
              </a:rPr>
              <a:t>Our work will overcome the process of connecting the two different nodes by these motif paths in an efficient way. </a:t>
            </a:r>
          </a:p>
          <a:p>
            <a:pPr algn="just"/>
            <a:r>
              <a:rPr lang="en-US" sz="2500" dirty="0">
                <a:latin typeface="Times New Roman" panose="02020603050405020304" pitchFamily="18" charset="0"/>
                <a:cs typeface="Times New Roman" panose="02020603050405020304" pitchFamily="18" charset="0"/>
              </a:rPr>
              <a:t>Also, we are aimed to join the two nodes and analyze the two graphs. </a:t>
            </a:r>
          </a:p>
          <a:p>
            <a:pPr algn="just"/>
            <a:r>
              <a:rPr lang="en-US" sz="2500" dirty="0">
                <a:latin typeface="Times New Roman" panose="02020603050405020304" pitchFamily="18" charset="0"/>
                <a:cs typeface="Times New Roman" panose="02020603050405020304" pitchFamily="18" charset="0"/>
              </a:rPr>
              <a:t>The previous models were short in efficiency and effectiveness while analyzing the graphs, so we aimed to increase efficiency in our work.</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08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6CDD1-E935-5FD7-D5E1-FB932918454A}"/>
              </a:ext>
            </a:extLst>
          </p:cNvPr>
          <p:cNvSpPr>
            <a:spLocks noGrp="1"/>
          </p:cNvSpPr>
          <p:nvPr>
            <p:ph type="title"/>
          </p:nvPr>
        </p:nvSpPr>
        <p:spPr>
          <a:xfrm>
            <a:off x="838200" y="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083EC5-C47C-02D7-E7A3-2198BD987C19}"/>
              </a:ext>
            </a:extLst>
          </p:cNvPr>
          <p:cNvSpPr>
            <a:spLocks noGrp="1"/>
          </p:cNvSpPr>
          <p:nvPr>
            <p:ph idx="1"/>
          </p:nvPr>
        </p:nvSpPr>
        <p:spPr>
          <a:xfrm>
            <a:off x="838200" y="1262809"/>
            <a:ext cx="10515600" cy="5120061"/>
          </a:xfrm>
        </p:spPr>
        <p:txBody>
          <a:bodyPr>
            <a:noAutofit/>
          </a:bodyPr>
          <a:lstStyle/>
          <a:p>
            <a:pPr algn="just"/>
            <a:r>
              <a:rPr lang="en-US" sz="2500" dirty="0">
                <a:latin typeface="Times New Roman" panose="02020603050405020304" pitchFamily="18" charset="0"/>
                <a:cs typeface="Times New Roman" panose="02020603050405020304" pitchFamily="18" charset="0"/>
              </a:rPr>
              <a:t>The Graph's complexity and interconnection can make analysis challenging. Several techniques have been attempted to extract meaningful information from graphs; however, motif-paths have proven to be effective. </a:t>
            </a:r>
          </a:p>
          <a:p>
            <a:pPr algn="just"/>
            <a:r>
              <a:rPr lang="en-US" sz="2500" dirty="0">
                <a:latin typeface="Times New Roman" panose="02020603050405020304" pitchFamily="18" charset="0"/>
                <a:cs typeface="Times New Roman" panose="02020603050405020304" pitchFamily="18" charset="0"/>
              </a:rPr>
              <a:t>Motif-paths are collections of motifs, or subgraphs, that can occur in a graph. Social network analysis, for instance, can be used to understand information flow more fully, biological network analysis can be used to understand genetic pathways more fully, and so on. </a:t>
            </a:r>
          </a:p>
          <a:p>
            <a:pPr algn="just"/>
            <a:r>
              <a:rPr lang="en-US" sz="2500" dirty="0">
                <a:latin typeface="Times New Roman" panose="02020603050405020304" pitchFamily="18" charset="0"/>
                <a:cs typeface="Times New Roman" panose="02020603050405020304" pitchFamily="18" charset="0"/>
              </a:rPr>
              <a:t>Graphs have become an essential data format for social networking, biology, transportation, and many other fields as well as for modeling and analyzing complex processes. </a:t>
            </a:r>
          </a:p>
          <a:p>
            <a:pPr algn="just"/>
            <a:r>
              <a:rPr lang="en-US" sz="2500" dirty="0">
                <a:latin typeface="Times New Roman" panose="02020603050405020304" pitchFamily="18" charset="0"/>
                <a:cs typeface="Times New Roman" panose="02020603050405020304" pitchFamily="18" charset="0"/>
              </a:rPr>
              <a:t>Careful analysis is necessary for understanding the significance of the facts depicted in the graphs. An interesting fresh path for this field of study is the examination of motif paths within graphs </a:t>
            </a:r>
          </a:p>
        </p:txBody>
      </p:sp>
    </p:spTree>
    <p:extLst>
      <p:ext uri="{BB962C8B-B14F-4D97-AF65-F5344CB8AC3E}">
        <p14:creationId xmlns:p14="http://schemas.microsoft.com/office/powerpoint/2010/main" val="2168012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6D65B-4357-1809-FB7B-46DFFC405F71}"/>
              </a:ext>
            </a:extLst>
          </p:cNvPr>
          <p:cNvSpPr>
            <a:spLocks noGrp="1"/>
          </p:cNvSpPr>
          <p:nvPr>
            <p:ph type="title"/>
          </p:nvPr>
        </p:nvSpPr>
        <p:spPr>
          <a:xfrm>
            <a:off x="838200" y="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W</a:t>
            </a:r>
            <a:r>
              <a:rPr lang="en-IN" sz="3200" b="1" dirty="0">
                <a:latin typeface="Times New Roman" panose="02020603050405020304" pitchFamily="18" charset="0"/>
                <a:cs typeface="Times New Roman" panose="02020603050405020304" pitchFamily="18" charset="0"/>
              </a:rPr>
              <a:t>hat is Motif Paths:</a:t>
            </a:r>
          </a:p>
        </p:txBody>
      </p:sp>
      <p:sp>
        <p:nvSpPr>
          <p:cNvPr id="3" name="Content Placeholder 2">
            <a:extLst>
              <a:ext uri="{FF2B5EF4-FFF2-40B4-BE49-F238E27FC236}">
                <a16:creationId xmlns:a16="http://schemas.microsoft.com/office/drawing/2014/main" id="{E7461F3C-18A4-7A74-5CDE-6336CA53C990}"/>
              </a:ext>
            </a:extLst>
          </p:cNvPr>
          <p:cNvSpPr>
            <a:spLocks noGrp="1"/>
          </p:cNvSpPr>
          <p:nvPr>
            <p:ph idx="1"/>
          </p:nvPr>
        </p:nvSpPr>
        <p:spPr>
          <a:xfrm>
            <a:off x="838200" y="1325563"/>
            <a:ext cx="10515600" cy="5154705"/>
          </a:xfrm>
        </p:spPr>
        <p:txBody>
          <a:bodyPr>
            <a:normAutofit/>
          </a:bodyPr>
          <a:lstStyle/>
          <a:p>
            <a:pPr algn="just"/>
            <a:r>
              <a:rPr lang="en-US" sz="2500" dirty="0">
                <a:latin typeface="Times New Roman" panose="02020603050405020304" pitchFamily="18" charset="0"/>
                <a:cs typeface="Times New Roman" panose="02020603050405020304" pitchFamily="18" charset="0"/>
              </a:rPr>
              <a:t>Motif-paths are graph sequences of motifs that offer a more detailed view of the graph's topology than individual motifs. </a:t>
            </a:r>
          </a:p>
          <a:p>
            <a:pPr algn="just"/>
            <a:r>
              <a:rPr lang="en-US" sz="2500" dirty="0">
                <a:latin typeface="Times New Roman" panose="02020603050405020304" pitchFamily="18" charset="0"/>
                <a:cs typeface="Times New Roman" panose="02020603050405020304" pitchFamily="18" charset="0"/>
              </a:rPr>
              <a:t>They capture intricate relationships and uncover hidden patterns, attracting attention in graph theory. </a:t>
            </a:r>
          </a:p>
          <a:p>
            <a:pPr algn="just"/>
            <a:r>
              <a:rPr lang="en-US" sz="2500" dirty="0">
                <a:latin typeface="Times New Roman" panose="02020603050405020304" pitchFamily="18" charset="0"/>
                <a:cs typeface="Times New Roman" panose="02020603050405020304" pitchFamily="18" charset="0"/>
              </a:rPr>
              <a:t>Motif-paths are collections of motifs connected by a network of edges, aiming to capture more complex structural information by considering the arrangement and connectivity of motifs within the network. </a:t>
            </a:r>
          </a:p>
          <a:p>
            <a:pPr algn="just"/>
            <a:r>
              <a:rPr lang="en-US" sz="2500" dirty="0">
                <a:latin typeface="Times New Roman" panose="02020603050405020304" pitchFamily="18" charset="0"/>
                <a:cs typeface="Times New Roman" panose="02020603050405020304" pitchFamily="18" charset="0"/>
              </a:rPr>
              <a:t>Motif pathways are a fundamental concept in graph theory, involving motifs with paths in graphs.</a:t>
            </a:r>
          </a:p>
          <a:p>
            <a:pPr algn="just"/>
            <a:r>
              <a:rPr lang="en-US" sz="2500" dirty="0">
                <a:latin typeface="Times New Roman" panose="02020603050405020304" pitchFamily="18" charset="0"/>
                <a:cs typeface="Times New Roman" panose="02020603050405020304" pitchFamily="18" charset="0"/>
              </a:rPr>
              <a:t>Motif-path analysis in big networks can identify significant patterns and outliers by examining recurring patterns in subgraphs and subsequent node connections.</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6785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3759-7DE3-289F-786C-48BC6C6CC682}"/>
              </a:ext>
            </a:extLst>
          </p:cNvPr>
          <p:cNvSpPr>
            <a:spLocks noGrp="1"/>
          </p:cNvSpPr>
          <p:nvPr>
            <p:ph type="title"/>
          </p:nvPr>
        </p:nvSpPr>
        <p:spPr>
          <a:xfrm>
            <a:off x="838200" y="18255"/>
            <a:ext cx="10515600" cy="1325563"/>
          </a:xfrm>
        </p:spPr>
        <p:txBody>
          <a:bodyPr>
            <a:normAutofit/>
          </a:bodyPr>
          <a:lstStyle/>
          <a:p>
            <a:r>
              <a:rPr lang="en-GB" sz="3200" b="1" dirty="0">
                <a:effectLst/>
                <a:latin typeface="Times New Roman" panose="02020603050405020304" pitchFamily="18" charset="0"/>
                <a:ea typeface="Times New Roman" panose="02020603050405020304" pitchFamily="18" charset="0"/>
              </a:rPr>
              <a:t>Motif-Paths Critical Role </a:t>
            </a:r>
            <a:r>
              <a:rPr lang="en-US" sz="3200" b="1" dirty="0">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156830-B41C-7EE9-E5DD-12EB1A0C1AEE}"/>
              </a:ext>
            </a:extLst>
          </p:cNvPr>
          <p:cNvSpPr>
            <a:spLocks noGrp="1"/>
          </p:cNvSpPr>
          <p:nvPr>
            <p:ph idx="1"/>
          </p:nvPr>
        </p:nvSpPr>
        <p:spPr>
          <a:xfrm>
            <a:off x="990600" y="1057834"/>
            <a:ext cx="10515600" cy="5549153"/>
          </a:xfrm>
        </p:spPr>
        <p:txBody>
          <a:bodyPr>
            <a:normAutofit fontScale="92500" lnSpcReduction="10000"/>
          </a:bodyPr>
          <a:lstStyle/>
          <a:p>
            <a:pPr algn="just"/>
            <a:r>
              <a:rPr lang="en-US" sz="2700" dirty="0">
                <a:latin typeface="Times New Roman" panose="02020603050405020304" pitchFamily="18" charset="0"/>
                <a:cs typeface="Times New Roman" panose="02020603050405020304" pitchFamily="18" charset="0"/>
              </a:rPr>
              <a:t>Motif-paths are a useful tool for understanding the global and regional structure of a graph, identifying recurrent patterns in specific areas and revealing significant systemic events. </a:t>
            </a:r>
          </a:p>
          <a:p>
            <a:pPr algn="just"/>
            <a:r>
              <a:rPr lang="en-US" sz="2700" dirty="0">
                <a:latin typeface="Times New Roman" panose="02020603050405020304" pitchFamily="18" charset="0"/>
                <a:cs typeface="Times New Roman" panose="02020603050405020304" pitchFamily="18" charset="0"/>
              </a:rPr>
              <a:t>They are useful for social network analysis, biological network illness prediction, and transportation network pattern discovery.</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sz="2700" dirty="0">
                <a:latin typeface="Times New Roman" panose="02020603050405020304" pitchFamily="18" charset="0"/>
                <a:cs typeface="Times New Roman" panose="02020603050405020304" pitchFamily="18" charset="0"/>
              </a:rPr>
              <a:t>A motif path is a network of smaller, focused subgraphs called motifs, which reveal the hierarchy of the graph through arcs, each indicating a unique pattern crucial for understanding the information.</a:t>
            </a:r>
          </a:p>
          <a:p>
            <a:pPr marL="0" indent="0">
              <a:buNone/>
            </a:pPr>
            <a:endParaRPr lang="en-US" sz="2600" dirty="0">
              <a:latin typeface="Times New Roman" panose="02020603050405020304" pitchFamily="18" charset="0"/>
              <a:cs typeface="Times New Roman" panose="02020603050405020304" pitchFamily="18" charset="0"/>
            </a:endParaRPr>
          </a:p>
        </p:txBody>
      </p:sp>
      <p:pic>
        <p:nvPicPr>
          <p:cNvPr id="5" name="image1.png">
            <a:extLst>
              <a:ext uri="{FF2B5EF4-FFF2-40B4-BE49-F238E27FC236}">
                <a16:creationId xmlns:a16="http://schemas.microsoft.com/office/drawing/2014/main" id="{1516B9BB-0F3F-99BB-A7E4-FE755C8051D0}"/>
              </a:ext>
            </a:extLst>
          </p:cNvPr>
          <p:cNvPicPr/>
          <p:nvPr/>
        </p:nvPicPr>
        <p:blipFill>
          <a:blip r:embed="rId2"/>
          <a:srcRect/>
          <a:stretch>
            <a:fillRect/>
          </a:stretch>
        </p:blipFill>
        <p:spPr>
          <a:xfrm>
            <a:off x="2339789" y="3056965"/>
            <a:ext cx="6965576" cy="2236619"/>
          </a:xfrm>
          <a:prstGeom prst="rect">
            <a:avLst/>
          </a:prstGeom>
          <a:ln w="25400">
            <a:solidFill>
              <a:srgbClr val="000000"/>
            </a:solidFill>
            <a:prstDash val="solid"/>
          </a:ln>
        </p:spPr>
      </p:pic>
    </p:spTree>
    <p:extLst>
      <p:ext uri="{BB962C8B-B14F-4D97-AF65-F5344CB8AC3E}">
        <p14:creationId xmlns:p14="http://schemas.microsoft.com/office/powerpoint/2010/main" val="3355117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7288E-881B-7AC1-2D98-0B134ADEC579}"/>
              </a:ext>
            </a:extLst>
          </p:cNvPr>
          <p:cNvSpPr>
            <a:spLocks noGrp="1"/>
          </p:cNvSpPr>
          <p:nvPr>
            <p:ph type="title"/>
          </p:nvPr>
        </p:nvSpPr>
        <p:spPr>
          <a:xfrm>
            <a:off x="838200" y="18255"/>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Implementation Goal:</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F749D3-63A2-84DD-0488-33EC5A4529E1}"/>
              </a:ext>
            </a:extLst>
          </p:cNvPr>
          <p:cNvSpPr>
            <a:spLocks noGrp="1"/>
          </p:cNvSpPr>
          <p:nvPr>
            <p:ph idx="1"/>
          </p:nvPr>
        </p:nvSpPr>
        <p:spPr>
          <a:xfrm>
            <a:off x="838200" y="1343818"/>
            <a:ext cx="10515600" cy="4833145"/>
          </a:xfrm>
        </p:spPr>
        <p:txBody>
          <a:bodyPr/>
          <a:lstStyle/>
          <a:p>
            <a:endParaRPr lang="en-IN" dirty="0"/>
          </a:p>
        </p:txBody>
      </p:sp>
    </p:spTree>
    <p:extLst>
      <p:ext uri="{BB962C8B-B14F-4D97-AF65-F5344CB8AC3E}">
        <p14:creationId xmlns:p14="http://schemas.microsoft.com/office/powerpoint/2010/main" val="1291371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2728D-F749-C327-794D-D8308E12FBEF}"/>
              </a:ext>
            </a:extLst>
          </p:cNvPr>
          <p:cNvSpPr>
            <a:spLocks noGrp="1"/>
          </p:cNvSpPr>
          <p:nvPr>
            <p:ph type="title"/>
          </p:nvPr>
        </p:nvSpPr>
        <p:spPr>
          <a:xfrm>
            <a:off x="838200" y="18255"/>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Algorithm:</a:t>
            </a:r>
            <a:endParaRPr lang="en-IN" sz="3200" b="1"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91158DBB-EDC5-2824-84B3-5B804A7F4FB2}"/>
              </a:ext>
            </a:extLst>
          </p:cNvPr>
          <p:cNvSpPr>
            <a:spLocks noGrp="1"/>
          </p:cNvSpPr>
          <p:nvPr>
            <p:ph idx="1"/>
          </p:nvPr>
        </p:nvSpPr>
        <p:spPr>
          <a:xfrm>
            <a:off x="838200" y="1156447"/>
            <a:ext cx="10515600" cy="5450542"/>
          </a:xfrm>
        </p:spPr>
        <p:txBody>
          <a:bodyPr>
            <a:normAutofit lnSpcReduction="10000"/>
          </a:bodyPr>
          <a:lstStyle/>
          <a:p>
            <a:pPr marL="0" indent="0" algn="just">
              <a:buNone/>
            </a:pPr>
            <a:r>
              <a:rPr lang="en-IN" b="1" dirty="0">
                <a:latin typeface="Times New Roman" panose="02020603050405020304" pitchFamily="18" charset="0"/>
                <a:cs typeface="Times New Roman" panose="02020603050405020304" pitchFamily="18" charset="0"/>
              </a:rPr>
              <a:t>Shortest Motif-path Searching</a:t>
            </a:r>
            <a:r>
              <a:rPr lang="en-US" b="1" dirty="0">
                <a:latin typeface="Times New Roman" panose="02020603050405020304" pitchFamily="18" charset="0"/>
                <a:cs typeface="Times New Roman" panose="02020603050405020304" pitchFamily="18" charset="0"/>
              </a:rPr>
              <a:t>: </a:t>
            </a:r>
          </a:p>
          <a:p>
            <a:pPr algn="just"/>
            <a:r>
              <a:rPr lang="en-US" sz="2500" dirty="0">
                <a:latin typeface="Times New Roman" panose="02020603050405020304" pitchFamily="18" charset="0"/>
                <a:cs typeface="Times New Roman" panose="02020603050405020304" pitchFamily="18" charset="0"/>
              </a:rPr>
              <a:t>Shortest motif-path searching is a method used to find the shortest path between two nodes in a graph containing a given motif, based on the minimum number of motif-instances in the sequence. </a:t>
            </a:r>
          </a:p>
          <a:p>
            <a:pPr algn="just"/>
            <a:r>
              <a:rPr lang="en-US" sz="2500" dirty="0">
                <a:latin typeface="Times New Roman" panose="02020603050405020304" pitchFamily="18" charset="0"/>
                <a:cs typeface="Times New Roman" panose="02020603050405020304" pitchFamily="18" charset="0"/>
              </a:rPr>
              <a:t>This algorithm is useful in graph mining tasks like link prediction, clustering, and node ranking.</a:t>
            </a:r>
          </a:p>
          <a:p>
            <a:pPr marL="0" indent="0" algn="just">
              <a:buNone/>
            </a:pPr>
            <a:r>
              <a:rPr lang="en-US" sz="2400" b="1" dirty="0">
                <a:latin typeface="Times New Roman" panose="02020603050405020304" pitchFamily="18" charset="0"/>
                <a:cs typeface="Times New Roman" panose="02020603050405020304" pitchFamily="18" charset="0"/>
              </a:rPr>
              <a:t>Algorithm: Shortest Motif-Path Baseline (Base) : </a:t>
            </a:r>
          </a:p>
          <a:p>
            <a:pPr algn="just"/>
            <a:r>
              <a:rPr lang="en-US" sz="2400" dirty="0">
                <a:latin typeface="Times New Roman" panose="02020603050405020304" pitchFamily="18" charset="0"/>
                <a:cs typeface="Times New Roman" panose="02020603050405020304" pitchFamily="18" charset="0"/>
              </a:rPr>
              <a:t>An algorithm called Shortest Motif-Path Baseline (Base) is used to determine the shortest motif-path between two nodes in a graph that has a particular motif. </a:t>
            </a:r>
          </a:p>
          <a:p>
            <a:pPr algn="just"/>
            <a:r>
              <a:rPr lang="en-US" sz="2400" dirty="0">
                <a:latin typeface="Times New Roman" panose="02020603050405020304" pitchFamily="18" charset="0"/>
                <a:cs typeface="Times New Roman" panose="02020603050405020304" pitchFamily="18" charset="0"/>
              </a:rPr>
              <a:t>The input of the algorithm consists of a graph G, a motif τ, and two nodes within G, s and t. After creating a higher-order graph from G, it looks through the higher-order graph for the shortest path connecting s and t. </a:t>
            </a:r>
          </a:p>
          <a:p>
            <a:pPr algn="just"/>
            <a:r>
              <a:rPr lang="en-US" sz="2400" dirty="0">
                <a:latin typeface="Times New Roman" panose="02020603050405020304" pitchFamily="18" charset="0"/>
                <a:cs typeface="Times New Roman" panose="02020603050405020304" pitchFamily="18" charset="0"/>
              </a:rPr>
              <a:t>The algorithm yields the longest motif-path that was discovered. This algorithm provides a starting point for the development of motif-path searching algorithms that are more effective.</a:t>
            </a:r>
          </a:p>
        </p:txBody>
      </p:sp>
    </p:spTree>
    <p:extLst>
      <p:ext uri="{BB962C8B-B14F-4D97-AF65-F5344CB8AC3E}">
        <p14:creationId xmlns:p14="http://schemas.microsoft.com/office/powerpoint/2010/main" val="561041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BD2FFE-F0E4-8E28-C98E-E09CEA7B3E1C}"/>
              </a:ext>
            </a:extLst>
          </p:cNvPr>
          <p:cNvSpPr>
            <a:spLocks noGrp="1"/>
          </p:cNvSpPr>
          <p:nvPr>
            <p:ph idx="1"/>
          </p:nvPr>
        </p:nvSpPr>
        <p:spPr>
          <a:xfrm>
            <a:off x="838200" y="385482"/>
            <a:ext cx="10515600" cy="6409764"/>
          </a:xfrm>
        </p:spPr>
        <p:txBody>
          <a:bodyPr>
            <a:normAutofit fontScale="92500" lnSpcReduction="20000"/>
          </a:bodyPr>
          <a:lstStyle/>
          <a:p>
            <a:pPr marL="0" indent="0">
              <a:buNone/>
            </a:pPr>
            <a:r>
              <a:rPr lang="en-IN" sz="2800" b="1" dirty="0">
                <a:latin typeface="Times New Roman" panose="02020603050405020304" pitchFamily="18" charset="0"/>
                <a:cs typeface="Times New Roman" panose="02020603050405020304" pitchFamily="18" charset="0"/>
              </a:rPr>
              <a:t>Algorithm: MOD-Index Construction (MODC):</a:t>
            </a:r>
          </a:p>
          <a:p>
            <a:pPr algn="just"/>
            <a:r>
              <a:rPr lang="en-US" sz="2600" dirty="0">
                <a:latin typeface="Times New Roman" panose="02020603050405020304" pitchFamily="18" charset="0"/>
                <a:cs typeface="Times New Roman" panose="02020603050405020304" pitchFamily="18" charset="0"/>
              </a:rPr>
              <a:t>The process of creating a Motif-Orbit-Decomposition Index (MOD-Index) for a given graph and set of motifs is called MOD-Index Construction (MODC). </a:t>
            </a:r>
          </a:p>
          <a:p>
            <a:pPr algn="just"/>
            <a:r>
              <a:rPr lang="en-US" sz="2600" dirty="0">
                <a:latin typeface="Times New Roman" panose="02020603050405020304" pitchFamily="18" charset="0"/>
                <a:cs typeface="Times New Roman" panose="02020603050405020304" pitchFamily="18" charset="0"/>
              </a:rPr>
              <a:t>A data structure called the MOD-Index arranges the motif-instances in the graph according to their motif-orbits, which are defined as the collection of nodes in the graph that share an orbit with the motif's seed node. </a:t>
            </a:r>
          </a:p>
          <a:p>
            <a:pPr algn="just"/>
            <a:r>
              <a:rPr lang="en-US" sz="2600" dirty="0">
                <a:latin typeface="Times New Roman" panose="02020603050405020304" pitchFamily="18" charset="0"/>
                <a:cs typeface="Times New Roman" panose="02020603050405020304" pitchFamily="18" charset="0"/>
              </a:rPr>
              <a:t>Initially, the MODC algorithm creates the motif-orbit organization by finding the motif-orbits in the graph and grouping them according to their shared sub-structures. </a:t>
            </a:r>
          </a:p>
          <a:p>
            <a:pPr algn="just"/>
            <a:r>
              <a:rPr lang="en-US" sz="2600" dirty="0">
                <a:latin typeface="Times New Roman" panose="02020603050405020304" pitchFamily="18" charset="0"/>
                <a:cs typeface="Times New Roman" panose="02020603050405020304" pitchFamily="18" charset="0"/>
              </a:rPr>
              <a:t>After that, it builds the index structure by arranging the motif-instances according to their motif-orbits around every node in the graph. For effective motif-based graph mining tasks like motif discovery, clustering, and node ranking, utilize the generated MOD-Index.</a:t>
            </a:r>
          </a:p>
          <a:p>
            <a:pPr marL="0" indent="0" algn="just">
              <a:buNone/>
            </a:pPr>
            <a:r>
              <a:rPr lang="en-US" b="1" dirty="0">
                <a:latin typeface="Times New Roman" panose="02020603050405020304" pitchFamily="18" charset="0"/>
                <a:cs typeface="Times New Roman" panose="02020603050405020304" pitchFamily="18" charset="0"/>
              </a:rPr>
              <a:t>Algorithm: </a:t>
            </a:r>
            <a:r>
              <a:rPr lang="en-IN" b="1" dirty="0">
                <a:latin typeface="Times New Roman" panose="02020603050405020304" pitchFamily="18" charset="0"/>
                <a:cs typeface="Times New Roman" panose="02020603050405020304" pitchFamily="18" charset="0"/>
              </a:rPr>
              <a:t>MOD-Index Query (MODQ):</a:t>
            </a:r>
          </a:p>
          <a:p>
            <a:pPr algn="just"/>
            <a:r>
              <a:rPr lang="en-US" sz="2600" dirty="0">
                <a:latin typeface="Times New Roman" panose="02020603050405020304" pitchFamily="18" charset="0"/>
                <a:cs typeface="Times New Roman" panose="02020603050405020304" pitchFamily="18" charset="0"/>
              </a:rPr>
              <a:t>The Motif-Orbit-Decomposition Index (MOD-Index) can be queried using the MOD-Index Query (MODQ) algorithm to find all motif instances in a graph that correspond to a given motif. </a:t>
            </a:r>
          </a:p>
          <a:p>
            <a:pPr algn="just"/>
            <a:r>
              <a:rPr lang="en-US" sz="2600" dirty="0">
                <a:latin typeface="Times New Roman" panose="02020603050405020304" pitchFamily="18" charset="0"/>
                <a:cs typeface="Times New Roman" panose="02020603050405020304" pitchFamily="18" charset="0"/>
              </a:rPr>
              <a:t>The query motif τ, a graph node q, and the MOD-Index Π are entered into the algorithm. To find all motif-instances that match τ, it first retrieves all motif-orbits of τ from the MOD-Index and expands them. </a:t>
            </a:r>
          </a:p>
        </p:txBody>
      </p:sp>
    </p:spTree>
    <p:extLst>
      <p:ext uri="{BB962C8B-B14F-4D97-AF65-F5344CB8AC3E}">
        <p14:creationId xmlns:p14="http://schemas.microsoft.com/office/powerpoint/2010/main" val="38951564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9BB0C12D845E4BB5C496A47BF8521D" ma:contentTypeVersion="12" ma:contentTypeDescription="Create a new document." ma:contentTypeScope="" ma:versionID="22a9d9e2546f8b7ee32366b57673d277">
  <xsd:schema xmlns:xsd="http://www.w3.org/2001/XMLSchema" xmlns:xs="http://www.w3.org/2001/XMLSchema" xmlns:p="http://schemas.microsoft.com/office/2006/metadata/properties" xmlns:ns3="176b0320-471a-4e23-9229-959a70bbe5f2" xmlns:ns4="75bd2e8a-8052-4d56-83d7-80ac6eb6ec54" targetNamespace="http://schemas.microsoft.com/office/2006/metadata/properties" ma:root="true" ma:fieldsID="0317220eb960f8db486e1b61d748458c" ns3:_="" ns4:_="">
    <xsd:import namespace="176b0320-471a-4e23-9229-959a70bbe5f2"/>
    <xsd:import namespace="75bd2e8a-8052-4d56-83d7-80ac6eb6ec5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_activity"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76b0320-471a-4e23-9229-959a70bbe5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AutoTags" ma:index="17" nillable="true" ma:displayName="Tags" ma:internalName="MediaServiceAutoTags" ma:readOnly="true">
      <xsd:simpleType>
        <xsd:restriction base="dms:Text"/>
      </xsd:simpleType>
    </xsd:element>
    <xsd:element name="_activity" ma:index="18" nillable="true" ma:displayName="_activity" ma:hidden="true" ma:internalName="_activity">
      <xsd:simpleType>
        <xsd:restriction base="dms:Note"/>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5bd2e8a-8052-4d56-83d7-80ac6eb6ec5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76b0320-471a-4e23-9229-959a70bbe5f2" xsi:nil="true"/>
  </documentManagement>
</p:properties>
</file>

<file path=customXml/itemProps1.xml><?xml version="1.0" encoding="utf-8"?>
<ds:datastoreItem xmlns:ds="http://schemas.openxmlformats.org/officeDocument/2006/customXml" ds:itemID="{FF613392-DCA4-43F3-8933-F02296011C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76b0320-471a-4e23-9229-959a70bbe5f2"/>
    <ds:schemaRef ds:uri="75bd2e8a-8052-4d56-83d7-80ac6eb6ec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A3F781B-FCB0-4472-A5AC-3559A7918DFA}">
  <ds:schemaRefs>
    <ds:schemaRef ds:uri="http://schemas.microsoft.com/sharepoint/v3/contenttype/forms"/>
  </ds:schemaRefs>
</ds:datastoreItem>
</file>

<file path=customXml/itemProps3.xml><?xml version="1.0" encoding="utf-8"?>
<ds:datastoreItem xmlns:ds="http://schemas.openxmlformats.org/officeDocument/2006/customXml" ds:itemID="{F10B02D6-CA5D-407D-A91C-D110F9594274}">
  <ds:schemaRefs>
    <ds:schemaRef ds:uri="http://schemas.openxmlformats.org/package/2006/metadata/core-properties"/>
    <ds:schemaRef ds:uri="http://schemas.microsoft.com/office/2006/documentManagement/types"/>
    <ds:schemaRef ds:uri="http://purl.org/dc/terms/"/>
    <ds:schemaRef ds:uri="http://purl.org/dc/elements/1.1/"/>
    <ds:schemaRef ds:uri="75bd2e8a-8052-4d56-83d7-80ac6eb6ec54"/>
    <ds:schemaRef ds:uri="http://purl.org/dc/dcmitype/"/>
    <ds:schemaRef ds:uri="http://schemas.microsoft.com/office/2006/metadata/properties"/>
    <ds:schemaRef ds:uri="http://schemas.microsoft.com/office/infopath/2007/PartnerControls"/>
    <ds:schemaRef ds:uri="176b0320-471a-4e23-9229-959a70bbe5f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338</TotalTime>
  <Words>1722</Words>
  <Application>Microsoft Office PowerPoint</Application>
  <PresentationFormat>Widescreen</PresentationFormat>
  <Paragraphs>93</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On Analyzing Graphs With Motif-Paths </vt:lpstr>
      <vt:lpstr>Agenda :</vt:lpstr>
      <vt:lpstr>Problem Statement:</vt:lpstr>
      <vt:lpstr>Introduction:</vt:lpstr>
      <vt:lpstr>What is Motif Paths:</vt:lpstr>
      <vt:lpstr>Motif-Paths Critical Role :</vt:lpstr>
      <vt:lpstr>Implementation Goal:</vt:lpstr>
      <vt:lpstr>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Analyzing Graphs With Motif-Paths</dc:title>
  <dc:creator>SIVA PRASAD REDDY</dc:creator>
  <cp:lastModifiedBy>SIVA PRASAD REDDY</cp:lastModifiedBy>
  <cp:revision>2</cp:revision>
  <dcterms:created xsi:type="dcterms:W3CDTF">2023-11-19T08:42:40Z</dcterms:created>
  <dcterms:modified xsi:type="dcterms:W3CDTF">2023-11-19T14:21:39Z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0x010100389BB0C12D845E4BB5C496A47BF8521D</vt:lpwstr>
  </property>
</Properties>
</file>