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a:xfrm>
            <a:off x="5332412" y="5883275"/>
            <a:ext cx="4324044" cy="365125"/>
          </a:xfrm>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7837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45694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253397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3001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43072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27419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16367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782399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992628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006486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a:xfrm>
            <a:off x="10951856" y="5867131"/>
            <a:ext cx="551167" cy="365125"/>
          </a:xfrm>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61392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46114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9818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11324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5301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6632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9678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77823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9997EF35-C434-413F-A3FD-E806812B2394}"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375183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7.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2"/>
          <p:cNvSpPr/>
          <p:nvPr/>
        </p:nvSpPr>
        <p:spPr>
          <a:xfrm>
            <a:off x="-516766" y="218106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4800" b="1" strike="noStrike" spc="-1" dirty="0">
                <a:solidFill>
                  <a:srgbClr val="1482AC"/>
                </a:solidFill>
                <a:uFill>
                  <a:solidFill>
                    <a:srgbClr val="FFFFFF"/>
                  </a:solidFill>
                </a:uFill>
                <a:latin typeface="Arial"/>
              </a:rPr>
              <a:t>CAPSTONE PROJECT</a:t>
            </a:r>
            <a:endParaRPr lang="en-IN" sz="4800" b="0" strike="noStrike" spc="-1" dirty="0">
              <a:solidFill>
                <a:srgbClr val="000000"/>
              </a:solidFill>
              <a:uFill>
                <a:solidFill>
                  <a:srgbClr val="FFFFFF"/>
                </a:solidFill>
              </a:uFill>
              <a:latin typeface="Arial"/>
            </a:endParaRPr>
          </a:p>
        </p:txBody>
      </p:sp>
      <p:sp>
        <p:nvSpPr>
          <p:cNvPr id="130" name="CustomShape 3"/>
          <p:cNvSpPr/>
          <p:nvPr/>
        </p:nvSpPr>
        <p:spPr>
          <a:xfrm>
            <a:off x="1856534" y="3053021"/>
            <a:ext cx="7979760" cy="13114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360" algn="ctr">
              <a:lnSpc>
                <a:spcPct val="100000"/>
              </a:lnSpc>
              <a:buClr>
                <a:srgbClr val="1482AC"/>
              </a:buClr>
            </a:pPr>
            <a:r>
              <a:rPr lang="en-IN" sz="2000" b="1" strike="noStrike" spc="-1" dirty="0">
                <a:solidFill>
                  <a:srgbClr val="1482AC"/>
                </a:solidFill>
                <a:uFill>
                  <a:solidFill>
                    <a:srgbClr val="FFFFFF"/>
                  </a:solidFill>
                </a:uFill>
                <a:latin typeface="Arial"/>
              </a:rPr>
              <a:t>Student Name- S</a:t>
            </a:r>
            <a:r>
              <a:rPr lang="en-IN" sz="2000" b="1" spc="-1" dirty="0">
                <a:solidFill>
                  <a:srgbClr val="1482AC"/>
                </a:solidFill>
                <a:uFill>
                  <a:solidFill>
                    <a:srgbClr val="FFFFFF"/>
                  </a:solidFill>
                </a:uFill>
                <a:latin typeface="Arial"/>
              </a:rPr>
              <a:t>ivapriya.H</a:t>
            </a:r>
            <a:endParaRPr lang="en-IN" sz="1800" b="0" strike="noStrike" spc="-1" dirty="0">
              <a:solidFill>
                <a:srgbClr val="000000"/>
              </a:solidFill>
              <a:uFill>
                <a:solidFill>
                  <a:srgbClr val="FFFFFF"/>
                </a:solidFill>
              </a:uFill>
              <a:latin typeface="Arial"/>
            </a:endParaRPr>
          </a:p>
          <a:p>
            <a:pPr marL="360" algn="ctr">
              <a:lnSpc>
                <a:spcPct val="100000"/>
              </a:lnSpc>
              <a:buClr>
                <a:srgbClr val="1482AC"/>
              </a:buClr>
            </a:pPr>
            <a:r>
              <a:rPr lang="en-IN" sz="2000" b="1" strike="noStrike" spc="-1" dirty="0">
                <a:solidFill>
                  <a:srgbClr val="1482AC"/>
                </a:solidFill>
                <a:uFill>
                  <a:solidFill>
                    <a:srgbClr val="FFFFFF"/>
                  </a:solidFill>
                </a:uFill>
                <a:latin typeface="Arial"/>
              </a:rPr>
              <a:t>College Name-A.V.C College of Engineering</a:t>
            </a:r>
            <a:endParaRPr lang="en-IN" sz="1800" b="0" strike="noStrike" spc="-1" dirty="0">
              <a:solidFill>
                <a:srgbClr val="000000"/>
              </a:solidFill>
              <a:uFill>
                <a:solidFill>
                  <a:srgbClr val="FFFFFF"/>
                </a:solidFill>
              </a:uFill>
              <a:latin typeface="Arial"/>
            </a:endParaRPr>
          </a:p>
          <a:p>
            <a:pPr marL="360" algn="ctr">
              <a:lnSpc>
                <a:spcPct val="100000"/>
              </a:lnSpc>
              <a:buClr>
                <a:srgbClr val="1482AC"/>
              </a:buClr>
            </a:pPr>
            <a:r>
              <a:rPr lang="en-IN" sz="2000" b="1" strike="noStrike" spc="-1" dirty="0">
                <a:solidFill>
                  <a:srgbClr val="1482AC"/>
                </a:solidFill>
                <a:uFill>
                  <a:solidFill>
                    <a:srgbClr val="FFFFFF"/>
                  </a:solidFill>
                </a:uFill>
                <a:latin typeface="Arial"/>
              </a:rPr>
              <a:t>Department-IT</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631852" y="2103840"/>
            <a:ext cx="9298440" cy="1325160"/>
          </a:xfrm>
          <a:prstGeom prst="rect">
            <a:avLst/>
          </a:prstGeom>
          <a:noFill/>
          <a:ln>
            <a:noFill/>
          </a:ln>
        </p:spPr>
        <p:txBody>
          <a:bodyPr anchor="b"/>
          <a:lstStyle/>
          <a:p>
            <a:pPr algn="ctr">
              <a:lnSpc>
                <a:spcPct val="100000"/>
              </a:lnSpc>
            </a:pPr>
            <a:r>
              <a:rPr lang="en-US" sz="2800" b="1" strike="noStrike" cap="all" spc="-1" dirty="0">
                <a:solidFill>
                  <a:srgbClr val="002060"/>
                </a:solidFill>
                <a:uFill>
                  <a:solidFill>
                    <a:srgbClr val="FFFFFF"/>
                  </a:solidFill>
                </a:uFill>
                <a:latin typeface="Arial"/>
              </a:rPr>
              <a:t>THANK YOU</a:t>
            </a:r>
            <a:endParaRPr lang="en-US" sz="1800" b="0" strike="noStrike" spc="-1" dirty="0">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820271" y="516157"/>
            <a:ext cx="10515240" cy="1325160"/>
          </a:xfrm>
          <a:prstGeom prst="rect">
            <a:avLst/>
          </a:prstGeom>
          <a:noFill/>
          <a:ln>
            <a:noFill/>
          </a:ln>
        </p:spPr>
        <p:txBody>
          <a:bodyPr anchor="b"/>
          <a:lstStyle/>
          <a:p>
            <a:pPr>
              <a:lnSpc>
                <a:spcPct val="100000"/>
              </a:lnSpc>
            </a:pPr>
            <a:r>
              <a:rPr lang="en-US" sz="2800" b="1" strike="noStrike" cap="all" spc="-1" dirty="0">
                <a:solidFill>
                  <a:srgbClr val="002060"/>
                </a:solidFill>
                <a:uFill>
                  <a:solidFill>
                    <a:srgbClr val="FFFFFF"/>
                  </a:solidFill>
                </a:uFill>
                <a:latin typeface="Arial"/>
              </a:rPr>
              <a:t>OUTLINE</a:t>
            </a:r>
            <a:endParaRPr lang="en-US" sz="1800" b="0" strike="noStrike" spc="-1" dirty="0">
              <a:solidFill>
                <a:srgbClr val="000000"/>
              </a:solidFill>
              <a:uFill>
                <a:solidFill>
                  <a:srgbClr val="FFFFFF"/>
                </a:solidFill>
              </a:uFill>
              <a:latin typeface="Franklin Gothic Book"/>
            </a:endParaRPr>
          </a:p>
        </p:txBody>
      </p:sp>
      <p:sp>
        <p:nvSpPr>
          <p:cNvPr id="132" name="TextShape 2"/>
          <p:cNvSpPr txBox="1"/>
          <p:nvPr/>
        </p:nvSpPr>
        <p:spPr>
          <a:xfrm>
            <a:off x="2033833" y="1619280"/>
            <a:ext cx="11018520" cy="5238720"/>
          </a:xfrm>
          <a:prstGeom prst="rect">
            <a:avLst/>
          </a:prstGeom>
          <a:noFill/>
          <a:ln>
            <a:noFill/>
          </a:ln>
        </p:spPr>
        <p:txBody>
          <a:bodyPr/>
          <a:lstStyle/>
          <a:p>
            <a:pPr>
              <a:lnSpc>
                <a:spcPct val="100000"/>
              </a:lnSpc>
            </a:pPr>
            <a:r>
              <a:rPr lang="en-US" sz="20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  </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20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Problem Statement (Should not include solution)</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20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Proposed System/Solution</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20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System Development Approach (Technology Used) </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20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Algorithm &amp; Deployment  </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20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Result (Output Image)</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20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Conclusion</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20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References</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a:lnSpc>
                <a:spcPct val="100000"/>
              </a:lnSpc>
            </a:pP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509508" y="682560"/>
            <a:ext cx="11029320" cy="529920"/>
          </a:xfrm>
          <a:prstGeom prst="rect">
            <a:avLst/>
          </a:prstGeom>
          <a:noFill/>
          <a:ln>
            <a:noFill/>
          </a:ln>
        </p:spPr>
        <p:txBody>
          <a:bodyPr anchor="b"/>
          <a:lstStyle/>
          <a:p>
            <a:pPr>
              <a:lnSpc>
                <a:spcPct val="100000"/>
              </a:lnSpc>
            </a:pPr>
            <a:r>
              <a:rPr lang="en-US" sz="4400" b="1" strike="noStrike" cap="all" spc="-1" dirty="0">
                <a:solidFill>
                  <a:srgbClr val="1CADE4"/>
                </a:solidFill>
                <a:uFill>
                  <a:solidFill>
                    <a:srgbClr val="FFFFFF"/>
                  </a:solidFill>
                </a:uFill>
                <a:latin typeface="Arial"/>
              </a:rPr>
              <a:t>Problem Statement</a:t>
            </a:r>
            <a:endParaRPr lang="en-US" sz="1800" b="0" strike="noStrike" spc="-1" dirty="0">
              <a:solidFill>
                <a:srgbClr val="000000"/>
              </a:solidFill>
              <a:uFill>
                <a:solidFill>
                  <a:srgbClr val="FFFFFF"/>
                </a:solidFill>
              </a:uFill>
              <a:latin typeface="Franklin Gothic Book"/>
            </a:endParaRPr>
          </a:p>
        </p:txBody>
      </p:sp>
      <p:sp>
        <p:nvSpPr>
          <p:cNvPr id="134" name="TextShape 2"/>
          <p:cNvSpPr txBox="1"/>
          <p:nvPr/>
        </p:nvSpPr>
        <p:spPr>
          <a:xfrm>
            <a:off x="1607982" y="562430"/>
            <a:ext cx="10096338" cy="4980241"/>
          </a:xfrm>
          <a:prstGeom prst="rect">
            <a:avLst/>
          </a:prstGeom>
          <a:noFill/>
          <a:ln>
            <a:noFill/>
          </a:ln>
        </p:spPr>
        <p:txBody>
          <a:bodyPr anchor="ctr"/>
          <a:lstStyle/>
          <a:p>
            <a:pPr marL="306000" indent="-305640">
              <a:lnSpc>
                <a:spcPct val="100000"/>
              </a:lnSpc>
            </a:pPr>
            <a:endParaRPr lang="en-US" sz="1700" b="0" strike="noStrike" spc="-1" dirty="0">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2400" b="1" strike="noStrike" spc="-1" dirty="0">
                <a:uFill>
                  <a:solidFill>
                    <a:srgbClr val="FFFFFF"/>
                  </a:solidFill>
                </a:uFill>
                <a:latin typeface="Arial" panose="020B0604020202020204" pitchFamily="34" charset="0"/>
                <a:cs typeface="Arial" panose="020B0604020202020204" pitchFamily="34" charset="0"/>
              </a:rPr>
              <a:t> Project problem statement for keylogger Problem Statement</a:t>
            </a:r>
            <a:r>
              <a:rPr lang="en-US" sz="2400" b="0" strike="noStrike" spc="-1" dirty="0">
                <a:uFill>
                  <a:solidFill>
                    <a:srgbClr val="FFFFFF"/>
                  </a:solidFill>
                </a:uFill>
                <a:latin typeface="Arial" panose="020B0604020202020204" pitchFamily="34" charset="0"/>
                <a:cs typeface="Arial" panose="020B0604020202020204" pitchFamily="34" charset="0"/>
              </a:rPr>
              <a:t>:</a:t>
            </a:r>
            <a:endParaRPr lang="en-US" sz="1700" b="0" strike="noStrike" spc="-1" dirty="0">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2400" b="0" strike="noStrike" spc="-1" dirty="0">
                <a:uFill>
                  <a:solidFill>
                    <a:srgbClr val="FFFFFF"/>
                  </a:solidFill>
                </a:uFill>
                <a:latin typeface="Arial" panose="020B0604020202020204" pitchFamily="34" charset="0"/>
                <a:cs typeface="Arial" panose="020B0604020202020204" pitchFamily="34"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dirty="0">
              <a:uFill>
                <a:solidFill>
                  <a:srgbClr val="FFFFFF"/>
                </a:solidFill>
              </a:u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523576" y="645729"/>
            <a:ext cx="11029320" cy="529920"/>
          </a:xfrm>
          <a:prstGeom prst="rect">
            <a:avLst/>
          </a:prstGeom>
          <a:noFill/>
          <a:ln>
            <a:noFill/>
          </a:ln>
        </p:spPr>
        <p:txBody>
          <a:bodyPr anchor="b"/>
          <a:lstStyle/>
          <a:p>
            <a:pPr>
              <a:lnSpc>
                <a:spcPct val="100000"/>
              </a:lnSpc>
            </a:pPr>
            <a:r>
              <a:rPr lang="en-US" sz="4400" b="1" strike="noStrike" cap="all" spc="-1" dirty="0">
                <a:solidFill>
                  <a:srgbClr val="1CADE4"/>
                </a:solidFill>
                <a:uFill>
                  <a:solidFill>
                    <a:srgbClr val="FFFFFF"/>
                  </a:solidFill>
                </a:uFill>
                <a:latin typeface="Arial"/>
              </a:rPr>
              <a:t>Proposed Solution</a:t>
            </a:r>
            <a:endParaRPr lang="en-US" sz="1800" b="0" strike="noStrike" spc="-1" dirty="0">
              <a:solidFill>
                <a:srgbClr val="000000"/>
              </a:solidFill>
              <a:uFill>
                <a:solidFill>
                  <a:srgbClr val="FFFFFF"/>
                </a:solidFill>
              </a:uFill>
              <a:latin typeface="Franklin Gothic Book"/>
            </a:endParaRPr>
          </a:p>
        </p:txBody>
      </p:sp>
      <p:sp>
        <p:nvSpPr>
          <p:cNvPr id="136" name="TextShape 2"/>
          <p:cNvSpPr txBox="1"/>
          <p:nvPr/>
        </p:nvSpPr>
        <p:spPr>
          <a:xfrm>
            <a:off x="1523576" y="1533377"/>
            <a:ext cx="10165320" cy="4473527"/>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Keyloggers are malicious software that can be a serious threat. Here are some proposed solutions to protect yourself from keyloggers:</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Prevention:</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Anti-virus and Anti-malware software: Install and keep up-to-date reputable antivirus and anti-malware software that can detect and remove keyloggers.</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Be cautious with downloads and attachments: Only download files and open attachments from trusted sources. Be wary of clicking on links in emails, even if they appear to be from someone you know..</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Detection:</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System behavior changes: Unusual slowdowns, new programs running in the background, or unexplained browser activity can be signs of a keylogger infection.</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Anti-keylogging software: There are specific anti-keylogging programs that can detect and block keyloggers.</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Regular security scans: Regularly scan your system with your antivirus and anti-malware software to detect any potential threats.</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Recovery:</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Boot into Safe Mode: If you suspect a keylogger infection, boot your computer into Safe Mode. This will only load the essential programs needed to run your system, making it easier to identify and remove the keylogger.</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Security software scan: Run a full scan with your antivirus and anti-malware software in Safe Mode.</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Change passwords: Once you've removed the keylogger, change all your passwords for online accounts, especially financial accounts and email.</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Additional Tips:</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Be mindful of public computers: Avoid entering sensitive information on public computers, as they may be infected with keyloggers.</a:t>
            </a:r>
            <a:endParaRPr lang="en-US" sz="1700" b="1" strike="noStrike" spc="-1" dirty="0">
              <a:solidFill>
                <a:srgbClr val="404040"/>
              </a:solidFill>
              <a:uFill>
                <a:solidFill>
                  <a:srgbClr val="FFFFFF"/>
                </a:solidFill>
              </a:uFill>
              <a:latin typeface="Arial Black" panose="020B0A04020102020204" pitchFamily="34" charset="0"/>
            </a:endParaRPr>
          </a:p>
          <a:p>
            <a:pPr marL="306000" indent="-305640">
              <a:lnSpc>
                <a:spcPct val="110000"/>
              </a:lnSpc>
              <a:buClr>
                <a:srgbClr val="1CADE4"/>
              </a:buClr>
              <a:buSzPct val="92000"/>
              <a:buFont typeface="Wingdings 2" charset="2"/>
              <a:buChar char=""/>
            </a:pPr>
            <a:r>
              <a:rPr lang="en-US" sz="1200" b="1" strike="noStrike" spc="-1" dirty="0">
                <a:solidFill>
                  <a:srgbClr val="404040"/>
                </a:solidFill>
                <a:uFill>
                  <a:solidFill>
                    <a:srgbClr val="FFFFFF"/>
                  </a:solidFill>
                </a:uFill>
                <a:latin typeface="Arial Black" panose="020B0A04020102020204" pitchFamily="34" charset="0"/>
              </a:rPr>
              <a:t>Keep your software updated: Always update your operating system, applications, and web browser to the latest versions to patch security vulnerabilities that keyloggers might exploit.</a:t>
            </a:r>
            <a:endParaRPr lang="en-US" sz="1700" b="1" strike="noStrike" spc="-1" dirty="0">
              <a:solidFill>
                <a:srgbClr val="404040"/>
              </a:solidFill>
              <a:uFill>
                <a:solidFill>
                  <a:srgbClr val="FFFFFF"/>
                </a:solidFill>
              </a:uFill>
              <a:latin typeface="Arial Black" panose="020B0A04020102020204" pitchFamily="34" charset="0"/>
            </a:endParaRPr>
          </a:p>
          <a:p>
            <a:pPr>
              <a:lnSpc>
                <a:spcPct val="100000"/>
              </a:lnSpc>
            </a:pPr>
            <a:endParaRPr lang="en-US" sz="1700" b="1" strike="noStrike" spc="-1" dirty="0">
              <a:solidFill>
                <a:srgbClr val="404040"/>
              </a:solidFill>
              <a:uFill>
                <a:solidFill>
                  <a:srgbClr val="FFFFFF"/>
                </a:solidFill>
              </a:uFill>
              <a:latin typeface="Arial Black" panose="020B0A040201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622049" y="618120"/>
            <a:ext cx="11029320" cy="529920"/>
          </a:xfrm>
          <a:prstGeom prst="rect">
            <a:avLst/>
          </a:prstGeom>
          <a:noFill/>
          <a:ln>
            <a:noFill/>
          </a:ln>
        </p:spPr>
        <p:txBody>
          <a:bodyPr anchor="b"/>
          <a:lstStyle/>
          <a:p>
            <a:pPr>
              <a:lnSpc>
                <a:spcPct val="100000"/>
              </a:lnSpc>
            </a:pPr>
            <a:r>
              <a:rPr lang="en-US" sz="4400" b="1" strike="noStrike" cap="all" spc="-1" dirty="0">
                <a:solidFill>
                  <a:srgbClr val="1CADE4"/>
                </a:solidFill>
                <a:uFill>
                  <a:solidFill>
                    <a:srgbClr val="FFFFFF"/>
                  </a:solidFill>
                </a:uFill>
                <a:latin typeface="Arial"/>
                <a:ea typeface="Franklin Gothic Demi"/>
              </a:rPr>
              <a:t>System  Approach</a:t>
            </a:r>
            <a:endParaRPr lang="en-US" sz="1800" b="0" strike="noStrike" spc="-1" dirty="0">
              <a:solidFill>
                <a:srgbClr val="000000"/>
              </a:solidFill>
              <a:uFill>
                <a:solidFill>
                  <a:srgbClr val="FFFFFF"/>
                </a:solidFill>
              </a:uFill>
              <a:latin typeface="Franklin Gothic Book"/>
            </a:endParaRPr>
          </a:p>
        </p:txBody>
      </p:sp>
      <p:sp>
        <p:nvSpPr>
          <p:cNvPr id="138" name="TextShape 2"/>
          <p:cNvSpPr txBox="1"/>
          <p:nvPr/>
        </p:nvSpPr>
        <p:spPr>
          <a:xfrm>
            <a:off x="1833065" y="317381"/>
            <a:ext cx="9575833" cy="4929867"/>
          </a:xfrm>
          <a:prstGeom prst="rect">
            <a:avLst/>
          </a:prstGeom>
          <a:noFill/>
          <a:ln>
            <a:noFill/>
          </a:ln>
        </p:spPr>
        <p:txBody>
          <a:bodyPr anchor="ctr"/>
          <a:lstStyle/>
          <a:p>
            <a:pPr>
              <a:lnSpc>
                <a:spcPct val="100000"/>
              </a:lnSpc>
            </a:pPr>
            <a:r>
              <a:rPr lang="en-US" sz="1800" strike="noStrike" spc="-1" dirty="0">
                <a:solidFill>
                  <a:srgbClr val="0F0F0F"/>
                </a:solidFill>
                <a:uFill>
                  <a:solidFill>
                    <a:srgbClr val="FFFFFF"/>
                  </a:solidFill>
                </a:uFill>
                <a:latin typeface="Arial" panose="020B0604020202020204" pitchFamily="34" charset="0"/>
                <a:ea typeface="Franklin Gothic Book"/>
                <a:cs typeface="Arial" panose="020B0604020202020204" pitchFamily="34" charset="0"/>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1800" strike="noStrike" spc="-1" dirty="0">
                <a:solidFill>
                  <a:srgbClr val="0F0F0F"/>
                </a:solidFill>
                <a:uFill>
                  <a:solidFill>
                    <a:srgbClr val="FFFFFF"/>
                  </a:solidFill>
                </a:uFill>
                <a:latin typeface="Arial" panose="020B0604020202020204" pitchFamily="34" charset="0"/>
                <a:ea typeface="Franklin Gothic Book"/>
                <a:cs typeface="Arial" panose="020B0604020202020204" pitchFamily="34" charset="0"/>
              </a:rPr>
              <a:t>System requirements:</a:t>
            </a:r>
            <a:r>
              <a:rPr lang="en-US" sz="18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100 МВ free disk space. Pentium II processor or higher. 512 MB RAM.</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1800" strike="noStrike" spc="-1" dirty="0">
                <a:solidFill>
                  <a:srgbClr val="0F0F0F"/>
                </a:solidFill>
                <a:uFill>
                  <a:solidFill>
                    <a:srgbClr val="FFFFFF"/>
                  </a:solidFill>
                </a:uFill>
                <a:latin typeface="Arial" panose="020B0604020202020204" pitchFamily="34" charset="0"/>
                <a:ea typeface="Franklin Gothic Book"/>
                <a:cs typeface="Arial" panose="020B0604020202020204" pitchFamily="34" charset="0"/>
              </a:rPr>
              <a:t>Library required to build the model:</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1800" strike="noStrike" spc="-1" dirty="0">
                <a:solidFill>
                  <a:srgbClr val="0F0F0F"/>
                </a:solidFill>
                <a:uFill>
                  <a:solidFill>
                    <a:srgbClr val="FFFFFF"/>
                  </a:solidFill>
                </a:uFill>
                <a:latin typeface="Arial" panose="020B0604020202020204" pitchFamily="34" charset="0"/>
                <a:ea typeface="Franklin Gothic Book"/>
                <a:cs typeface="Arial" panose="020B0604020202020204" pitchFamily="34" charset="0"/>
              </a:rPr>
              <a:t> </a:t>
            </a:r>
            <a:r>
              <a:rPr lang="en-US" sz="18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 </a:t>
            </a:r>
            <a:r>
              <a:rPr lang="en-US" sz="1800" strike="noStrike" spc="-1" dirty="0" err="1">
                <a:solidFill>
                  <a:srgbClr val="000000"/>
                </a:solidFill>
                <a:uFill>
                  <a:solidFill>
                    <a:srgbClr val="FFFFFF"/>
                  </a:solidFill>
                </a:uFill>
                <a:latin typeface="Arial" panose="020B0604020202020204" pitchFamily="34" charset="0"/>
                <a:ea typeface="Franklin Gothic Book"/>
                <a:cs typeface="Arial" panose="020B0604020202020204" pitchFamily="34" charset="0"/>
              </a:rPr>
              <a:t>pynput</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1800" strike="noStrike" spc="-1" dirty="0">
                <a:solidFill>
                  <a:srgbClr val="404040"/>
                </a:solidFill>
                <a:uFill>
                  <a:solidFill>
                    <a:srgbClr val="FFFFFF"/>
                  </a:solidFill>
                </a:uFill>
                <a:latin typeface="Arial" panose="020B0604020202020204" pitchFamily="34" charset="0"/>
                <a:ea typeface="Franklin Gothic Book"/>
                <a:cs typeface="Arial" panose="020B0604020202020204" pitchFamily="34" charset="0"/>
              </a:rPr>
              <a:t>  </a:t>
            </a:r>
            <a:r>
              <a:rPr lang="en-US" sz="1800" strike="noStrike" spc="-1" dirty="0" err="1">
                <a:solidFill>
                  <a:srgbClr val="000000"/>
                </a:solidFill>
                <a:uFill>
                  <a:solidFill>
                    <a:srgbClr val="FFFFFF"/>
                  </a:solidFill>
                </a:uFill>
                <a:latin typeface="Arial" panose="020B0604020202020204" pitchFamily="34" charset="0"/>
                <a:ea typeface="Franklin Gothic Book"/>
                <a:cs typeface="Arial" panose="020B0604020202020204" pitchFamily="34" charset="0"/>
              </a:rPr>
              <a:t>mSpy</a:t>
            </a:r>
            <a:r>
              <a:rPr lang="en-US" sz="1800" strike="noStrike" spc="-1" dirty="0">
                <a:solidFill>
                  <a:srgbClr val="000000"/>
                </a:solidFill>
                <a:uFill>
                  <a:solidFill>
                    <a:srgbClr val="FFFFFF"/>
                  </a:solidFill>
                </a:uFill>
                <a:latin typeface="Arial" panose="020B0604020202020204" pitchFamily="34" charset="0"/>
                <a:ea typeface="Franklin Gothic Book"/>
                <a:cs typeface="Arial" panose="020B0604020202020204" pitchFamily="34" charset="0"/>
              </a:rPr>
              <a:t> </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1800" strike="noStrike" spc="-1" dirty="0">
                <a:solidFill>
                  <a:srgbClr val="000000"/>
                </a:solidFill>
                <a:uFill>
                  <a:solidFill>
                    <a:srgbClr val="FFFFFF"/>
                  </a:solidFill>
                </a:uFill>
                <a:latin typeface="Arial" panose="020B0604020202020204" pitchFamily="34" charset="0"/>
                <a:ea typeface="Franklin Gothic Book"/>
                <a:cs typeface="Arial" panose="020B0604020202020204" pitchFamily="34" charset="0"/>
              </a:rPr>
              <a:t> </a:t>
            </a:r>
            <a:r>
              <a:rPr lang="en-US" sz="1800" strike="noStrike" spc="-1" dirty="0" err="1">
                <a:solidFill>
                  <a:srgbClr val="000000"/>
                </a:solidFill>
                <a:uFill>
                  <a:solidFill>
                    <a:srgbClr val="FFFFFF"/>
                  </a:solidFill>
                </a:uFill>
                <a:latin typeface="Arial" panose="020B0604020202020204" pitchFamily="34" charset="0"/>
                <a:ea typeface="Franklin Gothic Book"/>
                <a:cs typeface="Arial" panose="020B0604020202020204" pitchFamily="34" charset="0"/>
              </a:rPr>
              <a:t>Tkinter</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buClr>
                <a:srgbClr val="1CADE4"/>
              </a:buClr>
              <a:buSzPct val="92000"/>
              <a:buFont typeface="Wingdings 2" charset="2"/>
              <a:buChar char=""/>
            </a:pPr>
            <a:r>
              <a:rPr lang="en-US" sz="1800" strike="noStrike" spc="-1" dirty="0">
                <a:solidFill>
                  <a:srgbClr val="000000"/>
                </a:solidFill>
                <a:uFill>
                  <a:solidFill>
                    <a:srgbClr val="FFFFFF"/>
                  </a:solidFill>
                </a:uFill>
                <a:latin typeface="Arial" panose="020B0604020202020204" pitchFamily="34" charset="0"/>
                <a:ea typeface="Franklin Gothic Book"/>
                <a:cs typeface="Arial" panose="020B0604020202020204" pitchFamily="34" charset="0"/>
              </a:rPr>
              <a:t> </a:t>
            </a:r>
            <a:r>
              <a:rPr lang="en-US" sz="1800" strike="noStrike" spc="-1" dirty="0" err="1">
                <a:solidFill>
                  <a:srgbClr val="000000"/>
                </a:solidFill>
                <a:uFill>
                  <a:solidFill>
                    <a:srgbClr val="FFFFFF"/>
                  </a:solidFill>
                </a:uFill>
                <a:latin typeface="Arial" panose="020B0604020202020204" pitchFamily="34" charset="0"/>
                <a:ea typeface="Franklin Gothic Book"/>
                <a:cs typeface="Arial" panose="020B0604020202020204" pitchFamily="34" charset="0"/>
              </a:rPr>
              <a:t>jsonlib</a:t>
            </a:r>
            <a:endParaRPr lang="en-US" sz="1700" strike="noStrike" spc="-1" dirty="0">
              <a:solidFill>
                <a:srgbClr val="404040"/>
              </a:solidFill>
              <a:uFill>
                <a:solidFill>
                  <a:srgbClr val="FFFFFF"/>
                </a:solidFill>
              </a:u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1551711" y="336240"/>
            <a:ext cx="11029320" cy="529920"/>
          </a:xfrm>
          <a:prstGeom prst="rect">
            <a:avLst/>
          </a:prstGeom>
          <a:noFill/>
          <a:ln>
            <a:noFill/>
          </a:ln>
        </p:spPr>
        <p:txBody>
          <a:bodyPr anchor="b"/>
          <a:lstStyle/>
          <a:p>
            <a:pPr>
              <a:lnSpc>
                <a:spcPct val="100000"/>
              </a:lnSpc>
            </a:pPr>
            <a:r>
              <a:rPr lang="en-US" sz="4400" b="1" strike="noStrike" cap="all" spc="-1" dirty="0">
                <a:solidFill>
                  <a:srgbClr val="1CADE4"/>
                </a:solidFill>
                <a:uFill>
                  <a:solidFill>
                    <a:srgbClr val="FFFFFF"/>
                  </a:solidFill>
                </a:uFill>
                <a:latin typeface="Arial"/>
                <a:ea typeface="Franklin Gothic Demi"/>
              </a:rPr>
              <a:t>Algorithm &amp; Deployment</a:t>
            </a:r>
            <a:endParaRPr lang="en-US" sz="1800" b="0" strike="noStrike" spc="-1" dirty="0">
              <a:solidFill>
                <a:srgbClr val="000000"/>
              </a:solidFill>
              <a:uFill>
                <a:solidFill>
                  <a:srgbClr val="FFFFFF"/>
                </a:solidFill>
              </a:uFill>
              <a:latin typeface="Franklin Gothic Book"/>
            </a:endParaRPr>
          </a:p>
        </p:txBody>
      </p:sp>
      <p:sp>
        <p:nvSpPr>
          <p:cNvPr id="140" name="TextShape 2"/>
          <p:cNvSpPr txBox="1"/>
          <p:nvPr/>
        </p:nvSpPr>
        <p:spPr>
          <a:xfrm>
            <a:off x="1889335" y="1378634"/>
            <a:ext cx="10058649" cy="6001366"/>
          </a:xfrm>
          <a:prstGeom prst="rect">
            <a:avLst/>
          </a:prstGeom>
          <a:noFill/>
          <a:ln>
            <a:noFill/>
          </a:ln>
        </p:spPr>
        <p:txBody>
          <a:bodyPr anchor="ctr"/>
          <a:lstStyle/>
          <a:p>
            <a:pPr marL="306000" indent="-305640">
              <a:lnSpc>
                <a:spcPct val="100000"/>
              </a:lnSpc>
            </a:pPr>
            <a:r>
              <a:rPr lang="en-US" sz="1700" b="1" strike="noStrike" spc="-1" dirty="0">
                <a:solidFill>
                  <a:srgbClr val="404040"/>
                </a:solidFill>
                <a:uFill>
                  <a:solidFill>
                    <a:srgbClr val="FFFFFF"/>
                  </a:solidFill>
                </a:uFill>
                <a:latin typeface="Arial" panose="020B0604020202020204" pitchFamily="34" charset="0"/>
                <a:cs typeface="Arial" panose="020B0604020202020204" pitchFamily="34" charset="0"/>
              </a:rPr>
              <a:t> </a:t>
            </a:r>
            <a:r>
              <a:rPr lang="en-US" sz="2000" b="1" strike="noStrike" spc="-1" dirty="0">
                <a:solidFill>
                  <a:srgbClr val="404040"/>
                </a:solidFill>
                <a:uFill>
                  <a:solidFill>
                    <a:srgbClr val="FFFFFF"/>
                  </a:solidFill>
                </a:uFill>
                <a:latin typeface="Arial" panose="020B0604020202020204" pitchFamily="34" charset="0"/>
                <a:cs typeface="Arial" panose="020B0604020202020204" pitchFamily="34" charset="0"/>
              </a:rPr>
              <a:t>Step 1: Install the Required Library</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dirty="0">
                <a:solidFill>
                  <a:srgbClr val="404040"/>
                </a:solidFill>
                <a:uFill>
                  <a:solidFill>
                    <a:srgbClr val="FFFFFF"/>
                  </a:solidFill>
                </a:uFill>
                <a:latin typeface="Arial" panose="020B0604020202020204" pitchFamily="34" charset="0"/>
                <a:cs typeface="Arial" panose="020B0604020202020204" pitchFamily="34" charset="0"/>
              </a:rPr>
              <a:t>Step 2: Importing the Necessary Libraries</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dirty="0">
                <a:solidFill>
                  <a:srgbClr val="404040"/>
                </a:solidFill>
                <a:uFill>
                  <a:solidFill>
                    <a:srgbClr val="FFFFFF"/>
                  </a:solidFill>
                </a:uFill>
                <a:latin typeface="Arial" panose="020B0604020202020204" pitchFamily="34" charset="0"/>
                <a:cs typeface="Arial" panose="020B0604020202020204" pitchFamily="34" charset="0"/>
              </a:rPr>
              <a:t>Step 3: Define the Log File</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dirty="0">
                <a:solidFill>
                  <a:srgbClr val="404040"/>
                </a:solidFill>
                <a:uFill>
                  <a:solidFill>
                    <a:srgbClr val="FFFFFF"/>
                  </a:solidFill>
                </a:uFill>
                <a:latin typeface="Arial" panose="020B0604020202020204" pitchFamily="34" charset="0"/>
                <a:cs typeface="Arial" panose="020B0604020202020204" pitchFamily="34" charset="0"/>
              </a:rPr>
              <a:t>Step 4: Create the Key Press Event Function</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Define a function that will handle the key press events. This function will be called whenever a key is pressed.</a:t>
            </a:r>
          </a:p>
          <a:p>
            <a:pPr marL="306000" indent="-305640">
              <a:lnSpc>
                <a:spcPct val="100000"/>
              </a:lnSpc>
            </a:pPr>
            <a:r>
              <a:rPr lang="en-US" sz="2100" b="1" strike="noStrike" spc="-1" dirty="0">
                <a:solidFill>
                  <a:srgbClr val="404040"/>
                </a:solidFill>
                <a:uFill>
                  <a:solidFill>
                    <a:srgbClr val="FFFFFF"/>
                  </a:solidFill>
                </a:uFill>
                <a:latin typeface="Arial" panose="020B0604020202020204" pitchFamily="34" charset="0"/>
                <a:cs typeface="Arial" panose="020B0604020202020204" pitchFamily="34" charset="0"/>
              </a:rPr>
              <a:t>Step 5: Register the Key Press Event</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Register the ‘</a:t>
            </a:r>
            <a:r>
              <a:rPr lang="en-US" sz="1700" b="0" strike="noStrike" spc="-1" dirty="0" err="1">
                <a:solidFill>
                  <a:srgbClr val="404040"/>
                </a:solidFill>
                <a:uFill>
                  <a:solidFill>
                    <a:srgbClr val="FFFFFF"/>
                  </a:solidFill>
                </a:uFill>
                <a:latin typeface="Arial" panose="020B0604020202020204" pitchFamily="34" charset="0"/>
                <a:cs typeface="Arial" panose="020B0604020202020204" pitchFamily="34" charset="0"/>
              </a:rPr>
              <a:t>on_key_press</a:t>
            </a: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dirty="0" err="1">
                <a:solidFill>
                  <a:srgbClr val="404040"/>
                </a:solidFill>
                <a:uFill>
                  <a:solidFill>
                    <a:srgbClr val="FFFFFF"/>
                  </a:solidFill>
                </a:uFill>
                <a:latin typeface="Arial" panose="020B0604020202020204" pitchFamily="34" charset="0"/>
                <a:cs typeface="Arial" panose="020B0604020202020204" pitchFamily="34" charset="0"/>
              </a:rPr>
              <a:t>keyboard.on_press</a:t>
            </a: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a:t>
            </a:r>
            <a:r>
              <a:rPr lang="en-US" sz="1700" b="0" strike="noStrike" spc="-1" dirty="0" err="1">
                <a:solidFill>
                  <a:srgbClr val="404040"/>
                </a:solidFill>
                <a:uFill>
                  <a:solidFill>
                    <a:srgbClr val="FFFFFF"/>
                  </a:solidFill>
                </a:uFill>
                <a:latin typeface="Arial" panose="020B0604020202020204" pitchFamily="34" charset="0"/>
                <a:cs typeface="Arial" panose="020B0604020202020204" pitchFamily="34" charset="0"/>
              </a:rPr>
              <a:t>on_key_press</a:t>
            </a: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a:t>
            </a:r>
          </a:p>
          <a:p>
            <a:pPr marL="306000" indent="-305640">
              <a:lnSpc>
                <a:spcPct val="100000"/>
              </a:lnSpc>
            </a:pPr>
            <a:r>
              <a:rPr lang="en-US" sz="1900" b="1" strike="noStrike" spc="-1" dirty="0">
                <a:solidFill>
                  <a:srgbClr val="404040"/>
                </a:solidFill>
                <a:uFill>
                  <a:solidFill>
                    <a:srgbClr val="FFFFFF"/>
                  </a:solidFill>
                </a:uFill>
                <a:latin typeface="Arial" panose="020B0604020202020204" pitchFamily="34" charset="0"/>
                <a:cs typeface="Arial" panose="020B0604020202020204" pitchFamily="34" charset="0"/>
              </a:rPr>
              <a:t>Step 6: Run the Code</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Save your Python script with a ‘.</a:t>
            </a:r>
            <a:r>
              <a:rPr lang="en-US" sz="1700" b="0" strike="noStrike" spc="-1" dirty="0" err="1">
                <a:solidFill>
                  <a:srgbClr val="404040"/>
                </a:solidFill>
                <a:uFill>
                  <a:solidFill>
                    <a:srgbClr val="FFFFFF"/>
                  </a:solidFill>
                </a:uFill>
                <a:latin typeface="Arial" panose="020B0604020202020204" pitchFamily="34" charset="0"/>
                <a:cs typeface="Arial" panose="020B0604020202020204" pitchFamily="34" charset="0"/>
              </a:rPr>
              <a:t>py</a:t>
            </a:r>
            <a:r>
              <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rPr>
              <a:t>’ extension (e.g., ‘keylogger.py’). Open your command prompt or terminal, navigate to the directory where the script is located, and execute the command:</a:t>
            </a:r>
          </a:p>
          <a:p>
            <a:pPr>
              <a:lnSpc>
                <a:spcPct val="110000"/>
              </a:lnSpc>
            </a:pP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a:lnSpc>
                <a:spcPct val="110000"/>
              </a:lnSpc>
            </a:pP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a:lnSpc>
                <a:spcPct val="110000"/>
              </a:lnSpc>
            </a:pP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a:lnSpc>
                <a:spcPct val="110000"/>
              </a:lnSpc>
            </a:pP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a:lnSpc>
                <a:spcPct val="100000"/>
              </a:lnSpc>
            </a:pP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1496160" y="645729"/>
            <a:ext cx="11029320" cy="529920"/>
          </a:xfrm>
          <a:prstGeom prst="rect">
            <a:avLst/>
          </a:prstGeom>
          <a:noFill/>
          <a:ln>
            <a:noFill/>
          </a:ln>
        </p:spPr>
        <p:txBody>
          <a:bodyPr anchor="b"/>
          <a:lstStyle/>
          <a:p>
            <a:pPr>
              <a:lnSpc>
                <a:spcPct val="100000"/>
              </a:lnSpc>
            </a:pPr>
            <a:r>
              <a:rPr lang="en-US" sz="4400" b="1" strike="noStrike" cap="all" spc="-1" dirty="0">
                <a:solidFill>
                  <a:srgbClr val="1CADE4"/>
                </a:solidFill>
                <a:uFill>
                  <a:solidFill>
                    <a:srgbClr val="FFFFFF"/>
                  </a:solidFill>
                </a:uFill>
                <a:latin typeface="Arial"/>
                <a:ea typeface="Franklin Gothic Demi"/>
              </a:rPr>
              <a:t>Result</a:t>
            </a:r>
            <a:endParaRPr lang="en-US" sz="1800" b="0" strike="noStrike" spc="-1" dirty="0">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2143273" y="1262631"/>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1537643" y="618120"/>
            <a:ext cx="11029320" cy="529920"/>
          </a:xfrm>
          <a:prstGeom prst="rect">
            <a:avLst/>
          </a:prstGeom>
          <a:noFill/>
          <a:ln>
            <a:noFill/>
          </a:ln>
        </p:spPr>
        <p:txBody>
          <a:bodyPr anchor="b"/>
          <a:lstStyle/>
          <a:p>
            <a:pPr>
              <a:lnSpc>
                <a:spcPct val="100000"/>
              </a:lnSpc>
            </a:pPr>
            <a:r>
              <a:rPr lang="en-US" sz="4400" b="1" strike="noStrike" cap="all" spc="-1" dirty="0">
                <a:solidFill>
                  <a:srgbClr val="1CADE4"/>
                </a:solidFill>
                <a:uFill>
                  <a:solidFill>
                    <a:srgbClr val="FFFFFF"/>
                  </a:solidFill>
                </a:uFill>
                <a:latin typeface="Arial"/>
                <a:ea typeface="Franklin Gothic Demi"/>
              </a:rPr>
              <a:t>Conclusion</a:t>
            </a:r>
            <a:endParaRPr lang="en-US" sz="1800" b="0" strike="noStrike" spc="-1" dirty="0">
              <a:solidFill>
                <a:srgbClr val="000000"/>
              </a:solidFill>
              <a:uFill>
                <a:solidFill>
                  <a:srgbClr val="FFFFFF"/>
                </a:solidFill>
              </a:uFill>
              <a:latin typeface="Franklin Gothic Book"/>
            </a:endParaRPr>
          </a:p>
        </p:txBody>
      </p:sp>
      <p:sp>
        <p:nvSpPr>
          <p:cNvPr id="144" name="TextShape 2"/>
          <p:cNvSpPr txBox="1"/>
          <p:nvPr/>
        </p:nvSpPr>
        <p:spPr>
          <a:xfrm>
            <a:off x="1537643" y="350834"/>
            <a:ext cx="10448031" cy="4418114"/>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dirty="0">
                <a:solidFill>
                  <a:srgbClr val="404040"/>
                </a:solidFill>
                <a:uFill>
                  <a:solidFill>
                    <a:srgbClr val="FFFFFF"/>
                  </a:solidFill>
                </a:uFill>
                <a:latin typeface="Arial" panose="020B0604020202020204" pitchFamily="34" charset="0"/>
                <a:cs typeface="Arial" panose="020B0604020202020204" pitchFamily="34" charset="0"/>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1495440" y="589458"/>
            <a:ext cx="11029320" cy="529920"/>
          </a:xfrm>
          <a:prstGeom prst="rect">
            <a:avLst/>
          </a:prstGeom>
          <a:noFill/>
          <a:ln>
            <a:noFill/>
          </a:ln>
        </p:spPr>
        <p:txBody>
          <a:bodyPr anchor="b"/>
          <a:lstStyle/>
          <a:p>
            <a:pPr>
              <a:lnSpc>
                <a:spcPct val="100000"/>
              </a:lnSpc>
            </a:pPr>
            <a:r>
              <a:rPr lang="en-US" sz="4400" b="1" strike="noStrike" cap="all" spc="-1" dirty="0">
                <a:solidFill>
                  <a:srgbClr val="1CADE4"/>
                </a:solidFill>
                <a:uFill>
                  <a:solidFill>
                    <a:srgbClr val="FFFFFF"/>
                  </a:solidFill>
                </a:uFill>
                <a:latin typeface="Arial"/>
                <a:ea typeface="Franklin Gothic Demi"/>
              </a:rPr>
              <a:t>References</a:t>
            </a:r>
            <a:endParaRPr lang="en-US" sz="1800" b="0" strike="noStrike" spc="-1" dirty="0">
              <a:solidFill>
                <a:srgbClr val="000000"/>
              </a:solidFill>
              <a:uFill>
                <a:solidFill>
                  <a:srgbClr val="FFFFFF"/>
                </a:solidFill>
              </a:uFill>
              <a:latin typeface="Franklin Gothic Book"/>
            </a:endParaRPr>
          </a:p>
        </p:txBody>
      </p:sp>
      <p:sp>
        <p:nvSpPr>
          <p:cNvPr id="146" name="TextShape 2"/>
          <p:cNvSpPr txBox="1"/>
          <p:nvPr/>
        </p:nvSpPr>
        <p:spPr>
          <a:xfrm>
            <a:off x="1495440" y="966960"/>
            <a:ext cx="10546504" cy="4631982"/>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dirty="0">
                <a:solidFill>
                  <a:srgbClr val="404040"/>
                </a:solidFill>
                <a:uFill>
                  <a:solidFill>
                    <a:srgbClr val="FFFFFF"/>
                  </a:solidFill>
                </a:uFill>
                <a:latin typeface="Arial" panose="020B0604020202020204" pitchFamily="34" charset="0"/>
                <a:cs typeface="Arial" panose="020B0604020202020204" pitchFamily="34" charset="0"/>
              </a:rPr>
              <a:t> Here are some general references on online security that you can consult for more details:</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2400" b="0" strike="noStrike" spc="-1" dirty="0">
                <a:solidFill>
                  <a:srgbClr val="404040"/>
                </a:solidFill>
                <a:uFill>
                  <a:solidFill>
                    <a:srgbClr val="FFFFFF"/>
                  </a:solidFill>
                </a:uFill>
                <a:latin typeface="Arial" panose="020B0604020202020204" pitchFamily="34" charset="0"/>
                <a:cs typeface="Arial" panose="020B0604020202020204" pitchFamily="34" charset="0"/>
              </a:rPr>
              <a:t>National Institute of Standards and Technology (NIST) Cybersecurity Framework: </a:t>
            </a:r>
            <a:r>
              <a:rPr lang="en-US" sz="2400" b="0" u="sng" strike="noStrike" spc="-1" dirty="0">
                <a:solidFill>
                  <a:srgbClr val="96DE37"/>
                </a:solidFill>
                <a:uFill>
                  <a:solidFill>
                    <a:srgbClr val="FFFFFF"/>
                  </a:solidFill>
                </a:uFill>
                <a:latin typeface="Arial" panose="020B0604020202020204" pitchFamily="34" charset="0"/>
                <a:cs typeface="Arial" panose="020B0604020202020204" pitchFamily="34" charset="0"/>
                <a:hlinkClick r:id="rId2"/>
              </a:rPr>
              <a:t>https://www.nist.gov/cyberframework</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2400" b="0" strike="noStrike" spc="-1" dirty="0">
                <a:solidFill>
                  <a:srgbClr val="404040"/>
                </a:solidFill>
                <a:uFill>
                  <a:solidFill>
                    <a:srgbClr val="FFFFFF"/>
                  </a:solidFill>
                </a:uFill>
                <a:latin typeface="Arial" panose="020B0604020202020204" pitchFamily="34" charset="0"/>
                <a:cs typeface="Arial" panose="020B0604020202020204" pitchFamily="34" charset="0"/>
              </a:rPr>
              <a:t>Cybersecurity &amp; Infrastructure Security Agency (CISA) Shields Up program: </a:t>
            </a:r>
            <a:r>
              <a:rPr lang="en-US" sz="2400" b="0" u="sng" strike="noStrike" spc="-1" dirty="0">
                <a:solidFill>
                  <a:srgbClr val="96DE37"/>
                </a:solidFill>
                <a:uFill>
                  <a:solidFill>
                    <a:srgbClr val="FFFFFF"/>
                  </a:solidFill>
                </a:uFill>
                <a:latin typeface="Arial" panose="020B0604020202020204" pitchFamily="34" charset="0"/>
                <a:cs typeface="Arial" panose="020B0604020202020204" pitchFamily="34" charset="0"/>
                <a:hlinkClick r:id="rId3"/>
              </a:rPr>
              <a:t>https://www.cisa.gov/shields-up</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6000" indent="-305640">
              <a:lnSpc>
                <a:spcPct val="110000"/>
              </a:lnSpc>
              <a:buClr>
                <a:srgbClr val="1CADE4"/>
              </a:buClr>
              <a:buSzPct val="92000"/>
              <a:buFont typeface="Wingdings 2" charset="2"/>
              <a:buChar char=""/>
            </a:pPr>
            <a:r>
              <a:rPr lang="en-US" sz="2400" b="0" strike="noStrike" spc="-1" dirty="0">
                <a:solidFill>
                  <a:srgbClr val="404040"/>
                </a:solidFill>
                <a:uFill>
                  <a:solidFill>
                    <a:srgbClr val="FFFFFF"/>
                  </a:solidFill>
                </a:uFill>
                <a:latin typeface="Arial" panose="020B0604020202020204" pitchFamily="34" charset="0"/>
                <a:cs typeface="Arial" panose="020B0604020202020204" pitchFamily="34" charset="0"/>
              </a:rPr>
              <a:t>Kaspersky Lab - What is Keystroke Logging and Keyloggers?: </a:t>
            </a:r>
            <a:r>
              <a:rPr lang="en-US" sz="2400" b="0" u="sng" strike="noStrike" spc="-1" dirty="0">
                <a:solidFill>
                  <a:srgbClr val="96DE37"/>
                </a:solidFill>
                <a:uFill>
                  <a:solidFill>
                    <a:srgbClr val="FFFFFF"/>
                  </a:solidFill>
                </a:uFill>
                <a:latin typeface="Arial" panose="020B0604020202020204" pitchFamily="34" charset="0"/>
                <a:cs typeface="Arial" panose="020B0604020202020204" pitchFamily="34" charset="0"/>
                <a:hlinkClick r:id="rId4"/>
              </a:rPr>
              <a:t>https://www.kaspersky.com/resource-center/definitions/keylogger</a:t>
            </a: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a:p>
            <a:pPr marL="305280" indent="-304920">
              <a:lnSpc>
                <a:spcPct val="100000"/>
              </a:lnSpc>
            </a:pPr>
            <a:endParaRPr lang="en-US" sz="1700" b="0" strike="noStrike" spc="-1" dirty="0">
              <a:solidFill>
                <a:srgbClr val="404040"/>
              </a:solidFill>
              <a:uFill>
                <a:solidFill>
                  <a:srgbClr val="FFFFFF"/>
                </a:solidFill>
              </a:u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58</TotalTime>
  <Words>973</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Corbel</vt:lpstr>
      <vt:lpstr>Franklin Gothic Book</vt:lpstr>
      <vt:lpstr>Times New Roman</vt:lpstr>
      <vt:lpstr>Wingdings 2</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siva priya</cp:lastModifiedBy>
  <cp:revision>30</cp:revision>
  <dcterms:created xsi:type="dcterms:W3CDTF">2021-05-26T16:50:10Z</dcterms:created>
  <dcterms:modified xsi:type="dcterms:W3CDTF">2024-04-04T14:47:15Z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