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5" r:id="rId8"/>
    <p:sldId id="267" r:id="rId9"/>
    <p:sldId id="266" r:id="rId10"/>
    <p:sldId id="268" r:id="rId11"/>
    <p:sldId id="281" r:id="rId12"/>
    <p:sldId id="270" r:id="rId13"/>
    <p:sldId id="271" r:id="rId14"/>
    <p:sldId id="282" r:id="rId15"/>
    <p:sldId id="283" r:id="rId16"/>
    <p:sldId id="269" r:id="rId17"/>
    <p:sldId id="273" r:id="rId18"/>
    <p:sldId id="272" r:id="rId19"/>
    <p:sldId id="274" r:id="rId20"/>
    <p:sldId id="279" r:id="rId21"/>
    <p:sldId id="280" r:id="rId22"/>
    <p:sldId id="276" r:id="rId23"/>
    <p:sldId id="277" r:id="rId24"/>
    <p:sldId id="278" r:id="rId25"/>
    <p:sldId id="262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2005"/>
  </p:normalViewPr>
  <p:slideViewPr>
    <p:cSldViewPr>
      <p:cViewPr varScale="1">
        <p:scale>
          <a:sx n="50" d="100"/>
          <a:sy n="50" d="100"/>
        </p:scale>
        <p:origin x="8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072" y="481749"/>
            <a:ext cx="7221855" cy="128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9737" y="2667000"/>
            <a:ext cx="5131434" cy="382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6426" y="6467957"/>
            <a:ext cx="101600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TtYSJtVKMc" TargetMode="External"/><Relationship Id="rId2" Type="http://schemas.openxmlformats.org/officeDocument/2006/relationships/hyperlink" Target="https://developer.appl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youtu.be/WCCafo-OPn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390140"/>
          </a:xfrm>
          <a:custGeom>
            <a:avLst/>
            <a:gdLst/>
            <a:ahLst/>
            <a:cxnLst/>
            <a:rect l="l" t="t" r="r" b="b"/>
            <a:pathLst>
              <a:path w="9144000" h="2390140">
                <a:moveTo>
                  <a:pt x="0" y="0"/>
                </a:moveTo>
                <a:lnTo>
                  <a:pt x="9144000" y="0"/>
                </a:lnTo>
                <a:lnTo>
                  <a:pt x="9144000" y="2389517"/>
                </a:lnTo>
                <a:lnTo>
                  <a:pt x="0" y="2389517"/>
                </a:lnTo>
                <a:lnTo>
                  <a:pt x="0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indent="5715">
              <a:lnSpc>
                <a:spcPts val="4700"/>
              </a:lnSpc>
              <a:spcBef>
                <a:spcPts val="650"/>
              </a:spcBef>
            </a:pPr>
            <a:r>
              <a:rPr b="1" spc="40" dirty="0">
                <a:latin typeface="Calibri" panose="020F0502020204030204" pitchFamily="34" charset="0"/>
                <a:cs typeface="Calibri" panose="020F0502020204030204" pitchFamily="34" charset="0"/>
              </a:rPr>
              <a:t>MAD-3115 </a:t>
            </a:r>
            <a:r>
              <a:rPr b="1" spc="-21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b="1" spc="-245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b="1" spc="-7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25" dirty="0">
                <a:latin typeface="Calibri" panose="020F0502020204030204" pitchFamily="34" charset="0"/>
                <a:cs typeface="Calibri" panose="020F0502020204030204" pitchFamily="34" charset="0"/>
              </a:rPr>
              <a:t>(F2018)  </a:t>
            </a:r>
            <a:r>
              <a:rPr b="1" spc="-120" dirty="0">
                <a:latin typeface="Calibri" panose="020F0502020204030204" pitchFamily="34" charset="0"/>
                <a:cs typeface="Calibri" panose="020F0502020204030204" pitchFamily="34" charset="0"/>
              </a:rPr>
              <a:t>iOS </a:t>
            </a:r>
            <a:r>
              <a:rPr b="1" spc="-145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b="1" spc="-4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60" dirty="0">
                <a:latin typeface="Calibri" panose="020F0502020204030204" pitchFamily="34" charset="0"/>
                <a:cs typeface="Calibri" panose="020F0502020204030204" pitchFamily="34" charset="0"/>
              </a:rPr>
              <a:t>Fundamentals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90" y="2569972"/>
            <a:ext cx="7727950" cy="31168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41300" algn="l"/>
              </a:tabLst>
            </a:pP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Parking Space Booking System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Team: 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41300" algn="l"/>
              </a:tabLst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1. Siva Prasad Uppalapati - C0744659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41300" algn="l"/>
              </a:tabLst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2. Amrik Singh Sidhu – C0724318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41300" algn="l"/>
              </a:tabLst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3. Preetwinder Kaur - C0743856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140" y="6466332"/>
            <a:ext cx="76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14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indent="-5715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Error Message shown when Password is Incorrect.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59" y="10"/>
            <a:ext cx="4122722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Login Screen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73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indent="-5715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cs typeface="+mj-cs"/>
              </a:rPr>
              <a:t>This Screen is used to create a new account for the customer. After creation of the account it will be redirected to Login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59" y="107923"/>
            <a:ext cx="4122722" cy="6642163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Registration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88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cs typeface="+mj-cs"/>
              </a:rPr>
              <a:t>Contains options to Parking payment receipt , Parking Location, Parking Report, Profile Setting, Parking Manual and Support Contact.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32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24" y="533882"/>
            <a:ext cx="3471192" cy="5790245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Home Screen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625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Contains options to enter the respective details and to create the new ticket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4" y="533882"/>
            <a:ext cx="3438651" cy="5790245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Parking Receipt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834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cs typeface="+mj-cs"/>
              </a:rPr>
              <a:t>Alert shown to confirm the details entered. After confirming page will be redirected to home page with multiple options.</a:t>
            </a:r>
            <a:br>
              <a:rPr lang="en-US" sz="3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3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3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3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4" y="804771"/>
            <a:ext cx="3438651" cy="5248467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Parking Receipt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606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cs typeface="+mj-cs"/>
              </a:rPr>
              <a:t>Shows the details entered by the user about the ticketing information.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78" y="804771"/>
            <a:ext cx="3000082" cy="5248467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Parking Report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11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584200" indent="-5715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Contains fields like Name, Email, Password, Contact,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cs typeface="+mj-cs"/>
              </a:rPr>
              <a:t>CarPlateNo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 to create new account.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59" y="208421"/>
            <a:ext cx="4122722" cy="6441168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Profile Settings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795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Terms and conditions of the parking manual.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17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0" y="647492"/>
            <a:ext cx="3641980" cy="5563024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Parking Manual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03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location of the parking lot where the car is parked.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18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0" y="533882"/>
            <a:ext cx="3641980" cy="5790245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Parking Location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005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information of the support contact team.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19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0" y="730663"/>
            <a:ext cx="3641980" cy="5396681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Support Contact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56" y="1868995"/>
            <a:ext cx="8526482" cy="482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256" y="1888236"/>
            <a:ext cx="8526780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Risks: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Project is more of static prone to multiple risks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Authorization and Authentication.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Improper handling of code</a:t>
            </a:r>
          </a:p>
          <a:p>
            <a:pPr marL="90805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4.Security and protection of Data</a:t>
            </a:r>
          </a:p>
          <a:p>
            <a:pPr marL="90805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5.Data leakage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Dependencies: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1.</a:t>
            </a:r>
            <a:r>
              <a:rPr lang="en-US" sz="2000" dirty="0">
                <a:latin typeface="Arial"/>
                <a:cs typeface="Arial"/>
              </a:rPr>
              <a:t>Use of different Frameworks in the development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2.</a:t>
            </a:r>
            <a:r>
              <a:rPr lang="en-US" sz="2000" dirty="0">
                <a:latin typeface="Arial"/>
                <a:cs typeface="Arial"/>
              </a:rPr>
              <a:t>Usage constraints of code.</a:t>
            </a:r>
          </a:p>
          <a:p>
            <a:pPr marL="90805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3.Framework Path Adjustments</a:t>
            </a:r>
          </a:p>
          <a:p>
            <a:pPr marL="90805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6144" y="0"/>
            <a:ext cx="2657855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0576" y="0"/>
            <a:ext cx="2553411" cy="1420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155" y="24448"/>
            <a:ext cx="6590665" cy="1415415"/>
          </a:xfrm>
          <a:custGeom>
            <a:avLst/>
            <a:gdLst/>
            <a:ahLst/>
            <a:cxnLst/>
            <a:rect l="l" t="t" r="r" b="b"/>
            <a:pathLst>
              <a:path w="6590665" h="1415415">
                <a:moveTo>
                  <a:pt x="0" y="0"/>
                </a:moveTo>
                <a:lnTo>
                  <a:pt x="6590576" y="0"/>
                </a:lnTo>
                <a:lnTo>
                  <a:pt x="6590576" y="1415161"/>
                </a:lnTo>
                <a:lnTo>
                  <a:pt x="0" y="1415161"/>
                </a:lnTo>
                <a:lnTo>
                  <a:pt x="0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387" y="140035"/>
            <a:ext cx="578421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Project Risk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IN" sz="4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 Dependencies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2</a:t>
            </a:fld>
            <a:endParaRPr spc="-114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information of the user Entity and attributes in Core Data File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20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10000"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Core Data Persistence</a:t>
            </a:r>
          </a:p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Structure</a:t>
            </a:r>
          </a:p>
          <a:p>
            <a:pPr marL="12700" algn="ctr">
              <a:lnSpc>
                <a:spcPct val="90000"/>
              </a:lnSpc>
              <a:spcBef>
                <a:spcPct val="0"/>
              </a:spcBef>
            </a:pP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29CC4-2075-4849-8196-50AB5702E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78" y="304800"/>
            <a:ext cx="4367428" cy="60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information of the user Entity Information in Core Data File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21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10000"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Core Data Persistence</a:t>
            </a:r>
          </a:p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User Information</a:t>
            </a:r>
          </a:p>
          <a:p>
            <a:pPr marL="12700" algn="ctr">
              <a:lnSpc>
                <a:spcPct val="90000"/>
              </a:lnSpc>
              <a:spcBef>
                <a:spcPct val="0"/>
              </a:spcBef>
            </a:pP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8F0C1-5805-7445-8044-ABFD0BB8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55900"/>
            <a:ext cx="499205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8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information of the user in TableView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22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Core Data Persistence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8F936-FA7D-B047-8B6B-CEB742F65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11" y="92075"/>
            <a:ext cx="3456152" cy="66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information of the user infoUpdated in TableView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23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10000"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Core Data Persistence</a:t>
            </a:r>
          </a:p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Updating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9135D-14B4-9A4A-BFA5-B59ECA6E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94" y="304800"/>
            <a:ext cx="3404380" cy="63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69900" indent="-4572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Gives the information of the user infoDeleting from TableView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24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10000"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spc="-215" dirty="0">
                <a:solidFill>
                  <a:schemeClr val="tx1"/>
                </a:solidFill>
                <a:latin typeface="+mj-lt"/>
                <a:cs typeface="+mj-cs"/>
              </a:rPr>
              <a:t>Core Data Persistence</a:t>
            </a:r>
          </a:p>
          <a:p>
            <a:pPr marL="12700" algn="ctr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Deleting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D7545-EB6F-9E4D-9D07-CA0DE08E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35" y="228601"/>
            <a:ext cx="3523965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25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11124"/>
            <a:ext cx="455041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400" spc="-245" dirty="0">
                <a:solidFill>
                  <a:srgbClr val="000000"/>
                </a:solidFill>
              </a:rPr>
              <a:t>References</a:t>
            </a:r>
            <a:br>
              <a:rPr lang="en-CA" sz="4400" spc="-245" dirty="0">
                <a:solidFill>
                  <a:srgbClr val="000000"/>
                </a:solidFill>
              </a:rPr>
            </a:br>
            <a:endParaRPr sz="4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DE707D5-8DF7-BC40-B970-BCF46ADAB2C3}"/>
              </a:ext>
            </a:extLst>
          </p:cNvPr>
          <p:cNvSpPr txBox="1"/>
          <p:nvPr/>
        </p:nvSpPr>
        <p:spPr>
          <a:xfrm>
            <a:off x="707390" y="1716532"/>
            <a:ext cx="7639036" cy="379847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https://developer.apple.com</a:t>
            </a: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https://youtu.be/JTtYSJtVKMc</a:t>
            </a: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https://youtu.be/WCCafo-OPn8</a:t>
            </a: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https://stackoverflow.com</a:t>
            </a: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And Many Other </a:t>
            </a:r>
            <a:r>
              <a:rPr lang="en-US" sz="2500" spc="-13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 Links.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lang="en-IN" spc="-114" smtClean="0"/>
              <a:t>3</a:t>
            </a:fld>
            <a:endParaRPr lang="en-IN"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11125"/>
            <a:ext cx="76390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-12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Lessons Learnt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16532"/>
            <a:ext cx="7639036" cy="418319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Learnt how to design and code for the application using XCode IDE.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To navigate one View Controller to another View Controller.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To pass data between View Controllers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UITable View Controller and Navigation Controller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Reading Plist Data, Image Picker and To Display HTML Content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Use of Core Data framework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Swifty Plist Manager (Third Party Manual Setup)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lang="en-IN" spc="-114" smtClean="0"/>
              <a:t>4</a:t>
            </a:fld>
            <a:endParaRPr lang="en-IN"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11125"/>
            <a:ext cx="76390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-12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Difficulties Faced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16532"/>
            <a:ext cx="7639036" cy="284949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Using Core Data Framework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TableView IndexPath (TableViewCell)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Database Ambiguous Error (</a:t>
            </a:r>
            <a:r>
              <a:rPr lang="en-CA" dirty="0"/>
              <a:t>more than one interpretation</a:t>
            </a:r>
            <a:r>
              <a:rPr lang="en-US" sz="2500" spc="-13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lang="en-US" sz="2500" spc="-1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8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4026" y="582930"/>
            <a:ext cx="7670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3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sz="4400" b="1" spc="-3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spc="-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4400" b="1" spc="-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endParaRPr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F5D627-E4AF-D543-BC68-BF2598BDB7E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4026" y="1714500"/>
            <a:ext cx="7772400" cy="17697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XCode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Core Data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DB Browser for SQLLite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fld id="{81D60167-4931-47E6-BA6A-407CBD079E47}" type="slidenum">
              <a:rPr spc="-114" dirty="0"/>
              <a:t>5</a:t>
            </a:fld>
            <a:endParaRPr spc="-11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324" y="1524449"/>
            <a:ext cx="3318510" cy="757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Launch Screen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1"/>
          <a:stretch/>
        </p:blipFill>
        <p:spPr>
          <a:xfrm>
            <a:off x="4434843" y="10"/>
            <a:ext cx="470915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38DFA-F312-E541-9DB1-2BE19238893B}"/>
              </a:ext>
            </a:extLst>
          </p:cNvPr>
          <p:cNvSpPr/>
          <p:nvPr/>
        </p:nvSpPr>
        <p:spPr>
          <a:xfrm>
            <a:off x="228600" y="2779006"/>
            <a:ext cx="4709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Contains Launch screen with Welcome Text and Loading message 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indent="-5715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Contains Email and Password fields to login including a Registration of 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41" y="10"/>
            <a:ext cx="4362360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Login Screen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18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indent="-5715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Message shown when Username and password fields are left empty.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54" y="10"/>
            <a:ext cx="4318734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Login Screen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6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57" y="2651919"/>
            <a:ext cx="4362360" cy="37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indent="-5715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cs typeface="+mj-cs"/>
              </a:rPr>
              <a:t>Error Message shown when Username is Incorrect.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85190" y="6356350"/>
            <a:ext cx="27432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1D15-6311-2E4A-9B62-1B36072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3" y="10"/>
            <a:ext cx="4260115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5FC8FD-420B-6E44-B131-A58160BB5B8F}"/>
              </a:ext>
            </a:extLst>
          </p:cNvPr>
          <p:cNvSpPr txBox="1">
            <a:spLocks/>
          </p:cNvSpPr>
          <p:nvPr/>
        </p:nvSpPr>
        <p:spPr>
          <a:xfrm>
            <a:off x="272557" y="1325960"/>
            <a:ext cx="3523965" cy="990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43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spc="-215" dirty="0">
                <a:solidFill>
                  <a:schemeClr val="tx1"/>
                </a:solidFill>
                <a:latin typeface="+mj-lt"/>
                <a:cs typeface="+mj-cs"/>
              </a:rPr>
              <a:t>Login Screen</a:t>
            </a:r>
            <a:endParaRPr lang="en-US" sz="4000" b="1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481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519</Words>
  <Application>Microsoft Macintosh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Verdana</vt:lpstr>
      <vt:lpstr>Office Theme</vt:lpstr>
      <vt:lpstr>MAD-3115 Final Project (F2018)  iOS Programming Fundamentals</vt:lpstr>
      <vt:lpstr>Project Risk &amp; Dependencies</vt:lpstr>
      <vt:lpstr>Lessons Learnt</vt:lpstr>
      <vt:lpstr>Difficulties Faced</vt:lpstr>
      <vt:lpstr>Technologies Used</vt:lpstr>
      <vt:lpstr>Launch Screen</vt:lpstr>
      <vt:lpstr>Contains Email and Password fields to login including a Registration of User</vt:lpstr>
      <vt:lpstr>Message shown when Username and password fields are left empty.</vt:lpstr>
      <vt:lpstr>Error Message shown when Username is Incorrect.</vt:lpstr>
      <vt:lpstr>Error Message shown when Password is Incorrect.</vt:lpstr>
      <vt:lpstr>This Screen is used to create a new account for the customer. After creation of the account it will be redirected to Login Page</vt:lpstr>
      <vt:lpstr>Contains options to Parking payment receipt , Parking Location, Parking Report, Profile Setting, Parking Manual and Support Contact.    </vt:lpstr>
      <vt:lpstr>Contains options to enter the respective details and to create the new ticket   </vt:lpstr>
      <vt:lpstr>Alert shown to confirm the details entered. After confirming page will be redirected to home page with multiple options.   </vt:lpstr>
      <vt:lpstr>Shows the details entered by the user about the ticketing information.</vt:lpstr>
      <vt:lpstr>Contains fields like Name, Email, Password, Contact, CarPlateNo to create new account.</vt:lpstr>
      <vt:lpstr>Gives the Terms and conditions of the parking manual.  </vt:lpstr>
      <vt:lpstr>Gives the location of the parking lot where the car is parked.  </vt:lpstr>
      <vt:lpstr>Gives the information of the support contact team. </vt:lpstr>
      <vt:lpstr>Gives the information of the user Entity and attributes in Core Data File </vt:lpstr>
      <vt:lpstr>Gives the information of the user Entity Information in Core Data File </vt:lpstr>
      <vt:lpstr>Gives the information of the user in TableView </vt:lpstr>
      <vt:lpstr>Gives the information of the user infoUpdated in TableView </vt:lpstr>
      <vt:lpstr>Gives the information of the user infoDeleting from TableView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MAD-3115 Final Project (F2018)  iOS Programming Fundamentals</dc:title>
  <dc:creator>Siva Prasad Uppalapati</dc:creator>
  <cp:lastModifiedBy>Amrik Singh Sidhu</cp:lastModifiedBy>
  <cp:revision>21</cp:revision>
  <dcterms:created xsi:type="dcterms:W3CDTF">2018-11-18T19:41:53Z</dcterms:created>
  <dcterms:modified xsi:type="dcterms:W3CDTF">2018-11-21T01:22:15Z</dcterms:modified>
</cp:coreProperties>
</file>