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5" r:id="rId3"/>
    <p:sldId id="266" r:id="rId4"/>
    <p:sldId id="261" r:id="rId5"/>
    <p:sldId id="258" r:id="rId6"/>
    <p:sldId id="259" r:id="rId7"/>
    <p:sldId id="260"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58EB50-366A-4A52-A9CC-701931D84250}" v="9" dt="2025-08-29T17:11:46.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144" y="120"/>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8/30/2025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8/30/2025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8/30/2025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8/30/2025</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32F9-1211-A9A0-FF7B-7A85BDB3F517}"/>
              </a:ext>
            </a:extLst>
          </p:cNvPr>
          <p:cNvSpPr>
            <a:spLocks noGrp="1"/>
          </p:cNvSpPr>
          <p:nvPr>
            <p:ph type="ctrTitle"/>
          </p:nvPr>
        </p:nvSpPr>
        <p:spPr>
          <a:xfrm>
            <a:off x="1511819" y="605870"/>
            <a:ext cx="9440034" cy="1828801"/>
          </a:xfrm>
        </p:spPr>
        <p:txBody>
          <a:bodyPr/>
          <a:lstStyle/>
          <a:p>
            <a:r>
              <a:rPr lang="en-IN" dirty="0"/>
              <a:t>ATM Fraud Detection System</a:t>
            </a:r>
          </a:p>
        </p:txBody>
      </p:sp>
      <p:sp>
        <p:nvSpPr>
          <p:cNvPr id="3" name="Subtitle 2">
            <a:extLst>
              <a:ext uri="{FF2B5EF4-FFF2-40B4-BE49-F238E27FC236}">
                <a16:creationId xmlns:a16="http://schemas.microsoft.com/office/drawing/2014/main" id="{679F0394-4D30-5DE6-4508-2124FDF5DE0F}"/>
              </a:ext>
            </a:extLst>
          </p:cNvPr>
          <p:cNvSpPr>
            <a:spLocks noGrp="1"/>
          </p:cNvSpPr>
          <p:nvPr>
            <p:ph type="subTitle" idx="1"/>
          </p:nvPr>
        </p:nvSpPr>
        <p:spPr>
          <a:xfrm>
            <a:off x="7394713" y="3568522"/>
            <a:ext cx="4578891" cy="3011182"/>
          </a:xfrm>
        </p:spPr>
        <p:txBody>
          <a:bodyPr/>
          <a:lstStyle/>
          <a:p>
            <a:r>
              <a:rPr lang="en-IN" dirty="0"/>
              <a:t>23335A0414</a:t>
            </a:r>
          </a:p>
          <a:p>
            <a:r>
              <a:rPr lang="en-IN" dirty="0"/>
              <a:t>22331A04H0</a:t>
            </a:r>
          </a:p>
          <a:p>
            <a:r>
              <a:rPr lang="en-IN" dirty="0"/>
              <a:t>22331A04H6</a:t>
            </a:r>
          </a:p>
          <a:p>
            <a:r>
              <a:rPr lang="en-IN" dirty="0"/>
              <a:t>22331A04F3</a:t>
            </a:r>
          </a:p>
        </p:txBody>
      </p:sp>
      <p:sp>
        <p:nvSpPr>
          <p:cNvPr id="5" name="TextBox 4">
            <a:extLst>
              <a:ext uri="{FF2B5EF4-FFF2-40B4-BE49-F238E27FC236}">
                <a16:creationId xmlns:a16="http://schemas.microsoft.com/office/drawing/2014/main" id="{7C81FADC-64B1-98D2-248E-214AC1014B75}"/>
              </a:ext>
            </a:extLst>
          </p:cNvPr>
          <p:cNvSpPr txBox="1"/>
          <p:nvPr/>
        </p:nvSpPr>
        <p:spPr>
          <a:xfrm>
            <a:off x="1359177" y="421204"/>
            <a:ext cx="9745318" cy="369332"/>
          </a:xfrm>
          <a:prstGeom prst="rect">
            <a:avLst/>
          </a:prstGeom>
          <a:noFill/>
        </p:spPr>
        <p:txBody>
          <a:bodyPr wrap="square" rtlCol="0">
            <a:spAutoFit/>
          </a:bodyPr>
          <a:lstStyle/>
          <a:p>
            <a:pPr algn="ctr"/>
            <a:r>
              <a:rPr lang="en-US"/>
              <a:t>MAHARAJ VIJAYARAM GAJAPATHI RAJ COLLEGE OF ENGINEERING</a:t>
            </a:r>
            <a:endParaRPr lang="en-IN" dirty="0"/>
          </a:p>
        </p:txBody>
      </p:sp>
      <p:sp>
        <p:nvSpPr>
          <p:cNvPr id="6" name="TextBox 5">
            <a:extLst>
              <a:ext uri="{FF2B5EF4-FFF2-40B4-BE49-F238E27FC236}">
                <a16:creationId xmlns:a16="http://schemas.microsoft.com/office/drawing/2014/main" id="{7E293F70-7E0B-05F6-BE2F-E517012A09BE}"/>
              </a:ext>
            </a:extLst>
          </p:cNvPr>
          <p:cNvSpPr txBox="1"/>
          <p:nvPr/>
        </p:nvSpPr>
        <p:spPr>
          <a:xfrm>
            <a:off x="4981990" y="888716"/>
            <a:ext cx="2499692" cy="369332"/>
          </a:xfrm>
          <a:prstGeom prst="rect">
            <a:avLst/>
          </a:prstGeom>
          <a:noFill/>
        </p:spPr>
        <p:txBody>
          <a:bodyPr wrap="square" rtlCol="0">
            <a:spAutoFit/>
          </a:bodyPr>
          <a:lstStyle/>
          <a:p>
            <a:r>
              <a:rPr lang="en-IN" dirty="0"/>
              <a:t>MAJOR PROJECT</a:t>
            </a:r>
          </a:p>
        </p:txBody>
      </p:sp>
      <p:sp>
        <p:nvSpPr>
          <p:cNvPr id="7" name="TextBox 6">
            <a:extLst>
              <a:ext uri="{FF2B5EF4-FFF2-40B4-BE49-F238E27FC236}">
                <a16:creationId xmlns:a16="http://schemas.microsoft.com/office/drawing/2014/main" id="{1F6A45F1-E3DC-A92D-4F8D-F4EBAEF5DE6A}"/>
              </a:ext>
            </a:extLst>
          </p:cNvPr>
          <p:cNvSpPr txBox="1"/>
          <p:nvPr/>
        </p:nvSpPr>
        <p:spPr>
          <a:xfrm>
            <a:off x="8910429" y="3199190"/>
            <a:ext cx="914400" cy="369332"/>
          </a:xfrm>
          <a:prstGeom prst="rect">
            <a:avLst/>
          </a:prstGeom>
          <a:noFill/>
        </p:spPr>
        <p:txBody>
          <a:bodyPr wrap="square" rtlCol="0">
            <a:spAutoFit/>
          </a:bodyPr>
          <a:lstStyle/>
          <a:p>
            <a:r>
              <a:rPr lang="en-IN" dirty="0"/>
              <a:t>BY:</a:t>
            </a:r>
          </a:p>
        </p:txBody>
      </p:sp>
      <p:sp>
        <p:nvSpPr>
          <p:cNvPr id="8" name="TextBox 7">
            <a:extLst>
              <a:ext uri="{FF2B5EF4-FFF2-40B4-BE49-F238E27FC236}">
                <a16:creationId xmlns:a16="http://schemas.microsoft.com/office/drawing/2014/main" id="{2074A395-42B1-3204-6077-96890F86BD59}"/>
              </a:ext>
            </a:extLst>
          </p:cNvPr>
          <p:cNvSpPr txBox="1"/>
          <p:nvPr/>
        </p:nvSpPr>
        <p:spPr>
          <a:xfrm>
            <a:off x="953329" y="3568522"/>
            <a:ext cx="2827684" cy="1477328"/>
          </a:xfrm>
          <a:prstGeom prst="rect">
            <a:avLst/>
          </a:prstGeom>
          <a:noFill/>
        </p:spPr>
        <p:txBody>
          <a:bodyPr wrap="square" rtlCol="0">
            <a:spAutoFit/>
          </a:bodyPr>
          <a:lstStyle/>
          <a:p>
            <a:r>
              <a:rPr lang="en-IN" dirty="0"/>
              <a:t>GUIDE:</a:t>
            </a:r>
          </a:p>
          <a:p>
            <a:r>
              <a:rPr lang="en-IN" dirty="0"/>
              <a:t>Dr. D. Rama Devi Prof</a:t>
            </a:r>
          </a:p>
          <a:p>
            <a:r>
              <a:rPr lang="pl-PL" dirty="0" err="1"/>
              <a:t>M.Tech</a:t>
            </a:r>
            <a:r>
              <a:rPr lang="pl-PL" dirty="0"/>
              <a:t>., </a:t>
            </a:r>
            <a:r>
              <a:rPr lang="pl-PL" dirty="0" err="1"/>
              <a:t>Ph.D</a:t>
            </a:r>
            <a:endParaRPr lang="pl-PL" dirty="0"/>
          </a:p>
          <a:p>
            <a:r>
              <a:rPr lang="pl-PL" cap="all" dirty="0"/>
              <a:t>HOD</a:t>
            </a:r>
          </a:p>
          <a:p>
            <a:r>
              <a:rPr lang="en-IN" cap="all" dirty="0"/>
              <a:t>ECE</a:t>
            </a:r>
            <a:endParaRPr lang="en-IN" dirty="0"/>
          </a:p>
        </p:txBody>
      </p:sp>
    </p:spTree>
    <p:extLst>
      <p:ext uri="{BB962C8B-B14F-4D97-AF65-F5344CB8AC3E}">
        <p14:creationId xmlns:p14="http://schemas.microsoft.com/office/powerpoint/2010/main" val="575609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85DD-6B81-60D3-20AF-F81270B02B08}"/>
              </a:ext>
            </a:extLst>
          </p:cNvPr>
          <p:cNvSpPr>
            <a:spLocks noGrp="1"/>
          </p:cNvSpPr>
          <p:nvPr>
            <p:ph type="title"/>
          </p:nvPr>
        </p:nvSpPr>
        <p:spPr>
          <a:xfrm>
            <a:off x="1295401" y="389745"/>
            <a:ext cx="9590550" cy="1349114"/>
          </a:xfrm>
        </p:spPr>
        <p:txBody>
          <a:bodyPr/>
          <a:lstStyle/>
          <a:p>
            <a:r>
              <a:rPr lang="en-IN" dirty="0"/>
              <a:t>Prototype Model</a:t>
            </a:r>
          </a:p>
        </p:txBody>
      </p:sp>
      <p:pic>
        <p:nvPicPr>
          <p:cNvPr id="5" name="Picture 4" descr="A machine with a small camera attached to it&#10;&#10;AI-generated content may be incorrect.">
            <a:extLst>
              <a:ext uri="{FF2B5EF4-FFF2-40B4-BE49-F238E27FC236}">
                <a16:creationId xmlns:a16="http://schemas.microsoft.com/office/drawing/2014/main" id="{1873344B-D7E7-73A0-7A05-58B46C51A481}"/>
              </a:ext>
            </a:extLst>
          </p:cNvPr>
          <p:cNvPicPr>
            <a:picLocks noChangeAspect="1"/>
          </p:cNvPicPr>
          <p:nvPr/>
        </p:nvPicPr>
        <p:blipFill>
          <a:blip r:embed="rId2"/>
          <a:stretch>
            <a:fillRect/>
          </a:stretch>
        </p:blipFill>
        <p:spPr>
          <a:xfrm>
            <a:off x="2421232" y="2034903"/>
            <a:ext cx="7159367" cy="3986313"/>
          </a:xfrm>
          <a:prstGeom prst="rect">
            <a:avLst/>
          </a:prstGeom>
        </p:spPr>
      </p:pic>
    </p:spTree>
    <p:extLst>
      <p:ext uri="{BB962C8B-B14F-4D97-AF65-F5344CB8AC3E}">
        <p14:creationId xmlns:p14="http://schemas.microsoft.com/office/powerpoint/2010/main" val="27161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59C6-0FA1-C198-FA71-79FA52DE40A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CF31CF5-A7AB-830A-4594-C9130289A086}"/>
              </a:ext>
            </a:extLst>
          </p:cNvPr>
          <p:cNvSpPr>
            <a:spLocks noGrp="1"/>
          </p:cNvSpPr>
          <p:nvPr>
            <p:ph idx="1"/>
          </p:nvPr>
        </p:nvSpPr>
        <p:spPr/>
        <p:txBody>
          <a:bodyPr/>
          <a:lstStyle/>
          <a:p>
            <a:r>
              <a:rPr lang="en-US" dirty="0"/>
              <a:t>Nowadays, ATM frauds are increasing a lot. People steal cards, copy PINs, or use skimming devices. Normal ATMs only depend on </a:t>
            </a:r>
            <a:r>
              <a:rPr lang="en-US" b="1" dirty="0"/>
              <a:t>card and PIN</a:t>
            </a:r>
            <a:r>
              <a:rPr lang="en-US" dirty="0"/>
              <a:t>, which is not fully safe.</a:t>
            </a:r>
            <a:br>
              <a:rPr lang="en-US" dirty="0"/>
            </a:br>
            <a:r>
              <a:rPr lang="en-US" dirty="0"/>
              <a:t>So we thought: </a:t>
            </a:r>
            <a:r>
              <a:rPr lang="en-US" i="1" dirty="0"/>
              <a:t>What if we add face recognition as an extra security layer?</a:t>
            </a:r>
            <a:r>
              <a:rPr lang="en-US" dirty="0"/>
              <a:t> This way, even if someone steals a card, they can’t withdraw money without the correct face</a:t>
            </a:r>
            <a:endParaRPr lang="en-IN" dirty="0"/>
          </a:p>
        </p:txBody>
      </p:sp>
    </p:spTree>
    <p:extLst>
      <p:ext uri="{BB962C8B-B14F-4D97-AF65-F5344CB8AC3E}">
        <p14:creationId xmlns:p14="http://schemas.microsoft.com/office/powerpoint/2010/main" val="375240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2E2F-AC7E-3EE7-08AA-F261E25122C8}"/>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1AC276AE-7061-5F4A-FE50-053FCC23D89E}"/>
              </a:ext>
            </a:extLst>
          </p:cNvPr>
          <p:cNvSpPr>
            <a:spLocks noGrp="1"/>
          </p:cNvSpPr>
          <p:nvPr>
            <p:ph idx="1"/>
          </p:nvPr>
        </p:nvSpPr>
        <p:spPr/>
        <p:txBody>
          <a:bodyPr/>
          <a:lstStyle/>
          <a:p>
            <a:r>
              <a:rPr lang="en-US" dirty="0"/>
              <a:t>Our main motivation is to </a:t>
            </a:r>
            <a:r>
              <a:rPr lang="en-US" b="1" dirty="0"/>
              <a:t>make ATM transactions safer</a:t>
            </a:r>
            <a:r>
              <a:rPr lang="en-US" dirty="0"/>
              <a:t>.</a:t>
            </a:r>
          </a:p>
          <a:p>
            <a:r>
              <a:rPr lang="en-US" dirty="0"/>
              <a:t>PIN can be stolen,</a:t>
            </a:r>
          </a:p>
          <a:p>
            <a:r>
              <a:rPr lang="en-US" dirty="0"/>
              <a:t>card can be lost,</a:t>
            </a:r>
          </a:p>
          <a:p>
            <a:r>
              <a:rPr lang="en-US" dirty="0"/>
              <a:t>but the face is unique to each person.</a:t>
            </a:r>
            <a:br>
              <a:rPr lang="en-US" dirty="0"/>
            </a:br>
            <a:r>
              <a:rPr lang="en-US" dirty="0"/>
              <a:t>That’s why we used </a:t>
            </a:r>
            <a:r>
              <a:rPr lang="en-US" b="1" dirty="0"/>
              <a:t>face recognition</a:t>
            </a:r>
            <a:r>
              <a:rPr lang="en-US" dirty="0"/>
              <a:t> with the ATM.</a:t>
            </a:r>
            <a:br>
              <a:rPr lang="en-US" dirty="0"/>
            </a:br>
            <a:r>
              <a:rPr lang="en-US" dirty="0"/>
              <a:t>We also wanted to build a </a:t>
            </a:r>
            <a:r>
              <a:rPr lang="en-US" b="1" dirty="0"/>
              <a:t>low-cost prototype</a:t>
            </a:r>
            <a:r>
              <a:rPr lang="en-US" dirty="0"/>
              <a:t> using Arduino, servo motor, and laptop webcam, so we can practically show this idea.</a:t>
            </a:r>
          </a:p>
          <a:p>
            <a:r>
              <a:rPr lang="en-US" dirty="0"/>
              <a:t>Even if unauthorized access is attempted, our system immediately </a:t>
            </a:r>
            <a:r>
              <a:rPr lang="en-US" b="1" dirty="0"/>
              <a:t>alerts the authorized person/bank</a:t>
            </a:r>
            <a:r>
              <a:rPr lang="en-US" dirty="0"/>
              <a:t> via </a:t>
            </a:r>
            <a:r>
              <a:rPr lang="en-US" b="1" dirty="0"/>
              <a:t>SMS using GSM module</a:t>
            </a:r>
            <a:r>
              <a:rPr lang="en-US" dirty="0"/>
              <a:t>.</a:t>
            </a:r>
          </a:p>
          <a:p>
            <a:endParaRPr lang="en-IN" dirty="0"/>
          </a:p>
        </p:txBody>
      </p:sp>
    </p:spTree>
    <p:extLst>
      <p:ext uri="{BB962C8B-B14F-4D97-AF65-F5344CB8AC3E}">
        <p14:creationId xmlns:p14="http://schemas.microsoft.com/office/powerpoint/2010/main" val="3496007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1078-D6C1-89DD-45E0-B93C8887CB06}"/>
              </a:ext>
            </a:extLst>
          </p:cNvPr>
          <p:cNvSpPr>
            <a:spLocks noGrp="1"/>
          </p:cNvSpPr>
          <p:nvPr>
            <p:ph type="title"/>
          </p:nvPr>
        </p:nvSpPr>
        <p:spPr>
          <a:xfrm>
            <a:off x="1295401" y="239487"/>
            <a:ext cx="9590550" cy="1426027"/>
          </a:xfrm>
        </p:spPr>
        <p:txBody>
          <a:bodyPr/>
          <a:lstStyle/>
          <a:p>
            <a:r>
              <a:rPr lang="en-US" dirty="0"/>
              <a:t>PROBLEM STATEMENT</a:t>
            </a:r>
            <a:endParaRPr lang="en-IN" dirty="0"/>
          </a:p>
        </p:txBody>
      </p:sp>
      <p:sp>
        <p:nvSpPr>
          <p:cNvPr id="7" name="Text Placeholder 6">
            <a:extLst>
              <a:ext uri="{FF2B5EF4-FFF2-40B4-BE49-F238E27FC236}">
                <a16:creationId xmlns:a16="http://schemas.microsoft.com/office/drawing/2014/main" id="{E6C374FC-7FA0-44C6-D263-05C35D7284BD}"/>
              </a:ext>
            </a:extLst>
          </p:cNvPr>
          <p:cNvSpPr>
            <a:spLocks noGrp="1"/>
          </p:cNvSpPr>
          <p:nvPr>
            <p:ph type="body" idx="1"/>
          </p:nvPr>
        </p:nvSpPr>
        <p:spPr>
          <a:xfrm>
            <a:off x="1295401" y="2133600"/>
            <a:ext cx="9590550" cy="3058886"/>
          </a:xfrm>
        </p:spPr>
        <p:txBody>
          <a:bodyPr>
            <a:normAutofit/>
          </a:bodyPr>
          <a:lstStyle/>
          <a:p>
            <a:pPr algn="just"/>
            <a:r>
              <a:rPr lang="en-US" dirty="0"/>
              <a:t>Most ATMs today use only a </a:t>
            </a:r>
            <a:r>
              <a:rPr lang="en-US" b="1" dirty="0"/>
              <a:t>card and PIN</a:t>
            </a:r>
            <a:r>
              <a:rPr lang="en-US" dirty="0"/>
              <a:t> to verify users. This makes them </a:t>
            </a:r>
            <a:r>
              <a:rPr lang="en-US" b="1" dirty="0"/>
              <a:t>vulnerable to fraud</a:t>
            </a:r>
            <a:r>
              <a:rPr lang="en-US" dirty="0"/>
              <a:t>, such as card theft, PIN theft, or card cloning using skimming devices. If someone steals your card or finds out your PIN, they can easily access your account. Single-layer security is no longer enough to protect users’ money. To prevent unauthorized access, ATMs need an </a:t>
            </a:r>
            <a:r>
              <a:rPr lang="en-US" b="1" dirty="0"/>
              <a:t>additional verification step</a:t>
            </a:r>
            <a:r>
              <a:rPr lang="en-US" dirty="0"/>
              <a:t>. Our system uses </a:t>
            </a:r>
            <a:r>
              <a:rPr lang="en-US" b="1" dirty="0"/>
              <a:t>face recognition through a laptop camera</a:t>
            </a:r>
            <a:r>
              <a:rPr lang="en-US" dirty="0"/>
              <a:t> as a biometric layer. This ensures that only the registered user can perform transactions, making ATM operations </a:t>
            </a:r>
            <a:r>
              <a:rPr lang="en-US" b="1" dirty="0"/>
              <a:t>safer and more secure</a:t>
            </a:r>
            <a:r>
              <a:rPr lang="en-US" dirty="0"/>
              <a:t>.</a:t>
            </a:r>
            <a:endParaRPr lang="en-IN" dirty="0"/>
          </a:p>
        </p:txBody>
      </p:sp>
    </p:spTree>
    <p:extLst>
      <p:ext uri="{BB962C8B-B14F-4D97-AF65-F5344CB8AC3E}">
        <p14:creationId xmlns:p14="http://schemas.microsoft.com/office/powerpoint/2010/main" val="273551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AD47-AECA-D4C1-840A-2970A550F5FC}"/>
              </a:ext>
            </a:extLst>
          </p:cNvPr>
          <p:cNvSpPr>
            <a:spLocks noGrp="1"/>
          </p:cNvSpPr>
          <p:nvPr>
            <p:ph type="title"/>
          </p:nvPr>
        </p:nvSpPr>
        <p:spPr>
          <a:xfrm>
            <a:off x="1295401" y="0"/>
            <a:ext cx="9590550" cy="914400"/>
          </a:xfrm>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C12298C-EBDC-4BB8-0EAA-F8E89D0FFFDB}"/>
              </a:ext>
            </a:extLst>
          </p:cNvPr>
          <p:cNvSpPr>
            <a:spLocks noGrp="1"/>
          </p:cNvSpPr>
          <p:nvPr>
            <p:ph type="body" idx="1"/>
          </p:nvPr>
        </p:nvSpPr>
        <p:spPr>
          <a:xfrm>
            <a:off x="1295401" y="914400"/>
            <a:ext cx="9590550" cy="5943600"/>
          </a:xfrm>
        </p:spPr>
        <p:txBody>
          <a:bodyPr>
            <a:normAutofit fontScale="92500" lnSpcReduction="10000"/>
          </a:bodyPr>
          <a:lstStyle/>
          <a:p>
            <a:pPr algn="just">
              <a:lnSpc>
                <a:spcPct val="110000"/>
              </a:lnSpc>
            </a:pPr>
            <a:r>
              <a:rPr lang="en-US" dirty="0"/>
              <a:t>Automated Teller Machines (ATMs) are highly vulnerable to frauds such as card skimming, PIN theft, and unauthorized transactions, posing serious risks to both banks and customers. Traditional security mechanisms are mostly hardware-based and lack intelligent fraud detection. To overcome these limitations, this project proposes an </a:t>
            </a:r>
            <a:r>
              <a:rPr lang="en-US" b="1" dirty="0"/>
              <a:t>ATM Fraud Detection System using Embedded Systems and Machine Learning</a:t>
            </a:r>
            <a:r>
              <a:rPr lang="en-US" dirty="0"/>
              <a:t>.</a:t>
            </a:r>
          </a:p>
          <a:p>
            <a:pPr algn="just"/>
            <a:r>
              <a:rPr lang="en-US" dirty="0"/>
              <a:t>The proposed ATM fraud detection system uses </a:t>
            </a:r>
            <a:r>
              <a:rPr lang="en-US" b="1" dirty="0"/>
              <a:t>Arduino</a:t>
            </a:r>
            <a:r>
              <a:rPr lang="en-US" dirty="0"/>
              <a:t> as the central controller, integrated with a </a:t>
            </a:r>
            <a:r>
              <a:rPr lang="en-US" b="1" dirty="0"/>
              <a:t>laptop camera</a:t>
            </a:r>
            <a:r>
              <a:rPr lang="en-US" dirty="0"/>
              <a:t>, </a:t>
            </a:r>
            <a:r>
              <a:rPr lang="en-US" b="1" dirty="0"/>
              <a:t>servo motor</a:t>
            </a:r>
            <a:r>
              <a:rPr lang="en-US" dirty="0"/>
              <a:t>, and supporting modules. A </a:t>
            </a:r>
            <a:r>
              <a:rPr lang="en-US" b="1" dirty="0"/>
              <a:t>servo motor</a:t>
            </a:r>
            <a:r>
              <a:rPr lang="en-US" dirty="0"/>
              <a:t> functions as a switch, replacing the traditional card scratching process, while the </a:t>
            </a:r>
            <a:r>
              <a:rPr lang="en-US" b="1" dirty="0"/>
              <a:t>laptop camera</a:t>
            </a:r>
            <a:r>
              <a:rPr lang="en-US" dirty="0"/>
              <a:t> monitors users and captures facial data for analysis.</a:t>
            </a:r>
          </a:p>
          <a:p>
            <a:pPr algn="just"/>
            <a:r>
              <a:rPr lang="en-US" dirty="0"/>
              <a:t>On the software side, </a:t>
            </a:r>
            <a:r>
              <a:rPr lang="en-US" b="1" dirty="0"/>
              <a:t>machine learning algorithms</a:t>
            </a:r>
            <a:r>
              <a:rPr lang="en-US" dirty="0"/>
              <a:t> process facial recognition, user behavior, and transaction patterns to identify anomalies. When irregularities such as abnormal withdrawals, repeated failed login attempts, or unauthorized access are detected, the system initiates a two-level alert mechanism:</a:t>
            </a:r>
          </a:p>
          <a:p>
            <a:pPr algn="just"/>
            <a:r>
              <a:rPr lang="en-US" b="1" dirty="0"/>
              <a:t>Local Alerts</a:t>
            </a:r>
            <a:r>
              <a:rPr lang="en-US" dirty="0"/>
              <a:t> – The Arduino activates a </a:t>
            </a:r>
            <a:r>
              <a:rPr lang="en-US" b="1" dirty="0"/>
              <a:t>buzzer</a:t>
            </a:r>
            <a:r>
              <a:rPr lang="en-US" dirty="0"/>
              <a:t> and displays a warning on the </a:t>
            </a:r>
            <a:r>
              <a:rPr lang="en-US" b="1" dirty="0"/>
              <a:t>LCD screen</a:t>
            </a:r>
            <a:r>
              <a:rPr lang="en-US" dirty="0"/>
              <a:t>. Simultaneously, prevents further transactions.</a:t>
            </a:r>
          </a:p>
          <a:p>
            <a:pPr algn="just">
              <a:lnSpc>
                <a:spcPct val="110000"/>
              </a:lnSpc>
            </a:pPr>
            <a:r>
              <a:rPr lang="en-US" b="1" dirty="0"/>
              <a:t>Remote Alerts</a:t>
            </a:r>
            <a:r>
              <a:rPr lang="en-US" dirty="0"/>
              <a:t> – Through a </a:t>
            </a:r>
            <a:r>
              <a:rPr lang="en-US" b="1" dirty="0"/>
              <a:t>Wi-Fi or GSM module</a:t>
            </a:r>
            <a:r>
              <a:rPr lang="en-US" dirty="0"/>
              <a:t>, the system sends real-time </a:t>
            </a:r>
            <a:r>
              <a:rPr lang="en-US" b="1" dirty="0"/>
              <a:t>SMS/Email notifications</a:t>
            </a:r>
            <a:r>
              <a:rPr lang="en-US" dirty="0"/>
              <a:t> to the bank’s security team. The </a:t>
            </a:r>
            <a:r>
              <a:rPr lang="en-US" b="1" dirty="0"/>
              <a:t>laptop camera</a:t>
            </a:r>
            <a:r>
              <a:rPr lang="en-US" dirty="0"/>
              <a:t> captures evidence of the suspect, and details such as time, location, and fraud type are logged into the database/cloud.</a:t>
            </a:r>
          </a:p>
          <a:p>
            <a:pPr algn="just">
              <a:lnSpc>
                <a:spcPct val="110000"/>
              </a:lnSpc>
            </a:pPr>
            <a:endParaRPr lang="en-US" dirty="0"/>
          </a:p>
          <a:p>
            <a:pPr algn="just">
              <a:lnSpc>
                <a:spcPct val="11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76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FA57-7AB4-8D1B-FE92-ADE50A5113F5}"/>
              </a:ext>
            </a:extLst>
          </p:cNvPr>
          <p:cNvSpPr>
            <a:spLocks noGrp="1"/>
          </p:cNvSpPr>
          <p:nvPr>
            <p:ph type="title"/>
          </p:nvPr>
        </p:nvSpPr>
        <p:spPr>
          <a:xfrm>
            <a:off x="1295401" y="0"/>
            <a:ext cx="9590550" cy="729343"/>
          </a:xfrm>
        </p:spPr>
        <p:txBody>
          <a:bodyPr/>
          <a:lstStyle/>
          <a:p>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863C4BE-D269-9CA4-B5C5-8C2BBDC708DD}"/>
              </a:ext>
            </a:extLst>
          </p:cNvPr>
          <p:cNvSpPr>
            <a:spLocks noGrp="1"/>
          </p:cNvSpPr>
          <p:nvPr>
            <p:ph type="body" idx="1"/>
          </p:nvPr>
        </p:nvSpPr>
        <p:spPr>
          <a:xfrm>
            <a:off x="540774" y="892629"/>
            <a:ext cx="10345177" cy="5567165"/>
          </a:xfrm>
        </p:spPr>
        <p:txBody>
          <a:bodyPr>
            <a:normAutofit fontScale="85000" lnSpcReduction="20000"/>
          </a:bodyPr>
          <a:lstStyle/>
          <a:p>
            <a:pPr algn="just">
              <a:lnSpc>
                <a:spcPct val="120000"/>
              </a:lnSpc>
            </a:pPr>
            <a:r>
              <a:rPr lang="en-US" b="1" dirty="0">
                <a:solidFill>
                  <a:srgbClr val="00B050"/>
                </a:solidFill>
              </a:rPr>
              <a:t>Enhance ATM Security</a:t>
            </a:r>
            <a:endParaRPr lang="en-US" dirty="0">
              <a:solidFill>
                <a:srgbClr val="00B050"/>
              </a:solidFill>
            </a:endParaRPr>
          </a:p>
          <a:p>
            <a:pPr lvl="1" algn="just">
              <a:lnSpc>
                <a:spcPct val="120000"/>
              </a:lnSpc>
            </a:pPr>
            <a:r>
              <a:rPr lang="en-US" dirty="0"/>
              <a:t>Implement </a:t>
            </a:r>
            <a:r>
              <a:rPr lang="en-US" b="1" dirty="0"/>
              <a:t>multi-layer authentication</a:t>
            </a:r>
            <a:r>
              <a:rPr lang="en-US" dirty="0"/>
              <a:t> using face </a:t>
            </a:r>
            <a:r>
              <a:rPr lang="en-IN" dirty="0"/>
              <a:t>Recognition</a:t>
            </a:r>
            <a:endParaRPr lang="en-US" dirty="0"/>
          </a:p>
          <a:p>
            <a:pPr algn="just">
              <a:lnSpc>
                <a:spcPct val="120000"/>
              </a:lnSpc>
            </a:pPr>
            <a:r>
              <a:rPr lang="en-US" b="1" dirty="0">
                <a:solidFill>
                  <a:srgbClr val="00B050"/>
                </a:solidFill>
              </a:rPr>
              <a:t>Prevent Fraudulent Activities</a:t>
            </a:r>
            <a:endParaRPr lang="en-US" dirty="0">
              <a:solidFill>
                <a:srgbClr val="00B050"/>
              </a:solidFill>
            </a:endParaRPr>
          </a:p>
          <a:p>
            <a:pPr lvl="1" algn="just">
              <a:lnSpc>
                <a:spcPct val="120000"/>
              </a:lnSpc>
            </a:pPr>
            <a:r>
              <a:rPr lang="en-US" dirty="0"/>
              <a:t>Detect </a:t>
            </a:r>
            <a:r>
              <a:rPr lang="en-US" b="1" dirty="0"/>
              <a:t>card skimming, stolen card use, and PIN theft</a:t>
            </a:r>
            <a:r>
              <a:rPr lang="en-US" dirty="0"/>
              <a:t> in real-time.</a:t>
            </a:r>
          </a:p>
          <a:p>
            <a:pPr algn="just">
              <a:lnSpc>
                <a:spcPct val="120000"/>
              </a:lnSpc>
            </a:pPr>
            <a:r>
              <a:rPr lang="en-US" b="1" dirty="0">
                <a:solidFill>
                  <a:srgbClr val="00B050"/>
                </a:solidFill>
              </a:rPr>
              <a:t>Real-Time Monitoring &amp; Alerts</a:t>
            </a:r>
            <a:endParaRPr lang="en-US" dirty="0">
              <a:solidFill>
                <a:srgbClr val="00B050"/>
              </a:solidFill>
            </a:endParaRPr>
          </a:p>
          <a:p>
            <a:pPr lvl="1" algn="just">
              <a:lnSpc>
                <a:spcPct val="120000"/>
              </a:lnSpc>
            </a:pPr>
            <a:r>
              <a:rPr lang="en-US" dirty="0"/>
              <a:t>Use </a:t>
            </a:r>
            <a:r>
              <a:rPr lang="en-US" b="1" dirty="0"/>
              <a:t>laptop camera</a:t>
            </a:r>
            <a:r>
              <a:rPr lang="en-US" dirty="0"/>
              <a:t> and </a:t>
            </a:r>
            <a:r>
              <a:rPr lang="en-US" b="1" dirty="0"/>
              <a:t>ML algorithms</a:t>
            </a:r>
            <a:r>
              <a:rPr lang="en-US" dirty="0"/>
              <a:t> to monitor users.</a:t>
            </a:r>
          </a:p>
          <a:p>
            <a:pPr lvl="1" algn="just">
              <a:lnSpc>
                <a:spcPct val="120000"/>
              </a:lnSpc>
            </a:pPr>
            <a:r>
              <a:rPr lang="en-US" dirty="0"/>
              <a:t>Trigger </a:t>
            </a:r>
            <a:r>
              <a:rPr lang="en-US" b="1" dirty="0"/>
              <a:t>instant local alerts</a:t>
            </a:r>
            <a:r>
              <a:rPr lang="en-US" dirty="0"/>
              <a:t> (buzzer, display) and </a:t>
            </a:r>
            <a:r>
              <a:rPr lang="en-US" b="1" dirty="0"/>
              <a:t>remote alerts</a:t>
            </a:r>
            <a:r>
              <a:rPr lang="en-US" dirty="0"/>
              <a:t> (SMS via GSM module).</a:t>
            </a:r>
          </a:p>
          <a:p>
            <a:pPr algn="just">
              <a:lnSpc>
                <a:spcPct val="120000"/>
              </a:lnSpc>
            </a:pPr>
            <a:r>
              <a:rPr lang="en-US" b="1" dirty="0">
                <a:solidFill>
                  <a:srgbClr val="00B050"/>
                </a:solidFill>
              </a:rPr>
              <a:t>Cost-Effective and Practical Implementation</a:t>
            </a:r>
            <a:endParaRPr lang="en-US" dirty="0">
              <a:solidFill>
                <a:srgbClr val="00B050"/>
              </a:solidFill>
            </a:endParaRPr>
          </a:p>
          <a:p>
            <a:pPr lvl="1" algn="just">
              <a:lnSpc>
                <a:spcPct val="120000"/>
              </a:lnSpc>
            </a:pPr>
            <a:r>
              <a:rPr lang="en-US" dirty="0"/>
              <a:t>Build a </a:t>
            </a:r>
            <a:r>
              <a:rPr lang="en-US" b="1" dirty="0"/>
              <a:t>low-cost prototype</a:t>
            </a:r>
            <a:r>
              <a:rPr lang="en-US" dirty="0"/>
              <a:t> using Arduino, servo motor, and laptop camera.</a:t>
            </a:r>
          </a:p>
          <a:p>
            <a:pPr lvl="1" algn="just">
              <a:lnSpc>
                <a:spcPct val="120000"/>
              </a:lnSpc>
            </a:pPr>
            <a:r>
              <a:rPr lang="en-US" dirty="0"/>
              <a:t>Avoid expensive fingerprint sensors while maintaining reliable security</a:t>
            </a:r>
          </a:p>
          <a:p>
            <a:pPr algn="just">
              <a:lnSpc>
                <a:spcPct val="120000"/>
              </a:lnSpc>
            </a:pPr>
            <a:r>
              <a:rPr lang="en-US" b="1" dirty="0">
                <a:solidFill>
                  <a:srgbClr val="00B050"/>
                </a:solidFill>
              </a:rPr>
              <a:t>Increase User Confidence and Trust</a:t>
            </a:r>
            <a:endParaRPr lang="en-US" dirty="0">
              <a:solidFill>
                <a:srgbClr val="00B050"/>
              </a:solidFill>
            </a:endParaRPr>
          </a:p>
          <a:p>
            <a:pPr lvl="1" algn="just">
              <a:lnSpc>
                <a:spcPct val="120000"/>
              </a:lnSpc>
            </a:pPr>
            <a:r>
              <a:rPr lang="en-US" dirty="0"/>
              <a:t>Ensure that users feel </a:t>
            </a:r>
            <a:r>
              <a:rPr lang="en-US" b="1" dirty="0"/>
              <a:t>safe during transactions</a:t>
            </a:r>
            <a:r>
              <a:rPr lang="en-US" dirty="0"/>
              <a:t> by proactively preventing fraud.</a:t>
            </a:r>
          </a:p>
          <a:p>
            <a:pPr algn="just">
              <a:lnSpc>
                <a:spcPct val="120000"/>
              </a:lnSpc>
            </a:pPr>
            <a:r>
              <a:rPr lang="en-US" b="1" dirty="0">
                <a:solidFill>
                  <a:srgbClr val="00B050"/>
                </a:solidFill>
              </a:rPr>
              <a:t>Remote Data Storage and Monitoring (Optional )</a:t>
            </a:r>
            <a:endParaRPr lang="en-US" dirty="0">
              <a:solidFill>
                <a:srgbClr val="00B050"/>
              </a:solidFill>
            </a:endParaRPr>
          </a:p>
          <a:p>
            <a:pPr lvl="1" algn="just">
              <a:lnSpc>
                <a:spcPct val="120000"/>
              </a:lnSpc>
            </a:pPr>
            <a:r>
              <a:rPr lang="en-US" dirty="0"/>
              <a:t>Use </a:t>
            </a:r>
            <a:r>
              <a:rPr lang="en-US" b="1" dirty="0"/>
              <a:t>cloud services</a:t>
            </a:r>
            <a:r>
              <a:rPr lang="en-US" dirty="0"/>
              <a:t> to store logs, captured images, and alerts.</a:t>
            </a:r>
          </a:p>
          <a:p>
            <a:pPr lvl="1" algn="just">
              <a:lnSpc>
                <a:spcPct val="120000"/>
              </a:lnSpc>
            </a:pPr>
            <a:r>
              <a:rPr lang="en-US" dirty="0"/>
              <a:t>Enable </a:t>
            </a:r>
            <a:r>
              <a:rPr lang="en-US" b="1" dirty="0"/>
              <a:t>bank or security </a:t>
            </a:r>
            <a:r>
              <a:rPr lang="en-US" b="1" dirty="0" err="1"/>
              <a:t>personel</a:t>
            </a:r>
            <a:r>
              <a:rPr lang="en-US" dirty="0"/>
              <a:t> to access historical records and evidence.</a:t>
            </a:r>
          </a:p>
          <a:p>
            <a:pPr algn="just">
              <a:lnSpc>
                <a:spcPct val="12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170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4ACA-2686-8A1D-55A6-2F7AA6A0BB02}"/>
              </a:ext>
            </a:extLst>
          </p:cNvPr>
          <p:cNvSpPr>
            <a:spLocks noGrp="1"/>
          </p:cNvSpPr>
          <p:nvPr>
            <p:ph type="title"/>
          </p:nvPr>
        </p:nvSpPr>
        <p:spPr>
          <a:xfrm>
            <a:off x="1295401" y="1"/>
            <a:ext cx="9590550" cy="1012370"/>
          </a:xfrm>
        </p:spPr>
        <p:txBody>
          <a:bodyPr/>
          <a:lstStyle/>
          <a:p>
            <a:r>
              <a:rPr lang="en-US" dirty="0">
                <a:latin typeface="Times New Roman" panose="02020603050405020304" pitchFamily="18" charset="0"/>
                <a:cs typeface="Times New Roman" panose="02020603050405020304" pitchFamily="18" charset="0"/>
              </a:rPr>
              <a:t>BENEFITS</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5AD6D127-2F00-A8A8-8441-6B823435FBB6}"/>
              </a:ext>
            </a:extLst>
          </p:cNvPr>
          <p:cNvSpPr>
            <a:spLocks noGrp="1" noChangeArrowheads="1"/>
          </p:cNvSpPr>
          <p:nvPr>
            <p:ph type="body" idx="1"/>
          </p:nvPr>
        </p:nvSpPr>
        <p:spPr bwMode="auto">
          <a:xfrm>
            <a:off x="898505" y="1429048"/>
            <a:ext cx="10404515"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B050"/>
                </a:solidFill>
                <a:effectLst/>
                <a:latin typeface="Arial" panose="020B0604020202020204" pitchFamily="34" charset="0"/>
              </a:rPr>
              <a:t>Real-Time Notifications</a:t>
            </a:r>
            <a:endParaRPr kumimoji="0" lang="en-US" altLang="en-US" sz="1800" b="0" i="0" u="none" strike="noStrike" cap="none" normalizeH="0" baseline="0" dirty="0">
              <a:ln>
                <a:noFill/>
              </a:ln>
              <a:solidFill>
                <a:srgbClr val="00B050"/>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immediate alerts via </a:t>
            </a:r>
            <a:r>
              <a:rPr kumimoji="0" lang="en-US" altLang="en-US" sz="1800" b="1" i="0" u="none" strike="noStrike" cap="none" normalizeH="0" baseline="0" dirty="0">
                <a:ln>
                  <a:noFill/>
                </a:ln>
                <a:solidFill>
                  <a:schemeClr val="tx1"/>
                </a:solidFill>
                <a:effectLst/>
                <a:latin typeface="Arial" panose="020B0604020202020204" pitchFamily="34" charset="0"/>
              </a:rPr>
              <a:t>SMS and buzzer</a:t>
            </a:r>
            <a:r>
              <a:rPr kumimoji="0" lang="en-US" altLang="en-US" sz="1800" b="0" i="0" u="none" strike="noStrike" cap="none" normalizeH="0" baseline="0" dirty="0">
                <a:ln>
                  <a:noFill/>
                </a:ln>
                <a:solidFill>
                  <a:schemeClr val="tx1"/>
                </a:solidFill>
                <a:effectLst/>
                <a:latin typeface="Arial" panose="020B0604020202020204" pitchFamily="34" charset="0"/>
              </a:rPr>
              <a:t>, helping banks respond quickly.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B050"/>
                </a:solidFill>
                <a:effectLst/>
                <a:latin typeface="Arial" panose="020B0604020202020204" pitchFamily="34" charset="0"/>
              </a:rPr>
              <a:t>Reduced Financial Loss</a:t>
            </a:r>
            <a:endParaRPr kumimoji="0" lang="en-US" altLang="en-US" sz="1800" b="0" i="0" u="none" strike="noStrike" cap="none" normalizeH="0" baseline="0" dirty="0">
              <a:ln>
                <a:noFill/>
              </a:ln>
              <a:solidFill>
                <a:srgbClr val="00B050"/>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Prevents monetary loss by stopping unauthorized transactions before they occur.</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B050"/>
                </a:solidFill>
                <a:effectLst/>
                <a:latin typeface="Arial" panose="020B0604020202020204" pitchFamily="34" charset="0"/>
              </a:rPr>
              <a:t>Evidence Collection for Investigation</a:t>
            </a:r>
            <a:endParaRPr kumimoji="0" lang="en-US" altLang="en-US" sz="1800" b="0" i="0" u="none" strike="noStrike" cap="none" normalizeH="0" baseline="0" dirty="0">
              <a:ln>
                <a:noFill/>
              </a:ln>
              <a:solidFill>
                <a:srgbClr val="00B050"/>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Captures images of suspicious users for </a:t>
            </a:r>
            <a:r>
              <a:rPr kumimoji="0" lang="en-US" altLang="en-US" sz="1800" b="1" i="0" u="none" strike="noStrike" cap="none" normalizeH="0" baseline="0" dirty="0">
                <a:ln>
                  <a:noFill/>
                </a:ln>
                <a:solidFill>
                  <a:schemeClr val="tx1"/>
                </a:solidFill>
                <a:effectLst/>
                <a:latin typeface="Arial" panose="020B0604020202020204" pitchFamily="34" charset="0"/>
              </a:rPr>
              <a:t>fraud investigation and record-keeping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B050"/>
                </a:solidFill>
                <a:effectLst/>
                <a:latin typeface="Arial" panose="020B0604020202020204" pitchFamily="34" charset="0"/>
              </a:rPr>
              <a:t>Cost Efficiency</a:t>
            </a:r>
            <a:endParaRPr kumimoji="0" lang="en-US" altLang="en-US" sz="1800" b="0" i="0" u="none" strike="noStrike" cap="none" normalizeH="0" baseline="0" dirty="0">
              <a:ln>
                <a:noFill/>
              </a:ln>
              <a:solidFill>
                <a:srgbClr val="00B050"/>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a:t>
            </a:r>
            <a:r>
              <a:rPr kumimoji="0" lang="en-US" altLang="en-US" sz="1800" b="1" i="0" u="none" strike="noStrike" cap="none" normalizeH="0" baseline="0" dirty="0">
                <a:ln>
                  <a:noFill/>
                </a:ln>
                <a:solidFill>
                  <a:schemeClr val="tx1"/>
                </a:solidFill>
                <a:effectLst/>
                <a:latin typeface="Arial" panose="020B0604020202020204" pitchFamily="34" charset="0"/>
              </a:rPr>
              <a:t>low-cost hardware</a:t>
            </a:r>
            <a:r>
              <a:rPr kumimoji="0" lang="en-US" altLang="en-US" sz="1800" b="0" i="0" u="none" strike="noStrike" cap="none" normalizeH="0" baseline="0" dirty="0">
                <a:ln>
                  <a:noFill/>
                </a:ln>
                <a:solidFill>
                  <a:schemeClr val="tx1"/>
                </a:solidFill>
                <a:effectLst/>
                <a:latin typeface="Arial" panose="020B0604020202020204" pitchFamily="34" charset="0"/>
              </a:rPr>
              <a:t> (Arduino, servo motor, laptop camera), making it affordable to implement.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B050"/>
                </a:solidFill>
                <a:effectLst/>
                <a:latin typeface="Arial" panose="020B0604020202020204" pitchFamily="34" charset="0"/>
              </a:rPr>
              <a:t>Ease of Implementation</a:t>
            </a:r>
            <a:endParaRPr kumimoji="0" lang="en-US" altLang="en-US" sz="1800" b="0" i="0" u="none" strike="noStrike" cap="none" normalizeH="0" baseline="0" dirty="0">
              <a:ln>
                <a:noFill/>
              </a:ln>
              <a:solidFill>
                <a:srgbClr val="00B050"/>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Can be integrated with </a:t>
            </a:r>
            <a:r>
              <a:rPr kumimoji="0" lang="en-US" altLang="en-US" sz="1800" b="1" i="0" u="none" strike="noStrike" cap="none" normalizeH="0" baseline="0" dirty="0">
                <a:ln>
                  <a:noFill/>
                </a:ln>
                <a:solidFill>
                  <a:schemeClr val="tx1"/>
                </a:solidFill>
                <a:effectLst/>
                <a:latin typeface="Arial" panose="020B0604020202020204" pitchFamily="34" charset="0"/>
              </a:rPr>
              <a:t>existing ATM infrastructure</a:t>
            </a:r>
            <a:r>
              <a:rPr kumimoji="0" lang="en-US" altLang="en-US" sz="1800" b="0" i="0" u="none" strike="noStrike" cap="none" normalizeH="0" baseline="0" dirty="0">
                <a:ln>
                  <a:noFill/>
                </a:ln>
                <a:solidFill>
                  <a:schemeClr val="tx1"/>
                </a:solidFill>
                <a:effectLst/>
                <a:latin typeface="Arial" panose="020B0604020202020204" pitchFamily="34" charset="0"/>
              </a:rPr>
              <a:t> without major hardware changes.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B050"/>
                </a:solidFill>
                <a:effectLst/>
                <a:latin typeface="Arial" panose="020B0604020202020204" pitchFamily="34" charset="0"/>
              </a:rPr>
              <a:t>User Trust and Confidence</a:t>
            </a:r>
            <a:endParaRPr kumimoji="0" lang="en-US" altLang="en-US" sz="1800" b="0" i="0" u="none" strike="noStrike" cap="none" normalizeH="0" baseline="0" dirty="0">
              <a:ln>
                <a:noFill/>
              </a:ln>
              <a:solidFill>
                <a:srgbClr val="00B050"/>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Gives customers peace of mind knowing transactions are </a:t>
            </a:r>
            <a:r>
              <a:rPr kumimoji="0" lang="en-US" altLang="en-US" sz="1800" b="1" i="0" u="none" strike="noStrike" cap="none" normalizeH="0" baseline="0" dirty="0">
                <a:ln>
                  <a:noFill/>
                </a:ln>
                <a:solidFill>
                  <a:schemeClr val="tx1"/>
                </a:solidFill>
                <a:effectLst/>
                <a:latin typeface="Arial" panose="020B0604020202020204" pitchFamily="34" charset="0"/>
              </a:rPr>
              <a:t>monitored and secured</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79555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612F-B339-6678-4DDB-2DBE5528E145}"/>
              </a:ext>
            </a:extLst>
          </p:cNvPr>
          <p:cNvSpPr>
            <a:spLocks noGrp="1"/>
          </p:cNvSpPr>
          <p:nvPr>
            <p:ph type="title"/>
          </p:nvPr>
        </p:nvSpPr>
        <p:spPr>
          <a:xfrm>
            <a:off x="1295401" y="1"/>
            <a:ext cx="9590550" cy="1175656"/>
          </a:xfrm>
        </p:spPr>
        <p:txBody>
          <a:bodyPr/>
          <a:lstStyle/>
          <a:p>
            <a:r>
              <a:rPr lang="en-US" dirty="0"/>
              <a:t>TECHNOLOGIES INVOLVED</a:t>
            </a:r>
            <a:endParaRPr lang="en-IN" dirty="0"/>
          </a:p>
        </p:txBody>
      </p:sp>
      <p:sp>
        <p:nvSpPr>
          <p:cNvPr id="5" name="Rectangle 2">
            <a:extLst>
              <a:ext uri="{FF2B5EF4-FFF2-40B4-BE49-F238E27FC236}">
                <a16:creationId xmlns:a16="http://schemas.microsoft.com/office/drawing/2014/main" id="{6131187F-1903-F631-5FFE-E29C85F7C05D}"/>
              </a:ext>
            </a:extLst>
          </p:cNvPr>
          <p:cNvSpPr>
            <a:spLocks noGrp="1" noChangeArrowheads="1"/>
          </p:cNvSpPr>
          <p:nvPr>
            <p:ph type="body" idx="1"/>
          </p:nvPr>
        </p:nvSpPr>
        <p:spPr bwMode="auto">
          <a:xfrm>
            <a:off x="1295400" y="471555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607B72A7-6A4D-5D15-E6C9-4FF4DE676106}"/>
              </a:ext>
            </a:extLst>
          </p:cNvPr>
          <p:cNvSpPr txBox="1"/>
          <p:nvPr/>
        </p:nvSpPr>
        <p:spPr>
          <a:xfrm>
            <a:off x="762000" y="1981510"/>
            <a:ext cx="8382000" cy="4555093"/>
          </a:xfrm>
          <a:prstGeom prst="rect">
            <a:avLst/>
          </a:prstGeom>
          <a:noFill/>
        </p:spPr>
        <p:txBody>
          <a:bodyPr wrap="square">
            <a:spAutoFit/>
          </a:bodyPr>
          <a:lstStyle/>
          <a:p>
            <a:pPr algn="just">
              <a:buNone/>
            </a:pPr>
            <a:r>
              <a:rPr lang="en-IN" sz="2000" dirty="0">
                <a:solidFill>
                  <a:srgbClr val="00B050"/>
                </a:solidFill>
              </a:rPr>
              <a:t>1. Machine Learning (ML) Technologies</a:t>
            </a:r>
            <a:endParaRPr lang="en-IN" dirty="0"/>
          </a:p>
          <a:p>
            <a:pPr algn="just">
              <a:buFont typeface="Arial" panose="020B0604020202020204" pitchFamily="34" charset="0"/>
              <a:buChar char="•"/>
            </a:pPr>
            <a:r>
              <a:rPr lang="en-IN" b="1" dirty="0"/>
              <a:t>Deep Learning (CNN)</a:t>
            </a:r>
            <a:r>
              <a:rPr lang="en-IN" dirty="0"/>
              <a:t> – for facial recognition and real-time image analysis.</a:t>
            </a:r>
          </a:p>
          <a:p>
            <a:pPr algn="just">
              <a:buFont typeface="Arial" panose="020B0604020202020204" pitchFamily="34" charset="0"/>
              <a:buChar char="•"/>
            </a:pPr>
            <a:r>
              <a:rPr lang="en-IN" b="1" dirty="0"/>
              <a:t>Python Libraries</a:t>
            </a:r>
            <a:r>
              <a:rPr lang="en-IN" dirty="0"/>
              <a:t> – scikit-learn, TensorFlow, </a:t>
            </a:r>
            <a:r>
              <a:rPr lang="en-IN" dirty="0" err="1"/>
              <a:t>PyTorch</a:t>
            </a:r>
            <a:r>
              <a:rPr lang="en-IN" dirty="0"/>
              <a:t>, OpenCV for ML model training and deployment.</a:t>
            </a:r>
          </a:p>
          <a:p>
            <a:pPr algn="just">
              <a:buNone/>
            </a:pPr>
            <a:r>
              <a:rPr lang="en-IN" b="1" dirty="0">
                <a:solidFill>
                  <a:srgbClr val="00B050"/>
                </a:solidFill>
              </a:rPr>
              <a:t>2. Embedded Technologies</a:t>
            </a:r>
            <a:endParaRPr lang="en-IN" dirty="0">
              <a:solidFill>
                <a:srgbClr val="00B050"/>
              </a:solidFill>
            </a:endParaRPr>
          </a:p>
          <a:p>
            <a:pPr algn="just"/>
            <a:r>
              <a:rPr lang="en-IN" b="1" dirty="0"/>
              <a:t>Arduino Programming (Embedded C/Arduino IDE)</a:t>
            </a:r>
            <a:r>
              <a:rPr lang="en-IN" dirty="0"/>
              <a:t> – to control servo motor, buzzer, and display.</a:t>
            </a:r>
          </a:p>
          <a:p>
            <a:pPr algn="just"/>
            <a:r>
              <a:rPr lang="en-IN" b="1" dirty="0"/>
              <a:t> Servo Motor Integration</a:t>
            </a:r>
            <a:r>
              <a:rPr lang="en-IN" dirty="0"/>
              <a:t> – acts as a switch/lock in place of card scratching.</a:t>
            </a:r>
          </a:p>
          <a:p>
            <a:pPr algn="just"/>
            <a:r>
              <a:rPr lang="en-IN" b="1" dirty="0"/>
              <a:t>Sensor &amp; Alert Modules</a:t>
            </a:r>
            <a:r>
              <a:rPr lang="en-IN" dirty="0"/>
              <a:t> – buzzer, LCD display for local alerts.</a:t>
            </a:r>
          </a:p>
          <a:p>
            <a:pPr algn="just"/>
            <a:r>
              <a:rPr lang="en-IN" b="1" dirty="0">
                <a:solidFill>
                  <a:srgbClr val="00B050"/>
                </a:solidFill>
              </a:rPr>
              <a:t>3. IoT Technologies</a:t>
            </a:r>
            <a:endParaRPr lang="en-IN" dirty="0">
              <a:solidFill>
                <a:srgbClr val="00B050"/>
              </a:solidFill>
            </a:endParaRPr>
          </a:p>
          <a:p>
            <a:pPr algn="just"/>
            <a:r>
              <a:rPr lang="en-IN" b="1" dirty="0"/>
              <a:t>Wi-Fi / GSM Modules</a:t>
            </a:r>
            <a:r>
              <a:rPr lang="en-IN" dirty="0"/>
              <a:t> – to send fraud alerts to bank servers.</a:t>
            </a:r>
          </a:p>
          <a:p>
            <a:pPr algn="just"/>
            <a:r>
              <a:rPr lang="en-IN" b="1" dirty="0"/>
              <a:t>MQTT / HTTPS Protocols</a:t>
            </a:r>
            <a:r>
              <a:rPr lang="en-IN" dirty="0"/>
              <a:t> – for secure real-time communication.</a:t>
            </a:r>
          </a:p>
          <a:p>
            <a:pPr algn="just"/>
            <a:r>
              <a:rPr lang="en-IN" b="1" dirty="0"/>
              <a:t>Cloud Platforms (Firebase, AWS, Google Cloud)</a:t>
            </a:r>
            <a:r>
              <a:rPr lang="en-IN" dirty="0"/>
              <a:t> – for data storage, alert logging, and remote monitoring.</a:t>
            </a:r>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394694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74A0-DF47-6FCF-D65F-811CFE9040F8}"/>
              </a:ext>
            </a:extLst>
          </p:cNvPr>
          <p:cNvSpPr>
            <a:spLocks noGrp="1"/>
          </p:cNvSpPr>
          <p:nvPr>
            <p:ph type="title"/>
          </p:nvPr>
        </p:nvSpPr>
        <p:spPr>
          <a:xfrm>
            <a:off x="1295401" y="0"/>
            <a:ext cx="9590550" cy="772886"/>
          </a:xfrm>
        </p:spPr>
        <p:txBody>
          <a:bodyPr/>
          <a:lstStyle/>
          <a:p>
            <a:r>
              <a:rPr lang="en-US" dirty="0"/>
              <a:t>HARDWARE NEEDED</a:t>
            </a:r>
            <a:endParaRPr lang="en-IN" dirty="0"/>
          </a:p>
        </p:txBody>
      </p:sp>
      <p:sp>
        <p:nvSpPr>
          <p:cNvPr id="8" name="Rectangle 5">
            <a:extLst>
              <a:ext uri="{FF2B5EF4-FFF2-40B4-BE49-F238E27FC236}">
                <a16:creationId xmlns:a16="http://schemas.microsoft.com/office/drawing/2014/main" id="{C0FEC6E3-319A-D783-1660-559B6FE793FD}"/>
              </a:ext>
            </a:extLst>
          </p:cNvPr>
          <p:cNvSpPr>
            <a:spLocks noGrp="1" noChangeArrowheads="1"/>
          </p:cNvSpPr>
          <p:nvPr>
            <p:ph type="body" idx="1"/>
          </p:nvPr>
        </p:nvSpPr>
        <p:spPr bwMode="auto">
          <a:xfrm>
            <a:off x="973195" y="1481832"/>
            <a:ext cx="1023496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B050"/>
                </a:solidFill>
                <a:effectLst/>
                <a:latin typeface="Arial" panose="020B0604020202020204" pitchFamily="34" charset="0"/>
              </a:rPr>
              <a:t>Arduino Board (UNO / Mega / ESP32)</a:t>
            </a:r>
            <a:endParaRPr kumimoji="0" lang="en-US" altLang="en-US" sz="1800" b="0" i="0" u="none" strike="noStrike" cap="none" normalizeH="0" baseline="0" dirty="0">
              <a:ln>
                <a:noFill/>
              </a:ln>
              <a:solidFill>
                <a:srgbClr val="00B05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Acts as the </a:t>
            </a:r>
            <a:r>
              <a:rPr kumimoji="0" lang="en-US" altLang="en-US" sz="1800" b="1" i="0" u="none" strike="noStrike" cap="none" normalizeH="0" baseline="0" dirty="0">
                <a:ln>
                  <a:noFill/>
                </a:ln>
                <a:solidFill>
                  <a:schemeClr val="tx1"/>
                </a:solidFill>
                <a:effectLst/>
                <a:latin typeface="Arial" panose="020B0604020202020204" pitchFamily="34" charset="0"/>
              </a:rPr>
              <a:t>central controller</a:t>
            </a:r>
            <a:r>
              <a:rPr kumimoji="0" lang="en-US" altLang="en-US" sz="1800" b="0" i="0" u="none" strike="noStrike" cap="none" normalizeH="0" baseline="0" dirty="0">
                <a:ln>
                  <a:noFill/>
                </a:ln>
                <a:solidFill>
                  <a:schemeClr val="tx1"/>
                </a:solidFill>
                <a:effectLst/>
                <a:latin typeface="Arial" panose="020B0604020202020204" pitchFamily="34" charset="0"/>
              </a:rPr>
              <a:t> of the system.</a:t>
            </a:r>
          </a:p>
          <a:p>
            <a:pPr lvl="0" algn="l" defTabSz="914400" eaLnBrk="0" fontAlgn="base" hangingPunct="0">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Manages inputs from  the laptop’s camera recognition system, controls the servo motor, buzzer, and </a:t>
            </a:r>
            <a:r>
              <a:rPr lang="en-US" altLang="en-US" sz="1800" dirty="0">
                <a:ln>
                  <a:noFill/>
                </a:ln>
                <a:effectLst/>
                <a:latin typeface="Arial" panose="020B0604020202020204" pitchFamily="34" charset="0"/>
              </a:rPr>
              <a:t>communicates with the laptop and IoT modules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B050"/>
                </a:solidFill>
                <a:effectLst/>
                <a:latin typeface="Arial" panose="020B0604020202020204" pitchFamily="34" charset="0"/>
              </a:rPr>
              <a:t>Servo Motor</a:t>
            </a:r>
            <a:endParaRPr kumimoji="0" lang="en-US" altLang="en-US" sz="1800" b="0" i="0" u="none" strike="noStrike" cap="none" normalizeH="0" baseline="0" dirty="0">
              <a:ln>
                <a:noFill/>
              </a:ln>
              <a:solidFill>
                <a:srgbClr val="00B05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Functions as a </a:t>
            </a:r>
            <a:r>
              <a:rPr kumimoji="0" lang="en-US" altLang="en-US" sz="1800" b="1" i="0" u="none" strike="noStrike" cap="none" normalizeH="0" baseline="0" dirty="0">
                <a:ln>
                  <a:noFill/>
                </a:ln>
                <a:solidFill>
                  <a:schemeClr val="tx1"/>
                </a:solidFill>
                <a:effectLst/>
                <a:latin typeface="Arial" panose="020B0604020202020204" pitchFamily="34" charset="0"/>
              </a:rPr>
              <a:t>switch or lock mechanism</a:t>
            </a:r>
            <a:r>
              <a:rPr kumimoji="0" lang="en-US" altLang="en-US" sz="1800" b="0" i="0" u="none" strike="noStrike" cap="none" normalizeH="0" baseline="0" dirty="0">
                <a:ln>
                  <a:noFill/>
                </a:ln>
                <a:solidFill>
                  <a:schemeClr val="tx1"/>
                </a:solidFill>
                <a:effectLst/>
                <a:latin typeface="Arial" panose="020B0604020202020204" pitchFamily="34" charset="0"/>
              </a:rPr>
              <a:t>, replacing the need for card scratching.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Activates to block ATM access when fraudulent activity is detected.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B050"/>
                </a:solidFill>
                <a:effectLst/>
                <a:latin typeface="Arial" panose="020B0604020202020204" pitchFamily="34" charset="0"/>
              </a:rPr>
              <a:t>Laptop Camera</a:t>
            </a:r>
            <a:endParaRPr kumimoji="0" lang="en-US" altLang="en-US" sz="1800" b="0" i="0" u="none" strike="noStrike" cap="none" normalizeH="0" baseline="0" dirty="0">
              <a:ln>
                <a:noFill/>
              </a:ln>
              <a:solidFill>
                <a:srgbClr val="00B05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Captures </a:t>
            </a:r>
            <a:r>
              <a:rPr kumimoji="0" lang="en-US" altLang="en-US" sz="1800" b="1" i="0" u="none" strike="noStrike" cap="none" normalizeH="0" baseline="0" dirty="0">
                <a:ln>
                  <a:noFill/>
                </a:ln>
                <a:solidFill>
                  <a:schemeClr val="tx1"/>
                </a:solidFill>
                <a:effectLst/>
                <a:latin typeface="Arial" panose="020B0604020202020204" pitchFamily="34" charset="0"/>
              </a:rPr>
              <a:t>real-time facial images</a:t>
            </a:r>
            <a:r>
              <a:rPr kumimoji="0" lang="en-US" altLang="en-US" sz="1800" b="0" i="0" u="none" strike="noStrike" cap="none" normalizeH="0" baseline="0" dirty="0">
                <a:ln>
                  <a:noFill/>
                </a:ln>
                <a:solidFill>
                  <a:schemeClr val="tx1"/>
                </a:solidFill>
                <a:effectLst/>
                <a:latin typeface="Arial" panose="020B0604020202020204" pitchFamily="34" charset="0"/>
              </a:rPr>
              <a:t> of the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Feeds the image data to the ML model for </a:t>
            </a:r>
            <a:r>
              <a:rPr kumimoji="0" lang="en-US" altLang="en-US" sz="1800" b="1" i="0" u="none" strike="noStrike" cap="none" normalizeH="0" baseline="0" dirty="0">
                <a:ln>
                  <a:noFill/>
                </a:ln>
                <a:solidFill>
                  <a:schemeClr val="tx1"/>
                </a:solidFill>
                <a:effectLst/>
                <a:latin typeface="Arial" panose="020B0604020202020204" pitchFamily="34" charset="0"/>
              </a:rPr>
              <a:t>facial recognition and verification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B050"/>
                </a:solidFill>
                <a:effectLst/>
                <a:latin typeface="Arial" panose="020B0604020202020204" pitchFamily="34" charset="0"/>
              </a:rPr>
              <a:t>Buzzer</a:t>
            </a:r>
            <a:r>
              <a:rPr kumimoji="0" lang="en-US" altLang="en-US" sz="1800" b="1"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a:t>
            </a:r>
            <a:r>
              <a:rPr kumimoji="0" lang="en-US" altLang="en-US" sz="1800" b="1" i="0" u="none" strike="noStrike" cap="none" normalizeH="0" baseline="0" dirty="0">
                <a:ln>
                  <a:noFill/>
                </a:ln>
                <a:solidFill>
                  <a:schemeClr val="tx1"/>
                </a:solidFill>
                <a:effectLst/>
                <a:latin typeface="Arial" panose="020B0604020202020204" pitchFamily="34" charset="0"/>
              </a:rPr>
              <a:t>instant local alerts</a:t>
            </a:r>
            <a:r>
              <a:rPr kumimoji="0" lang="en-US" altLang="en-US" sz="1800" b="0" i="0" u="none" strike="noStrike" cap="none" normalizeH="0" baseline="0" dirty="0">
                <a:ln>
                  <a:noFill/>
                </a:ln>
                <a:solidFill>
                  <a:schemeClr val="tx1"/>
                </a:solidFill>
                <a:effectLst/>
                <a:latin typeface="Arial" panose="020B0604020202020204" pitchFamily="34" charset="0"/>
              </a:rPr>
              <a:t> in case of suspicious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Emits sound to warn both the user and nearby personnel about possible fraud.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B050"/>
                </a:solidFill>
                <a:effectLst/>
                <a:latin typeface="Arial" panose="020B0604020202020204" pitchFamily="34" charset="0"/>
              </a:rPr>
              <a:t>LCD / OLED Display</a:t>
            </a:r>
            <a:endParaRPr kumimoji="0" lang="en-US" altLang="en-US" sz="1800" b="0" i="0" u="none" strike="noStrike" cap="none" normalizeH="0" baseline="0" dirty="0">
              <a:ln>
                <a:noFill/>
              </a:ln>
              <a:solidFill>
                <a:srgbClr val="00B05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Displays </a:t>
            </a:r>
            <a:r>
              <a:rPr kumimoji="0" lang="en-US" altLang="en-US" sz="1800" b="1" i="0" u="none" strike="noStrike" cap="none" normalizeH="0" baseline="0" dirty="0">
                <a:ln>
                  <a:noFill/>
                </a:ln>
                <a:solidFill>
                  <a:schemeClr val="tx1"/>
                </a:solidFill>
                <a:effectLst/>
                <a:latin typeface="Arial" panose="020B0604020202020204" pitchFamily="34" charset="0"/>
              </a:rPr>
              <a:t>status messages, warnings, or instructions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Helps in communicating alerts clearly to the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B050"/>
                </a:solidFill>
                <a:effectLst/>
                <a:latin typeface="Arial" panose="020B0604020202020204" pitchFamily="34" charset="0"/>
              </a:rPr>
              <a:t>Wi-Fi / GSM Module (ESP8266 / SIM800L)</a:t>
            </a:r>
            <a:endParaRPr kumimoji="0" lang="en-US" altLang="en-US" sz="1800" b="0" i="0" u="none" strike="noStrike" cap="none" normalizeH="0" baseline="0" dirty="0">
              <a:ln>
                <a:noFill/>
              </a:ln>
              <a:solidFill>
                <a:srgbClr val="00B05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Sends </a:t>
            </a:r>
            <a:r>
              <a:rPr kumimoji="0" lang="en-US" altLang="en-US" sz="1800" b="1" i="0" u="none" strike="noStrike" cap="none" normalizeH="0" baseline="0" dirty="0">
                <a:ln>
                  <a:noFill/>
                </a:ln>
                <a:solidFill>
                  <a:schemeClr val="tx1"/>
                </a:solidFill>
                <a:effectLst/>
                <a:latin typeface="Arial" panose="020B0604020202020204" pitchFamily="34" charset="0"/>
              </a:rPr>
              <a:t>remote alerts</a:t>
            </a:r>
            <a:r>
              <a:rPr kumimoji="0" lang="en-US" altLang="en-US" sz="1800" b="0" i="0" u="none" strike="noStrike" cap="none" normalizeH="0" baseline="0" dirty="0">
                <a:ln>
                  <a:noFill/>
                </a:ln>
                <a:solidFill>
                  <a:schemeClr val="tx1"/>
                </a:solidFill>
                <a:effectLst/>
                <a:latin typeface="Arial" panose="020B0604020202020204" pitchFamily="34" charset="0"/>
              </a:rPr>
              <a:t> (SMS or Email) to the bank server or security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a:t>
            </a:r>
            <a:r>
              <a:rPr kumimoji="0" lang="en-US" altLang="en-US" sz="1800" b="1" i="0" u="none" strike="noStrike" cap="none" normalizeH="0" baseline="0" dirty="0">
                <a:ln>
                  <a:noFill/>
                </a:ln>
                <a:solidFill>
                  <a:schemeClr val="tx1"/>
                </a:solidFill>
                <a:effectLst/>
                <a:latin typeface="Arial" panose="020B0604020202020204" pitchFamily="34" charset="0"/>
              </a:rPr>
              <a:t>real-time communication</a:t>
            </a:r>
            <a:r>
              <a:rPr kumimoji="0" lang="en-US" altLang="en-US" sz="1800" b="0" i="0" u="none" strike="noStrike" cap="none" normalizeH="0" baseline="0" dirty="0">
                <a:ln>
                  <a:noFill/>
                </a:ln>
                <a:solidFill>
                  <a:schemeClr val="tx1"/>
                </a:solidFill>
                <a:effectLst/>
                <a:latin typeface="Arial" panose="020B0604020202020204" pitchFamily="34" charset="0"/>
              </a:rPr>
              <a:t> between the ATM system and bank authorities.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678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394</TotalTime>
  <Words>1109</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Calisto MT</vt:lpstr>
      <vt:lpstr>Times New Roman</vt:lpstr>
      <vt:lpstr>Wingdings 2</vt:lpstr>
      <vt:lpstr>Slate</vt:lpstr>
      <vt:lpstr>ATM Fraud Detection System</vt:lpstr>
      <vt:lpstr>Introduction</vt:lpstr>
      <vt:lpstr>Motivation</vt:lpstr>
      <vt:lpstr>PROBLEM STATEMENT</vt:lpstr>
      <vt:lpstr>ABSTRACT</vt:lpstr>
      <vt:lpstr>OBJECTIVE</vt:lpstr>
      <vt:lpstr>BENEFITS</vt:lpstr>
      <vt:lpstr>TECHNOLOGIES INVOLVED</vt:lpstr>
      <vt:lpstr>HARDWARE NEEDED</vt:lpstr>
      <vt:lpstr>Prototype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valarouthu bhargav</dc:creator>
  <cp:lastModifiedBy>POKURI SIVA SAI KRISHNA</cp:lastModifiedBy>
  <cp:revision>5</cp:revision>
  <dcterms:created xsi:type="dcterms:W3CDTF">2025-08-28T08:38:16Z</dcterms:created>
  <dcterms:modified xsi:type="dcterms:W3CDTF">2025-08-29T19:43:54Z</dcterms:modified>
</cp:coreProperties>
</file>