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4" r:id="rId8"/>
    <p:sldId id="266" r:id="rId9"/>
    <p:sldId id="267" r:id="rId10"/>
    <p:sldId id="268" r:id="rId11"/>
    <p:sldId id="270" r:id="rId12"/>
    <p:sldId id="272" r:id="rId13"/>
    <p:sldId id="274" r:id="rId14"/>
    <p:sldId id="276" r:id="rId15"/>
    <p:sldId id="277" r:id="rId16"/>
    <p:sldId id="280" r:id="rId17"/>
    <p:sldId id="282" r:id="rId18"/>
    <p:sldId id="283" r:id="rId19"/>
    <p:sldId id="287" r:id="rId20"/>
    <p:sldId id="288" r:id="rId21"/>
    <p:sldId id="289" r:id="rId22"/>
    <p:sldId id="290" r:id="rId23"/>
    <p:sldId id="292" r:id="rId24"/>
    <p:sldId id="293" r:id="rId25"/>
    <p:sldId id="296" r:id="rId26"/>
    <p:sldId id="295" r:id="rId27"/>
    <p:sldId id="298" r:id="rId28"/>
    <p:sldId id="299" r:id="rId29"/>
    <p:sldId id="300" r:id="rId30"/>
    <p:sldId id="301" r:id="rId31"/>
    <p:sldId id="30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3" autoAdjust="0"/>
    <p:restoredTop sz="94343" autoAdjust="0"/>
  </p:normalViewPr>
  <p:slideViewPr>
    <p:cSldViewPr snapToGrid="0" showGuides="1">
      <p:cViewPr varScale="1">
        <p:scale>
          <a:sx n="42" d="100"/>
          <a:sy n="42" d="100"/>
        </p:scale>
        <p:origin x="72" y="654"/>
      </p:cViewPr>
      <p:guideLst>
        <p:guide orient="horz" pos="2160"/>
        <p:guide pos="3840"/>
      </p:guideLst>
    </p:cSldViewPr>
  </p:slideViewPr>
  <p:outlineViewPr>
    <p:cViewPr>
      <p:scale>
        <a:sx n="33" d="100"/>
        <a:sy n="33" d="100"/>
      </p:scale>
      <p:origin x="0" y="-568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extLst>
      <p:ext uri="{BB962C8B-B14F-4D97-AF65-F5344CB8AC3E}">
        <p14:creationId xmlns:p14="http://schemas.microsoft.com/office/powerpoint/2010/main" val="3516150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43955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23245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7706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31764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22625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p>
        </p:txBody>
      </p:sp>
      <p:pic>
        <p:nvPicPr>
          <p:cNvPr id="3" name="Picture 10" descr="Mahindra Logo.png"/>
          <p:cNvPicPr>
            <a:picLocks noChangeAspect="1"/>
          </p:cNvPicPr>
          <p:nvPr/>
        </p:nvPicPr>
        <p:blipFill>
          <a:blip r:embed="rId2"/>
          <a:srcRect/>
          <a:stretch>
            <a:fillRect/>
          </a:stretch>
        </p:blipFill>
        <p:spPr bwMode="gray">
          <a:xfrm>
            <a:off x="2622551" y="2717801"/>
            <a:ext cx="7198783" cy="1490663"/>
          </a:xfrm>
          <a:prstGeom prst="rect">
            <a:avLst/>
          </a:prstGeom>
          <a:noFill/>
          <a:ln w="9525">
            <a:noFill/>
            <a:miter lim="800000"/>
            <a:headEnd/>
            <a:tailEnd/>
          </a:ln>
        </p:spPr>
      </p:pic>
    </p:spTree>
    <p:extLst>
      <p:ext uri="{BB962C8B-B14F-4D97-AF65-F5344CB8AC3E}">
        <p14:creationId xmlns:p14="http://schemas.microsoft.com/office/powerpoint/2010/main" val="18544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1070" y="1"/>
            <a:ext cx="5291765" cy="1443209"/>
          </a:xfrm>
          <a:prstGeom prst="rect">
            <a:avLst/>
          </a:prstGeom>
        </p:spPr>
      </p:pic>
      <p:sp>
        <p:nvSpPr>
          <p:cNvPr id="2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3676416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960669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175608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7800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000935" y="467286"/>
            <a:ext cx="2354355" cy="488002"/>
          </a:xfrm>
          <a:prstGeom prst="rect">
            <a:avLst/>
          </a:prstGeom>
          <a:noFill/>
          <a:ln w="9525">
            <a:noFill/>
            <a:miter lim="800000"/>
            <a:headEnd/>
            <a:tailEnd/>
          </a:ln>
        </p:spPr>
      </p:pic>
    </p:spTree>
    <p:extLst>
      <p:ext uri="{BB962C8B-B14F-4D97-AF65-F5344CB8AC3E}">
        <p14:creationId xmlns:p14="http://schemas.microsoft.com/office/powerpoint/2010/main" val="1488343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226685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73357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26972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7615674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50436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357545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1997417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9133473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48467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extLst>
      <p:ext uri="{BB962C8B-B14F-4D97-AF65-F5344CB8AC3E}">
        <p14:creationId xmlns:p14="http://schemas.microsoft.com/office/powerpoint/2010/main" val="225905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661899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Rectangle 2"/>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pic>
        <p:nvPicPr>
          <p:cNvPr id="4" name="Picture 3" descr="Mahindra Logo.png"/>
          <p:cNvPicPr>
            <a:picLocks noChangeAspect="1"/>
          </p:cNvPicPr>
          <p:nvPr/>
        </p:nvPicPr>
        <p:blipFill>
          <a:blip r:embed="rId2" cstate="email"/>
          <a:stretch>
            <a:fillRect/>
          </a:stretch>
        </p:blipFill>
        <p:spPr bwMode="gray">
          <a:xfrm>
            <a:off x="2485718" y="2717227"/>
            <a:ext cx="7470943" cy="1491023"/>
          </a:xfrm>
          <a:prstGeom prst="rect">
            <a:avLst/>
          </a:prstGeom>
        </p:spPr>
      </p:pic>
    </p:spTree>
    <p:extLst>
      <p:ext uri="{BB962C8B-B14F-4D97-AF65-F5344CB8AC3E}">
        <p14:creationId xmlns:p14="http://schemas.microsoft.com/office/powerpoint/2010/main" val="20053600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981077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tx2"/>
                </a:solidFill>
              </a:defRPr>
            </a:lvl1pPr>
            <a:lvl2pPr marL="268288" indent="-268288">
              <a:spcBef>
                <a:spcPts val="600"/>
              </a:spcBef>
              <a:spcAft>
                <a:spcPts val="0"/>
              </a:spcAft>
              <a:buFont typeface="Arial" pitchFamily="34" charset="0"/>
              <a:buChar char="•"/>
              <a:tabLst/>
              <a:defRPr sz="2000" b="0">
                <a:solidFill>
                  <a:schemeClr val="tx2"/>
                </a:solidFill>
              </a:defRPr>
            </a:lvl2pPr>
            <a:lvl3pPr marL="274638" indent="-274638">
              <a:spcBef>
                <a:spcPts val="600"/>
              </a:spcBef>
              <a:spcAft>
                <a:spcPts val="0"/>
              </a:spcAft>
              <a:buFont typeface="Arial" pitchFamily="34" charset="0"/>
              <a:buChar char="•"/>
              <a:defRPr sz="2000" b="0">
                <a:solidFill>
                  <a:schemeClr val="tx2"/>
                </a:solidFill>
              </a:defRPr>
            </a:lvl3pPr>
            <a:lvl4pPr>
              <a:spcBef>
                <a:spcPts val="600"/>
              </a:spcBef>
              <a:spcAft>
                <a:spcPts val="0"/>
              </a:spcAft>
              <a:buFont typeface="Arial" pitchFamily="34" charset="0"/>
              <a:buChar char="•"/>
              <a:defRPr sz="2000" b="0">
                <a:solidFill>
                  <a:schemeClr val="tx2"/>
                </a:solidFill>
              </a:defRPr>
            </a:lvl4pPr>
            <a:lvl5pPr marL="441325" indent="-176213">
              <a:spcBef>
                <a:spcPts val="600"/>
              </a:spcBef>
              <a:spcAft>
                <a:spcPts val="0"/>
              </a:spcAft>
              <a:buFont typeface="Arial" pitchFamily="34" charset="0"/>
              <a:buChar char="•"/>
              <a:defRPr sz="2000" b="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C2EA76E7-7EE5-4CFD-93A6-ACB0C2A4F189}" type="slidenum">
              <a:rPr lang="en-US" smtClean="0"/>
              <a:t>‹#›</a:t>
            </a:fld>
            <a:endParaRPr lang="en-US"/>
          </a:p>
        </p:txBody>
      </p:sp>
    </p:spTree>
    <p:extLst>
      <p:ext uri="{BB962C8B-B14F-4D97-AF65-F5344CB8AC3E}">
        <p14:creationId xmlns:p14="http://schemas.microsoft.com/office/powerpoint/2010/main" val="418427473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bg1"/>
                </a:solidFill>
              </a:defRPr>
            </a:lvl1pPr>
            <a:lvl2pPr marL="268288" indent="-268288">
              <a:spcBef>
                <a:spcPts val="600"/>
              </a:spcBef>
              <a:spcAft>
                <a:spcPts val="0"/>
              </a:spcAft>
              <a:buFont typeface="Arial" pitchFamily="34" charset="0"/>
              <a:buChar char="•"/>
              <a:tabLst/>
              <a:defRPr sz="2000" b="0">
                <a:solidFill>
                  <a:schemeClr val="bg1"/>
                </a:solidFill>
              </a:defRPr>
            </a:lvl2pPr>
            <a:lvl3pPr marL="274638" indent="-274638">
              <a:spcBef>
                <a:spcPts val="600"/>
              </a:spcBef>
              <a:spcAft>
                <a:spcPts val="0"/>
              </a:spcAft>
              <a:buFont typeface="Arial" pitchFamily="34" charset="0"/>
              <a:buChar char="•"/>
              <a:defRPr sz="2000" b="0">
                <a:solidFill>
                  <a:schemeClr val="bg1"/>
                </a:solidFill>
              </a:defRPr>
            </a:lvl3pPr>
            <a:lvl4pPr>
              <a:spcBef>
                <a:spcPts val="600"/>
              </a:spcBef>
              <a:spcAft>
                <a:spcPts val="0"/>
              </a:spcAft>
              <a:buFont typeface="Arial" pitchFamily="34" charset="0"/>
              <a:buChar char="•"/>
              <a:defRPr sz="2000" b="0">
                <a:solidFill>
                  <a:schemeClr val="bg1"/>
                </a:solidFill>
              </a:defRPr>
            </a:lvl4pPr>
            <a:lvl5pPr marL="441325" indent="-176213">
              <a:spcBef>
                <a:spcPts val="600"/>
              </a:spcBef>
              <a:spcAft>
                <a:spcPts val="0"/>
              </a:spcAft>
              <a:buFont typeface="Arial" pitchFamily="34" charset="0"/>
              <a:buChar char="•"/>
              <a:defRPr sz="20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C2EA76E7-7EE5-4CFD-93A6-ACB0C2A4F189}" type="slidenum">
              <a:rPr lang="en-US" smtClean="0"/>
              <a:t>‹#›</a:t>
            </a:fld>
            <a:endParaRPr lang="en-US"/>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US"/>
          </a:p>
        </p:txBody>
      </p:sp>
    </p:spTree>
    <p:extLst>
      <p:ext uri="{BB962C8B-B14F-4D97-AF65-F5344CB8AC3E}">
        <p14:creationId xmlns:p14="http://schemas.microsoft.com/office/powerpoint/2010/main" val="373795090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494400" y="1810800"/>
            <a:ext cx="5520000"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US"/>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C2EA76E7-7EE5-4CFD-93A6-ACB0C2A4F189}" type="slidenum">
              <a:rPr lang="en-US" smtClean="0"/>
              <a:t>‹#›</a:t>
            </a:fld>
            <a:endParaRPr lang="en-US"/>
          </a:p>
        </p:txBody>
      </p:sp>
      <p:sp>
        <p:nvSpPr>
          <p:cNvPr id="8" name="Chart Placeholder 7"/>
          <p:cNvSpPr>
            <a:spLocks noGrp="1"/>
          </p:cNvSpPr>
          <p:nvPr>
            <p:ph type="chart" sz="quarter" idx="15"/>
          </p:nvPr>
        </p:nvSpPr>
        <p:spPr>
          <a:xfrm>
            <a:off x="6191249" y="1810800"/>
            <a:ext cx="5520000" cy="276999"/>
          </a:xfrm>
        </p:spPr>
        <p:txBody>
          <a:bodyPr/>
          <a:lstStyle/>
          <a:p>
            <a:r>
              <a:rPr lang="en-US" smtClean="0"/>
              <a:t>Click icon to add chart</a:t>
            </a:r>
            <a:endParaRPr lang="en-GB" dirty="0"/>
          </a:p>
        </p:txBody>
      </p:sp>
    </p:spTree>
    <p:extLst>
      <p:ext uri="{BB962C8B-B14F-4D97-AF65-F5344CB8AC3E}">
        <p14:creationId xmlns:p14="http://schemas.microsoft.com/office/powerpoint/2010/main" val="133844914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Title Only">
    <p:spTree>
      <p:nvGrpSpPr>
        <p:cNvPr id="1" name=""/>
        <p:cNvGrpSpPr/>
        <p:nvPr/>
      </p:nvGrpSpPr>
      <p:grpSpPr>
        <a:xfrm>
          <a:off x="0" y="0"/>
          <a:ext cx="0" cy="0"/>
          <a:chOff x="0" y="0"/>
          <a:chExt cx="0" cy="0"/>
        </a:xfrm>
      </p:grpSpPr>
      <p:graphicFrame>
        <p:nvGraphicFramePr>
          <p:cNvPr id="3" name="Rectangle 1" hidden="1"/>
          <p:cNvGraphicFramePr>
            <a:graphicFrameLocks/>
          </p:cNvGraphicFramePr>
          <p:nvPr>
            <p:custDataLst>
              <p:tags r:id="rId2"/>
            </p:custDataLst>
          </p:nvPr>
        </p:nvGraphicFramePr>
        <p:xfrm>
          <a:off x="0" y="0"/>
          <a:ext cx="194733" cy="158750"/>
        </p:xfrm>
        <a:graphic>
          <a:graphicData uri="http://schemas.openxmlformats.org/presentationml/2006/ole">
            <mc:AlternateContent xmlns:mc="http://schemas.openxmlformats.org/markup-compatibility/2006">
              <mc:Choice xmlns:v="urn:schemas-microsoft-com:vml" Requires="v">
                <p:oleObj spid="_x0000_s1040" name="think-cell Slide" r:id="rId5" imgW="0" imgH="0" progId="">
                  <p:embed/>
                </p:oleObj>
              </mc:Choice>
              <mc:Fallback>
                <p:oleObj name="think-cell Slide" r:id="rId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473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624418" y="711201"/>
            <a:ext cx="10949516" cy="461665"/>
          </a:xfrm>
        </p:spPr>
        <p:txBody>
          <a:bodyPr/>
          <a:lstStyle>
            <a:lvl1pPr>
              <a:defRPr sz="3000" b="0">
                <a:solidFill>
                  <a:srgbClr val="81BC00"/>
                </a:solidFill>
              </a:defRPr>
            </a:lvl1pPr>
          </a:lstStyle>
          <a:p>
            <a:r>
              <a:rPr lang="en-US" noProof="0" smtClean="0"/>
              <a:t>Click to edit Master title style</a:t>
            </a:r>
            <a:endParaRPr lang="en-US" noProof="0" dirty="0"/>
          </a:p>
        </p:txBody>
      </p:sp>
      <p:sp>
        <p:nvSpPr>
          <p:cNvPr id="8" name="Slide Number Placeholder 7"/>
          <p:cNvSpPr>
            <a:spLocks noGrp="1"/>
          </p:cNvSpPr>
          <p:nvPr>
            <p:ph type="sldNum" sz="quarter" idx="4"/>
          </p:nvPr>
        </p:nvSpPr>
        <p:spPr>
          <a:xfrm>
            <a:off x="10629328" y="6446520"/>
            <a:ext cx="1056117" cy="252000"/>
          </a:xfrm>
          <a:prstGeom prst="rect">
            <a:avLst/>
          </a:prstGeom>
        </p:spPr>
        <p:txBody>
          <a:bodyPr vert="horz" lIns="0" tIns="0" rIns="0" bIns="0" rtlCol="0" anchor="ctr" anchorCtr="0"/>
          <a:lstStyle>
            <a:lvl1pPr algn="r">
              <a:defRPr sz="800" b="0">
                <a:solidFill>
                  <a:srgbClr val="8C8C8C"/>
                </a:solidFill>
              </a:defRPr>
            </a:lvl1pPr>
          </a:lstStyle>
          <a:p>
            <a:fld id="{C2EA76E7-7EE5-4CFD-93A6-ACB0C2A4F189}" type="slidenum">
              <a:rPr lang="en-US" smtClean="0"/>
              <a:t>‹#›</a:t>
            </a:fld>
            <a:endParaRPr lang="en-US"/>
          </a:p>
        </p:txBody>
      </p:sp>
    </p:spTree>
    <p:extLst>
      <p:ext uri="{BB962C8B-B14F-4D97-AF65-F5344CB8AC3E}">
        <p14:creationId xmlns:p14="http://schemas.microsoft.com/office/powerpoint/2010/main" val="21178853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C2EA76E7-7EE5-4CFD-93A6-ACB0C2A4F189}" type="slidenum">
              <a:rPr lang="en-US" smtClean="0"/>
              <a:t>‹#›</a:t>
            </a:fld>
            <a:endParaRPr lang="en-US"/>
          </a:p>
        </p:txBody>
      </p:sp>
    </p:spTree>
    <p:extLst>
      <p:ext uri="{BB962C8B-B14F-4D97-AF65-F5344CB8AC3E}">
        <p14:creationId xmlns:p14="http://schemas.microsoft.com/office/powerpoint/2010/main" val="115647635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40258DE-DE58-4E9A-9AD7-E275CF82145F}" type="datetimeFigureOut">
              <a:rPr lang="en-US" smtClean="0"/>
              <a:t>1/10/2018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2EA76E7-7EE5-4CFD-93A6-ACB0C2A4F189}" type="slidenum">
              <a:rPr lang="en-US" smtClean="0"/>
              <a:t>‹#›</a:t>
            </a:fld>
            <a:endParaRPr lang="en-US"/>
          </a:p>
        </p:txBody>
      </p:sp>
    </p:spTree>
    <p:extLst>
      <p:ext uri="{BB962C8B-B14F-4D97-AF65-F5344CB8AC3E}">
        <p14:creationId xmlns:p14="http://schemas.microsoft.com/office/powerpoint/2010/main" val="306624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4506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4441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7595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53217" y="4067176"/>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75"/>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extLst>
      <p:ext uri="{BB962C8B-B14F-4D97-AF65-F5344CB8AC3E}">
        <p14:creationId xmlns:p14="http://schemas.microsoft.com/office/powerpoint/2010/main" val="118273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17" y="429577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19" y="1971676"/>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04816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5395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8"/>
          <a:srcRect/>
          <a:stretch>
            <a:fillRect/>
          </a:stretch>
        </p:blipFill>
        <p:spPr bwMode="ltGray">
          <a:xfrm>
            <a:off x="1" y="1"/>
            <a:ext cx="2545976" cy="694357"/>
          </a:xfrm>
          <a:prstGeom prst="rect">
            <a:avLst/>
          </a:prstGeom>
          <a:noFill/>
          <a:ln w="9525">
            <a:noFill/>
            <a:miter lim="800000"/>
            <a:headEnd/>
            <a:tailEnd/>
          </a:ln>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641351"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2017 </a:t>
            </a:r>
            <a:r>
              <a:rPr lang="en-US" sz="800" dirty="0">
                <a:solidFill>
                  <a:schemeClr val="tx2"/>
                </a:solidFill>
                <a:latin typeface="Arial" pitchFamily="34" charset="0"/>
                <a:cs typeface="Arial" pitchFamily="34" charset="0"/>
              </a:rPr>
              <a:t>Tech Mahindra. All rights reserved.</a:t>
            </a:r>
          </a:p>
        </p:txBody>
      </p:sp>
    </p:spTree>
    <p:extLst>
      <p:ext uri="{BB962C8B-B14F-4D97-AF65-F5344CB8AC3E}">
        <p14:creationId xmlns:p14="http://schemas.microsoft.com/office/powerpoint/2010/main" val="2738828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SQL Database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9978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en-GB" sz="2400" b="0" i="0" kern="1200" baseline="0" dirty="0" smtClean="0">
                <a:solidFill>
                  <a:schemeClr val="tx1"/>
                </a:solidFill>
                <a:effectLst/>
                <a:latin typeface="Arial" pitchFamily="34" charset="0"/>
                <a:ea typeface="+mn-ea"/>
                <a:cs typeface="Arial" pitchFamily="34" charset="0"/>
              </a:rPr>
              <a:t>With elastic pools, you don’t need to focus on </a:t>
            </a:r>
            <a:r>
              <a:rPr lang="en-GB" sz="2400" b="0" i="0" kern="1200" baseline="0" dirty="0" err="1" smtClean="0">
                <a:solidFill>
                  <a:schemeClr val="tx1"/>
                </a:solidFill>
                <a:effectLst/>
                <a:latin typeface="Arial" pitchFamily="34" charset="0"/>
                <a:ea typeface="+mn-ea"/>
                <a:cs typeface="Arial" pitchFamily="34" charset="0"/>
              </a:rPr>
              <a:t>dialing</a:t>
            </a:r>
            <a:r>
              <a:rPr lang="en-GB" sz="2400" b="0" i="0" kern="1200" baseline="0" dirty="0" smtClean="0">
                <a:solidFill>
                  <a:schemeClr val="tx1"/>
                </a:solidFill>
                <a:effectLst/>
                <a:latin typeface="Arial" pitchFamily="34" charset="0"/>
                <a:ea typeface="+mn-ea"/>
                <a:cs typeface="Arial" pitchFamily="34" charset="0"/>
              </a:rPr>
              <a:t> database performance up and down as demand for resources fluctuates. </a:t>
            </a:r>
          </a:p>
          <a:p>
            <a:r>
              <a:rPr lang="en-GB" sz="2400" b="0" i="0" kern="1200" baseline="0" dirty="0" smtClean="0">
                <a:solidFill>
                  <a:schemeClr val="tx1"/>
                </a:solidFill>
                <a:effectLst/>
                <a:latin typeface="Arial" pitchFamily="34" charset="0"/>
                <a:ea typeface="+mn-ea"/>
                <a:cs typeface="Arial" pitchFamily="34" charset="0"/>
              </a:rPr>
              <a:t>The pooled databases consume the performance resources of the elastic pool as needed. </a:t>
            </a:r>
          </a:p>
          <a:p>
            <a:r>
              <a:rPr lang="en-GB" sz="2400" b="0" i="0" kern="1200" baseline="0" dirty="0" smtClean="0">
                <a:solidFill>
                  <a:schemeClr val="tx1"/>
                </a:solidFill>
                <a:effectLst/>
                <a:latin typeface="Arial" pitchFamily="34" charset="0"/>
                <a:ea typeface="+mn-ea"/>
                <a:cs typeface="Arial" pitchFamily="34" charset="0"/>
              </a:rPr>
              <a:t>Pooled databases consume but don’t exceed the limits of the pool, so your cost remains predictable even if individual database usage doesn’t. </a:t>
            </a:r>
          </a:p>
          <a:p>
            <a:r>
              <a:rPr lang="en-GB" sz="2400" b="0" i="0" kern="1200" baseline="0" dirty="0" smtClean="0">
                <a:solidFill>
                  <a:schemeClr val="tx1"/>
                </a:solidFill>
                <a:effectLst/>
                <a:latin typeface="Arial" pitchFamily="34" charset="0"/>
                <a:ea typeface="+mn-ea"/>
                <a:cs typeface="Arial" pitchFamily="34" charset="0"/>
              </a:rPr>
              <a:t>You can </a:t>
            </a:r>
            <a:r>
              <a:rPr lang="en-GB" sz="2400" b="0" i="0" u="none" strike="noStrike" kern="1200" baseline="0" dirty="0" smtClean="0">
                <a:solidFill>
                  <a:schemeClr val="tx1"/>
                </a:solidFill>
                <a:effectLst/>
                <a:latin typeface="Arial" pitchFamily="34" charset="0"/>
                <a:ea typeface="+mn-ea"/>
                <a:cs typeface="Arial" pitchFamily="34" charset="0"/>
              </a:rPr>
              <a:t>add and remove databases to the pool</a:t>
            </a:r>
            <a:r>
              <a:rPr lang="en-GB" sz="2400" b="0" i="0" kern="1200" baseline="0" dirty="0" smtClean="0">
                <a:solidFill>
                  <a:schemeClr val="tx1"/>
                </a:solidFill>
                <a:effectLst/>
                <a:latin typeface="Arial" pitchFamily="34" charset="0"/>
                <a:ea typeface="+mn-ea"/>
                <a:cs typeface="Arial" pitchFamily="34" charset="0"/>
              </a:rPr>
              <a:t>, scaling your app from a handful of databases to thousands, all within a budget that you control.</a:t>
            </a:r>
          </a:p>
          <a:p>
            <a:r>
              <a:rPr lang="en-GB" sz="2400" b="0" i="0" kern="1200" baseline="0" dirty="0" smtClean="0">
                <a:solidFill>
                  <a:schemeClr val="tx1"/>
                </a:solidFill>
                <a:effectLst/>
                <a:latin typeface="Arial" pitchFamily="34" charset="0"/>
                <a:ea typeface="+mn-ea"/>
                <a:cs typeface="Arial" pitchFamily="34" charset="0"/>
              </a:rPr>
              <a:t>You can also control the minimum and maximum resources available to databases in the pool to ensure that no database in the pool uses all the pool resources and that every pooled database has a guaranteed minimum amount of resources</a:t>
            </a:r>
          </a:p>
        </p:txBody>
      </p:sp>
    </p:spTree>
    <p:extLst>
      <p:ext uri="{BB962C8B-B14F-4D97-AF65-F5344CB8AC3E}">
        <p14:creationId xmlns:p14="http://schemas.microsoft.com/office/powerpoint/2010/main" val="968970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Extensive monitoring and alerting capabilities</a:t>
            </a:r>
            <a:endParaRPr lang="en-US" dirty="0"/>
          </a:p>
        </p:txBody>
      </p:sp>
      <p:sp>
        <p:nvSpPr>
          <p:cNvPr id="3" name="Text Placeholder 2"/>
          <p:cNvSpPr>
            <a:spLocks noGrp="1"/>
          </p:cNvSpPr>
          <p:nvPr>
            <p:ph type="body" sz="quarter" idx="10"/>
          </p:nvPr>
        </p:nvSpPr>
        <p:spPr>
          <a:xfrm>
            <a:off x="641349" y="1971676"/>
            <a:ext cx="10966451" cy="4801314"/>
          </a:xfrm>
        </p:spPr>
        <p:txBody>
          <a:bodyPr/>
          <a:lstStyle/>
          <a:p>
            <a:r>
              <a:rPr lang="en-GB" dirty="0" smtClean="0"/>
              <a:t>You use the built-in performance monitoring and alerting tools, combined with the performance ratings based on Database Transaction Units (DTUs) for single databases and elastic DTUs (</a:t>
            </a:r>
            <a:r>
              <a:rPr lang="en-GB" dirty="0" err="1" smtClean="0"/>
              <a:t>eDTUs</a:t>
            </a:r>
            <a:r>
              <a:rPr lang="en-GB" dirty="0" smtClean="0"/>
              <a:t>) for elastic pools.</a:t>
            </a:r>
          </a:p>
          <a:p>
            <a:r>
              <a:rPr lang="en-GB" dirty="0" smtClean="0"/>
              <a:t>Using these tools, you can quickly assess the impact of scaling up or down based on your current or project performance needs.</a:t>
            </a:r>
          </a:p>
          <a:p>
            <a:r>
              <a:rPr lang="en-GB" dirty="0" smtClean="0"/>
              <a:t>SQL </a:t>
            </a:r>
            <a:r>
              <a:rPr lang="en-GB" dirty="0"/>
              <a:t>Database can emit metrics and diagnostic logs for easier monitoring. You can configure SQL Database to store resource usage, workers and sessions, and connectivity into one of these Azure resources:</a:t>
            </a:r>
          </a:p>
          <a:p>
            <a:pPr lvl="2"/>
            <a:r>
              <a:rPr lang="en-GB" dirty="0" smtClean="0"/>
              <a:t>Azure </a:t>
            </a:r>
            <a:r>
              <a:rPr lang="en-GB" dirty="0"/>
              <a:t>Storage: For archiving vast amounts of telemetry for a small price</a:t>
            </a:r>
          </a:p>
          <a:p>
            <a:pPr lvl="2"/>
            <a:r>
              <a:rPr lang="en-GB" dirty="0"/>
              <a:t>Azure Event Hub: For integrating SQL Database telemetry with your custom monitoring solution or hot pipelines</a:t>
            </a:r>
          </a:p>
          <a:p>
            <a:pPr lvl="2"/>
            <a:r>
              <a:rPr lang="en-GB" dirty="0"/>
              <a:t>Azure Log Analytics: For built-in monitoring solution with reporting, alerting, and mitigating capabilities </a:t>
            </a:r>
            <a:endParaRPr lang="en-GB" dirty="0" smtClean="0"/>
          </a:p>
        </p:txBody>
      </p:sp>
    </p:spTree>
    <p:extLst>
      <p:ext uri="{BB962C8B-B14F-4D97-AF65-F5344CB8AC3E}">
        <p14:creationId xmlns:p14="http://schemas.microsoft.com/office/powerpoint/2010/main" val="4181319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Availability capabilities</a:t>
            </a:r>
            <a:endParaRPr lang="en-US" dirty="0"/>
          </a:p>
        </p:txBody>
      </p:sp>
      <p:sp>
        <p:nvSpPr>
          <p:cNvPr id="3" name="Text Placeholder 2"/>
          <p:cNvSpPr>
            <a:spLocks noGrp="1"/>
          </p:cNvSpPr>
          <p:nvPr>
            <p:ph type="body" sz="quarter" idx="10"/>
          </p:nvPr>
        </p:nvSpPr>
        <p:spPr/>
        <p:txBody>
          <a:bodyPr/>
          <a:lstStyle/>
          <a:p>
            <a:r>
              <a:rPr lang="en-GB" dirty="0" smtClean="0"/>
              <a:t>99.99% availability service level agreement (SLA)</a:t>
            </a:r>
          </a:p>
          <a:p>
            <a:r>
              <a:rPr lang="en-GB" dirty="0" smtClean="0"/>
              <a:t>Built-in business continuity and global scalability features, including:</a:t>
            </a:r>
          </a:p>
          <a:p>
            <a:pPr lvl="2"/>
            <a:r>
              <a:rPr lang="en-GB" dirty="0" smtClean="0"/>
              <a:t>Automatic backups: automatically performs full, differential, and transaction log backups.</a:t>
            </a:r>
          </a:p>
          <a:p>
            <a:pPr lvl="2"/>
            <a:r>
              <a:rPr lang="en-GB" dirty="0" smtClean="0"/>
              <a:t>Point-in-time restores: recovery to any point in time within the automatic backup retention period.</a:t>
            </a:r>
          </a:p>
          <a:p>
            <a:pPr lvl="2"/>
            <a:r>
              <a:rPr lang="en-GB" dirty="0" smtClean="0"/>
              <a:t>Active geo-replication:  configure up to four readable secondary databases in either the same or globally distributed Azure data </a:t>
            </a:r>
            <a:r>
              <a:rPr lang="en-GB" dirty="0" err="1" smtClean="0"/>
              <a:t>centers</a:t>
            </a:r>
            <a:r>
              <a:rPr lang="en-GB" dirty="0" smtClean="0"/>
              <a:t>. </a:t>
            </a:r>
          </a:p>
          <a:p>
            <a:pPr lvl="2"/>
            <a:r>
              <a:rPr lang="en-GB" dirty="0" smtClean="0"/>
              <a:t>Failover groups: enable high availability and load balancing at global scale, including transparent geo-replication and failover of large sets of databases and elastic pools.</a:t>
            </a:r>
          </a:p>
        </p:txBody>
      </p:sp>
    </p:spTree>
    <p:extLst>
      <p:ext uri="{BB962C8B-B14F-4D97-AF65-F5344CB8AC3E}">
        <p14:creationId xmlns:p14="http://schemas.microsoft.com/office/powerpoint/2010/main" val="3647199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Built-in intelligence:</a:t>
            </a:r>
            <a:endParaRPr lang="en-US" dirty="0"/>
          </a:p>
        </p:txBody>
      </p:sp>
      <p:sp>
        <p:nvSpPr>
          <p:cNvPr id="3" name="Text Placeholder 2"/>
          <p:cNvSpPr>
            <a:spLocks noGrp="1"/>
          </p:cNvSpPr>
          <p:nvPr>
            <p:ph type="body" sz="quarter" idx="10"/>
          </p:nvPr>
        </p:nvSpPr>
        <p:spPr>
          <a:xfrm>
            <a:off x="641349" y="1971676"/>
            <a:ext cx="10966451" cy="3693319"/>
          </a:xfrm>
        </p:spPr>
        <p:txBody>
          <a:bodyPr/>
          <a:lstStyle/>
          <a:p>
            <a:r>
              <a:rPr lang="en-GB" dirty="0" smtClean="0"/>
              <a:t>With SQL Database, you get built-in intelligence that helps you dramatically reduce the costs of running and managing databases and maximizes both performance and security of your application. </a:t>
            </a:r>
          </a:p>
          <a:p>
            <a:r>
              <a:rPr lang="en-GB" dirty="0" smtClean="0"/>
              <a:t>Running millions of customer workloads around-the-clock, SQL Database collects and processes a massive amount of telemetry data, while also fully respecting customer privacy behind the scenes. </a:t>
            </a:r>
          </a:p>
          <a:p>
            <a:r>
              <a:rPr lang="en-GB" dirty="0" smtClean="0"/>
              <a:t>Various algorithms are continuously evaluating the telemetry data so that the service can learn and adapt with your application. Based on this analysis, the service comes up with performance improving recommendations tailored to your specific workload.</a:t>
            </a:r>
          </a:p>
        </p:txBody>
      </p:sp>
    </p:spTree>
    <p:extLst>
      <p:ext uri="{BB962C8B-B14F-4D97-AF65-F5344CB8AC3E}">
        <p14:creationId xmlns:p14="http://schemas.microsoft.com/office/powerpoint/2010/main" val="3491323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a:t>Automatic</a:t>
            </a:r>
            <a:r>
              <a:rPr lang="en-GB" sz="2400" b="0" i="0" kern="1200" baseline="0" dirty="0" smtClean="0">
                <a:solidFill>
                  <a:schemeClr val="tx1"/>
                </a:solidFill>
                <a:effectLst/>
                <a:latin typeface="Arial" pitchFamily="34" charset="0"/>
                <a:ea typeface="+mn-ea"/>
                <a:cs typeface="Arial" pitchFamily="34" charset="0"/>
              </a:rPr>
              <a:t> </a:t>
            </a:r>
            <a:r>
              <a:rPr lang="en-GB" dirty="0"/>
              <a:t>performance monitoring and tuning</a:t>
            </a:r>
            <a:endParaRPr lang="en-US" dirty="0"/>
          </a:p>
        </p:txBody>
      </p:sp>
      <p:sp>
        <p:nvSpPr>
          <p:cNvPr id="3" name="Text Placeholder 2"/>
          <p:cNvSpPr>
            <a:spLocks noGrp="1"/>
          </p:cNvSpPr>
          <p:nvPr>
            <p:ph type="body" sz="quarter" idx="10"/>
          </p:nvPr>
        </p:nvSpPr>
        <p:spPr/>
        <p:txBody>
          <a:bodyPr/>
          <a:lstStyle/>
          <a:p>
            <a:r>
              <a:rPr lang="en-GB" sz="2400" b="0" i="0" u="none" strike="noStrike" kern="1200" baseline="0" dirty="0" smtClean="0">
                <a:solidFill>
                  <a:schemeClr val="tx1"/>
                </a:solidFill>
                <a:effectLst/>
                <a:latin typeface="Arial" pitchFamily="34" charset="0"/>
                <a:ea typeface="+mn-ea"/>
                <a:cs typeface="Arial" pitchFamily="34" charset="0"/>
              </a:rPr>
              <a:t>Intelligent Insights</a:t>
            </a:r>
            <a:r>
              <a:rPr lang="en-GB" sz="2400" b="0" i="0" kern="1200" baseline="0" dirty="0" smtClean="0">
                <a:solidFill>
                  <a:schemeClr val="tx1"/>
                </a:solidFill>
                <a:effectLst/>
                <a:latin typeface="Arial" pitchFamily="34" charset="0"/>
                <a:ea typeface="+mn-ea"/>
                <a:cs typeface="Arial" pitchFamily="34" charset="0"/>
              </a:rPr>
              <a:t> performs automatically monitoring SQL Database performance at scale and it informs you of performance degradation issues, it identifies the root cause of the issue and provides performance improvement recommendations when possible.</a:t>
            </a:r>
          </a:p>
          <a:p>
            <a:r>
              <a:rPr lang="en-GB" sz="2400" b="0" i="0" kern="1200" baseline="0" dirty="0" smtClean="0">
                <a:solidFill>
                  <a:schemeClr val="tx1"/>
                </a:solidFill>
                <a:effectLst/>
                <a:latin typeface="Arial" pitchFamily="34" charset="0"/>
                <a:ea typeface="+mn-ea"/>
                <a:cs typeface="Arial" pitchFamily="34" charset="0"/>
              </a:rPr>
              <a:t>Manual monitoring and tuning your database is difficult. So we have SQL Database </a:t>
            </a:r>
            <a:r>
              <a:rPr lang="en-GB" sz="2400" b="0" i="0" u="none" strike="noStrike" kern="1200" baseline="0" dirty="0" smtClean="0">
                <a:solidFill>
                  <a:schemeClr val="tx1"/>
                </a:solidFill>
                <a:effectLst/>
                <a:latin typeface="Arial" pitchFamily="34" charset="0"/>
                <a:ea typeface="+mn-ea"/>
                <a:cs typeface="Arial" pitchFamily="34" charset="0"/>
              </a:rPr>
              <a:t>automatic tuning</a:t>
            </a:r>
            <a:r>
              <a:rPr lang="en-GB" sz="2400" b="0" i="0" kern="1200" baseline="0" dirty="0" smtClean="0">
                <a:solidFill>
                  <a:schemeClr val="tx1"/>
                </a:solidFill>
                <a:effectLst/>
                <a:latin typeface="Arial" pitchFamily="34" charset="0"/>
                <a:ea typeface="+mn-ea"/>
                <a:cs typeface="Arial" pitchFamily="34" charset="0"/>
              </a:rPr>
              <a:t>. </a:t>
            </a:r>
          </a:p>
          <a:p>
            <a:r>
              <a:rPr lang="en-GB" sz="2400" b="0" i="0" kern="1200" baseline="0" dirty="0" smtClean="0">
                <a:solidFill>
                  <a:schemeClr val="tx1"/>
                </a:solidFill>
                <a:effectLst/>
                <a:latin typeface="Arial" pitchFamily="34" charset="0"/>
                <a:ea typeface="+mn-ea"/>
                <a:cs typeface="Arial" pitchFamily="34" charset="0"/>
              </a:rPr>
              <a:t>SQL Database automatically apply recommendations, tests, and verifies each of its tuning actions to ensure the performance keeps improving. Thus, SQL Database automatically adapts to your workload in controlled and safe way. </a:t>
            </a:r>
          </a:p>
          <a:p>
            <a:r>
              <a:rPr lang="en-GB" sz="2400" b="0" i="0" kern="1200" baseline="0" dirty="0" smtClean="0">
                <a:solidFill>
                  <a:schemeClr val="tx1"/>
                </a:solidFill>
                <a:effectLst/>
                <a:latin typeface="Arial" pitchFamily="34" charset="0"/>
                <a:ea typeface="+mn-ea"/>
                <a:cs typeface="Arial" pitchFamily="34" charset="0"/>
              </a:rPr>
              <a:t>Automatic tuning means that the performance of your database is carefully monitored and compared before and after every tuning action, and if the performance doesn’t improve, the tuning action is reverted.</a:t>
            </a:r>
          </a:p>
        </p:txBody>
      </p:sp>
    </p:spTree>
    <p:extLst>
      <p:ext uri="{BB962C8B-B14F-4D97-AF65-F5344CB8AC3E}">
        <p14:creationId xmlns:p14="http://schemas.microsoft.com/office/powerpoint/2010/main" val="116774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en-GB" sz="2400" b="0" i="0" kern="1200" baseline="0" dirty="0" smtClean="0">
                <a:solidFill>
                  <a:schemeClr val="tx1"/>
                </a:solidFill>
                <a:effectLst/>
                <a:latin typeface="Arial" pitchFamily="34" charset="0"/>
                <a:ea typeface="+mn-ea"/>
                <a:cs typeface="Arial" pitchFamily="34" charset="0"/>
              </a:rPr>
              <a:t>There are two automatic tuning aspects that are </a:t>
            </a:r>
            <a:r>
              <a:rPr lang="en-GB" sz="2400" b="0" i="0" u="none" strike="noStrike" kern="1200" baseline="0" dirty="0" smtClean="0">
                <a:solidFill>
                  <a:schemeClr val="tx1"/>
                </a:solidFill>
                <a:effectLst/>
                <a:latin typeface="Arial" pitchFamily="34" charset="0"/>
                <a:ea typeface="+mn-ea"/>
                <a:cs typeface="Arial" pitchFamily="34" charset="0"/>
              </a:rPr>
              <a:t>available in SQL Database</a:t>
            </a:r>
            <a:r>
              <a:rPr lang="en-GB" sz="2400" b="0" i="0" kern="1200" baseline="0" dirty="0" smtClean="0">
                <a:solidFill>
                  <a:schemeClr val="tx1"/>
                </a:solidFill>
                <a:effectLst/>
                <a:latin typeface="Arial" pitchFamily="34" charset="0"/>
                <a:ea typeface="+mn-ea"/>
                <a:cs typeface="Arial" pitchFamily="34" charset="0"/>
              </a:rPr>
              <a:t>:</a:t>
            </a:r>
          </a:p>
          <a:p>
            <a:pPr lvl="2"/>
            <a:r>
              <a:rPr lang="en-GB" sz="2400" b="1" i="0" kern="1200" baseline="0" dirty="0" smtClean="0">
                <a:solidFill>
                  <a:schemeClr val="tx1"/>
                </a:solidFill>
                <a:effectLst/>
                <a:latin typeface="Arial" pitchFamily="34" charset="0"/>
                <a:ea typeface="+mn-ea"/>
                <a:cs typeface="Arial" pitchFamily="34" charset="0"/>
              </a:rPr>
              <a:t>Automatic index management</a:t>
            </a:r>
            <a:r>
              <a:rPr lang="en-GB" sz="2400" b="0" i="0" kern="1200" baseline="0" dirty="0" smtClean="0">
                <a:solidFill>
                  <a:schemeClr val="tx1"/>
                </a:solidFill>
                <a:effectLst/>
                <a:latin typeface="Arial" pitchFamily="34" charset="0"/>
                <a:ea typeface="+mn-ea"/>
                <a:cs typeface="Arial" pitchFamily="34" charset="0"/>
              </a:rPr>
              <a:t>: Identifies indexes that should be added in your database, and indexes that should be removed.</a:t>
            </a:r>
          </a:p>
          <a:p>
            <a:pPr lvl="2"/>
            <a:r>
              <a:rPr lang="en-GB" sz="2400" b="1" i="0" kern="1200" baseline="0" dirty="0" smtClean="0">
                <a:solidFill>
                  <a:schemeClr val="tx1"/>
                </a:solidFill>
                <a:effectLst/>
                <a:latin typeface="Arial" pitchFamily="34" charset="0"/>
                <a:ea typeface="+mn-ea"/>
                <a:cs typeface="Arial" pitchFamily="34" charset="0"/>
              </a:rPr>
              <a:t>Automatic plan correction</a:t>
            </a:r>
            <a:r>
              <a:rPr lang="en-GB" sz="2400" b="0" i="0" kern="1200" baseline="0" dirty="0" smtClean="0">
                <a:solidFill>
                  <a:schemeClr val="tx1"/>
                </a:solidFill>
                <a:effectLst/>
                <a:latin typeface="Arial" pitchFamily="34" charset="0"/>
                <a:ea typeface="+mn-ea"/>
                <a:cs typeface="Arial" pitchFamily="34" charset="0"/>
              </a:rPr>
              <a:t>: Identifies problematic plans and fixes SQL plan performance problems (coming soon, already available in SQL Server 2017).</a:t>
            </a:r>
          </a:p>
        </p:txBody>
      </p:sp>
    </p:spTree>
    <p:extLst>
      <p:ext uri="{BB962C8B-B14F-4D97-AF65-F5344CB8AC3E}">
        <p14:creationId xmlns:p14="http://schemas.microsoft.com/office/powerpoint/2010/main" val="1475540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Adaptive query processing</a:t>
            </a:r>
            <a:endParaRPr lang="en-US" dirty="0"/>
          </a:p>
        </p:txBody>
      </p:sp>
      <p:sp>
        <p:nvSpPr>
          <p:cNvPr id="3" name="Text Placeholder 2"/>
          <p:cNvSpPr>
            <a:spLocks noGrp="1"/>
          </p:cNvSpPr>
          <p:nvPr>
            <p:ph type="body" sz="quarter" idx="10"/>
          </p:nvPr>
        </p:nvSpPr>
        <p:spPr/>
        <p:txBody>
          <a:bodyPr/>
          <a:lstStyle/>
          <a:p>
            <a:r>
              <a:rPr lang="en-GB" dirty="0" smtClean="0"/>
              <a:t>Adaptive query processing provides interleaved execution for multi-statement table-valued functions, batch mode memory grant feedback, and batch mode adaptive joins. </a:t>
            </a:r>
          </a:p>
          <a:p>
            <a:r>
              <a:rPr lang="en-GB" dirty="0" smtClean="0"/>
              <a:t>Each of these adaptive query processing features applies similar “learn and adapt” techniques, helping further address performance issues related to historically intractable query optimization problems.</a:t>
            </a:r>
          </a:p>
        </p:txBody>
      </p:sp>
    </p:spTree>
    <p:extLst>
      <p:ext uri="{BB962C8B-B14F-4D97-AF65-F5344CB8AC3E}">
        <p14:creationId xmlns:p14="http://schemas.microsoft.com/office/powerpoint/2010/main" val="2950417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Intelligent threat detection</a:t>
            </a:r>
            <a:endParaRPr lang="en-US" dirty="0"/>
          </a:p>
        </p:txBody>
      </p:sp>
      <p:sp>
        <p:nvSpPr>
          <p:cNvPr id="3" name="Text Placeholder 2"/>
          <p:cNvSpPr>
            <a:spLocks noGrp="1"/>
          </p:cNvSpPr>
          <p:nvPr>
            <p:ph type="body" sz="quarter" idx="10"/>
          </p:nvPr>
        </p:nvSpPr>
        <p:spPr/>
        <p:txBody>
          <a:bodyPr/>
          <a:lstStyle/>
          <a:p>
            <a:r>
              <a:rPr lang="en-GB" dirty="0" smtClean="0"/>
              <a:t>Leverages SQL Database auditing to continuously monitor Azure SQL databases for potentially harmful attempts to access sensitive data. </a:t>
            </a:r>
          </a:p>
          <a:p>
            <a:r>
              <a:rPr lang="en-GB" dirty="0" smtClean="0"/>
              <a:t>Provides a new layer of security, which enables customers to detect and respond to potential threats as they occur by providing security alerts on anomalous activities. </a:t>
            </a:r>
          </a:p>
          <a:p>
            <a:r>
              <a:rPr lang="en-GB" dirty="0" smtClean="0"/>
              <a:t>Users receive alerts upon suspicious database activities, potential vulnerabilities, and SQL injection attacks, and anomalous database access patterns. </a:t>
            </a:r>
          </a:p>
          <a:p>
            <a:r>
              <a:rPr lang="en-GB" dirty="0" smtClean="0"/>
              <a:t>Alerts provide details of suspicious activity and recommend action on how to investigate and mitigate the threat. </a:t>
            </a:r>
          </a:p>
        </p:txBody>
      </p:sp>
    </p:spTree>
    <p:extLst>
      <p:ext uri="{BB962C8B-B14F-4D97-AF65-F5344CB8AC3E}">
        <p14:creationId xmlns:p14="http://schemas.microsoft.com/office/powerpoint/2010/main" val="624885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en-GB" dirty="0" smtClean="0"/>
              <a:t>Users can explore the suspicious events to determine if the event results from an attempt to access, breach, or exploit data in the database. </a:t>
            </a:r>
          </a:p>
          <a:p>
            <a:r>
              <a:rPr lang="en-GB" dirty="0" smtClean="0"/>
              <a:t>Threat detection makes it simple to address potential threats to the database without the need to be a security expert or manage advanced security monitoring systems.</a:t>
            </a:r>
          </a:p>
        </p:txBody>
      </p:sp>
    </p:spTree>
    <p:extLst>
      <p:ext uri="{BB962C8B-B14F-4D97-AF65-F5344CB8AC3E}">
        <p14:creationId xmlns:p14="http://schemas.microsoft.com/office/powerpoint/2010/main" val="834613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Advanced security and compliance</a:t>
            </a:r>
            <a:endParaRPr lang="en-US" dirty="0"/>
          </a:p>
        </p:txBody>
      </p:sp>
      <p:sp>
        <p:nvSpPr>
          <p:cNvPr id="3" name="Text Placeholder 2"/>
          <p:cNvSpPr>
            <a:spLocks noGrp="1"/>
          </p:cNvSpPr>
          <p:nvPr>
            <p:ph type="body" sz="quarter" idx="10"/>
          </p:nvPr>
        </p:nvSpPr>
        <p:spPr/>
        <p:txBody>
          <a:bodyPr/>
          <a:lstStyle/>
          <a:p>
            <a:r>
              <a:rPr lang="en-GB" dirty="0" smtClean="0"/>
              <a:t>SQL Database provides a range of built-in security and compliance features to help your application meet various security and compliance requirements.</a:t>
            </a:r>
          </a:p>
          <a:p>
            <a:endParaRPr lang="en-GB" dirty="0" smtClean="0"/>
          </a:p>
        </p:txBody>
      </p:sp>
    </p:spTree>
    <p:extLst>
      <p:ext uri="{BB962C8B-B14F-4D97-AF65-F5344CB8AC3E}">
        <p14:creationId xmlns:p14="http://schemas.microsoft.com/office/powerpoint/2010/main" val="266885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641349" y="1971676"/>
            <a:ext cx="10966451" cy="3323987"/>
          </a:xfrm>
        </p:spPr>
        <p:txBody>
          <a:bodyPr/>
          <a:lstStyle/>
          <a:p>
            <a:r>
              <a:rPr lang="en-US" dirty="0" smtClean="0"/>
              <a:t>Introduction</a:t>
            </a:r>
          </a:p>
          <a:p>
            <a:r>
              <a:rPr lang="en-US" dirty="0" smtClean="0"/>
              <a:t>Features</a:t>
            </a:r>
          </a:p>
          <a:p>
            <a:pPr lvl="2"/>
            <a:r>
              <a:rPr lang="en-US" dirty="0" smtClean="0"/>
              <a:t>Scalable performance &amp; pools</a:t>
            </a:r>
          </a:p>
          <a:p>
            <a:pPr lvl="2"/>
            <a:r>
              <a:rPr lang="en-US" dirty="0" smtClean="0"/>
              <a:t>Availability capabilities</a:t>
            </a:r>
          </a:p>
          <a:p>
            <a:pPr lvl="2"/>
            <a:r>
              <a:rPr lang="en-US" dirty="0" smtClean="0"/>
              <a:t>Built-in intelligence</a:t>
            </a:r>
          </a:p>
          <a:p>
            <a:pPr lvl="2"/>
            <a:r>
              <a:rPr lang="en-US" dirty="0" smtClean="0"/>
              <a:t>Advanced Security &amp; Compliance</a:t>
            </a:r>
          </a:p>
          <a:p>
            <a:pPr lvl="2"/>
            <a:r>
              <a:rPr lang="en-US" dirty="0" smtClean="0"/>
              <a:t>Tools</a:t>
            </a:r>
          </a:p>
          <a:p>
            <a:r>
              <a:rPr lang="en-US" dirty="0" smtClean="0"/>
              <a:t>Lab</a:t>
            </a:r>
          </a:p>
          <a:p>
            <a:pPr marL="0" indent="0">
              <a:buNone/>
            </a:pPr>
            <a:endParaRPr lang="en-US" dirty="0"/>
          </a:p>
        </p:txBody>
      </p:sp>
    </p:spTree>
    <p:extLst>
      <p:ext uri="{BB962C8B-B14F-4D97-AF65-F5344CB8AC3E}">
        <p14:creationId xmlns:p14="http://schemas.microsoft.com/office/powerpoint/2010/main" val="3006287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Auditing for compliance and security</a:t>
            </a:r>
            <a:endParaRPr lang="en-US" dirty="0"/>
          </a:p>
        </p:txBody>
      </p:sp>
      <p:sp>
        <p:nvSpPr>
          <p:cNvPr id="3" name="Text Placeholder 2"/>
          <p:cNvSpPr>
            <a:spLocks noGrp="1"/>
          </p:cNvSpPr>
          <p:nvPr>
            <p:ph type="body" sz="quarter" idx="10"/>
          </p:nvPr>
        </p:nvSpPr>
        <p:spPr/>
        <p:txBody>
          <a:bodyPr/>
          <a:lstStyle/>
          <a:p>
            <a:r>
              <a:rPr lang="en-GB" dirty="0" smtClean="0"/>
              <a:t>SQL Database Auditing tracks database events and writes them to an audit log in your Azure storage account. </a:t>
            </a:r>
          </a:p>
          <a:p>
            <a:r>
              <a:rPr lang="en-GB" dirty="0" smtClean="0"/>
              <a:t>Auditing can help you maintain regulatory compliance, understand database activity, and gain insight into discrepancies and anomalies that could indicate business concerns or suspected security violations.</a:t>
            </a:r>
            <a:endParaRPr lang="en-US" dirty="0"/>
          </a:p>
        </p:txBody>
      </p:sp>
    </p:spTree>
    <p:extLst>
      <p:ext uri="{BB962C8B-B14F-4D97-AF65-F5344CB8AC3E}">
        <p14:creationId xmlns:p14="http://schemas.microsoft.com/office/powerpoint/2010/main" val="1703054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Data encryption at rest</a:t>
            </a:r>
            <a:endParaRPr lang="en-US" dirty="0"/>
          </a:p>
        </p:txBody>
      </p:sp>
      <p:sp>
        <p:nvSpPr>
          <p:cNvPr id="3" name="Text Placeholder 2"/>
          <p:cNvSpPr>
            <a:spLocks noGrp="1"/>
          </p:cNvSpPr>
          <p:nvPr>
            <p:ph type="body" sz="quarter" idx="10"/>
          </p:nvPr>
        </p:nvSpPr>
        <p:spPr/>
        <p:txBody>
          <a:bodyPr/>
          <a:lstStyle/>
          <a:p>
            <a:r>
              <a:rPr lang="en-GB" dirty="0" smtClean="0"/>
              <a:t>SQL Database transparent data encryption helps protect against the threat of malicious activity by performing real-time encryption and decryption of the database, associated backups, and transaction log files at rest without requiring changes to the application. </a:t>
            </a:r>
          </a:p>
          <a:p>
            <a:r>
              <a:rPr lang="en-GB" dirty="0" smtClean="0"/>
              <a:t>Transparent data encryption (TDE)</a:t>
            </a:r>
            <a:r>
              <a:rPr lang="en-GB" baseline="0" dirty="0" smtClean="0"/>
              <a:t> </a:t>
            </a:r>
            <a:r>
              <a:rPr lang="en-GB" dirty="0" smtClean="0"/>
              <a:t>is SQL’s proven encryption-at-rest technology that is required by many compliance standards to protect against theft of storage media. </a:t>
            </a:r>
          </a:p>
          <a:p>
            <a:r>
              <a:rPr lang="en-GB" dirty="0" smtClean="0"/>
              <a:t>Customers can manage the TDE encryption keys and other secrets in a secure and compliant manner using Azure Key Vault.</a:t>
            </a:r>
            <a:endParaRPr lang="en-US" dirty="0"/>
          </a:p>
        </p:txBody>
      </p:sp>
    </p:spTree>
    <p:extLst>
      <p:ext uri="{BB962C8B-B14F-4D97-AF65-F5344CB8AC3E}">
        <p14:creationId xmlns:p14="http://schemas.microsoft.com/office/powerpoint/2010/main" val="3384624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Data encryption in motion</a:t>
            </a:r>
            <a:endParaRPr lang="en-US" dirty="0"/>
          </a:p>
        </p:txBody>
      </p:sp>
      <p:sp>
        <p:nvSpPr>
          <p:cNvPr id="3" name="Text Placeholder 2"/>
          <p:cNvSpPr>
            <a:spLocks noGrp="1"/>
          </p:cNvSpPr>
          <p:nvPr>
            <p:ph type="body" sz="quarter" idx="10"/>
          </p:nvPr>
        </p:nvSpPr>
        <p:spPr/>
        <p:txBody>
          <a:bodyPr/>
          <a:lstStyle/>
          <a:p>
            <a:r>
              <a:rPr lang="en-GB" dirty="0" smtClean="0"/>
              <a:t>SQL Database is the only database system to offer protection of sensitive data in flight, at rest and during query processing with Always Encrypted. </a:t>
            </a:r>
          </a:p>
          <a:p>
            <a:r>
              <a:rPr lang="en-GB" dirty="0" smtClean="0"/>
              <a:t>Always Encrypted is an industry-first that offers unparalleled data security against breaches involving the theft of critical data. </a:t>
            </a:r>
          </a:p>
          <a:p>
            <a:r>
              <a:rPr lang="en-GB" dirty="0" smtClean="0"/>
              <a:t>With Always Encrypted, customers’ credit card numbers are stored encrypted in the database always, even during query processing, allowing decryption at the point of use by authorized staff or applications that need to process that data.</a:t>
            </a:r>
          </a:p>
        </p:txBody>
      </p:sp>
    </p:spTree>
    <p:extLst>
      <p:ext uri="{BB962C8B-B14F-4D97-AF65-F5344CB8AC3E}">
        <p14:creationId xmlns:p14="http://schemas.microsoft.com/office/powerpoint/2010/main" val="1047928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Dynamic data masking</a:t>
            </a:r>
            <a:endParaRPr lang="en-US" dirty="0"/>
          </a:p>
        </p:txBody>
      </p:sp>
      <p:sp>
        <p:nvSpPr>
          <p:cNvPr id="3" name="Text Placeholder 2"/>
          <p:cNvSpPr>
            <a:spLocks noGrp="1"/>
          </p:cNvSpPr>
          <p:nvPr>
            <p:ph type="body" sz="quarter" idx="10"/>
          </p:nvPr>
        </p:nvSpPr>
        <p:spPr/>
        <p:txBody>
          <a:bodyPr/>
          <a:lstStyle/>
          <a:p>
            <a:r>
              <a:rPr lang="en-GB" dirty="0" smtClean="0"/>
              <a:t>SQL Database dynamic data masking limits sensitive data exposure by masking it to non-privileged users. </a:t>
            </a:r>
          </a:p>
          <a:p>
            <a:r>
              <a:rPr lang="en-GB" dirty="0" smtClean="0"/>
              <a:t>Dynamic data masking helps prevent unauthorized access to sensitive data by enabling customers to designate how much of the sensitive data to reveal with minimal impact on the application layer. </a:t>
            </a:r>
          </a:p>
          <a:p>
            <a:r>
              <a:rPr lang="en-GB" dirty="0" smtClean="0"/>
              <a:t>It’s a policy-based security feature that hides the sensitive data in the result set of a query over designated database fields, while the data in the database is not changed.</a:t>
            </a:r>
          </a:p>
          <a:p>
            <a:endParaRPr lang="en-GB" dirty="0" smtClean="0"/>
          </a:p>
        </p:txBody>
      </p:sp>
    </p:spTree>
    <p:extLst>
      <p:ext uri="{BB962C8B-B14F-4D97-AF65-F5344CB8AC3E}">
        <p14:creationId xmlns:p14="http://schemas.microsoft.com/office/powerpoint/2010/main" val="3907128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Row-level security</a:t>
            </a:r>
            <a:endParaRPr lang="en-US" dirty="0"/>
          </a:p>
        </p:txBody>
      </p:sp>
      <p:sp>
        <p:nvSpPr>
          <p:cNvPr id="3" name="Text Placeholder 2"/>
          <p:cNvSpPr>
            <a:spLocks noGrp="1"/>
          </p:cNvSpPr>
          <p:nvPr>
            <p:ph type="body" sz="quarter" idx="10"/>
          </p:nvPr>
        </p:nvSpPr>
        <p:spPr/>
        <p:txBody>
          <a:bodyPr/>
          <a:lstStyle/>
          <a:p>
            <a:r>
              <a:rPr lang="en-GB" dirty="0" smtClean="0"/>
              <a:t>Row-level security enables customers to control access to rows in a database table based on the characteristics of the user executing a query (such as by group membership or execution context). </a:t>
            </a:r>
          </a:p>
          <a:p>
            <a:r>
              <a:rPr lang="en-GB" dirty="0" smtClean="0"/>
              <a:t>Row-level security (RLS) simplifies the design and coding of security in your application. </a:t>
            </a:r>
          </a:p>
          <a:p>
            <a:r>
              <a:rPr lang="en-GB" dirty="0" smtClean="0"/>
              <a:t>RLS enables you to implement restrictions on data row access. For example ensuring that workers can access only those data rows that are pertinent to their department, or restricting a customer's data access to only the data relevant to their company.</a:t>
            </a:r>
          </a:p>
        </p:txBody>
      </p:sp>
    </p:spTree>
    <p:extLst>
      <p:ext uri="{BB962C8B-B14F-4D97-AF65-F5344CB8AC3E}">
        <p14:creationId xmlns:p14="http://schemas.microsoft.com/office/powerpoint/2010/main" val="3246067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AAD integration &amp; multi-factor authentication</a:t>
            </a:r>
            <a:endParaRPr lang="en-US" dirty="0"/>
          </a:p>
        </p:txBody>
      </p:sp>
      <p:sp>
        <p:nvSpPr>
          <p:cNvPr id="3" name="Text Placeholder 2"/>
          <p:cNvSpPr>
            <a:spLocks noGrp="1"/>
          </p:cNvSpPr>
          <p:nvPr>
            <p:ph type="body" sz="quarter" idx="10"/>
          </p:nvPr>
        </p:nvSpPr>
        <p:spPr/>
        <p:txBody>
          <a:bodyPr/>
          <a:lstStyle/>
          <a:p>
            <a:r>
              <a:rPr lang="en-GB" smtClean="0"/>
              <a:t>SQL Database enables you to centrally manage identities of database user and other Microsoft services with Azure Active Directory integration. This capability simplified permission management and enhances security. </a:t>
            </a:r>
          </a:p>
          <a:p>
            <a:r>
              <a:rPr lang="en-GB" smtClean="0"/>
              <a:t>Azure Active Directory supports multi-factor authentication (MFA) to increase data and application security while supporting a single sign-on process.</a:t>
            </a:r>
          </a:p>
          <a:p>
            <a:endParaRPr lang="en-US"/>
          </a:p>
        </p:txBody>
      </p:sp>
    </p:spTree>
    <p:extLst>
      <p:ext uri="{BB962C8B-B14F-4D97-AF65-F5344CB8AC3E}">
        <p14:creationId xmlns:p14="http://schemas.microsoft.com/office/powerpoint/2010/main" val="2220843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Compliance certification</a:t>
            </a:r>
            <a:endParaRPr lang="en-US" dirty="0"/>
          </a:p>
        </p:txBody>
      </p:sp>
      <p:sp>
        <p:nvSpPr>
          <p:cNvPr id="3" name="Text Placeholder 2"/>
          <p:cNvSpPr>
            <a:spLocks noGrp="1"/>
          </p:cNvSpPr>
          <p:nvPr>
            <p:ph type="body" sz="quarter" idx="10"/>
          </p:nvPr>
        </p:nvSpPr>
        <p:spPr/>
        <p:txBody>
          <a:bodyPr/>
          <a:lstStyle/>
          <a:p>
            <a:r>
              <a:rPr lang="en-GB" dirty="0" smtClean="0"/>
              <a:t>SQL Database participates in regular audits and has been certified against several compliance standards. </a:t>
            </a:r>
          </a:p>
        </p:txBody>
      </p:sp>
    </p:spTree>
    <p:extLst>
      <p:ext uri="{BB962C8B-B14F-4D97-AF65-F5344CB8AC3E}">
        <p14:creationId xmlns:p14="http://schemas.microsoft.com/office/powerpoint/2010/main" val="44334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Easy-to-use tools</a:t>
            </a:r>
            <a:endParaRPr lang="en-US" dirty="0"/>
          </a:p>
        </p:txBody>
      </p:sp>
      <p:sp>
        <p:nvSpPr>
          <p:cNvPr id="3" name="Text Placeholder 2"/>
          <p:cNvSpPr>
            <a:spLocks noGrp="1"/>
          </p:cNvSpPr>
          <p:nvPr>
            <p:ph type="body" sz="quarter" idx="10"/>
          </p:nvPr>
        </p:nvSpPr>
        <p:spPr/>
        <p:txBody>
          <a:bodyPr/>
          <a:lstStyle/>
          <a:p>
            <a:r>
              <a:rPr lang="en-US" dirty="0" smtClean="0"/>
              <a:t>SQL Database makes building and maintaining applications easier and more productive. </a:t>
            </a:r>
          </a:p>
          <a:p>
            <a:r>
              <a:rPr lang="en-US" dirty="0" smtClean="0"/>
              <a:t>SQL Database allows you manage and develop using tools and skills you already have.</a:t>
            </a:r>
          </a:p>
          <a:p>
            <a:pPr lvl="2"/>
            <a:r>
              <a:rPr lang="en-US" dirty="0" smtClean="0"/>
              <a:t>Azure portal</a:t>
            </a:r>
          </a:p>
          <a:p>
            <a:pPr lvl="2"/>
            <a:r>
              <a:rPr lang="en-US" dirty="0" smtClean="0"/>
              <a:t>SQL Server Management Studio</a:t>
            </a:r>
          </a:p>
          <a:p>
            <a:pPr lvl="2"/>
            <a:r>
              <a:rPr lang="en-US" dirty="0" smtClean="0"/>
              <a:t>SQL Server Data Tools in Visual Studio</a:t>
            </a:r>
          </a:p>
          <a:p>
            <a:pPr lvl="2"/>
            <a:r>
              <a:rPr lang="en-US" dirty="0" smtClean="0"/>
              <a:t>Visual Studio Code</a:t>
            </a:r>
          </a:p>
          <a:p>
            <a:r>
              <a:rPr lang="en-US" dirty="0" smtClean="0"/>
              <a:t>SQL Database supports building applications with Python, Java, Node.js, PHP, Ruby, and .NET on the </a:t>
            </a:r>
            <a:r>
              <a:rPr lang="en-US" dirty="0" err="1" smtClean="0"/>
              <a:t>MacOS</a:t>
            </a:r>
            <a:r>
              <a:rPr lang="en-US" dirty="0" smtClean="0"/>
              <a:t>, Linux, and Windows. </a:t>
            </a:r>
          </a:p>
          <a:p>
            <a:r>
              <a:rPr lang="en-US" dirty="0" smtClean="0"/>
              <a:t>SQL Database supports the same connection libraries as SQL Server.</a:t>
            </a:r>
          </a:p>
        </p:txBody>
      </p:sp>
    </p:spTree>
    <p:extLst>
      <p:ext uri="{BB962C8B-B14F-4D97-AF65-F5344CB8AC3E}">
        <p14:creationId xmlns:p14="http://schemas.microsoft.com/office/powerpoint/2010/main" val="3856243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Create Azure</a:t>
            </a:r>
            <a:r>
              <a:rPr lang="en-US" baseline="0" dirty="0" smtClean="0"/>
              <a:t> SQL DB using Portal</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40074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Creating</a:t>
            </a:r>
            <a:r>
              <a:rPr lang="en-US" baseline="0" dirty="0" smtClean="0"/>
              <a:t> Azure SQL DB using CLI</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6961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0"/>
          </p:nvPr>
        </p:nvSpPr>
        <p:spPr>
          <a:xfrm>
            <a:off x="641349" y="1971676"/>
            <a:ext cx="10966451" cy="4431983"/>
          </a:xfrm>
        </p:spPr>
        <p:txBody>
          <a:bodyPr/>
          <a:lstStyle/>
          <a:p>
            <a:r>
              <a:rPr lang="en-US" dirty="0"/>
              <a:t>Azure SQL Database is a relational database-as-a service using the Microsoft SQL Server Engine. </a:t>
            </a:r>
            <a:endParaRPr lang="en-US" dirty="0" smtClean="0"/>
          </a:p>
          <a:p>
            <a:r>
              <a:rPr lang="en-US" dirty="0"/>
              <a:t>SQL Database is a general-purpose relational </a:t>
            </a:r>
            <a:r>
              <a:rPr lang="en-US" dirty="0" smtClean="0"/>
              <a:t>that </a:t>
            </a:r>
            <a:r>
              <a:rPr lang="en-US" dirty="0"/>
              <a:t>supports structures such as relational data, JSON, spatial, and XML. </a:t>
            </a:r>
            <a:endParaRPr lang="en-US" dirty="0" smtClean="0"/>
          </a:p>
          <a:p>
            <a:r>
              <a:rPr lang="en-US" dirty="0" smtClean="0"/>
              <a:t>It </a:t>
            </a:r>
            <a:r>
              <a:rPr lang="en-US" dirty="0"/>
              <a:t>delivers dynamically scalable performance and provides options such as </a:t>
            </a:r>
            <a:r>
              <a:rPr lang="en-US" dirty="0" err="1"/>
              <a:t>columnstore</a:t>
            </a:r>
            <a:r>
              <a:rPr lang="en-US" dirty="0"/>
              <a:t> indexes for extreme analytic analysis and reporting, and in-memory OLTP for extreme transactional processing. </a:t>
            </a:r>
            <a:endParaRPr lang="en-US" dirty="0" smtClean="0"/>
          </a:p>
          <a:p>
            <a:r>
              <a:rPr lang="en-US" dirty="0" smtClean="0"/>
              <a:t>Microsoft </a:t>
            </a:r>
            <a:r>
              <a:rPr lang="en-US" dirty="0"/>
              <a:t>handles all patching and updating of the SQL code base seamlessly and abstracts away all management of the underlying infrastructure</a:t>
            </a:r>
            <a:r>
              <a:rPr lang="en-US" dirty="0" smtClean="0"/>
              <a:t>.</a:t>
            </a:r>
          </a:p>
          <a:p>
            <a:r>
              <a:rPr lang="en-US" dirty="0"/>
              <a:t>SQL Database shares its code base with the Microsoft SQL Server database engine. With Microsoft's cloud-first strategy, the newest capabilities of SQL Server are released first to SQL Database, and then to SQL Server itself.</a:t>
            </a:r>
            <a:endParaRPr lang="en-US" dirty="0" smtClean="0"/>
          </a:p>
        </p:txBody>
      </p:sp>
    </p:spTree>
    <p:extLst>
      <p:ext uri="{BB962C8B-B14F-4D97-AF65-F5344CB8AC3E}">
        <p14:creationId xmlns:p14="http://schemas.microsoft.com/office/powerpoint/2010/main" val="10870107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Creating</a:t>
            </a:r>
            <a:r>
              <a:rPr lang="en-US" baseline="0" dirty="0" smtClean="0"/>
              <a:t> Azure SQL DB using PowerShell</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67945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Text Placeholder 3"/>
          <p:cNvSpPr>
            <a:spLocks noGrp="1"/>
          </p:cNvSpPr>
          <p:nvPr>
            <p:ph type="body" sz="quarter" idx="14"/>
          </p:nvPr>
        </p:nvSpPr>
        <p:spPr/>
        <p:txBody>
          <a:bodyPr/>
          <a:lstStyle/>
          <a:p>
            <a:r>
              <a:rPr lang="en-US" dirty="0" smtClean="0"/>
              <a:t>Technical Learning Services</a:t>
            </a:r>
            <a:endParaRPr lang="en-US" dirty="0"/>
          </a:p>
        </p:txBody>
      </p:sp>
    </p:spTree>
    <p:extLst>
      <p:ext uri="{BB962C8B-B14F-4D97-AF65-F5344CB8AC3E}">
        <p14:creationId xmlns:p14="http://schemas.microsoft.com/office/powerpoint/2010/main" val="40073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a:xfrm>
            <a:off x="641349" y="1971676"/>
            <a:ext cx="10966451" cy="2585323"/>
          </a:xfrm>
        </p:spPr>
        <p:txBody>
          <a:bodyPr/>
          <a:lstStyle/>
          <a:p>
            <a:r>
              <a:rPr lang="en-GB" dirty="0" smtClean="0"/>
              <a:t>SQL Database delivers predictable performance at multiple service levels that provides dynamic scalability with no downtime, built-in intelligent optimization, global scalability and availability, and advanced security options — all with near-zero administration.</a:t>
            </a:r>
          </a:p>
          <a:p>
            <a:r>
              <a:rPr lang="en-GB" dirty="0" smtClean="0"/>
              <a:t>The SQL Database service is currently in 38 data </a:t>
            </a:r>
            <a:r>
              <a:rPr lang="en-GB" dirty="0" err="1" smtClean="0"/>
              <a:t>centers</a:t>
            </a:r>
            <a:r>
              <a:rPr lang="en-GB" dirty="0" smtClean="0"/>
              <a:t> around the world, with more data </a:t>
            </a:r>
            <a:r>
              <a:rPr lang="en-GB" dirty="0" err="1" smtClean="0"/>
              <a:t>centers</a:t>
            </a:r>
            <a:r>
              <a:rPr lang="en-GB" dirty="0" smtClean="0"/>
              <a:t> coming online regularly, which enables you to run your database in a data </a:t>
            </a:r>
            <a:r>
              <a:rPr lang="en-GB" dirty="0" err="1" smtClean="0"/>
              <a:t>center</a:t>
            </a:r>
            <a:r>
              <a:rPr lang="en-GB" dirty="0" smtClean="0"/>
              <a:t> near you.</a:t>
            </a:r>
          </a:p>
        </p:txBody>
      </p:sp>
    </p:spTree>
    <p:extLst>
      <p:ext uri="{BB962C8B-B14F-4D97-AF65-F5344CB8AC3E}">
        <p14:creationId xmlns:p14="http://schemas.microsoft.com/office/powerpoint/2010/main" val="62425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Scalable performance and pools</a:t>
            </a:r>
            <a:endParaRPr lang="en-US" dirty="0"/>
          </a:p>
        </p:txBody>
      </p:sp>
      <p:sp>
        <p:nvSpPr>
          <p:cNvPr id="3" name="Text Placeholder 2"/>
          <p:cNvSpPr>
            <a:spLocks noGrp="1"/>
          </p:cNvSpPr>
          <p:nvPr>
            <p:ph type="body" sz="quarter" idx="10"/>
          </p:nvPr>
        </p:nvSpPr>
        <p:spPr/>
        <p:txBody>
          <a:bodyPr/>
          <a:lstStyle/>
          <a:p>
            <a:r>
              <a:rPr lang="en-GB" dirty="0" smtClean="0"/>
              <a:t>With SQL Database, each database is isolated from each other and portable, each with its own service tier with a guaranteed performance level. </a:t>
            </a:r>
          </a:p>
          <a:p>
            <a:r>
              <a:rPr lang="en-GB" dirty="0" smtClean="0"/>
              <a:t>SQL Database provides different performance levels for different needs, and enables databases to be pooled to maximize the use of resources and save money.</a:t>
            </a:r>
          </a:p>
        </p:txBody>
      </p:sp>
    </p:spTree>
    <p:extLst>
      <p:ext uri="{BB962C8B-B14F-4D97-AF65-F5344CB8AC3E}">
        <p14:creationId xmlns:p14="http://schemas.microsoft.com/office/powerpoint/2010/main" val="1681558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Adjust performance and scale without downtime</a:t>
            </a:r>
            <a:endParaRPr lang="en-US" dirty="0"/>
          </a:p>
        </p:txBody>
      </p:sp>
      <p:sp>
        <p:nvSpPr>
          <p:cNvPr id="3" name="Text Placeholder 2"/>
          <p:cNvSpPr>
            <a:spLocks noGrp="1"/>
          </p:cNvSpPr>
          <p:nvPr>
            <p:ph type="body" sz="quarter" idx="10"/>
          </p:nvPr>
        </p:nvSpPr>
        <p:spPr/>
        <p:txBody>
          <a:bodyPr/>
          <a:lstStyle/>
          <a:p>
            <a:r>
              <a:rPr lang="en-GB" dirty="0" smtClean="0"/>
              <a:t>SQL Database offers four service tiers to support lightweight to heavyweight database workloads: Basic, Standard, Premium, and Premium RS. </a:t>
            </a:r>
          </a:p>
          <a:p>
            <a:r>
              <a:rPr lang="en-GB" dirty="0" smtClean="0"/>
              <a:t>You can build your first app on a small, single database at a low cost per month and then change its service tier manually or programmatically at any time to meet the needs of your solution. </a:t>
            </a:r>
          </a:p>
          <a:p>
            <a:r>
              <a:rPr lang="en-GB" dirty="0" smtClean="0"/>
              <a:t>You can adjust performance without downtime to your app or to your customers. </a:t>
            </a:r>
          </a:p>
          <a:p>
            <a:r>
              <a:rPr lang="en-GB" dirty="0" smtClean="0"/>
              <a:t>Dynamic scalability enables your database to transparently respond to rapidly changing resource requirements and enables you to only pay for the resources that you need when you need them.</a:t>
            </a:r>
          </a:p>
        </p:txBody>
      </p:sp>
    </p:spTree>
    <p:extLst>
      <p:ext uri="{BB962C8B-B14F-4D97-AF65-F5344CB8AC3E}">
        <p14:creationId xmlns:p14="http://schemas.microsoft.com/office/powerpoint/2010/main" val="2208313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endParaRPr lang="en-US" dirty="0"/>
          </a:p>
        </p:txBody>
      </p:sp>
      <p:pic>
        <p:nvPicPr>
          <p:cNvPr id="5" name="Picture 4"/>
          <p:cNvPicPr>
            <a:picLocks noChangeAspect="1"/>
          </p:cNvPicPr>
          <p:nvPr/>
        </p:nvPicPr>
        <p:blipFill>
          <a:blip r:embed="rId2"/>
          <a:stretch>
            <a:fillRect/>
          </a:stretch>
        </p:blipFill>
        <p:spPr>
          <a:xfrm>
            <a:off x="1493519" y="748599"/>
            <a:ext cx="9204962" cy="5360802"/>
          </a:xfrm>
          <a:prstGeom prst="rect">
            <a:avLst/>
          </a:prstGeom>
        </p:spPr>
      </p:pic>
    </p:spTree>
    <p:extLst>
      <p:ext uri="{BB962C8B-B14F-4D97-AF65-F5344CB8AC3E}">
        <p14:creationId xmlns:p14="http://schemas.microsoft.com/office/powerpoint/2010/main" val="3812175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Elastic pools to maximize resource utilization</a:t>
            </a:r>
            <a:endParaRPr lang="en-US" dirty="0"/>
          </a:p>
        </p:txBody>
      </p:sp>
      <p:sp>
        <p:nvSpPr>
          <p:cNvPr id="3" name="Text Placeholder 2"/>
          <p:cNvSpPr>
            <a:spLocks noGrp="1"/>
          </p:cNvSpPr>
          <p:nvPr>
            <p:ph type="body" sz="quarter" idx="10"/>
          </p:nvPr>
        </p:nvSpPr>
        <p:spPr>
          <a:xfrm>
            <a:off x="641349" y="1971676"/>
            <a:ext cx="10966451" cy="2954655"/>
          </a:xfrm>
        </p:spPr>
        <p:txBody>
          <a:bodyPr/>
          <a:lstStyle/>
          <a:p>
            <a:r>
              <a:rPr lang="en-GB" dirty="0" smtClean="0"/>
              <a:t>For many businesses and applications, being able to create single databases and dial performance up or down on demand is enough, especially if usage patterns are relatively predictable.</a:t>
            </a:r>
            <a:r>
              <a:rPr lang="en-GB" baseline="0" dirty="0" smtClean="0"/>
              <a:t> </a:t>
            </a:r>
            <a:r>
              <a:rPr lang="en-GB" dirty="0" smtClean="0"/>
              <a:t>But if you have unpredictable usage patterns, it can make it hard to manage costs and your business model. </a:t>
            </a:r>
          </a:p>
          <a:p>
            <a:r>
              <a:rPr lang="en-GB" dirty="0" smtClean="0"/>
              <a:t>Elastic pools are designed to solve this problem. You allocate performance resources to a pool rather than an individual database, and pay for the collective performance resources of the pool rather than for single database performance.</a:t>
            </a:r>
          </a:p>
        </p:txBody>
      </p:sp>
    </p:spTree>
    <p:extLst>
      <p:ext uri="{BB962C8B-B14F-4D97-AF65-F5344CB8AC3E}">
        <p14:creationId xmlns:p14="http://schemas.microsoft.com/office/powerpoint/2010/main" val="990964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stretch>
            <a:fillRect/>
          </a:stretch>
        </p:blipFill>
        <p:spPr>
          <a:xfrm>
            <a:off x="1061267" y="1249679"/>
            <a:ext cx="10069466" cy="4358642"/>
          </a:xfrm>
          <a:prstGeom prst="rect">
            <a:avLst/>
          </a:prstGeom>
        </p:spPr>
      </p:pic>
    </p:spTree>
    <p:extLst>
      <p:ext uri="{BB962C8B-B14F-4D97-AF65-F5344CB8AC3E}">
        <p14:creationId xmlns:p14="http://schemas.microsoft.com/office/powerpoint/2010/main" val="1225045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NAE24ar6Ue6E.AbvpSJ8Q"/>
</p:tagLst>
</file>

<file path=ppt/theme/theme1.xml><?xml version="1.0" encoding="utf-8"?>
<a:theme xmlns:a="http://schemas.openxmlformats.org/drawingml/2006/main" name="TechM_Lego">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_Lego" id="{963BFABC-BAF3-42C2-8818-D3D77DBD4341}" vid="{4F557C55-323D-4A7E-8B56-31D66481D912}"/>
    </a:ext>
  </a:extLst>
</a:theme>
</file>

<file path=docProps/app.xml><?xml version="1.0" encoding="utf-8"?>
<Properties xmlns="http://schemas.openxmlformats.org/officeDocument/2006/extended-properties" xmlns:vt="http://schemas.openxmlformats.org/officeDocument/2006/docPropsVTypes">
  <Template>TechM_Lego</Template>
  <TotalTime>42</TotalTime>
  <Words>1727</Words>
  <Application>Microsoft Office PowerPoint</Application>
  <PresentationFormat>Widescreen</PresentationFormat>
  <Paragraphs>110</Paragraphs>
  <Slides>31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5" baseType="lpstr">
      <vt:lpstr>Arial</vt:lpstr>
      <vt:lpstr>Wingdings</vt:lpstr>
      <vt:lpstr>TechM_Lego</vt:lpstr>
      <vt:lpstr>think-cell Slide</vt:lpstr>
      <vt:lpstr>Azure SQL Database</vt:lpstr>
      <vt:lpstr>Agenda</vt:lpstr>
      <vt:lpstr>Introduction</vt:lpstr>
      <vt:lpstr>PowerPoint Presentation</vt:lpstr>
      <vt:lpstr>Scalable performance and pools</vt:lpstr>
      <vt:lpstr>Adjust performance and scale without downtime</vt:lpstr>
      <vt:lpstr>PowerPoint Presentation</vt:lpstr>
      <vt:lpstr>Elastic pools to maximize resource utilization</vt:lpstr>
      <vt:lpstr>PowerPoint Presentation</vt:lpstr>
      <vt:lpstr>PowerPoint Presentation</vt:lpstr>
      <vt:lpstr>Extensive monitoring and alerting capabilities</vt:lpstr>
      <vt:lpstr>Availability capabilities</vt:lpstr>
      <vt:lpstr>Built-in intelligence:</vt:lpstr>
      <vt:lpstr>Automatic performance monitoring and tuning</vt:lpstr>
      <vt:lpstr>PowerPoint Presentation</vt:lpstr>
      <vt:lpstr>Adaptive query processing</vt:lpstr>
      <vt:lpstr>Intelligent threat detection</vt:lpstr>
      <vt:lpstr>PowerPoint Presentation</vt:lpstr>
      <vt:lpstr>Advanced security and compliance</vt:lpstr>
      <vt:lpstr>Auditing for compliance and security</vt:lpstr>
      <vt:lpstr>Data encryption at rest</vt:lpstr>
      <vt:lpstr>Data encryption in motion</vt:lpstr>
      <vt:lpstr>Dynamic data masking</vt:lpstr>
      <vt:lpstr>Row-level security</vt:lpstr>
      <vt:lpstr>AAD integration &amp; multi-factor authentication</vt:lpstr>
      <vt:lpstr>Compliance certification</vt:lpstr>
      <vt:lpstr>Easy-to-use tools</vt:lpstr>
      <vt:lpstr>Lab: Create Azure SQL DB using Portal</vt:lpstr>
      <vt:lpstr>Lab: Creating Azure SQL DB using CLI</vt:lpstr>
      <vt:lpstr>Lab: Creating Azure SQL DB using PowerShell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 Database</dc:title>
  <dc:creator>Sivaraj Ambat</dc:creator>
  <cp:lastModifiedBy>mslceltp1045</cp:lastModifiedBy>
  <cp:revision>14</cp:revision>
  <dcterms:created xsi:type="dcterms:W3CDTF">2018-01-08T04:28:20Z</dcterms:created>
  <dcterms:modified xsi:type="dcterms:W3CDTF">2018-01-10T07:05:39Z</dcterms:modified>
</cp:coreProperties>
</file>