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79" autoAdjust="0"/>
    <p:restoredTop sz="86420" autoAdjust="0"/>
  </p:normalViewPr>
  <p:slideViewPr>
    <p:cSldViewPr snapToGrid="0">
      <p:cViewPr varScale="1">
        <p:scale>
          <a:sx n="49" d="100"/>
          <a:sy n="49" d="100"/>
        </p:scale>
        <p:origin x="13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CA7C1-454A-45A4-9596-C88275D4D9A8}" type="datetimeFigureOut">
              <a:rPr lang="en-US" smtClean="0"/>
              <a:t>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3FE76-7447-4B84-8AB0-36C22569BB72}" type="slidenum">
              <a:rPr lang="en-US" smtClean="0"/>
              <a:t>‹#›</a:t>
            </a:fld>
            <a:endParaRPr lang="en-US"/>
          </a:p>
        </p:txBody>
      </p:sp>
    </p:spTree>
    <p:extLst>
      <p:ext uri="{BB962C8B-B14F-4D97-AF65-F5344CB8AC3E}">
        <p14:creationId xmlns:p14="http://schemas.microsoft.com/office/powerpoint/2010/main" val="369740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3FE76-7447-4B84-8AB0-36C22569BB72}" type="slidenum">
              <a:rPr lang="en-US" smtClean="0"/>
              <a:t>1</a:t>
            </a:fld>
            <a:endParaRPr lang="en-US"/>
          </a:p>
        </p:txBody>
      </p:sp>
    </p:spTree>
    <p:extLst>
      <p:ext uri="{BB962C8B-B14F-4D97-AF65-F5344CB8AC3E}">
        <p14:creationId xmlns:p14="http://schemas.microsoft.com/office/powerpoint/2010/main" val="2152894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4"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265558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2314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836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28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6629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3095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pic>
        <p:nvPicPr>
          <p:cNvPr id="3" name="Picture 10" descr="Mahindra Logo.png"/>
          <p:cNvPicPr>
            <a:picLocks noChangeAspect="1"/>
          </p:cNvPicPr>
          <p:nvPr/>
        </p:nvPicPr>
        <p:blipFill>
          <a:blip r:embed="rId2"/>
          <a:srcRect/>
          <a:stretch>
            <a:fillRect/>
          </a:stretch>
        </p:blipFill>
        <p:spPr bwMode="gray">
          <a:xfrm>
            <a:off x="2622551" y="2717801"/>
            <a:ext cx="7198783" cy="1490663"/>
          </a:xfrm>
          <a:prstGeom prst="rect">
            <a:avLst/>
          </a:prstGeom>
          <a:noFill/>
          <a:ln w="9525">
            <a:noFill/>
            <a:miter lim="800000"/>
            <a:headEnd/>
            <a:tailEnd/>
          </a:ln>
        </p:spPr>
      </p:pic>
    </p:spTree>
    <p:extLst>
      <p:ext uri="{BB962C8B-B14F-4D97-AF65-F5344CB8AC3E}">
        <p14:creationId xmlns:p14="http://schemas.microsoft.com/office/powerpoint/2010/main" val="361127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1070" y="1"/>
            <a:ext cx="5291765" cy="1443209"/>
          </a:xfrm>
          <a:prstGeom prst="rect">
            <a:avLst/>
          </a:prstGeom>
        </p:spPr>
      </p:pic>
      <p:sp>
        <p:nvSpPr>
          <p:cNvPr id="2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06889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704616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794868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257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3664937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99350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84547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23407067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1070" y="1"/>
            <a:ext cx="5291765"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8078549" y="476643"/>
            <a:ext cx="3289739" cy="656554"/>
          </a:xfrm>
          <a:prstGeom prst="rect">
            <a:avLst/>
          </a:prstGeom>
        </p:spPr>
      </p:pic>
    </p:spTree>
    <p:extLst>
      <p:ext uri="{BB962C8B-B14F-4D97-AF65-F5344CB8AC3E}">
        <p14:creationId xmlns:p14="http://schemas.microsoft.com/office/powerpoint/2010/main" val="1595356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64996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00846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520607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56926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4305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351" y="6629402"/>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extLst>
      <p:ext uri="{BB962C8B-B14F-4D97-AF65-F5344CB8AC3E}">
        <p14:creationId xmlns:p14="http://schemas.microsoft.com/office/powerpoint/2010/main" val="423195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202146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2485718" y="2717227"/>
            <a:ext cx="7470943" cy="1491023"/>
          </a:xfrm>
          <a:prstGeom prst="rect">
            <a:avLst/>
          </a:prstGeom>
        </p:spPr>
      </p:pic>
    </p:spTree>
    <p:extLst>
      <p:ext uri="{BB962C8B-B14F-4D97-AF65-F5344CB8AC3E}">
        <p14:creationId xmlns:p14="http://schemas.microsoft.com/office/powerpoint/2010/main" val="2273433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186184D-34A0-475F-94E2-7A8F2E99179D}" type="slidenum">
              <a:rPr lang="en-US" smtClean="0"/>
              <a:t>‹#›</a:t>
            </a:fld>
            <a:endParaRPr lang="en-US"/>
          </a:p>
        </p:txBody>
      </p:sp>
    </p:spTree>
    <p:extLst>
      <p:ext uri="{BB962C8B-B14F-4D97-AF65-F5344CB8AC3E}">
        <p14:creationId xmlns:p14="http://schemas.microsoft.com/office/powerpoint/2010/main" val="11419277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186184D-34A0-475F-94E2-7A8F2E99179D}" type="slidenum">
              <a:rPr lang="en-US" smtClean="0"/>
              <a:t>‹#›</a:t>
            </a:fld>
            <a:endParaRPr lang="en-US"/>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US"/>
          </a:p>
        </p:txBody>
      </p:sp>
    </p:spTree>
    <p:extLst>
      <p:ext uri="{BB962C8B-B14F-4D97-AF65-F5344CB8AC3E}">
        <p14:creationId xmlns:p14="http://schemas.microsoft.com/office/powerpoint/2010/main" val="275409609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US"/>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C186184D-34A0-475F-94E2-7A8F2E99179D}" type="slidenum">
              <a:rPr lang="en-US" smtClean="0"/>
              <a:t>‹#›</a:t>
            </a:fld>
            <a:endParaRPr lang="en-US"/>
          </a:p>
        </p:txBody>
      </p:sp>
      <p:sp>
        <p:nvSpPr>
          <p:cNvPr id="8" name="Chart Placeholder 7"/>
          <p:cNvSpPr>
            <a:spLocks noGrp="1"/>
          </p:cNvSpPr>
          <p:nvPr>
            <p:ph type="chart" sz="quarter" idx="15"/>
          </p:nvPr>
        </p:nvSpPr>
        <p:spPr>
          <a:xfrm>
            <a:off x="6191249" y="1810800"/>
            <a:ext cx="5520000" cy="276999"/>
          </a:xfrm>
        </p:spPr>
        <p:txBody>
          <a:bodyPr/>
          <a:lstStyle/>
          <a:p>
            <a:r>
              <a:rPr lang="en-US" smtClean="0"/>
              <a:t>Click icon to add chart</a:t>
            </a:r>
            <a:endParaRPr lang="en-GB" dirty="0"/>
          </a:p>
        </p:txBody>
      </p:sp>
    </p:spTree>
    <p:extLst>
      <p:ext uri="{BB962C8B-B14F-4D97-AF65-F5344CB8AC3E}">
        <p14:creationId xmlns:p14="http://schemas.microsoft.com/office/powerpoint/2010/main" val="28132845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27"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24418" y="711201"/>
            <a:ext cx="10949516" cy="461665"/>
          </a:xfrm>
        </p:spPr>
        <p:txBody>
          <a:bodyPr/>
          <a:lstStyle>
            <a:lvl1pPr>
              <a:defRPr sz="3000" b="0">
                <a:solidFill>
                  <a:srgbClr val="81BC00"/>
                </a:solidFill>
              </a:defRPr>
            </a:lvl1pPr>
          </a:lstStyle>
          <a:p>
            <a:r>
              <a:rPr lang="en-US" noProof="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C186184D-34A0-475F-94E2-7A8F2E99179D}" type="slidenum">
              <a:rPr lang="en-US" smtClean="0"/>
              <a:t>‹#›</a:t>
            </a:fld>
            <a:endParaRPr lang="en-US"/>
          </a:p>
        </p:txBody>
      </p:sp>
    </p:spTree>
    <p:extLst>
      <p:ext uri="{BB962C8B-B14F-4D97-AF65-F5344CB8AC3E}">
        <p14:creationId xmlns:p14="http://schemas.microsoft.com/office/powerpoint/2010/main" val="884910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C186184D-34A0-475F-94E2-7A8F2E99179D}" type="slidenum">
              <a:rPr lang="en-US" smtClean="0"/>
              <a:t>‹#›</a:t>
            </a:fld>
            <a:endParaRPr lang="en-US"/>
          </a:p>
        </p:txBody>
      </p:sp>
    </p:spTree>
    <p:extLst>
      <p:ext uri="{BB962C8B-B14F-4D97-AF65-F5344CB8AC3E}">
        <p14:creationId xmlns:p14="http://schemas.microsoft.com/office/powerpoint/2010/main" val="27271675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322501B-D932-4CD3-AEF3-8755D54C2B0D}" type="datetimeFigureOut">
              <a:rPr lang="en-US" smtClean="0"/>
              <a:t>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186184D-34A0-475F-94E2-7A8F2E99179D}" type="slidenum">
              <a:rPr lang="en-US" smtClean="0"/>
              <a:t>‹#›</a:t>
            </a:fld>
            <a:endParaRPr lang="en-US"/>
          </a:p>
        </p:txBody>
      </p:sp>
    </p:spTree>
    <p:extLst>
      <p:ext uri="{BB962C8B-B14F-4D97-AF65-F5344CB8AC3E}">
        <p14:creationId xmlns:p14="http://schemas.microsoft.com/office/powerpoint/2010/main" val="1613261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322501B-D932-4CD3-AEF3-8755D54C2B0D}" type="datetimeFigureOut">
              <a:rPr lang="en-US" smtClean="0"/>
              <a:t>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186184D-34A0-475F-94E2-7A8F2E99179D}" type="slidenum">
              <a:rPr lang="en-US" smtClean="0"/>
              <a:t>‹#›</a:t>
            </a:fld>
            <a:endParaRPr lang="en-US"/>
          </a:p>
        </p:txBody>
      </p:sp>
    </p:spTree>
    <p:extLst>
      <p:ext uri="{BB962C8B-B14F-4D97-AF65-F5344CB8AC3E}">
        <p14:creationId xmlns:p14="http://schemas.microsoft.com/office/powerpoint/2010/main" val="34607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452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42156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593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53217" y="4067176"/>
            <a:ext cx="73660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3219" y="2200275"/>
            <a:ext cx="7366000" cy="615553"/>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9" descr="ridge4.png"/>
          <p:cNvPicPr>
            <a:picLocks noChangeAspect="1"/>
          </p:cNvPicPr>
          <p:nvPr/>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p:nvPicPr>
        <p:blipFill>
          <a:blip r:embed="rId3"/>
          <a:srcRect/>
          <a:stretch>
            <a:fillRect/>
          </a:stretch>
        </p:blipFill>
        <p:spPr bwMode="gray">
          <a:xfrm>
            <a:off x="9395012" y="467287"/>
            <a:ext cx="1960277" cy="406319"/>
          </a:xfrm>
          <a:prstGeom prst="rect">
            <a:avLst/>
          </a:prstGeom>
          <a:noFill/>
          <a:ln w="9525">
            <a:noFill/>
            <a:miter lim="800000"/>
            <a:headEnd/>
            <a:tailEnd/>
          </a:ln>
        </p:spPr>
      </p:pic>
    </p:spTree>
    <p:extLst>
      <p:ext uri="{BB962C8B-B14F-4D97-AF65-F5344CB8AC3E}">
        <p14:creationId xmlns:p14="http://schemas.microsoft.com/office/powerpoint/2010/main" val="312380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0"/>
            <a:ext cx="5291667"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9151" y="476251"/>
            <a:ext cx="3170767"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6568017" y="4295776"/>
            <a:ext cx="5041899"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8019" y="1971676"/>
            <a:ext cx="5041899"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050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3545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9"/>
          <a:srcRect/>
          <a:stretch>
            <a:fillRect/>
          </a:stretch>
        </p:blipFill>
        <p:spPr bwMode="ltGray">
          <a:xfrm>
            <a:off x="1" y="1"/>
            <a:ext cx="2545976" cy="694357"/>
          </a:xfrm>
          <a:prstGeom prst="rect">
            <a:avLst/>
          </a:prstGeom>
          <a:noFill/>
          <a:ln w="9525">
            <a:noFill/>
            <a:miter lim="800000"/>
            <a:headEnd/>
            <a:tailEnd/>
          </a:ln>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641351"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2017 </a:t>
            </a:r>
            <a:r>
              <a:rPr lang="en-US" sz="800" dirty="0">
                <a:solidFill>
                  <a:schemeClr val="tx2"/>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224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6633"/>
            <a:ext cx="9144000" cy="923330"/>
          </a:xfrm>
        </p:spPr>
        <p:txBody>
          <a:bodyPr/>
          <a:lstStyle/>
          <a:p>
            <a:r>
              <a:rPr lang="en-US" dirty="0" smtClean="0"/>
              <a:t>Azure </a:t>
            </a:r>
            <a:r>
              <a:rPr lang="en-US" dirty="0" smtClean="0"/>
              <a:t>Service Fabric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89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Fabric</a:t>
            </a:r>
            <a:endParaRPr lang="en-US" dirty="0"/>
          </a:p>
        </p:txBody>
      </p:sp>
      <p:sp>
        <p:nvSpPr>
          <p:cNvPr id="3" name="Content Placeholder 2"/>
          <p:cNvSpPr>
            <a:spLocks noGrp="1"/>
          </p:cNvSpPr>
          <p:nvPr>
            <p:ph idx="1"/>
          </p:nvPr>
        </p:nvSpPr>
        <p:spPr>
          <a:xfrm>
            <a:off x="641351" y="1971676"/>
            <a:ext cx="10949516" cy="4448579"/>
          </a:xfrm>
        </p:spPr>
        <p:txBody>
          <a:bodyPr>
            <a:normAutofit fontScale="92500" lnSpcReduction="20000"/>
          </a:bodyPr>
          <a:lstStyle/>
          <a:p>
            <a:r>
              <a:rPr lang="en-US" sz="2800" b="0" i="0" kern="1200" dirty="0" smtClean="0">
                <a:solidFill>
                  <a:schemeClr val="tx1"/>
                </a:solidFill>
                <a:effectLst/>
                <a:latin typeface="+mn-lt"/>
                <a:ea typeface="+mn-ea"/>
                <a:cs typeface="+mn-cs"/>
              </a:rPr>
              <a:t>Azure Service Fabric is a distributed systems platform that makes it easy to package, deploy, and manage scalable and reliable </a:t>
            </a:r>
            <a:r>
              <a:rPr lang="en-US" sz="2800" b="0" i="0" kern="1200" dirty="0" err="1" smtClean="0">
                <a:solidFill>
                  <a:schemeClr val="tx1"/>
                </a:solidFill>
                <a:effectLst/>
                <a:latin typeface="+mn-lt"/>
                <a:ea typeface="+mn-ea"/>
                <a:cs typeface="+mn-cs"/>
              </a:rPr>
              <a:t>microservices</a:t>
            </a:r>
            <a:r>
              <a:rPr lang="en-US" sz="2800" b="0" i="0" kern="1200" dirty="0" smtClean="0">
                <a:solidFill>
                  <a:schemeClr val="tx1"/>
                </a:solidFill>
                <a:effectLst/>
                <a:latin typeface="+mn-lt"/>
                <a:ea typeface="+mn-ea"/>
                <a:cs typeface="+mn-cs"/>
              </a:rPr>
              <a:t> and containers. </a:t>
            </a:r>
          </a:p>
          <a:p>
            <a:r>
              <a:rPr lang="en-US" sz="2800" b="0" i="0" kern="1200" dirty="0" smtClean="0">
                <a:solidFill>
                  <a:schemeClr val="tx1"/>
                </a:solidFill>
                <a:effectLst/>
                <a:latin typeface="+mn-lt"/>
                <a:ea typeface="+mn-ea"/>
                <a:cs typeface="+mn-cs"/>
              </a:rPr>
              <a:t>Service Fabric also addresses the significant challenges in developing and managing cloud native applications. Developers and administrators can avoid complex infrastructure problems and focus on implementing mission-critical, demanding workloads that are scalable, reliable, and manageable. </a:t>
            </a:r>
          </a:p>
          <a:p>
            <a:r>
              <a:rPr lang="en-US" sz="2800" b="0" i="0" kern="1200" dirty="0" smtClean="0">
                <a:solidFill>
                  <a:schemeClr val="tx1"/>
                </a:solidFill>
                <a:effectLst/>
                <a:latin typeface="+mn-lt"/>
                <a:ea typeface="+mn-ea"/>
                <a:cs typeface="+mn-cs"/>
              </a:rPr>
              <a:t>Service Fabric represents the next-generation platform for building and managing these enterprise-class, tier-1, cloud-scale applications running in containers.</a:t>
            </a:r>
          </a:p>
          <a:p>
            <a:r>
              <a:rPr lang="en-US" sz="2800" b="0" i="0" kern="1200" dirty="0" smtClean="0">
                <a:solidFill>
                  <a:schemeClr val="tx1"/>
                </a:solidFill>
                <a:effectLst/>
                <a:latin typeface="+mn-lt"/>
                <a:ea typeface="+mn-ea"/>
                <a:cs typeface="+mn-cs"/>
              </a:rPr>
              <a:t>Service Fabric enables you to build and operate always-on, hyper-scale services using the same technology powering Microsoft’s Cloud.</a:t>
            </a:r>
            <a:endParaRPr lang="en-US" dirty="0"/>
          </a:p>
        </p:txBody>
      </p:sp>
    </p:spTree>
    <p:extLst>
      <p:ext uri="{BB962C8B-B14F-4D97-AF65-F5344CB8AC3E}">
        <p14:creationId xmlns:p14="http://schemas.microsoft.com/office/powerpoint/2010/main" val="464884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TechM_Lego">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_Lego" id="{963BFABC-BAF3-42C2-8818-D3D77DBD4341}" vid="{4F557C55-323D-4A7E-8B56-31D66481D9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TechM_Lego</Template>
  <TotalTime>1190</TotalTime>
  <Words>113</Words>
  <Application>Microsoft Office PowerPoint</Application>
  <PresentationFormat>Widescreen</PresentationFormat>
  <Paragraphs>7</Paragraphs>
  <Slides>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Calibri</vt:lpstr>
      <vt:lpstr>Wingdings</vt:lpstr>
      <vt:lpstr>TechM_Lego</vt:lpstr>
      <vt:lpstr>think-cell Slide</vt:lpstr>
      <vt:lpstr>Azure Service Fabric</vt:lpstr>
      <vt:lpstr>Service Fabric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ServiceFabric</dc:title>
  <dc:creator>Sivaraj Ambat</dc:creator>
  <cp:lastModifiedBy>Sivaraj Ambat</cp:lastModifiedBy>
  <cp:revision>6</cp:revision>
  <dcterms:created xsi:type="dcterms:W3CDTF">2018-01-05T07:43:42Z</dcterms:created>
  <dcterms:modified xsi:type="dcterms:W3CDTF">2018-01-08T08:26:59Z</dcterms:modified>
</cp:coreProperties>
</file>