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60" r:id="rId5"/>
    <p:sldId id="261" r:id="rId6"/>
    <p:sldId id="262" r:id="rId7"/>
    <p:sldId id="264" r:id="rId8"/>
    <p:sldId id="265" r:id="rId9"/>
    <p:sldId id="267" r:id="rId10"/>
    <p:sldId id="268" r:id="rId11"/>
    <p:sldId id="269" r:id="rId12"/>
    <p:sldId id="279" r:id="rId13"/>
    <p:sldId id="281" r:id="rId14"/>
    <p:sldId id="283" r:id="rId15"/>
    <p:sldId id="285" r:id="rId16"/>
    <p:sldId id="286" r:id="rId17"/>
    <p:sldId id="287" r:id="rId18"/>
    <p:sldId id="289" r:id="rId19"/>
    <p:sldId id="291" r:id="rId20"/>
    <p:sldId id="293" r:id="rId21"/>
    <p:sldId id="294" r:id="rId22"/>
    <p:sldId id="295" r:id="rId23"/>
    <p:sldId id="296" r:id="rId24"/>
    <p:sldId id="297" r:id="rId25"/>
    <p:sldId id="299" r:id="rId26"/>
    <p:sldId id="300" r:id="rId27"/>
    <p:sldId id="270" r:id="rId28"/>
    <p:sldId id="271" r:id="rId29"/>
    <p:sldId id="272" r:id="rId30"/>
    <p:sldId id="273" r:id="rId31"/>
    <p:sldId id="274" r:id="rId32"/>
    <p:sldId id="275" r:id="rId33"/>
    <p:sldId id="276"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72"/>
      </p:cViewPr>
      <p:guideLst/>
    </p:cSldViewPr>
  </p:slideViewPr>
  <p:outlineViewPr>
    <p:cViewPr>
      <p:scale>
        <a:sx n="33" d="100"/>
        <a:sy n="33" d="100"/>
      </p:scale>
      <p:origin x="0" y="-115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21917-8AF7-4909-9DC2-80BEE4B10E47}" type="datetimeFigureOut">
              <a:rPr lang="en-US" smtClean="0"/>
              <a:t>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AB19F-0C51-4CC6-9379-94F80AB345E0}" type="slidenum">
              <a:rPr lang="en-US" smtClean="0"/>
              <a:t>‹#›</a:t>
            </a:fld>
            <a:endParaRPr lang="en-US"/>
          </a:p>
        </p:txBody>
      </p:sp>
    </p:spTree>
    <p:extLst>
      <p:ext uri="{BB962C8B-B14F-4D97-AF65-F5344CB8AC3E}">
        <p14:creationId xmlns:p14="http://schemas.microsoft.com/office/powerpoint/2010/main" val="307976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kern="1200" dirty="0" smtClean="0">
                <a:solidFill>
                  <a:schemeClr val="tx1"/>
                </a:solidFill>
                <a:effectLst/>
                <a:latin typeface="Arial" pitchFamily="34" charset="0"/>
                <a:ea typeface="+mn-ea"/>
                <a:cs typeface="Arial" pitchFamily="34" charset="0"/>
              </a:rPr>
              <a:t>For example, say you want your customers to be able to upload pictures, and you want to create thumbnails for each picture. You could have your customer wait for you to create the thumbnails while uploading the pictures. An alternative would be to use a queue. When the customer finishes his upload, write a message to the queue. Then have an Azure Function retrieve the message from the queue and create the thumbnails. Each of the parts of this processing can be scaled separately, giving you more control when tuning it for your usage.</a:t>
            </a:r>
          </a:p>
          <a:p>
            <a:endParaRPr lang="en-US" dirty="0"/>
          </a:p>
        </p:txBody>
      </p:sp>
      <p:sp>
        <p:nvSpPr>
          <p:cNvPr id="4" name="Slide Number Placeholder 3"/>
          <p:cNvSpPr>
            <a:spLocks noGrp="1"/>
          </p:cNvSpPr>
          <p:nvPr>
            <p:ph type="sldNum" sz="quarter" idx="10"/>
          </p:nvPr>
        </p:nvSpPr>
        <p:spPr/>
        <p:txBody>
          <a:bodyPr/>
          <a:lstStyle/>
          <a:p>
            <a:fld id="{33FAB19F-0C51-4CC6-9379-94F80AB345E0}" type="slidenum">
              <a:rPr lang="en-US" smtClean="0"/>
              <a:t>9</a:t>
            </a:fld>
            <a:endParaRPr lang="en-US"/>
          </a:p>
        </p:txBody>
      </p:sp>
    </p:spTree>
    <p:extLst>
      <p:ext uri="{BB962C8B-B14F-4D97-AF65-F5344CB8AC3E}">
        <p14:creationId xmlns:p14="http://schemas.microsoft.com/office/powerpoint/2010/main" val="10688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AB19F-0C51-4CC6-9379-94F80AB345E0}" type="slidenum">
              <a:rPr lang="en-US" smtClean="0"/>
              <a:t>27</a:t>
            </a:fld>
            <a:endParaRPr lang="en-US"/>
          </a:p>
        </p:txBody>
      </p:sp>
    </p:spTree>
    <p:extLst>
      <p:ext uri="{BB962C8B-B14F-4D97-AF65-F5344CB8AC3E}">
        <p14:creationId xmlns:p14="http://schemas.microsoft.com/office/powerpoint/2010/main" val="827112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21339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37571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75805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4286347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2385933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21056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1750037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034040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169311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342461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111368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extLst>
      <p:ext uri="{BB962C8B-B14F-4D97-AF65-F5344CB8AC3E}">
        <p14:creationId xmlns:p14="http://schemas.microsoft.com/office/powerpoint/2010/main" val="968394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76512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1694139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141789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675293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4172613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2707997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extLst>
      <p:ext uri="{BB962C8B-B14F-4D97-AF65-F5344CB8AC3E}">
        <p14:creationId xmlns:p14="http://schemas.microsoft.com/office/powerpoint/2010/main" val="1794743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extLst>
      <p:ext uri="{BB962C8B-B14F-4D97-AF65-F5344CB8AC3E}">
        <p14:creationId xmlns:p14="http://schemas.microsoft.com/office/powerpoint/2010/main" val="4142982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384922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363314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406384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8565178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808004C6-2DD7-4CEB-8420-5C5FEFD91C5A}" type="slidenum">
              <a:rPr lang="en-US" smtClean="0"/>
              <a:t>‹#›</a:t>
            </a:fld>
            <a:endParaRPr lang="en-US"/>
          </a:p>
        </p:txBody>
      </p:sp>
    </p:spTree>
    <p:extLst>
      <p:ext uri="{BB962C8B-B14F-4D97-AF65-F5344CB8AC3E}">
        <p14:creationId xmlns:p14="http://schemas.microsoft.com/office/powerpoint/2010/main" val="12297761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808004C6-2DD7-4CEB-8420-5C5FEFD91C5A}" type="slidenum">
              <a:rPr lang="en-US" smtClean="0"/>
              <a:t>‹#›</a:t>
            </a:fld>
            <a:endParaRPr lang="en-US"/>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US"/>
          </a:p>
        </p:txBody>
      </p:sp>
    </p:spTree>
    <p:extLst>
      <p:ext uri="{BB962C8B-B14F-4D97-AF65-F5344CB8AC3E}">
        <p14:creationId xmlns:p14="http://schemas.microsoft.com/office/powerpoint/2010/main" val="34838322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Edit Master text styles</a:t>
            </a:r>
          </a:p>
        </p:txBody>
      </p:sp>
      <p:sp>
        <p:nvSpPr>
          <p:cNvPr id="20" name="Text Placeholder 19"/>
          <p:cNvSpPr>
            <a:spLocks noGrp="1"/>
          </p:cNvSpPr>
          <p:nvPr>
            <p:ph type="body" sz="quarter" idx="14"/>
          </p:nvPr>
        </p:nvSpPr>
        <p:spPr>
          <a:xfrm>
            <a:off x="494400" y="1810800"/>
            <a:ext cx="5520000" cy="13849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US"/>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808004C6-2DD7-4CEB-8420-5C5FEFD91C5A}" type="slidenum">
              <a:rPr lang="en-US" smtClean="0"/>
              <a:t>‹#›</a:t>
            </a:fld>
            <a:endParaRPr lang="en-US"/>
          </a:p>
        </p:txBody>
      </p:sp>
      <p:sp>
        <p:nvSpPr>
          <p:cNvPr id="8" name="Chart Placeholder 7"/>
          <p:cNvSpPr>
            <a:spLocks noGrp="1"/>
          </p:cNvSpPr>
          <p:nvPr>
            <p:ph type="chart" sz="quarter" idx="15"/>
          </p:nvPr>
        </p:nvSpPr>
        <p:spPr>
          <a:xfrm>
            <a:off x="6191249" y="1810800"/>
            <a:ext cx="5520000" cy="276999"/>
          </a:xfrm>
        </p:spPr>
        <p:txBody>
          <a:bodyPr/>
          <a:lstStyle/>
          <a:p>
            <a:r>
              <a:rPr lang="en-US" smtClean="0"/>
              <a:t>Click icon to add chart</a:t>
            </a:r>
            <a:endParaRPr lang="en-GB" dirty="0"/>
          </a:p>
        </p:txBody>
      </p:sp>
    </p:spTree>
    <p:extLst>
      <p:ext uri="{BB962C8B-B14F-4D97-AF65-F5344CB8AC3E}">
        <p14:creationId xmlns:p14="http://schemas.microsoft.com/office/powerpoint/2010/main" val="24114189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59" name="think-cell Slide" r:id="rId5" imgW="0" imgH="0" progId="">
                  <p:embed/>
                </p:oleObj>
              </mc:Choice>
              <mc:Fallback>
                <p:oleObj name="think-cell Slide" r:id="rId5" imgW="0" imgH="0" progId="">
                  <p:embed/>
                  <p:pic>
                    <p:nvPicPr>
                      <p:cNvPr id="3" name="Rectangle 1"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24418" y="711201"/>
            <a:ext cx="10949516" cy="461665"/>
          </a:xfrm>
        </p:spPr>
        <p:txBody>
          <a:bodyPr/>
          <a:lstStyle>
            <a:lvl1pPr>
              <a:defRPr sz="3000" b="0">
                <a:solidFill>
                  <a:srgbClr val="81BC00"/>
                </a:solidFill>
              </a:defRPr>
            </a:lvl1pPr>
          </a:lstStyle>
          <a:p>
            <a:r>
              <a:rPr lang="en-US" noProof="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808004C6-2DD7-4CEB-8420-5C5FEFD91C5A}" type="slidenum">
              <a:rPr lang="en-US" smtClean="0"/>
              <a:t>‹#›</a:t>
            </a:fld>
            <a:endParaRPr lang="en-US"/>
          </a:p>
        </p:txBody>
      </p:sp>
    </p:spTree>
    <p:extLst>
      <p:ext uri="{BB962C8B-B14F-4D97-AF65-F5344CB8AC3E}">
        <p14:creationId xmlns:p14="http://schemas.microsoft.com/office/powerpoint/2010/main" val="3427964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808004C6-2DD7-4CEB-8420-5C5FEFD91C5A}" type="slidenum">
              <a:rPr lang="en-US" smtClean="0"/>
              <a:t>‹#›</a:t>
            </a:fld>
            <a:endParaRPr lang="en-US"/>
          </a:p>
        </p:txBody>
      </p:sp>
    </p:spTree>
    <p:extLst>
      <p:ext uri="{BB962C8B-B14F-4D97-AF65-F5344CB8AC3E}">
        <p14:creationId xmlns:p14="http://schemas.microsoft.com/office/powerpoint/2010/main" val="387324595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649EA6E-63D3-4CCC-9098-8FEAD4DCF854}" type="datetimeFigureOut">
              <a:rPr lang="en-US" smtClean="0"/>
              <a:t>1/10/2018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08004C6-2DD7-4CEB-8420-5C5FEFD91C5A}" type="slidenum">
              <a:rPr lang="en-US" smtClean="0"/>
              <a:t>‹#›</a:t>
            </a:fld>
            <a:endParaRPr lang="en-US"/>
          </a:p>
        </p:txBody>
      </p:sp>
    </p:spTree>
    <p:extLst>
      <p:ext uri="{BB962C8B-B14F-4D97-AF65-F5344CB8AC3E}">
        <p14:creationId xmlns:p14="http://schemas.microsoft.com/office/powerpoint/2010/main" val="1178303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9EA6E-63D3-4CCC-9098-8FEAD4DCF854}" type="datetimeFigureOut">
              <a:rPr lang="en-US" smtClean="0"/>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004C6-2DD7-4CEB-8420-5C5FEFD91C5A}" type="slidenum">
              <a:rPr lang="en-US" smtClean="0"/>
              <a:t>‹#›</a:t>
            </a:fld>
            <a:endParaRPr lang="en-US"/>
          </a:p>
        </p:txBody>
      </p:sp>
    </p:spTree>
    <p:extLst>
      <p:ext uri="{BB962C8B-B14F-4D97-AF65-F5344CB8AC3E}">
        <p14:creationId xmlns:p14="http://schemas.microsoft.com/office/powerpoint/2010/main" val="375305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76488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4111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216028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403831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71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40621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9"/>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373113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storage/common/storage-dotnet-shared-access-signature-part-1" TargetMode="Externa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5701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Table storage</a:t>
            </a:r>
            <a:endParaRPr lang="en-US" dirty="0"/>
          </a:p>
        </p:txBody>
      </p:sp>
      <p:sp>
        <p:nvSpPr>
          <p:cNvPr id="3" name="Content Placeholder 2"/>
          <p:cNvSpPr>
            <a:spLocks noGrp="1"/>
          </p:cNvSpPr>
          <p:nvPr>
            <p:ph idx="1"/>
          </p:nvPr>
        </p:nvSpPr>
        <p:spPr/>
        <p:txBody>
          <a:bodyPr/>
          <a:lstStyle/>
          <a:p>
            <a:r>
              <a:rPr lang="en-GB" dirty="0" smtClean="0"/>
              <a:t>Azure Table storage is now part of Azure Cosmos DB. </a:t>
            </a:r>
          </a:p>
          <a:p>
            <a:r>
              <a:rPr lang="en-GB" dirty="0" smtClean="0"/>
              <a:t>There is also a new Azure Cosmos DB Table API offering that provides throughput-optimized tables, global distribution, and automatic secondary indexes. </a:t>
            </a:r>
          </a:p>
        </p:txBody>
      </p:sp>
    </p:spTree>
    <p:extLst>
      <p:ext uri="{BB962C8B-B14F-4D97-AF65-F5344CB8AC3E}">
        <p14:creationId xmlns:p14="http://schemas.microsoft.com/office/powerpoint/2010/main" val="3285443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Disk storage</a:t>
            </a:r>
            <a:endParaRPr lang="en-US" dirty="0"/>
          </a:p>
        </p:txBody>
      </p:sp>
      <p:sp>
        <p:nvSpPr>
          <p:cNvPr id="3" name="Content Placeholder 2"/>
          <p:cNvSpPr>
            <a:spLocks noGrp="1"/>
          </p:cNvSpPr>
          <p:nvPr>
            <p:ph idx="1"/>
          </p:nvPr>
        </p:nvSpPr>
        <p:spPr/>
        <p:txBody>
          <a:bodyPr/>
          <a:lstStyle/>
          <a:p>
            <a:r>
              <a:rPr lang="en-GB" dirty="0" smtClean="0"/>
              <a:t>Azure Storage also includes managed and unmanaged disk capabilities used by virtual machines.</a:t>
            </a:r>
          </a:p>
          <a:p>
            <a:endParaRPr lang="en-GB" dirty="0" smtClean="0"/>
          </a:p>
        </p:txBody>
      </p:sp>
    </p:spTree>
    <p:extLst>
      <p:ext uri="{BB962C8B-B14F-4D97-AF65-F5344CB8AC3E}">
        <p14:creationId xmlns:p14="http://schemas.microsoft.com/office/powerpoint/2010/main" val="973099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Types of storage accounts</a:t>
            </a:r>
            <a:endParaRPr lang="en-US" dirty="0"/>
          </a:p>
        </p:txBody>
      </p:sp>
      <p:sp>
        <p:nvSpPr>
          <p:cNvPr id="3" name="Content Placeholder 2"/>
          <p:cNvSpPr>
            <a:spLocks noGrp="1"/>
          </p:cNvSpPr>
          <p:nvPr>
            <p:ph idx="1"/>
          </p:nvPr>
        </p:nvSpPr>
        <p:spPr/>
        <p:txBody>
          <a:bodyPr/>
          <a:lstStyle/>
          <a:p>
            <a:r>
              <a:rPr lang="en-GB" dirty="0" smtClean="0"/>
              <a:t>This table shows the various kinds of storage accounts and which objects can be used with each.</a:t>
            </a:r>
          </a:p>
        </p:txBody>
      </p:sp>
      <p:graphicFrame>
        <p:nvGraphicFramePr>
          <p:cNvPr id="4" name="Table 3"/>
          <p:cNvGraphicFramePr>
            <a:graphicFrameLocks noGrp="1"/>
          </p:cNvGraphicFramePr>
          <p:nvPr>
            <p:extLst>
              <p:ext uri="{D42A27DB-BD31-4B8C-83A1-F6EECF244321}">
                <p14:modId xmlns:p14="http://schemas.microsoft.com/office/powerpoint/2010/main" val="1934414959"/>
              </p:ext>
            </p:extLst>
          </p:nvPr>
        </p:nvGraphicFramePr>
        <p:xfrm>
          <a:off x="795130" y="2544418"/>
          <a:ext cx="10641428" cy="1967947"/>
        </p:xfrm>
        <a:graphic>
          <a:graphicData uri="http://schemas.openxmlformats.org/drawingml/2006/table">
            <a:tbl>
              <a:tblPr/>
              <a:tblGrid>
                <a:gridCol w="2660357">
                  <a:extLst>
                    <a:ext uri="{9D8B030D-6E8A-4147-A177-3AD203B41FA5}">
                      <a16:colId xmlns:a16="http://schemas.microsoft.com/office/drawing/2014/main" val="689499787"/>
                    </a:ext>
                  </a:extLst>
                </a:gridCol>
                <a:gridCol w="2660357">
                  <a:extLst>
                    <a:ext uri="{9D8B030D-6E8A-4147-A177-3AD203B41FA5}">
                      <a16:colId xmlns:a16="http://schemas.microsoft.com/office/drawing/2014/main" val="2040333162"/>
                    </a:ext>
                  </a:extLst>
                </a:gridCol>
                <a:gridCol w="2660357">
                  <a:extLst>
                    <a:ext uri="{9D8B030D-6E8A-4147-A177-3AD203B41FA5}">
                      <a16:colId xmlns:a16="http://schemas.microsoft.com/office/drawing/2014/main" val="1269523868"/>
                    </a:ext>
                  </a:extLst>
                </a:gridCol>
                <a:gridCol w="2660357">
                  <a:extLst>
                    <a:ext uri="{9D8B030D-6E8A-4147-A177-3AD203B41FA5}">
                      <a16:colId xmlns:a16="http://schemas.microsoft.com/office/drawing/2014/main" val="2012567362"/>
                    </a:ext>
                  </a:extLst>
                </a:gridCol>
              </a:tblGrid>
              <a:tr h="590383">
                <a:tc>
                  <a:txBody>
                    <a:bodyPr/>
                    <a:lstStyle/>
                    <a:p>
                      <a:pPr algn="l" fontAlgn="b"/>
                      <a:r>
                        <a:rPr lang="en-US" sz="1600" b="1">
                          <a:effectLst/>
                          <a:latin typeface="segoe-ui_bold"/>
                        </a:rPr>
                        <a:t>Type of storage account</a:t>
                      </a:r>
                      <a:endParaRPr lang="en-US" sz="1600" b="0">
                        <a:effectLst/>
                        <a:latin typeface="segoe-ui_semibold"/>
                      </a:endParaRPr>
                    </a:p>
                  </a:txBody>
                  <a:tcPr marL="60822" marR="60822" marT="45616" marB="4561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dirty="0">
                          <a:effectLst/>
                          <a:latin typeface="segoe-ui_bold"/>
                        </a:rPr>
                        <a:t>General-purpose Standard</a:t>
                      </a:r>
                      <a:endParaRPr lang="en-US" sz="1600" b="0" dirty="0">
                        <a:effectLst/>
                        <a:latin typeface="segoe-ui_semibold"/>
                      </a:endParaRPr>
                    </a:p>
                  </a:txBody>
                  <a:tcPr marL="60822" marR="60822" marT="45616" marB="4561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a:effectLst/>
                          <a:latin typeface="segoe-ui_bold"/>
                        </a:rPr>
                        <a:t>General-purpose Premium</a:t>
                      </a:r>
                      <a:endParaRPr lang="en-US" sz="1600" b="0">
                        <a:effectLst/>
                        <a:latin typeface="segoe-ui_semibold"/>
                      </a:endParaRPr>
                    </a:p>
                  </a:txBody>
                  <a:tcPr marL="60822" marR="60822" marT="45616" marB="4561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GB" sz="1600" b="1" dirty="0">
                          <a:effectLst/>
                          <a:latin typeface="segoe-ui_bold"/>
                        </a:rPr>
                        <a:t>Blob storage, hot and cool access tiers</a:t>
                      </a:r>
                      <a:endParaRPr lang="en-GB" sz="1600" b="0" dirty="0">
                        <a:effectLst/>
                        <a:latin typeface="segoe-ui_semibold"/>
                      </a:endParaRPr>
                    </a:p>
                  </a:txBody>
                  <a:tcPr marL="60822" marR="60822" marT="45616" marB="4561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659740401"/>
                  </a:ext>
                </a:extLst>
              </a:tr>
              <a:tr h="688782">
                <a:tc>
                  <a:txBody>
                    <a:bodyPr/>
                    <a:lstStyle/>
                    <a:p>
                      <a:pPr fontAlgn="t"/>
                      <a:r>
                        <a:rPr lang="en-US" sz="1600" b="1">
                          <a:effectLst/>
                          <a:latin typeface="segoe-ui_bold"/>
                        </a:rPr>
                        <a:t>Services supported</a:t>
                      </a:r>
                      <a:endParaRPr lang="en-US" sz="1600">
                        <a:effectLst/>
                      </a:endParaRP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Blob, File, Queue Services</a:t>
                      </a: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Blob Service</a:t>
                      </a: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Blob Service</a:t>
                      </a: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7201163"/>
                  </a:ext>
                </a:extLst>
              </a:tr>
              <a:tr h="688782">
                <a:tc>
                  <a:txBody>
                    <a:bodyPr/>
                    <a:lstStyle/>
                    <a:p>
                      <a:pPr fontAlgn="t"/>
                      <a:r>
                        <a:rPr lang="en-US" sz="1600" b="1" dirty="0">
                          <a:effectLst/>
                          <a:latin typeface="segoe-ui_bold"/>
                        </a:rPr>
                        <a:t>Types of blobs supported</a:t>
                      </a:r>
                      <a:endParaRPr lang="en-US" sz="1600" dirty="0">
                        <a:effectLst/>
                      </a:endParaRP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Block blobs, page blobs, and append blobs</a:t>
                      </a: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Page blobs</a:t>
                      </a: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dirty="0">
                          <a:effectLst/>
                        </a:rPr>
                        <a:t>Block blobs and append blobs</a:t>
                      </a:r>
                    </a:p>
                  </a:txBody>
                  <a:tcPr marL="60822" marR="60822" marT="45616" marB="4561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7506437"/>
                  </a:ext>
                </a:extLst>
              </a:tr>
            </a:tbl>
          </a:graphicData>
        </a:graphic>
      </p:graphicFrame>
    </p:spTree>
    <p:extLst>
      <p:ext uri="{BB962C8B-B14F-4D97-AF65-F5344CB8AC3E}">
        <p14:creationId xmlns:p14="http://schemas.microsoft.com/office/powerpoint/2010/main" val="1146171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General-purpose storage accounts</a:t>
            </a:r>
            <a:endParaRPr lang="en-US" dirty="0"/>
          </a:p>
        </p:txBody>
      </p:sp>
      <p:sp>
        <p:nvSpPr>
          <p:cNvPr id="3" name="Content Placeholder 2"/>
          <p:cNvSpPr>
            <a:spLocks noGrp="1"/>
          </p:cNvSpPr>
          <p:nvPr>
            <p:ph idx="1"/>
          </p:nvPr>
        </p:nvSpPr>
        <p:spPr/>
        <p:txBody>
          <a:bodyPr/>
          <a:lstStyle/>
          <a:p>
            <a:r>
              <a:rPr lang="en-GB" dirty="0" smtClean="0"/>
              <a:t>There are two kinds of general-purpose storage accounts.</a:t>
            </a:r>
          </a:p>
          <a:p>
            <a:r>
              <a:rPr lang="en-GB" dirty="0" smtClean="0"/>
              <a:t>Standard storage</a:t>
            </a:r>
          </a:p>
          <a:p>
            <a:pPr lvl="2"/>
            <a:r>
              <a:rPr lang="en-GB" dirty="0" smtClean="0"/>
              <a:t>The most widely used storage accounts are standard storage accounts, which can be used for all types of data. Standard storage accounts use magnetic media to store data.</a:t>
            </a:r>
          </a:p>
          <a:p>
            <a:endParaRPr lang="en-GB" dirty="0" smtClean="0"/>
          </a:p>
          <a:p>
            <a:r>
              <a:rPr lang="en-GB" dirty="0" smtClean="0"/>
              <a:t>Premium storage</a:t>
            </a:r>
          </a:p>
          <a:p>
            <a:pPr lvl="2"/>
            <a:r>
              <a:rPr lang="en-GB" dirty="0" smtClean="0"/>
              <a:t>Premium storage provides high-performance storage for page blobs, which are primarily used for VHD files. Premium storage accounts use SSD to store data. Microsoft recommends using Premium Storage for all of your VMs.</a:t>
            </a:r>
          </a:p>
        </p:txBody>
      </p:sp>
    </p:spTree>
    <p:extLst>
      <p:ext uri="{BB962C8B-B14F-4D97-AF65-F5344CB8AC3E}">
        <p14:creationId xmlns:p14="http://schemas.microsoft.com/office/powerpoint/2010/main" val="362849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0" i="0" kern="1200" dirty="0" smtClean="0">
                <a:solidFill>
                  <a:schemeClr val="tx1"/>
                </a:solidFill>
                <a:effectLst/>
                <a:latin typeface="Arial" pitchFamily="34" charset="0"/>
                <a:ea typeface="+mn-ea"/>
                <a:cs typeface="Arial" pitchFamily="34" charset="0"/>
              </a:rPr>
              <a:t>Blob Storage accounts</a:t>
            </a:r>
            <a:endParaRPr lang="en-US" dirty="0"/>
          </a:p>
        </p:txBody>
      </p:sp>
      <p:sp>
        <p:nvSpPr>
          <p:cNvPr id="3" name="Content Placeholder 2"/>
          <p:cNvSpPr>
            <a:spLocks noGrp="1"/>
          </p:cNvSpPr>
          <p:nvPr>
            <p:ph idx="1"/>
          </p:nvPr>
        </p:nvSpPr>
        <p:spPr/>
        <p:txBody>
          <a:bodyPr/>
          <a:lstStyle/>
          <a:p>
            <a:r>
              <a:rPr lang="en-GB" b="0" i="0" kern="1200" dirty="0" smtClean="0">
                <a:solidFill>
                  <a:schemeClr val="tx1"/>
                </a:solidFill>
                <a:effectLst/>
                <a:latin typeface="Arial" pitchFamily="34" charset="0"/>
                <a:ea typeface="+mn-ea"/>
                <a:cs typeface="Arial" pitchFamily="34" charset="0"/>
              </a:rPr>
              <a:t>The Blob Storage account is a specialized storage account used to store block blobs and append blobs. </a:t>
            </a:r>
          </a:p>
          <a:p>
            <a:r>
              <a:rPr lang="en-GB" b="0" i="0" kern="1200" dirty="0" smtClean="0">
                <a:solidFill>
                  <a:schemeClr val="tx1"/>
                </a:solidFill>
                <a:effectLst/>
                <a:latin typeface="Arial" pitchFamily="34" charset="0"/>
                <a:ea typeface="+mn-ea"/>
                <a:cs typeface="Arial" pitchFamily="34" charset="0"/>
              </a:rPr>
              <a:t>You can't store page blobs in these accounts, therefore you can't store VHD files. </a:t>
            </a:r>
          </a:p>
          <a:p>
            <a:r>
              <a:rPr lang="en-GB" b="0" i="0" kern="1200" dirty="0" smtClean="0">
                <a:solidFill>
                  <a:schemeClr val="tx1"/>
                </a:solidFill>
                <a:effectLst/>
                <a:latin typeface="Arial" pitchFamily="34" charset="0"/>
                <a:ea typeface="+mn-ea"/>
                <a:cs typeface="Arial" pitchFamily="34" charset="0"/>
              </a:rPr>
              <a:t>These accounts allow you to set an access tier to Hot or Cool; the tier can be changed at any time.</a:t>
            </a:r>
          </a:p>
          <a:p>
            <a:r>
              <a:rPr lang="en-GB" b="0" i="0" kern="1200" dirty="0" smtClean="0">
                <a:solidFill>
                  <a:schemeClr val="tx1"/>
                </a:solidFill>
                <a:effectLst/>
                <a:latin typeface="Arial" pitchFamily="34" charset="0"/>
                <a:ea typeface="+mn-ea"/>
                <a:cs typeface="Arial" pitchFamily="34" charset="0"/>
              </a:rPr>
              <a:t>The hot access tier is used for files that are accessed frequently -- you pay a higher cost for storage, but the cost of accessing the blobs is much lower. </a:t>
            </a:r>
          </a:p>
          <a:p>
            <a:r>
              <a:rPr lang="en-GB" b="0" i="0" kern="1200" dirty="0" smtClean="0">
                <a:solidFill>
                  <a:schemeClr val="tx1"/>
                </a:solidFill>
                <a:effectLst/>
                <a:latin typeface="Arial" pitchFamily="34" charset="0"/>
                <a:ea typeface="+mn-ea"/>
                <a:cs typeface="Arial" pitchFamily="34" charset="0"/>
              </a:rPr>
              <a:t>For blobs stored in the cool access tier, you pay a higher cost for accessing the blobs, but the cost of storage is much lower.</a:t>
            </a:r>
          </a:p>
        </p:txBody>
      </p:sp>
    </p:spTree>
    <p:extLst>
      <p:ext uri="{BB962C8B-B14F-4D97-AF65-F5344CB8AC3E}">
        <p14:creationId xmlns:p14="http://schemas.microsoft.com/office/powerpoint/2010/main" val="2737124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Accessing your blobs, files, and queues</a:t>
            </a:r>
            <a:endParaRPr lang="en-US" dirty="0"/>
          </a:p>
        </p:txBody>
      </p:sp>
      <p:sp>
        <p:nvSpPr>
          <p:cNvPr id="3" name="Content Placeholder 2"/>
          <p:cNvSpPr>
            <a:spLocks noGrp="1"/>
          </p:cNvSpPr>
          <p:nvPr>
            <p:ph idx="1"/>
          </p:nvPr>
        </p:nvSpPr>
        <p:spPr/>
        <p:txBody>
          <a:bodyPr/>
          <a:lstStyle/>
          <a:p>
            <a:r>
              <a:rPr lang="en-GB" dirty="0" smtClean="0"/>
              <a:t>Each storage account has two authentication keys, either of which can be used for any operation. </a:t>
            </a:r>
          </a:p>
          <a:p>
            <a:r>
              <a:rPr lang="en-GB" dirty="0" smtClean="0"/>
              <a:t>There are two keys so you can roll over the keys occasionally to enhance security. </a:t>
            </a:r>
          </a:p>
          <a:p>
            <a:r>
              <a:rPr lang="en-GB" dirty="0" smtClean="0"/>
              <a:t>It is critical that these keys be kept secure because their possession, along with the account name, allows unlimited access to all data in the storage account.</a:t>
            </a:r>
          </a:p>
          <a:p>
            <a:r>
              <a:rPr lang="en-GB" dirty="0" smtClean="0"/>
              <a:t>Two ways of</a:t>
            </a:r>
            <a:r>
              <a:rPr lang="en-GB" baseline="0" dirty="0" smtClean="0"/>
              <a:t> securely</a:t>
            </a:r>
            <a:r>
              <a:rPr lang="en-GB" dirty="0" smtClean="0"/>
              <a:t> accessing data:</a:t>
            </a:r>
          </a:p>
          <a:p>
            <a:pPr lvl="2"/>
            <a:r>
              <a:rPr lang="en-GB" dirty="0" smtClean="0"/>
              <a:t>Using AAD</a:t>
            </a:r>
          </a:p>
          <a:p>
            <a:pPr lvl="2"/>
            <a:r>
              <a:rPr lang="en-GB" dirty="0" smtClean="0"/>
              <a:t>Using</a:t>
            </a:r>
            <a:r>
              <a:rPr lang="en-GB" baseline="0" dirty="0" smtClean="0"/>
              <a:t> SAS</a:t>
            </a:r>
            <a:endParaRPr lang="en-GB" dirty="0" smtClean="0"/>
          </a:p>
        </p:txBody>
      </p:sp>
    </p:spTree>
    <p:extLst>
      <p:ext uri="{BB962C8B-B14F-4D97-AF65-F5344CB8AC3E}">
        <p14:creationId xmlns:p14="http://schemas.microsoft.com/office/powerpoint/2010/main" val="1236711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0" i="0" kern="1200" dirty="0" smtClean="0">
                <a:solidFill>
                  <a:schemeClr val="tx1"/>
                </a:solidFill>
                <a:effectLst/>
                <a:latin typeface="Arial" pitchFamily="34" charset="0"/>
                <a:ea typeface="+mn-ea"/>
                <a:cs typeface="Arial" pitchFamily="34" charset="0"/>
              </a:rPr>
              <a:t>Securing access to storage accounts using Azure AD</a:t>
            </a:r>
            <a:endParaRPr lang="en-US" dirty="0"/>
          </a:p>
        </p:txBody>
      </p:sp>
      <p:sp>
        <p:nvSpPr>
          <p:cNvPr id="3" name="Content Placeholder 2"/>
          <p:cNvSpPr>
            <a:spLocks noGrp="1"/>
          </p:cNvSpPr>
          <p:nvPr>
            <p:ph idx="1"/>
          </p:nvPr>
        </p:nvSpPr>
        <p:spPr/>
        <p:txBody>
          <a:bodyPr/>
          <a:lstStyle/>
          <a:p>
            <a:r>
              <a:rPr lang="en-GB" b="0" i="0" kern="1200" dirty="0" smtClean="0">
                <a:solidFill>
                  <a:schemeClr val="tx1"/>
                </a:solidFill>
                <a:effectLst/>
                <a:latin typeface="Arial" pitchFamily="34" charset="0"/>
                <a:ea typeface="+mn-ea"/>
                <a:cs typeface="Arial" pitchFamily="34" charset="0"/>
              </a:rPr>
              <a:t>With Resource Manager Role-Based Access Control (RBAC), you can assign roles to users, groups, or applications. </a:t>
            </a:r>
          </a:p>
          <a:p>
            <a:r>
              <a:rPr lang="en-GB" b="0" i="0" kern="1200" dirty="0" smtClean="0">
                <a:solidFill>
                  <a:schemeClr val="tx1"/>
                </a:solidFill>
                <a:effectLst/>
                <a:latin typeface="Arial" pitchFamily="34" charset="0"/>
                <a:ea typeface="+mn-ea"/>
                <a:cs typeface="Arial" pitchFamily="34" charset="0"/>
              </a:rPr>
              <a:t>These roles are tied to a specific set of actions that are allowed or disallowed. </a:t>
            </a:r>
          </a:p>
          <a:p>
            <a:r>
              <a:rPr lang="en-GB" b="0" i="0" kern="1200" dirty="0" smtClean="0">
                <a:solidFill>
                  <a:schemeClr val="tx1"/>
                </a:solidFill>
                <a:effectLst/>
                <a:latin typeface="Arial" pitchFamily="34" charset="0"/>
                <a:ea typeface="+mn-ea"/>
                <a:cs typeface="Arial" pitchFamily="34" charset="0"/>
              </a:rPr>
              <a:t>Using RBAC to grant access to a storage account only handles the management operations for that storage account, such as changing the access tier. </a:t>
            </a:r>
          </a:p>
          <a:p>
            <a:r>
              <a:rPr lang="en-GB" b="0" i="0" kern="1200" dirty="0" smtClean="0">
                <a:solidFill>
                  <a:schemeClr val="tx1"/>
                </a:solidFill>
                <a:effectLst/>
                <a:latin typeface="Arial" pitchFamily="34" charset="0"/>
                <a:ea typeface="+mn-ea"/>
                <a:cs typeface="Arial" pitchFamily="34" charset="0"/>
              </a:rPr>
              <a:t>You can't use RBAC to grant access to data objects like a specific container or file share. </a:t>
            </a:r>
          </a:p>
          <a:p>
            <a:r>
              <a:rPr lang="en-GB" b="0" i="0" kern="1200" dirty="0" smtClean="0">
                <a:solidFill>
                  <a:schemeClr val="tx1"/>
                </a:solidFill>
                <a:effectLst/>
                <a:latin typeface="Arial" pitchFamily="34" charset="0"/>
                <a:ea typeface="+mn-ea"/>
                <a:cs typeface="Arial" pitchFamily="34" charset="0"/>
              </a:rPr>
              <a:t>You can, however, use RBAC to grant access to the storage account keys, which can then be used to read the data objects.</a:t>
            </a:r>
          </a:p>
        </p:txBody>
      </p:sp>
    </p:spTree>
    <p:extLst>
      <p:ext uri="{BB962C8B-B14F-4D97-AF65-F5344CB8AC3E}">
        <p14:creationId xmlns:p14="http://schemas.microsoft.com/office/powerpoint/2010/main" val="2302374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0" i="0" kern="1200" dirty="0" smtClean="0">
                <a:solidFill>
                  <a:schemeClr val="tx1"/>
                </a:solidFill>
                <a:effectLst/>
                <a:latin typeface="Arial" pitchFamily="34" charset="0"/>
                <a:ea typeface="+mn-ea"/>
                <a:cs typeface="Arial" pitchFamily="34" charset="0"/>
              </a:rPr>
              <a:t>Securing access using shared access signatures</a:t>
            </a:r>
            <a:endParaRPr lang="en-US" dirty="0"/>
          </a:p>
        </p:txBody>
      </p:sp>
      <p:sp>
        <p:nvSpPr>
          <p:cNvPr id="3" name="Content Placeholder 2"/>
          <p:cNvSpPr>
            <a:spLocks noGrp="1"/>
          </p:cNvSpPr>
          <p:nvPr>
            <p:ph idx="1"/>
          </p:nvPr>
        </p:nvSpPr>
        <p:spPr/>
        <p:txBody>
          <a:bodyPr/>
          <a:lstStyle/>
          <a:p>
            <a:r>
              <a:rPr lang="en-GB" b="0" i="0" kern="1200" dirty="0" smtClean="0">
                <a:solidFill>
                  <a:schemeClr val="tx1"/>
                </a:solidFill>
                <a:effectLst/>
                <a:latin typeface="Arial" pitchFamily="34" charset="0"/>
                <a:ea typeface="+mn-ea"/>
                <a:cs typeface="Arial" pitchFamily="34" charset="0"/>
              </a:rPr>
              <a:t>You can use shared access signatures and stored access policies to secure your data objects. </a:t>
            </a:r>
          </a:p>
          <a:p>
            <a:r>
              <a:rPr lang="en-GB" b="0" i="0" kern="1200" dirty="0" smtClean="0">
                <a:solidFill>
                  <a:schemeClr val="tx1"/>
                </a:solidFill>
                <a:effectLst/>
                <a:latin typeface="Arial" pitchFamily="34" charset="0"/>
                <a:ea typeface="+mn-ea"/>
                <a:cs typeface="Arial" pitchFamily="34" charset="0"/>
              </a:rPr>
              <a:t>A shared access signature (SAS) is a string containing a security token that can be attached to the URI for an asset that allows you to delegate access to specific storage objects and to specify constraints such as permissions and the date/time range of access. </a:t>
            </a:r>
          </a:p>
          <a:p>
            <a:r>
              <a:rPr lang="en-GB" b="0" i="0" kern="1200" dirty="0" smtClean="0">
                <a:solidFill>
                  <a:schemeClr val="tx1"/>
                </a:solidFill>
                <a:effectLst/>
                <a:latin typeface="Arial" pitchFamily="34" charset="0"/>
                <a:ea typeface="+mn-ea"/>
                <a:cs typeface="Arial" pitchFamily="34" charset="0"/>
              </a:rPr>
              <a:t>More info:</a:t>
            </a:r>
            <a:r>
              <a:rPr lang="en-GB" b="0" i="0" kern="1200" baseline="0" dirty="0" smtClean="0">
                <a:solidFill>
                  <a:schemeClr val="tx1"/>
                </a:solidFill>
                <a:effectLst/>
                <a:latin typeface="Arial" pitchFamily="34" charset="0"/>
                <a:ea typeface="+mn-ea"/>
                <a:cs typeface="Arial" pitchFamily="34" charset="0"/>
              </a:rPr>
              <a:t> </a:t>
            </a:r>
            <a:r>
              <a:rPr lang="en-GB" b="0" i="0" kern="1200" baseline="0" dirty="0" smtClean="0">
                <a:solidFill>
                  <a:schemeClr val="tx1"/>
                </a:solidFill>
                <a:effectLst/>
                <a:latin typeface="Arial" pitchFamily="34" charset="0"/>
                <a:ea typeface="+mn-ea"/>
                <a:cs typeface="Arial" pitchFamily="34" charset="0"/>
                <a:hlinkClick r:id="rId2"/>
              </a:rPr>
              <a:t>https://docs.microsoft.com/en-us/azure/storage/common/storage-dotnet-shared-access-signature-part-1</a:t>
            </a:r>
            <a:r>
              <a:rPr lang="en-GB" b="0" i="0" kern="1200" baseline="0" dirty="0" smtClean="0">
                <a:solidFill>
                  <a:schemeClr val="tx1"/>
                </a:solidFill>
                <a:effectLst/>
                <a:latin typeface="Arial" pitchFamily="34" charset="0"/>
                <a:ea typeface="+mn-ea"/>
                <a:cs typeface="Arial" pitchFamily="34" charset="0"/>
              </a:rPr>
              <a:t> </a:t>
            </a:r>
            <a:endParaRPr lang="en-GB"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275466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Public access to blobs</a:t>
            </a:r>
            <a:endParaRPr lang="en-US" dirty="0"/>
          </a:p>
        </p:txBody>
      </p:sp>
      <p:sp>
        <p:nvSpPr>
          <p:cNvPr id="3" name="Content Placeholder 2"/>
          <p:cNvSpPr>
            <a:spLocks noGrp="1"/>
          </p:cNvSpPr>
          <p:nvPr>
            <p:ph idx="1"/>
          </p:nvPr>
        </p:nvSpPr>
        <p:spPr/>
        <p:txBody>
          <a:bodyPr/>
          <a:lstStyle/>
          <a:p>
            <a:r>
              <a:rPr lang="en-GB" dirty="0" smtClean="0"/>
              <a:t>The Blob Service allows you to provide public access to a container and its blobs, or a specific blob. </a:t>
            </a:r>
          </a:p>
          <a:p>
            <a:r>
              <a:rPr lang="en-GB" dirty="0" smtClean="0"/>
              <a:t>When you indicate that a container or blob is public, anyone can read it anonymously; no authentication is required. </a:t>
            </a:r>
          </a:p>
          <a:p>
            <a:r>
              <a:rPr lang="en-GB" dirty="0" smtClean="0"/>
              <a:t>An example of when you would want to do this is when you have a website that is using images, video, or documents from Blob storage.</a:t>
            </a:r>
          </a:p>
        </p:txBody>
      </p:sp>
    </p:spTree>
    <p:extLst>
      <p:ext uri="{BB962C8B-B14F-4D97-AF65-F5344CB8AC3E}">
        <p14:creationId xmlns:p14="http://schemas.microsoft.com/office/powerpoint/2010/main" val="1706489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Encryption</a:t>
            </a:r>
            <a:endParaRPr lang="en-US" dirty="0"/>
          </a:p>
        </p:txBody>
      </p:sp>
      <p:sp>
        <p:nvSpPr>
          <p:cNvPr id="3" name="Content Placeholder 2"/>
          <p:cNvSpPr>
            <a:spLocks noGrp="1"/>
          </p:cNvSpPr>
          <p:nvPr>
            <p:ph idx="1"/>
          </p:nvPr>
        </p:nvSpPr>
        <p:spPr/>
        <p:txBody>
          <a:bodyPr/>
          <a:lstStyle/>
          <a:p>
            <a:r>
              <a:rPr lang="en-GB" dirty="0" smtClean="0"/>
              <a:t>There are a couple of basic kinds of encryption available for the Storage services.</a:t>
            </a:r>
          </a:p>
          <a:p>
            <a:r>
              <a:rPr lang="en-GB" dirty="0" smtClean="0"/>
              <a:t>Encryption at rest</a:t>
            </a:r>
          </a:p>
          <a:p>
            <a:pPr lvl="2"/>
            <a:r>
              <a:rPr lang="en-GB" dirty="0" smtClean="0"/>
              <a:t>You can enable Storage Service Encryption (SSE) on either the Files service (preview) or the Blob service for an Azure storage account. </a:t>
            </a:r>
          </a:p>
          <a:p>
            <a:pPr lvl="2"/>
            <a:r>
              <a:rPr lang="en-GB" dirty="0" smtClean="0"/>
              <a:t>If enabled, all data written to the specific service is encrypted before it is written. </a:t>
            </a:r>
          </a:p>
          <a:p>
            <a:pPr lvl="2"/>
            <a:r>
              <a:rPr lang="en-GB" dirty="0" smtClean="0"/>
              <a:t>When you read the data, it is decrypted before it is returned.</a:t>
            </a:r>
          </a:p>
          <a:p>
            <a:r>
              <a:rPr lang="en-GB" dirty="0" smtClean="0"/>
              <a:t>Client-side encryption</a:t>
            </a:r>
          </a:p>
          <a:p>
            <a:pPr lvl="2"/>
            <a:r>
              <a:rPr lang="en-GB" dirty="0" smtClean="0"/>
              <a:t>The storage client libraries have methods you can call to programmatically encrypt data before sending it across the wire from the client to Azure. </a:t>
            </a:r>
          </a:p>
          <a:p>
            <a:pPr lvl="2"/>
            <a:r>
              <a:rPr lang="en-GB" dirty="0" smtClean="0"/>
              <a:t>It is stored encrypted, which means it also is encrypted at rest.</a:t>
            </a:r>
          </a:p>
          <a:p>
            <a:pPr lvl="2"/>
            <a:r>
              <a:rPr lang="en-GB" dirty="0" smtClean="0"/>
              <a:t>When reading the data back, you decrypt the information after receiving it.</a:t>
            </a:r>
          </a:p>
          <a:p>
            <a:r>
              <a:rPr lang="en-GB" dirty="0" smtClean="0"/>
              <a:t>Encryption in transit with Azure File shares</a:t>
            </a:r>
          </a:p>
          <a:p>
            <a:pPr lvl="2"/>
            <a:r>
              <a:rPr lang="en-GB" dirty="0" smtClean="0"/>
              <a:t>Using Shared Access Signatures (SAS)</a:t>
            </a:r>
          </a:p>
        </p:txBody>
      </p:sp>
    </p:spTree>
    <p:extLst>
      <p:ext uri="{BB962C8B-B14F-4D97-AF65-F5344CB8AC3E}">
        <p14:creationId xmlns:p14="http://schemas.microsoft.com/office/powerpoint/2010/main" val="3077820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GB" b="0" i="0" kern="1200" dirty="0" smtClean="0">
                <a:solidFill>
                  <a:schemeClr val="tx1"/>
                </a:solidFill>
                <a:effectLst/>
                <a:latin typeface="Arial" pitchFamily="34" charset="0"/>
                <a:ea typeface="+mn-ea"/>
                <a:cs typeface="Arial" pitchFamily="34" charset="0"/>
              </a:rPr>
              <a:t>Azure storage services</a:t>
            </a:r>
          </a:p>
          <a:p>
            <a:r>
              <a:rPr lang="en-GB" b="0" i="0" kern="1200" dirty="0" smtClean="0">
                <a:solidFill>
                  <a:schemeClr val="tx1"/>
                </a:solidFill>
                <a:effectLst/>
                <a:latin typeface="Arial" pitchFamily="34" charset="0"/>
                <a:ea typeface="+mn-ea"/>
                <a:cs typeface="Arial" pitchFamily="34" charset="0"/>
              </a:rPr>
              <a:t>Types of storage accounts</a:t>
            </a:r>
          </a:p>
          <a:p>
            <a:r>
              <a:rPr lang="en-GB" b="0" i="0" kern="1200" dirty="0" smtClean="0">
                <a:solidFill>
                  <a:schemeClr val="tx1"/>
                </a:solidFill>
                <a:effectLst/>
                <a:latin typeface="Arial" pitchFamily="34" charset="0"/>
                <a:ea typeface="+mn-ea"/>
                <a:cs typeface="Arial" pitchFamily="34" charset="0"/>
              </a:rPr>
              <a:t>Accessing your blobs, queues, and files</a:t>
            </a:r>
          </a:p>
          <a:p>
            <a:r>
              <a:rPr lang="en-GB" b="0" i="0" kern="1200" dirty="0" smtClean="0">
                <a:solidFill>
                  <a:schemeClr val="tx1"/>
                </a:solidFill>
                <a:effectLst/>
                <a:latin typeface="Arial" pitchFamily="34" charset="0"/>
                <a:ea typeface="+mn-ea"/>
                <a:cs typeface="Arial" pitchFamily="34" charset="0"/>
              </a:rPr>
              <a:t>Encryption</a:t>
            </a:r>
          </a:p>
          <a:p>
            <a:r>
              <a:rPr lang="en-GB" b="0" i="0" kern="1200" dirty="0" smtClean="0">
                <a:solidFill>
                  <a:schemeClr val="tx1"/>
                </a:solidFill>
                <a:effectLst/>
                <a:latin typeface="Arial" pitchFamily="34" charset="0"/>
                <a:ea typeface="+mn-ea"/>
                <a:cs typeface="Arial" pitchFamily="34" charset="0"/>
              </a:rPr>
              <a:t>Replication</a:t>
            </a:r>
          </a:p>
          <a:p>
            <a:r>
              <a:rPr lang="en-GB" b="0" i="0" kern="1200" dirty="0" smtClean="0">
                <a:solidFill>
                  <a:schemeClr val="tx1"/>
                </a:solidFill>
                <a:effectLst/>
                <a:latin typeface="Arial" pitchFamily="34" charset="0"/>
                <a:ea typeface="+mn-ea"/>
                <a:cs typeface="Arial" pitchFamily="34" charset="0"/>
              </a:rPr>
              <a:t>Transferring data into or out of storage</a:t>
            </a:r>
          </a:p>
          <a:p>
            <a:r>
              <a:rPr lang="en-GB" b="0" i="0" kern="1200" dirty="0" smtClean="0">
                <a:solidFill>
                  <a:schemeClr val="tx1"/>
                </a:solidFill>
                <a:effectLst/>
                <a:latin typeface="Arial" pitchFamily="34" charset="0"/>
                <a:ea typeface="+mn-ea"/>
                <a:cs typeface="Arial" pitchFamily="34" charset="0"/>
              </a:rPr>
              <a:t>Storage client libraries</a:t>
            </a:r>
            <a:endParaRPr lang="en-US" dirty="0"/>
          </a:p>
        </p:txBody>
      </p:sp>
    </p:spTree>
    <p:extLst>
      <p:ext uri="{BB962C8B-B14F-4D97-AF65-F5344CB8AC3E}">
        <p14:creationId xmlns:p14="http://schemas.microsoft.com/office/powerpoint/2010/main" val="2591551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Replication</a:t>
            </a:r>
            <a:endParaRPr lang="en-US" dirty="0"/>
          </a:p>
        </p:txBody>
      </p:sp>
      <p:sp>
        <p:nvSpPr>
          <p:cNvPr id="3" name="Content Placeholder 2"/>
          <p:cNvSpPr>
            <a:spLocks noGrp="1"/>
          </p:cNvSpPr>
          <p:nvPr>
            <p:ph idx="1"/>
          </p:nvPr>
        </p:nvSpPr>
        <p:spPr/>
        <p:txBody>
          <a:bodyPr/>
          <a:lstStyle/>
          <a:p>
            <a:r>
              <a:rPr lang="en-GB" dirty="0" smtClean="0"/>
              <a:t>In order to ensure that your data is durable, Azure Storage has the ability to keep (and manage) multiple copies of your data. This is called replication, or sometimes redundancy. </a:t>
            </a:r>
          </a:p>
          <a:p>
            <a:r>
              <a:rPr lang="en-GB" dirty="0" smtClean="0"/>
              <a:t>When you set up your storage account, you select a replication type. In most cases, this setting can be modified after the storage account is set up.</a:t>
            </a:r>
          </a:p>
          <a:p>
            <a:r>
              <a:rPr lang="en-GB" dirty="0" smtClean="0"/>
              <a:t>All storage accounts have locally redundant storage (LRS) which is designed to provide at least 99.999999999% (11 9's) durability of objects over a give year. </a:t>
            </a:r>
          </a:p>
          <a:p>
            <a:r>
              <a:rPr lang="en-GB" dirty="0" smtClean="0"/>
              <a:t>This means multiple copies of your data are managed by Azure Storage in the data </a:t>
            </a:r>
            <a:r>
              <a:rPr lang="en-GB" dirty="0" err="1" smtClean="0"/>
              <a:t>center</a:t>
            </a:r>
            <a:r>
              <a:rPr lang="en-GB" dirty="0" smtClean="0"/>
              <a:t> specified when the storage account was set up. </a:t>
            </a:r>
          </a:p>
          <a:p>
            <a:r>
              <a:rPr lang="en-GB" dirty="0" smtClean="0"/>
              <a:t>When changes are committed, all copies are updated before returning success. This means the replicas are always in sync. </a:t>
            </a:r>
          </a:p>
          <a:p>
            <a:r>
              <a:rPr lang="en-GB" dirty="0" smtClean="0"/>
              <a:t>Also, the copies reside in separate fault domains and upgrade domains, which means your data is available even if a storage node holding your data fails or is taken offline to be updated.</a:t>
            </a:r>
          </a:p>
        </p:txBody>
      </p:sp>
    </p:spTree>
    <p:extLst>
      <p:ext uri="{BB962C8B-B14F-4D97-AF65-F5344CB8AC3E}">
        <p14:creationId xmlns:p14="http://schemas.microsoft.com/office/powerpoint/2010/main" val="3224953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Locally redundant storage (LRS)</a:t>
            </a:r>
            <a:endParaRPr lang="en-US" dirty="0"/>
          </a:p>
        </p:txBody>
      </p:sp>
      <p:sp>
        <p:nvSpPr>
          <p:cNvPr id="3" name="Content Placeholder 2"/>
          <p:cNvSpPr>
            <a:spLocks noGrp="1"/>
          </p:cNvSpPr>
          <p:nvPr>
            <p:ph idx="1"/>
          </p:nvPr>
        </p:nvSpPr>
        <p:spPr/>
        <p:txBody>
          <a:bodyPr/>
          <a:lstStyle/>
          <a:p>
            <a:r>
              <a:rPr lang="en-GB" dirty="0" smtClean="0"/>
              <a:t>As explained above, with LRS you have multiple copies of your data in a single </a:t>
            </a:r>
            <a:r>
              <a:rPr lang="en-GB" dirty="0" err="1" smtClean="0"/>
              <a:t>datacenter</a:t>
            </a:r>
            <a:r>
              <a:rPr lang="en-GB" dirty="0" smtClean="0"/>
              <a:t>. </a:t>
            </a:r>
          </a:p>
          <a:p>
            <a:r>
              <a:rPr lang="en-GB" dirty="0" smtClean="0"/>
              <a:t>This handles the problem of data becoming unavailable if a storage node fails or is taken offline to be updated, but not the case of an entire </a:t>
            </a:r>
            <a:r>
              <a:rPr lang="en-GB" dirty="0" err="1" smtClean="0"/>
              <a:t>datacenter</a:t>
            </a:r>
            <a:r>
              <a:rPr lang="en-GB" dirty="0" smtClean="0"/>
              <a:t> becoming unavailable.</a:t>
            </a:r>
          </a:p>
          <a:p>
            <a:endParaRPr lang="en-GB" dirty="0" smtClean="0"/>
          </a:p>
        </p:txBody>
      </p:sp>
    </p:spTree>
    <p:extLst>
      <p:ext uri="{BB962C8B-B14F-4D97-AF65-F5344CB8AC3E}">
        <p14:creationId xmlns:p14="http://schemas.microsoft.com/office/powerpoint/2010/main" val="4057254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Zone redundant storage (ZRS)</a:t>
            </a:r>
            <a:endParaRPr lang="en-US" dirty="0"/>
          </a:p>
        </p:txBody>
      </p:sp>
      <p:sp>
        <p:nvSpPr>
          <p:cNvPr id="3" name="Content Placeholder 2"/>
          <p:cNvSpPr>
            <a:spLocks noGrp="1"/>
          </p:cNvSpPr>
          <p:nvPr>
            <p:ph idx="1"/>
          </p:nvPr>
        </p:nvSpPr>
        <p:spPr/>
        <p:txBody>
          <a:bodyPr/>
          <a:lstStyle/>
          <a:p>
            <a:r>
              <a:rPr lang="en-GB" dirty="0" smtClean="0"/>
              <a:t>Zone-redundant storage (ZRS) is designed to provide at least 99.9999999999% (12 9's) durability of objects over a given year by maintaining local copies of your data as well as another set of copies of your data. </a:t>
            </a:r>
          </a:p>
          <a:p>
            <a:r>
              <a:rPr lang="en-GB" dirty="0" smtClean="0"/>
              <a:t>The second set of copies is replicated asynchronously across </a:t>
            </a:r>
            <a:r>
              <a:rPr lang="en-GB" dirty="0" err="1" smtClean="0"/>
              <a:t>datacenters</a:t>
            </a:r>
            <a:r>
              <a:rPr lang="en-GB" dirty="0" smtClean="0"/>
              <a:t> within one or two regions. </a:t>
            </a:r>
          </a:p>
          <a:p>
            <a:r>
              <a:rPr lang="en-GB" dirty="0" smtClean="0"/>
              <a:t>Note that ZRS is only available for block blobs in general-purpose storage accounts. </a:t>
            </a:r>
          </a:p>
          <a:p>
            <a:r>
              <a:rPr lang="en-GB" dirty="0" smtClean="0"/>
              <a:t>Also, once you have created your storage account and selected ZRS, you cannot convert it to use to any other type of replication, or vice versa.</a:t>
            </a:r>
          </a:p>
          <a:p>
            <a:r>
              <a:rPr lang="en-GB" dirty="0" smtClean="0"/>
              <a:t>ZRS accounts provide higher durability than LRS, but ZRS accounts do not have metrics or logging capability.</a:t>
            </a:r>
          </a:p>
        </p:txBody>
      </p:sp>
    </p:spTree>
    <p:extLst>
      <p:ext uri="{BB962C8B-B14F-4D97-AF65-F5344CB8AC3E}">
        <p14:creationId xmlns:p14="http://schemas.microsoft.com/office/powerpoint/2010/main" val="4036998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Geo-redundant storage (GRS)</a:t>
            </a:r>
            <a:endParaRPr lang="en-US" dirty="0"/>
          </a:p>
        </p:txBody>
      </p:sp>
      <p:sp>
        <p:nvSpPr>
          <p:cNvPr id="3" name="Content Placeholder 2"/>
          <p:cNvSpPr>
            <a:spLocks noGrp="1"/>
          </p:cNvSpPr>
          <p:nvPr>
            <p:ph idx="1"/>
          </p:nvPr>
        </p:nvSpPr>
        <p:spPr/>
        <p:txBody>
          <a:bodyPr/>
          <a:lstStyle/>
          <a:p>
            <a:r>
              <a:rPr lang="en-GB" dirty="0" smtClean="0"/>
              <a:t>Geo-redundant storage (GRS) is designed to provide 99.99999999999999% (16 9's) durability of objects over a given year by maintaining the local copies of your data in a primary region plus another set of copies of your data in a secondary region hundreds of miles away from the primary region. </a:t>
            </a:r>
          </a:p>
          <a:p>
            <a:r>
              <a:rPr lang="en-GB" dirty="0" smtClean="0"/>
              <a:t>In the event of a failure at the primary region, Azure Storage will fail over to the secondary region.</a:t>
            </a:r>
          </a:p>
          <a:p>
            <a:endParaRPr lang="en-GB" dirty="0" smtClean="0"/>
          </a:p>
        </p:txBody>
      </p:sp>
    </p:spTree>
    <p:extLst>
      <p:ext uri="{BB962C8B-B14F-4D97-AF65-F5344CB8AC3E}">
        <p14:creationId xmlns:p14="http://schemas.microsoft.com/office/powerpoint/2010/main" val="3115847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Read-access geo-redundant storage (RA-GRS)</a:t>
            </a:r>
            <a:endParaRPr lang="en-US" dirty="0"/>
          </a:p>
        </p:txBody>
      </p:sp>
      <p:sp>
        <p:nvSpPr>
          <p:cNvPr id="3" name="Content Placeholder 2"/>
          <p:cNvSpPr>
            <a:spLocks noGrp="1"/>
          </p:cNvSpPr>
          <p:nvPr>
            <p:ph idx="1"/>
          </p:nvPr>
        </p:nvSpPr>
        <p:spPr/>
        <p:txBody>
          <a:bodyPr/>
          <a:lstStyle/>
          <a:p>
            <a:r>
              <a:rPr lang="en-GB" dirty="0" smtClean="0"/>
              <a:t>Read-access geo-redundant storage is exactly like GRS except that you get read access to the data in the secondary location. </a:t>
            </a:r>
          </a:p>
          <a:p>
            <a:r>
              <a:rPr lang="en-GB" dirty="0" smtClean="0"/>
              <a:t>If the primary data </a:t>
            </a:r>
            <a:r>
              <a:rPr lang="en-GB" dirty="0" err="1" smtClean="0"/>
              <a:t>center</a:t>
            </a:r>
            <a:r>
              <a:rPr lang="en-GB" dirty="0" smtClean="0"/>
              <a:t> becomes unavailable temporarily, you can continue to read the data from the secondary location. </a:t>
            </a:r>
          </a:p>
          <a:p>
            <a:r>
              <a:rPr lang="en-GB" dirty="0" smtClean="0"/>
              <a:t>For example, you could have a web application that changes into read-only mode and points to the secondary copy, allowing some access even though updates are not available.</a:t>
            </a:r>
          </a:p>
          <a:p>
            <a:endParaRPr lang="en-GB" dirty="0" smtClean="0"/>
          </a:p>
        </p:txBody>
      </p:sp>
    </p:spTree>
    <p:extLst>
      <p:ext uri="{BB962C8B-B14F-4D97-AF65-F5344CB8AC3E}">
        <p14:creationId xmlns:p14="http://schemas.microsoft.com/office/powerpoint/2010/main" val="1331382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Transferring data to and from Azure Storage</a:t>
            </a:r>
            <a:endParaRPr lang="en-US" dirty="0"/>
          </a:p>
        </p:txBody>
      </p:sp>
      <p:sp>
        <p:nvSpPr>
          <p:cNvPr id="3" name="Content Placeholder 2"/>
          <p:cNvSpPr>
            <a:spLocks noGrp="1"/>
          </p:cNvSpPr>
          <p:nvPr>
            <p:ph idx="1"/>
          </p:nvPr>
        </p:nvSpPr>
        <p:spPr/>
        <p:txBody>
          <a:bodyPr/>
          <a:lstStyle/>
          <a:p>
            <a:r>
              <a:rPr lang="en-GB" dirty="0" smtClean="0"/>
              <a:t>You can use the </a:t>
            </a:r>
            <a:r>
              <a:rPr lang="en-GB" dirty="0" err="1" smtClean="0"/>
              <a:t>AzCopy</a:t>
            </a:r>
            <a:r>
              <a:rPr lang="en-GB" dirty="0" smtClean="0"/>
              <a:t> command-line utility to copy blob, and file data within your storage account or across storage accounts.</a:t>
            </a:r>
          </a:p>
          <a:p>
            <a:r>
              <a:rPr lang="en-GB" dirty="0" err="1" smtClean="0"/>
              <a:t>AzCopy</a:t>
            </a:r>
            <a:r>
              <a:rPr lang="en-GB" dirty="0" smtClean="0"/>
              <a:t> is built on top of the Azure Data Movement Library, which is currently available in preview.</a:t>
            </a:r>
          </a:p>
          <a:p>
            <a:pPr marL="0" indent="0">
              <a:buNone/>
            </a:pPr>
            <a:endParaRPr lang="en-GB" dirty="0" smtClean="0"/>
          </a:p>
          <a:p>
            <a:r>
              <a:rPr lang="en-GB" dirty="0" smtClean="0"/>
              <a:t>The Azure Import/Export service can be used to import or export large amounts of blob data to or from your storage account. </a:t>
            </a:r>
          </a:p>
          <a:p>
            <a:pPr lvl="2"/>
            <a:r>
              <a:rPr lang="en-GB" dirty="0" smtClean="0"/>
              <a:t>You prepare and mail multiple hard drives to an Azure data </a:t>
            </a:r>
            <a:r>
              <a:rPr lang="en-GB" dirty="0" err="1" smtClean="0"/>
              <a:t>center</a:t>
            </a:r>
            <a:r>
              <a:rPr lang="en-GB" dirty="0" smtClean="0"/>
              <a:t>, where they will transfer the data to/from the hard drives and send the hard drives back to you. </a:t>
            </a:r>
          </a:p>
        </p:txBody>
      </p:sp>
    </p:spTree>
    <p:extLst>
      <p:ext uri="{BB962C8B-B14F-4D97-AF65-F5344CB8AC3E}">
        <p14:creationId xmlns:p14="http://schemas.microsoft.com/office/powerpoint/2010/main" val="4054963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Storage APIs, libraries, and tools</a:t>
            </a:r>
            <a:endParaRPr lang="en-US" dirty="0"/>
          </a:p>
        </p:txBody>
      </p:sp>
      <p:sp>
        <p:nvSpPr>
          <p:cNvPr id="3" name="Content Placeholder 2"/>
          <p:cNvSpPr>
            <a:spLocks noGrp="1"/>
          </p:cNvSpPr>
          <p:nvPr>
            <p:ph idx="1"/>
          </p:nvPr>
        </p:nvSpPr>
        <p:spPr/>
        <p:txBody>
          <a:bodyPr/>
          <a:lstStyle/>
          <a:p>
            <a:pPr lvl="0"/>
            <a:r>
              <a:rPr lang="en-GB" dirty="0" smtClean="0"/>
              <a:t>Azure Storage resources can be accessed by any language that can make HTTP/HTTPS requests. </a:t>
            </a:r>
          </a:p>
          <a:p>
            <a:pPr lvl="0"/>
            <a:r>
              <a:rPr lang="en-GB" dirty="0" smtClean="0"/>
              <a:t>Additionally, Azure Storage offers programming libraries for several popular languages. </a:t>
            </a:r>
          </a:p>
          <a:p>
            <a:pPr lvl="0"/>
            <a:r>
              <a:rPr lang="en-GB" dirty="0" smtClean="0"/>
              <a:t>These libraries simplify many aspects of working with Azure Storage by handling details such as synchronous and asynchronous invocation, batching of operations, exception management, automatic retries, operational </a:t>
            </a:r>
            <a:r>
              <a:rPr lang="en-GB" dirty="0" err="1" smtClean="0"/>
              <a:t>behavior</a:t>
            </a:r>
            <a:r>
              <a:rPr lang="en-GB" dirty="0" smtClean="0"/>
              <a:t>, and so forth. </a:t>
            </a:r>
          </a:p>
          <a:p>
            <a:pPr lvl="0"/>
            <a:endParaRPr lang="en-US" dirty="0"/>
          </a:p>
        </p:txBody>
      </p:sp>
    </p:spTree>
    <p:extLst>
      <p:ext uri="{BB962C8B-B14F-4D97-AF65-F5344CB8AC3E}">
        <p14:creationId xmlns:p14="http://schemas.microsoft.com/office/powerpoint/2010/main" val="2873982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8911647"/>
              </p:ext>
            </p:extLst>
          </p:nvPr>
        </p:nvGraphicFramePr>
        <p:xfrm>
          <a:off x="443877" y="650530"/>
          <a:ext cx="11343933" cy="5778301"/>
        </p:xfrm>
        <a:graphic>
          <a:graphicData uri="http://schemas.openxmlformats.org/drawingml/2006/table">
            <a:tbl>
              <a:tblPr/>
              <a:tblGrid>
                <a:gridCol w="2637253">
                  <a:extLst>
                    <a:ext uri="{9D8B030D-6E8A-4147-A177-3AD203B41FA5}">
                      <a16:colId xmlns:a16="http://schemas.microsoft.com/office/drawing/2014/main" val="2649742451"/>
                    </a:ext>
                  </a:extLst>
                </a:gridCol>
                <a:gridCol w="3558209">
                  <a:extLst>
                    <a:ext uri="{9D8B030D-6E8A-4147-A177-3AD203B41FA5}">
                      <a16:colId xmlns:a16="http://schemas.microsoft.com/office/drawing/2014/main" val="3899711478"/>
                    </a:ext>
                  </a:extLst>
                </a:gridCol>
                <a:gridCol w="5148471">
                  <a:extLst>
                    <a:ext uri="{9D8B030D-6E8A-4147-A177-3AD203B41FA5}">
                      <a16:colId xmlns:a16="http://schemas.microsoft.com/office/drawing/2014/main" val="3527683231"/>
                    </a:ext>
                  </a:extLst>
                </a:gridCol>
              </a:tblGrid>
              <a:tr h="221951">
                <a:tc>
                  <a:txBody>
                    <a:bodyPr/>
                    <a:lstStyle/>
                    <a:p>
                      <a:pPr algn="l" fontAlgn="b"/>
                      <a:r>
                        <a:rPr lang="en-US" sz="1600" b="0">
                          <a:effectLst/>
                          <a:latin typeface="Arial Narrow" panose="020B0606020202030204" pitchFamily="34" charset="0"/>
                        </a:rPr>
                        <a:t>Feature</a:t>
                      </a:r>
                    </a:p>
                  </a:txBody>
                  <a:tcPr marL="17347" marR="17347" marT="13010" marB="1301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Arial Narrow" panose="020B0606020202030204" pitchFamily="34" charset="0"/>
                        </a:rPr>
                        <a:t>Description</a:t>
                      </a:r>
                    </a:p>
                  </a:txBody>
                  <a:tcPr marL="17347" marR="17347" marT="13010" marB="1301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Arial Narrow" panose="020B0606020202030204" pitchFamily="34" charset="0"/>
                        </a:rPr>
                        <a:t>When to use</a:t>
                      </a:r>
                    </a:p>
                  </a:txBody>
                  <a:tcPr marL="17347" marR="17347" marT="13010" marB="1301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147119590"/>
                  </a:ext>
                </a:extLst>
              </a:tr>
              <a:tr h="2280052">
                <a:tc>
                  <a:txBody>
                    <a:bodyPr/>
                    <a:lstStyle/>
                    <a:p>
                      <a:pPr fontAlgn="t"/>
                      <a:r>
                        <a:rPr lang="en-US" sz="1600" b="1">
                          <a:effectLst/>
                          <a:latin typeface="Arial Narrow" panose="020B0606020202030204" pitchFamily="34" charset="0"/>
                        </a:rPr>
                        <a:t>Azure Files</a:t>
                      </a:r>
                      <a:endParaRPr lang="en-US" sz="1600">
                        <a:effectLst/>
                        <a:latin typeface="Arial Narrow" panose="020B0606020202030204" pitchFamily="34" charset="0"/>
                      </a:endParaRP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dirty="0">
                          <a:effectLst/>
                          <a:latin typeface="Arial Narrow" panose="020B0606020202030204" pitchFamily="34" charset="0"/>
                        </a:rPr>
                        <a:t>Provides an SMB interface, client libraries, and a </a:t>
                      </a:r>
                      <a:r>
                        <a:rPr lang="en-GB" sz="1600" u="none" strike="noStrike" dirty="0">
                          <a:solidFill>
                            <a:srgbClr val="0078D7"/>
                          </a:solidFill>
                          <a:effectLst/>
                          <a:latin typeface="Arial Narrow" panose="020B0606020202030204" pitchFamily="34" charset="0"/>
                        </a:rPr>
                        <a:t>REST interface</a:t>
                      </a:r>
                      <a:r>
                        <a:rPr lang="en-GB" sz="1600" dirty="0">
                          <a:effectLst/>
                          <a:latin typeface="Arial Narrow" panose="020B0606020202030204" pitchFamily="34" charset="0"/>
                        </a:rPr>
                        <a:t> that allows access from anywhere to stored files.</a:t>
                      </a: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latin typeface="Arial Narrow" panose="020B0606020202030204" pitchFamily="34" charset="0"/>
                        </a:rPr>
                        <a:t>You want to "lift and shift" an application to the cloud which already uses the native file system APIs to share data between it and other applications running in Azure.</a:t>
                      </a:r>
                      <a:br>
                        <a:rPr lang="en-GB" sz="1600">
                          <a:effectLst/>
                          <a:latin typeface="Arial Narrow" panose="020B0606020202030204" pitchFamily="34" charset="0"/>
                        </a:rPr>
                      </a:br>
                      <a:r>
                        <a:rPr lang="en-GB" sz="1600">
                          <a:effectLst/>
                          <a:latin typeface="Arial Narrow" panose="020B0606020202030204" pitchFamily="34" charset="0"/>
                        </a:rPr>
                        <a:t/>
                      </a:r>
                      <a:br>
                        <a:rPr lang="en-GB" sz="1600">
                          <a:effectLst/>
                          <a:latin typeface="Arial Narrow" panose="020B0606020202030204" pitchFamily="34" charset="0"/>
                        </a:rPr>
                      </a:br>
                      <a:r>
                        <a:rPr lang="en-GB" sz="1600">
                          <a:effectLst/>
                          <a:latin typeface="Arial Narrow" panose="020B0606020202030204" pitchFamily="34" charset="0"/>
                        </a:rPr>
                        <a:t>You want to store development and debugging tools that need to be accessed from many virtual machines.</a:t>
                      </a: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991246020"/>
                  </a:ext>
                </a:extLst>
              </a:tr>
              <a:tr h="1311532">
                <a:tc>
                  <a:txBody>
                    <a:bodyPr/>
                    <a:lstStyle/>
                    <a:p>
                      <a:pPr fontAlgn="t"/>
                      <a:r>
                        <a:rPr lang="en-US" sz="1600" b="1">
                          <a:effectLst/>
                          <a:latin typeface="Arial Narrow" panose="020B0606020202030204" pitchFamily="34" charset="0"/>
                        </a:rPr>
                        <a:t>Azure Blobs</a:t>
                      </a:r>
                      <a:endParaRPr lang="en-US" sz="1600">
                        <a:effectLst/>
                        <a:latin typeface="Arial Narrow" panose="020B0606020202030204" pitchFamily="34" charset="0"/>
                      </a:endParaRP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dirty="0">
                          <a:effectLst/>
                          <a:latin typeface="Arial Narrow" panose="020B0606020202030204" pitchFamily="34" charset="0"/>
                        </a:rPr>
                        <a:t>Provides client libraries and a </a:t>
                      </a:r>
                      <a:r>
                        <a:rPr lang="en-GB" sz="1600" u="none" strike="noStrike" dirty="0">
                          <a:solidFill>
                            <a:srgbClr val="0078D7"/>
                          </a:solidFill>
                          <a:effectLst/>
                          <a:latin typeface="Arial Narrow" panose="020B0606020202030204" pitchFamily="34" charset="0"/>
                        </a:rPr>
                        <a:t>REST interface</a:t>
                      </a:r>
                      <a:r>
                        <a:rPr lang="en-GB" sz="1600" dirty="0">
                          <a:effectLst/>
                          <a:latin typeface="Arial Narrow" panose="020B0606020202030204" pitchFamily="34" charset="0"/>
                        </a:rPr>
                        <a:t> that allows unstructured data to be stored and accessed at a massive scale in block blobs.</a:t>
                      </a: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latin typeface="Arial Narrow" panose="020B0606020202030204" pitchFamily="34" charset="0"/>
                        </a:rPr>
                        <a:t>You want your application to support streaming and random access scenarios.</a:t>
                      </a:r>
                      <a:br>
                        <a:rPr lang="en-GB" sz="1600">
                          <a:effectLst/>
                          <a:latin typeface="Arial Narrow" panose="020B0606020202030204" pitchFamily="34" charset="0"/>
                        </a:rPr>
                      </a:br>
                      <a:r>
                        <a:rPr lang="en-GB" sz="1600">
                          <a:effectLst/>
                          <a:latin typeface="Arial Narrow" panose="020B0606020202030204" pitchFamily="34" charset="0"/>
                        </a:rPr>
                        <a:t/>
                      </a:r>
                      <a:br>
                        <a:rPr lang="en-GB" sz="1600">
                          <a:effectLst/>
                          <a:latin typeface="Arial Narrow" panose="020B0606020202030204" pitchFamily="34" charset="0"/>
                        </a:rPr>
                      </a:br>
                      <a:r>
                        <a:rPr lang="en-GB" sz="1600">
                          <a:effectLst/>
                          <a:latin typeface="Arial Narrow" panose="020B0606020202030204" pitchFamily="34" charset="0"/>
                        </a:rPr>
                        <a:t>You want to be able to access application data from anywhere.</a:t>
                      </a: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89898712"/>
                  </a:ext>
                </a:extLst>
              </a:tr>
              <a:tr h="1916857">
                <a:tc>
                  <a:txBody>
                    <a:bodyPr/>
                    <a:lstStyle/>
                    <a:p>
                      <a:pPr fontAlgn="t"/>
                      <a:r>
                        <a:rPr lang="en-US" sz="1600" b="1">
                          <a:effectLst/>
                          <a:latin typeface="Arial Narrow" panose="020B0606020202030204" pitchFamily="34" charset="0"/>
                        </a:rPr>
                        <a:t>Azure Disks</a:t>
                      </a:r>
                      <a:endParaRPr lang="en-US" sz="1600">
                        <a:effectLst/>
                        <a:latin typeface="Arial Narrow" panose="020B0606020202030204" pitchFamily="34" charset="0"/>
                      </a:endParaRP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dirty="0">
                          <a:effectLst/>
                          <a:latin typeface="Arial Narrow" panose="020B0606020202030204" pitchFamily="34" charset="0"/>
                        </a:rPr>
                        <a:t>Provides client libraries and a </a:t>
                      </a:r>
                      <a:r>
                        <a:rPr lang="en-GB" sz="1600" u="none" strike="noStrike" dirty="0">
                          <a:solidFill>
                            <a:srgbClr val="0078D7"/>
                          </a:solidFill>
                          <a:effectLst/>
                          <a:latin typeface="Arial Narrow" panose="020B0606020202030204" pitchFamily="34" charset="0"/>
                        </a:rPr>
                        <a:t>REST interface</a:t>
                      </a:r>
                      <a:r>
                        <a:rPr lang="en-GB" sz="1600" dirty="0">
                          <a:effectLst/>
                          <a:latin typeface="Arial Narrow" panose="020B0606020202030204" pitchFamily="34" charset="0"/>
                        </a:rPr>
                        <a:t> that allows data to be persistently stored and accessed from an attached virtual hard disk.</a:t>
                      </a: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dirty="0">
                          <a:effectLst/>
                          <a:latin typeface="Arial Narrow" panose="020B0606020202030204" pitchFamily="34" charset="0"/>
                        </a:rPr>
                        <a:t>You want to lift and shift applications that use native file system APIs to read and write data to persistent disks.</a:t>
                      </a:r>
                      <a:br>
                        <a:rPr lang="en-GB" sz="1600" dirty="0">
                          <a:effectLst/>
                          <a:latin typeface="Arial Narrow" panose="020B0606020202030204" pitchFamily="34" charset="0"/>
                        </a:rPr>
                      </a:br>
                      <a:r>
                        <a:rPr lang="en-GB" sz="1600" dirty="0">
                          <a:effectLst/>
                          <a:latin typeface="Arial Narrow" panose="020B0606020202030204" pitchFamily="34" charset="0"/>
                        </a:rPr>
                        <a:t/>
                      </a:r>
                      <a:br>
                        <a:rPr lang="en-GB" sz="1600" dirty="0">
                          <a:effectLst/>
                          <a:latin typeface="Arial Narrow" panose="020B0606020202030204" pitchFamily="34" charset="0"/>
                        </a:rPr>
                      </a:br>
                      <a:r>
                        <a:rPr lang="en-GB" sz="1600" dirty="0">
                          <a:effectLst/>
                          <a:latin typeface="Arial Narrow" panose="020B0606020202030204" pitchFamily="34" charset="0"/>
                        </a:rPr>
                        <a:t>You want to store data that is not required to be accessed from outside the virtual machine to which the disk is attached.</a:t>
                      </a:r>
                    </a:p>
                  </a:txBody>
                  <a:tcPr marL="17347" marR="17347" marT="13010" marB="1301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37206096"/>
                  </a:ext>
                </a:extLst>
              </a:tr>
            </a:tbl>
          </a:graphicData>
        </a:graphic>
      </p:graphicFrame>
    </p:spTree>
    <p:extLst>
      <p:ext uri="{BB962C8B-B14F-4D97-AF65-F5344CB8AC3E}">
        <p14:creationId xmlns:p14="http://schemas.microsoft.com/office/powerpoint/2010/main" val="726817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82765007"/>
              </p:ext>
            </p:extLst>
          </p:nvPr>
        </p:nvGraphicFramePr>
        <p:xfrm>
          <a:off x="655984" y="471628"/>
          <a:ext cx="10919721" cy="5865635"/>
        </p:xfrm>
        <a:graphic>
          <a:graphicData uri="http://schemas.openxmlformats.org/drawingml/2006/table">
            <a:tbl>
              <a:tblPr/>
              <a:tblGrid>
                <a:gridCol w="2345633">
                  <a:extLst>
                    <a:ext uri="{9D8B030D-6E8A-4147-A177-3AD203B41FA5}">
                      <a16:colId xmlns:a16="http://schemas.microsoft.com/office/drawing/2014/main" val="4287788994"/>
                    </a:ext>
                  </a:extLst>
                </a:gridCol>
                <a:gridCol w="3955774">
                  <a:extLst>
                    <a:ext uri="{9D8B030D-6E8A-4147-A177-3AD203B41FA5}">
                      <a16:colId xmlns:a16="http://schemas.microsoft.com/office/drawing/2014/main" val="140973925"/>
                    </a:ext>
                  </a:extLst>
                </a:gridCol>
                <a:gridCol w="4618314">
                  <a:extLst>
                    <a:ext uri="{9D8B030D-6E8A-4147-A177-3AD203B41FA5}">
                      <a16:colId xmlns:a16="http://schemas.microsoft.com/office/drawing/2014/main" val="1198252366"/>
                    </a:ext>
                  </a:extLst>
                </a:gridCol>
              </a:tblGrid>
              <a:tr h="274609">
                <a:tc>
                  <a:txBody>
                    <a:bodyPr/>
                    <a:lstStyle/>
                    <a:p>
                      <a:pPr fontAlgn="t"/>
                      <a:r>
                        <a:rPr lang="en-US" sz="1400" b="1" dirty="0">
                          <a:effectLst/>
                          <a:latin typeface="Arial Narrow" panose="020B0606020202030204" pitchFamily="34" charset="0"/>
                        </a:rPr>
                        <a:t>Attribute</a:t>
                      </a:r>
                      <a:endParaRPr lang="en-US" sz="1400" dirty="0">
                        <a:effectLst/>
                        <a:latin typeface="Arial Narrow" panose="020B0606020202030204" pitchFamily="34" charset="0"/>
                      </a:endParaRP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a:effectLst/>
                          <a:latin typeface="Arial Narrow" panose="020B0606020202030204" pitchFamily="34" charset="0"/>
                        </a:rPr>
                        <a:t>Azure Blobs</a:t>
                      </a:r>
                      <a:endParaRPr lang="en-US" sz="1400">
                        <a:effectLst/>
                        <a:latin typeface="Arial Narrow" panose="020B0606020202030204" pitchFamily="34" charset="0"/>
                      </a:endParaRP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a:effectLst/>
                          <a:latin typeface="Arial Narrow" panose="020B0606020202030204" pitchFamily="34" charset="0"/>
                        </a:rPr>
                        <a:t>Azure Files</a:t>
                      </a:r>
                      <a:endParaRPr lang="en-US" sz="1400">
                        <a:effectLst/>
                        <a:latin typeface="Arial Narrow" panose="020B0606020202030204" pitchFamily="34" charset="0"/>
                      </a:endParaRP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98760416"/>
                  </a:ext>
                </a:extLst>
              </a:tr>
              <a:tr h="433218">
                <a:tc>
                  <a:txBody>
                    <a:bodyPr/>
                    <a:lstStyle/>
                    <a:p>
                      <a:pPr fontAlgn="t"/>
                      <a:r>
                        <a:rPr lang="en-US" sz="1400">
                          <a:effectLst/>
                          <a:latin typeface="Arial Narrow" panose="020B0606020202030204" pitchFamily="34" charset="0"/>
                        </a:rPr>
                        <a:t>Durability options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a:effectLst/>
                          <a:latin typeface="Arial Narrow" panose="020B0606020202030204" pitchFamily="34" charset="0"/>
                        </a:rPr>
                        <a:t>LRS, ZRS, GRS (and RA-GRS for higher availability)</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latin typeface="Arial Narrow" panose="020B0606020202030204" pitchFamily="34" charset="0"/>
                        </a:rPr>
                        <a:t>LRS, GRS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98657122"/>
                  </a:ext>
                </a:extLst>
              </a:tr>
              <a:tr h="750435">
                <a:tc>
                  <a:txBody>
                    <a:bodyPr/>
                    <a:lstStyle/>
                    <a:p>
                      <a:pPr fontAlgn="t"/>
                      <a:r>
                        <a:rPr lang="en-US" sz="1400">
                          <a:effectLst/>
                          <a:latin typeface="Arial Narrow" panose="020B0606020202030204" pitchFamily="34" charset="0"/>
                        </a:rPr>
                        <a:t>Accessibility</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latin typeface="Arial Narrow" panose="020B0606020202030204" pitchFamily="34" charset="0"/>
                        </a:rPr>
                        <a:t>REST APIs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dirty="0">
                          <a:effectLst/>
                          <a:latin typeface="Arial Narrow" panose="020B0606020202030204" pitchFamily="34" charset="0"/>
                        </a:rPr>
                        <a:t>REST APIs</a:t>
                      </a:r>
                      <a:br>
                        <a:rPr lang="en-GB" sz="1400" dirty="0">
                          <a:effectLst/>
                          <a:latin typeface="Arial Narrow" panose="020B0606020202030204" pitchFamily="34" charset="0"/>
                        </a:rPr>
                      </a:br>
                      <a:r>
                        <a:rPr lang="en-GB" sz="1400" dirty="0">
                          <a:effectLst/>
                          <a:latin typeface="Arial Narrow" panose="020B0606020202030204" pitchFamily="34" charset="0"/>
                        </a:rPr>
                        <a:t/>
                      </a:r>
                      <a:br>
                        <a:rPr lang="en-GB" sz="1400" dirty="0">
                          <a:effectLst/>
                          <a:latin typeface="Arial Narrow" panose="020B0606020202030204" pitchFamily="34" charset="0"/>
                        </a:rPr>
                      </a:br>
                      <a:r>
                        <a:rPr lang="en-GB" sz="1400" dirty="0">
                          <a:effectLst/>
                          <a:latin typeface="Arial Narrow" panose="020B0606020202030204" pitchFamily="34" charset="0"/>
                        </a:rPr>
                        <a:t>SMB 2.1 and SMB 3.0 (standard file system APIs)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30276201"/>
                  </a:ext>
                </a:extLst>
              </a:tr>
              <a:tr h="909044">
                <a:tc>
                  <a:txBody>
                    <a:bodyPr/>
                    <a:lstStyle/>
                    <a:p>
                      <a:pPr fontAlgn="t"/>
                      <a:r>
                        <a:rPr lang="en-US" sz="1400" dirty="0">
                          <a:effectLst/>
                          <a:latin typeface="Arial Narrow" panose="020B0606020202030204" pitchFamily="34" charset="0"/>
                        </a:rPr>
                        <a:t>Connectivity</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latin typeface="Arial Narrow" panose="020B0606020202030204" pitchFamily="34" charset="0"/>
                        </a:rPr>
                        <a:t>REST APIs -- Worldwide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dirty="0">
                          <a:effectLst/>
                          <a:latin typeface="Arial Narrow" panose="020B0606020202030204" pitchFamily="34" charset="0"/>
                        </a:rPr>
                        <a:t>REST APIs - Worldwide</a:t>
                      </a:r>
                      <a:br>
                        <a:rPr lang="en-GB" sz="1400" dirty="0">
                          <a:effectLst/>
                          <a:latin typeface="Arial Narrow" panose="020B0606020202030204" pitchFamily="34" charset="0"/>
                        </a:rPr>
                      </a:br>
                      <a:r>
                        <a:rPr lang="en-GB" sz="1400" dirty="0">
                          <a:effectLst/>
                          <a:latin typeface="Arial Narrow" panose="020B0606020202030204" pitchFamily="34" charset="0"/>
                        </a:rPr>
                        <a:t/>
                      </a:r>
                      <a:br>
                        <a:rPr lang="en-GB" sz="1400" dirty="0">
                          <a:effectLst/>
                          <a:latin typeface="Arial Narrow" panose="020B0606020202030204" pitchFamily="34" charset="0"/>
                        </a:rPr>
                      </a:br>
                      <a:r>
                        <a:rPr lang="en-GB" sz="1400" dirty="0">
                          <a:effectLst/>
                          <a:latin typeface="Arial Narrow" panose="020B0606020202030204" pitchFamily="34" charset="0"/>
                        </a:rPr>
                        <a:t>SMB 2.1 -- Within region</a:t>
                      </a:r>
                      <a:br>
                        <a:rPr lang="en-GB" sz="1400" dirty="0">
                          <a:effectLst/>
                          <a:latin typeface="Arial Narrow" panose="020B0606020202030204" pitchFamily="34" charset="0"/>
                        </a:rPr>
                      </a:br>
                      <a:r>
                        <a:rPr lang="en-GB" sz="1400" dirty="0">
                          <a:effectLst/>
                          <a:latin typeface="Arial Narrow" panose="020B0606020202030204" pitchFamily="34" charset="0"/>
                        </a:rPr>
                        <a:t/>
                      </a:r>
                      <a:br>
                        <a:rPr lang="en-GB" sz="1400" dirty="0">
                          <a:effectLst/>
                          <a:latin typeface="Arial Narrow" panose="020B0606020202030204" pitchFamily="34" charset="0"/>
                        </a:rPr>
                      </a:br>
                      <a:r>
                        <a:rPr lang="en-GB" sz="1400" dirty="0">
                          <a:effectLst/>
                          <a:latin typeface="Arial Narrow" panose="020B0606020202030204" pitchFamily="34" charset="0"/>
                        </a:rPr>
                        <a:t>SMB 3.0 -- Worldwide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38412430"/>
                  </a:ext>
                </a:extLst>
              </a:tr>
              <a:tr h="1067653">
                <a:tc>
                  <a:txBody>
                    <a:bodyPr/>
                    <a:lstStyle/>
                    <a:p>
                      <a:pPr fontAlgn="t"/>
                      <a:r>
                        <a:rPr lang="en-US" sz="1400">
                          <a:effectLst/>
                          <a:latin typeface="Arial Narrow" panose="020B0606020202030204" pitchFamily="34" charset="0"/>
                        </a:rPr>
                        <a:t>Endpoints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latin typeface="Arial Narrow" panose="020B0606020202030204" pitchFamily="34" charset="0"/>
                        </a:rPr>
                        <a:t>http://myaccount.blob.core.windows.net/mycontainer/myblob</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latin typeface="Arial Narrow" panose="020B0606020202030204" pitchFamily="34" charset="0"/>
                        </a:rPr>
                        <a:t>\\myaccount.file.core.windows.net\myshare\myfile.txt</a:t>
                      </a:r>
                      <a:br>
                        <a:rPr lang="en-US" sz="1400" dirty="0">
                          <a:effectLst/>
                          <a:latin typeface="Arial Narrow" panose="020B0606020202030204" pitchFamily="34" charset="0"/>
                        </a:rPr>
                      </a:br>
                      <a:r>
                        <a:rPr lang="en-US" sz="1400" dirty="0">
                          <a:effectLst/>
                          <a:latin typeface="Arial Narrow" panose="020B0606020202030204" pitchFamily="34" charset="0"/>
                        </a:rPr>
                        <a:t/>
                      </a:r>
                      <a:br>
                        <a:rPr lang="en-US" sz="1400" dirty="0">
                          <a:effectLst/>
                          <a:latin typeface="Arial Narrow" panose="020B0606020202030204" pitchFamily="34" charset="0"/>
                        </a:rPr>
                      </a:br>
                      <a:r>
                        <a:rPr lang="en-US" sz="1400" dirty="0">
                          <a:effectLst/>
                          <a:latin typeface="Arial Narrow" panose="020B0606020202030204" pitchFamily="34" charset="0"/>
                        </a:rPr>
                        <a:t>http://myaccount.file.core.windows.net/myshare/myfile.txt</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91559787"/>
                  </a:ext>
                </a:extLst>
              </a:tr>
              <a:tr h="319926">
                <a:tc>
                  <a:txBody>
                    <a:bodyPr/>
                    <a:lstStyle/>
                    <a:p>
                      <a:pPr fontAlgn="t"/>
                      <a:r>
                        <a:rPr lang="en-US" sz="1400">
                          <a:effectLst/>
                          <a:latin typeface="Arial Narrow" panose="020B0606020202030204" pitchFamily="34" charset="0"/>
                        </a:rPr>
                        <a:t>Directories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latin typeface="Arial Narrow" panose="020B0606020202030204" pitchFamily="34" charset="0"/>
                        </a:rPr>
                        <a:t>Flat namespace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latin typeface="Arial Narrow" panose="020B0606020202030204" pitchFamily="34" charset="0"/>
                        </a:rPr>
                        <a:t>True directory objects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1534918"/>
                  </a:ext>
                </a:extLst>
              </a:tr>
              <a:tr h="319926">
                <a:tc>
                  <a:txBody>
                    <a:bodyPr/>
                    <a:lstStyle/>
                    <a:p>
                      <a:pPr fontAlgn="t"/>
                      <a:r>
                        <a:rPr lang="en-US" sz="1400">
                          <a:effectLst/>
                          <a:latin typeface="Arial Narrow" panose="020B0606020202030204" pitchFamily="34" charset="0"/>
                        </a:rPr>
                        <a:t>Case sensitivity of names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latin typeface="Arial Narrow" panose="020B0606020202030204" pitchFamily="34" charset="0"/>
                        </a:rPr>
                        <a:t>Case sensitive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dirty="0">
                          <a:effectLst/>
                          <a:latin typeface="Arial Narrow" panose="020B0606020202030204" pitchFamily="34" charset="0"/>
                        </a:rPr>
                        <a:t>Case insensitive, but case preserving</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653867"/>
                  </a:ext>
                </a:extLst>
              </a:tr>
              <a:tr h="319926">
                <a:tc>
                  <a:txBody>
                    <a:bodyPr/>
                    <a:lstStyle/>
                    <a:p>
                      <a:pPr fontAlgn="t"/>
                      <a:r>
                        <a:rPr lang="en-US" sz="1400">
                          <a:effectLst/>
                          <a:latin typeface="Arial Narrow" panose="020B0606020202030204" pitchFamily="34" charset="0"/>
                        </a:rPr>
                        <a:t>Capacity</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a:effectLst/>
                          <a:latin typeface="Arial Narrow" panose="020B0606020202030204" pitchFamily="34" charset="0"/>
                        </a:rPr>
                        <a:t>Up to 500 TB containers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latin typeface="Arial Narrow" panose="020B0606020202030204" pitchFamily="34" charset="0"/>
                        </a:rPr>
                        <a:t>5 TB file shares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56746136"/>
                  </a:ext>
                </a:extLst>
              </a:tr>
              <a:tr h="319926">
                <a:tc>
                  <a:txBody>
                    <a:bodyPr/>
                    <a:lstStyle/>
                    <a:p>
                      <a:pPr fontAlgn="t"/>
                      <a:r>
                        <a:rPr lang="en-US" sz="1400" dirty="0">
                          <a:effectLst/>
                          <a:latin typeface="Arial Narrow" panose="020B0606020202030204" pitchFamily="34" charset="0"/>
                        </a:rPr>
                        <a:t>Throughput</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dirty="0">
                          <a:effectLst/>
                          <a:latin typeface="Arial Narrow" panose="020B0606020202030204" pitchFamily="34" charset="0"/>
                        </a:rPr>
                        <a:t>Up to 60 MB/s per block blob</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dirty="0">
                          <a:effectLst/>
                          <a:latin typeface="Arial Narrow" panose="020B0606020202030204" pitchFamily="34" charset="0"/>
                        </a:rPr>
                        <a:t>Up to 60 MB/s per share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66819471"/>
                  </a:ext>
                </a:extLst>
              </a:tr>
              <a:tr h="319926">
                <a:tc>
                  <a:txBody>
                    <a:bodyPr/>
                    <a:lstStyle/>
                    <a:p>
                      <a:pPr fontAlgn="t"/>
                      <a:r>
                        <a:rPr lang="en-US" sz="1400" dirty="0">
                          <a:effectLst/>
                          <a:latin typeface="Arial Narrow" panose="020B0606020202030204" pitchFamily="34" charset="0"/>
                        </a:rPr>
                        <a:t>Object Size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400">
                          <a:effectLst/>
                          <a:latin typeface="Arial Narrow" panose="020B0606020202030204" pitchFamily="34" charset="0"/>
                        </a:rPr>
                        <a:t>Up to 200 GB/block blob</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latin typeface="Arial Narrow" panose="020B0606020202030204" pitchFamily="34" charset="0"/>
                        </a:rPr>
                        <a:t>Up to 1TB/file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163256690"/>
                  </a:ext>
                </a:extLst>
              </a:tr>
              <a:tr h="319926">
                <a:tc>
                  <a:txBody>
                    <a:bodyPr/>
                    <a:lstStyle/>
                    <a:p>
                      <a:pPr fontAlgn="t"/>
                      <a:r>
                        <a:rPr lang="en-US" sz="1400">
                          <a:effectLst/>
                          <a:latin typeface="Arial Narrow" panose="020B0606020202030204" pitchFamily="34" charset="0"/>
                        </a:rPr>
                        <a:t>Billed capacity</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latin typeface="Arial Narrow" panose="020B0606020202030204" pitchFamily="34" charset="0"/>
                        </a:rPr>
                        <a:t>Based on bytes written</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latin typeface="Arial Narrow" panose="020B0606020202030204" pitchFamily="34" charset="0"/>
                        </a:rPr>
                        <a:t>Based on file size</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9948600"/>
                  </a:ext>
                </a:extLst>
              </a:tr>
              <a:tr h="319926">
                <a:tc>
                  <a:txBody>
                    <a:bodyPr/>
                    <a:lstStyle/>
                    <a:p>
                      <a:pPr fontAlgn="t"/>
                      <a:r>
                        <a:rPr lang="en-US" sz="1400">
                          <a:effectLst/>
                          <a:latin typeface="Arial Narrow" panose="020B0606020202030204" pitchFamily="34" charset="0"/>
                        </a:rPr>
                        <a:t>Client libraries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latin typeface="Arial Narrow" panose="020B0606020202030204" pitchFamily="34" charset="0"/>
                        </a:rPr>
                        <a:t>Multiple languages</a:t>
                      </a: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latin typeface="Arial Narrow" panose="020B0606020202030204" pitchFamily="34" charset="0"/>
                        </a:rPr>
                        <a:t>Multiple </a:t>
                      </a:r>
                      <a:r>
                        <a:rPr lang="en-US" sz="1400" dirty="0" smtClean="0">
                          <a:effectLst/>
                          <a:latin typeface="Arial Narrow" panose="020B0606020202030204" pitchFamily="34" charset="0"/>
                        </a:rPr>
                        <a:t>languages</a:t>
                      </a:r>
                      <a:endParaRPr lang="en-US" sz="1400" dirty="0">
                        <a:effectLst/>
                        <a:latin typeface="Arial Narrow" panose="020B0606020202030204" pitchFamily="34" charset="0"/>
                      </a:endParaRPr>
                    </a:p>
                  </a:txBody>
                  <a:tcPr marL="22292" marR="22292" marT="16719" marB="1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24888832"/>
                  </a:ext>
                </a:extLst>
              </a:tr>
            </a:tbl>
          </a:graphicData>
        </a:graphic>
      </p:graphicFrame>
    </p:spTree>
    <p:extLst>
      <p:ext uri="{BB962C8B-B14F-4D97-AF65-F5344CB8AC3E}">
        <p14:creationId xmlns:p14="http://schemas.microsoft.com/office/powerpoint/2010/main" val="1471025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18" y="711201"/>
            <a:ext cx="10949516" cy="215444"/>
          </a:xfrm>
        </p:spPr>
        <p:txBody>
          <a:bodyPr/>
          <a:lstStyle/>
          <a:p>
            <a:endParaRPr lang="en-US" sz="1400" dirty="0">
              <a:latin typeface="Arial Narrow" panose="020B0606020202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1096585"/>
              </p:ext>
            </p:extLst>
          </p:nvPr>
        </p:nvGraphicFramePr>
        <p:xfrm>
          <a:off x="624419" y="711201"/>
          <a:ext cx="10949514" cy="5689598"/>
        </p:xfrm>
        <a:graphic>
          <a:graphicData uri="http://schemas.openxmlformats.org/drawingml/2006/table">
            <a:tbl>
              <a:tblPr/>
              <a:tblGrid>
                <a:gridCol w="3649838">
                  <a:extLst>
                    <a:ext uri="{9D8B030D-6E8A-4147-A177-3AD203B41FA5}">
                      <a16:colId xmlns:a16="http://schemas.microsoft.com/office/drawing/2014/main" val="3092505160"/>
                    </a:ext>
                  </a:extLst>
                </a:gridCol>
                <a:gridCol w="3649838">
                  <a:extLst>
                    <a:ext uri="{9D8B030D-6E8A-4147-A177-3AD203B41FA5}">
                      <a16:colId xmlns:a16="http://schemas.microsoft.com/office/drawing/2014/main" val="3927726804"/>
                    </a:ext>
                  </a:extLst>
                </a:gridCol>
                <a:gridCol w="3649838">
                  <a:extLst>
                    <a:ext uri="{9D8B030D-6E8A-4147-A177-3AD203B41FA5}">
                      <a16:colId xmlns:a16="http://schemas.microsoft.com/office/drawing/2014/main" val="3213395603"/>
                    </a:ext>
                  </a:extLst>
                </a:gridCol>
              </a:tblGrid>
              <a:tr h="368151">
                <a:tc>
                  <a:txBody>
                    <a:bodyPr/>
                    <a:lstStyle/>
                    <a:p>
                      <a:pPr fontAlgn="t"/>
                      <a:r>
                        <a:rPr lang="en-US" sz="1600" b="1">
                          <a:effectLst/>
                          <a:latin typeface="segoe-ui_bold"/>
                        </a:rPr>
                        <a:t>Attribute</a:t>
                      </a:r>
                      <a:endParaRPr lang="en-US" sz="1600">
                        <a:effectLst/>
                      </a:endParaRP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1">
                          <a:effectLst/>
                          <a:latin typeface="segoe-ui_bold"/>
                        </a:rPr>
                        <a:t>Azure Disks</a:t>
                      </a:r>
                      <a:endParaRPr lang="en-US" sz="1600">
                        <a:effectLst/>
                      </a:endParaRP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1">
                          <a:effectLst/>
                          <a:latin typeface="segoe-ui_bold"/>
                        </a:rPr>
                        <a:t>Azure Files</a:t>
                      </a:r>
                      <a:endParaRPr lang="en-US" sz="1600">
                        <a:effectLst/>
                      </a:endParaRP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59496563"/>
                  </a:ext>
                </a:extLst>
              </a:tr>
              <a:tr h="769769">
                <a:tc>
                  <a:txBody>
                    <a:bodyPr/>
                    <a:lstStyle/>
                    <a:p>
                      <a:pPr fontAlgn="t"/>
                      <a:r>
                        <a:rPr lang="en-US" sz="1600">
                          <a:effectLst/>
                        </a:rPr>
                        <a:t>Scope</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Exclusive to a single virtual machine</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Shared access across multiple virtual machines</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03484860"/>
                  </a:ext>
                </a:extLst>
              </a:tr>
              <a:tr h="568959">
                <a:tc>
                  <a:txBody>
                    <a:bodyPr/>
                    <a:lstStyle/>
                    <a:p>
                      <a:pPr fontAlgn="t"/>
                      <a:r>
                        <a:rPr lang="en-US" sz="1600">
                          <a:effectLst/>
                        </a:rPr>
                        <a:t>Snapshots and Copy</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Yes</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No</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40991826"/>
                  </a:ext>
                </a:extLst>
              </a:tr>
              <a:tr h="769769">
                <a:tc>
                  <a:txBody>
                    <a:bodyPr/>
                    <a:lstStyle/>
                    <a:p>
                      <a:pPr fontAlgn="t"/>
                      <a:r>
                        <a:rPr lang="en-US" sz="1600">
                          <a:effectLst/>
                        </a:rPr>
                        <a:t>Configuration</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Connected at startup of the virtual machine</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Connected after the virtual machine has started</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58077234"/>
                  </a:ext>
                </a:extLst>
              </a:tr>
              <a:tr h="368151">
                <a:tc>
                  <a:txBody>
                    <a:bodyPr/>
                    <a:lstStyle/>
                    <a:p>
                      <a:pPr fontAlgn="t"/>
                      <a:r>
                        <a:rPr lang="en-US" sz="1600">
                          <a:effectLst/>
                        </a:rPr>
                        <a:t>Authentication</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Built-in</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Set up with net use</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132653548"/>
                  </a:ext>
                </a:extLst>
              </a:tr>
              <a:tr h="368151">
                <a:tc>
                  <a:txBody>
                    <a:bodyPr/>
                    <a:lstStyle/>
                    <a:p>
                      <a:pPr fontAlgn="t"/>
                      <a:r>
                        <a:rPr lang="en-US" sz="1600">
                          <a:effectLst/>
                        </a:rPr>
                        <a:t>Cleanup</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Automatic</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Manual</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55477721"/>
                  </a:ext>
                </a:extLst>
              </a:tr>
              <a:tr h="769769">
                <a:tc>
                  <a:txBody>
                    <a:bodyPr/>
                    <a:lstStyle/>
                    <a:p>
                      <a:pPr fontAlgn="t"/>
                      <a:r>
                        <a:rPr lang="en-US" sz="1600">
                          <a:effectLst/>
                        </a:rPr>
                        <a:t>Access using REST</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Files within the VHD cannot be accessed</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Files stored in a share can be accessed</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07688011"/>
                  </a:ext>
                </a:extLst>
              </a:tr>
              <a:tr h="769769">
                <a:tc>
                  <a:txBody>
                    <a:bodyPr/>
                    <a:lstStyle/>
                    <a:p>
                      <a:pPr fontAlgn="t"/>
                      <a:r>
                        <a:rPr lang="en-US" sz="1600">
                          <a:effectLst/>
                        </a:rPr>
                        <a:t>Max Size</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4 TB disk</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5 TB File Share and 1 TB file within share</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09827507"/>
                  </a:ext>
                </a:extLst>
              </a:tr>
              <a:tr h="368151">
                <a:tc>
                  <a:txBody>
                    <a:bodyPr/>
                    <a:lstStyle/>
                    <a:p>
                      <a:pPr fontAlgn="t"/>
                      <a:r>
                        <a:rPr lang="en-US" sz="1600">
                          <a:effectLst/>
                        </a:rPr>
                        <a:t>Max 8KB IOps</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 IOps</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1000 IOps</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41431521"/>
                  </a:ext>
                </a:extLst>
              </a:tr>
              <a:tr h="568959">
                <a:tc>
                  <a:txBody>
                    <a:bodyPr/>
                    <a:lstStyle/>
                    <a:p>
                      <a:pPr fontAlgn="t"/>
                      <a:r>
                        <a:rPr lang="en-US" sz="1600">
                          <a:effectLst/>
                        </a:rPr>
                        <a:t>Throughput</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a:effectLst/>
                        </a:rPr>
                        <a:t>Up to 60 MB/s per Disk</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GB" sz="1600" dirty="0">
                          <a:effectLst/>
                        </a:rPr>
                        <a:t>Up to 60 MB/s per File Share</a:t>
                      </a:r>
                    </a:p>
                  </a:txBody>
                  <a:tcPr marL="28980" marR="28980" marT="21735" marB="21735">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09337886"/>
                  </a:ext>
                </a:extLst>
              </a:tr>
            </a:tbl>
          </a:graphicData>
        </a:graphic>
      </p:graphicFrame>
    </p:spTree>
    <p:extLst>
      <p:ext uri="{BB962C8B-B14F-4D97-AF65-F5344CB8AC3E}">
        <p14:creationId xmlns:p14="http://schemas.microsoft.com/office/powerpoint/2010/main" val="1613833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GB" dirty="0" smtClean="0"/>
              <a:t>Microsoft Azure Storage is a Microsoft-managed cloud service that provides storage that is highly available, secure, durable, scalable, and redundant. Microsoft takes care of maintenance and handles critical problems for you.</a:t>
            </a:r>
          </a:p>
          <a:p>
            <a:r>
              <a:rPr lang="en-GB" dirty="0" smtClean="0"/>
              <a:t>Azure Storage consists of three data services: Blob storage, File storage, and Queue storage.</a:t>
            </a:r>
          </a:p>
          <a:p>
            <a:r>
              <a:rPr lang="en-GB" dirty="0" smtClean="0"/>
              <a:t>Blob storage supports both standard and premium storage, with premium storage using only SSDs for the fastest performance possible. </a:t>
            </a:r>
          </a:p>
          <a:p>
            <a:r>
              <a:rPr lang="en-GB" dirty="0" smtClean="0"/>
              <a:t>Another feature is cool storage, allowing you to store large amounts of rarely accessed data for a lower cost.</a:t>
            </a:r>
          </a:p>
        </p:txBody>
      </p:sp>
    </p:spTree>
    <p:extLst>
      <p:ext uri="{BB962C8B-B14F-4D97-AF65-F5344CB8AC3E}">
        <p14:creationId xmlns:p14="http://schemas.microsoft.com/office/powerpoint/2010/main" val="2093781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sz="3200" b="1" kern="1200" dirty="0" smtClean="0">
                <a:solidFill>
                  <a:schemeClr val="tx2"/>
                </a:solidFill>
                <a:latin typeface="Arial" pitchFamily="34" charset="0"/>
                <a:ea typeface="+mj-ea"/>
                <a:cs typeface="Arial" pitchFamily="34" charset="0"/>
              </a:rPr>
              <a:t>Blob service concepts</a:t>
            </a:r>
            <a:endParaRPr lang="en-US" sz="3200" b="1" kern="1200" dirty="0">
              <a:solidFill>
                <a:schemeClr val="tx2"/>
              </a:solidFill>
              <a:latin typeface="Arial" pitchFamily="34" charset="0"/>
              <a:ea typeface="+mj-ea"/>
              <a:cs typeface="Arial" pitchFamily="34" charset="0"/>
            </a:endParaRPr>
          </a:p>
        </p:txBody>
      </p:sp>
      <p:sp>
        <p:nvSpPr>
          <p:cNvPr id="3" name="Content Placeholder 2"/>
          <p:cNvSpPr>
            <a:spLocks noGrp="1"/>
          </p:cNvSpPr>
          <p:nvPr>
            <p:ph idx="1"/>
          </p:nvPr>
        </p:nvSpPr>
        <p:spPr>
          <a:xfrm>
            <a:off x="641351" y="1971676"/>
            <a:ext cx="10949516" cy="4985980"/>
          </a:xfrm>
        </p:spPr>
        <p:txBody>
          <a:bodyPr/>
          <a:lstStyle/>
          <a:p>
            <a:r>
              <a:rPr lang="en-GB" b="0" i="0" kern="1200" dirty="0" smtClean="0">
                <a:solidFill>
                  <a:schemeClr val="tx1"/>
                </a:solidFill>
                <a:effectLst/>
                <a:latin typeface="Arial" pitchFamily="34" charset="0"/>
                <a:ea typeface="+mn-ea"/>
                <a:cs typeface="Arial" pitchFamily="34" charset="0"/>
              </a:rPr>
              <a:t>The Blob service contains the following components:</a:t>
            </a:r>
          </a:p>
          <a:p>
            <a:pPr lvl="2"/>
            <a:r>
              <a:rPr lang="en-GB" b="1" i="0" kern="1200" dirty="0" smtClean="0">
                <a:solidFill>
                  <a:schemeClr val="tx1"/>
                </a:solidFill>
                <a:effectLst/>
                <a:latin typeface="Arial" pitchFamily="34" charset="0"/>
                <a:ea typeface="+mn-ea"/>
                <a:cs typeface="Arial" pitchFamily="34" charset="0"/>
              </a:rPr>
              <a:t>Storage Account:</a:t>
            </a:r>
            <a:r>
              <a:rPr lang="en-GB" b="0" i="0" kern="1200" dirty="0" smtClean="0">
                <a:solidFill>
                  <a:schemeClr val="tx1"/>
                </a:solidFill>
                <a:effectLst/>
                <a:latin typeface="Arial" pitchFamily="34" charset="0"/>
                <a:ea typeface="+mn-ea"/>
                <a:cs typeface="Arial" pitchFamily="34" charset="0"/>
              </a:rPr>
              <a:t> All access to Azure Storage is done through a storage account. This storage account can be a </a:t>
            </a:r>
            <a:r>
              <a:rPr lang="en-GB" b="1" i="0" kern="1200" dirty="0" smtClean="0">
                <a:solidFill>
                  <a:schemeClr val="tx1"/>
                </a:solidFill>
                <a:effectLst/>
                <a:latin typeface="Arial" pitchFamily="34" charset="0"/>
                <a:ea typeface="+mn-ea"/>
                <a:cs typeface="Arial" pitchFamily="34" charset="0"/>
              </a:rPr>
              <a:t>General-purpose storage account (v1 or v2)</a:t>
            </a:r>
            <a:r>
              <a:rPr lang="en-GB" b="0" i="0" kern="1200" dirty="0" smtClean="0">
                <a:solidFill>
                  <a:schemeClr val="tx1"/>
                </a:solidFill>
                <a:effectLst/>
                <a:latin typeface="Arial" pitchFamily="34" charset="0"/>
                <a:ea typeface="+mn-ea"/>
                <a:cs typeface="Arial" pitchFamily="34" charset="0"/>
              </a:rPr>
              <a:t> or </a:t>
            </a:r>
            <a:r>
              <a:rPr lang="en-GB" b="1" i="0" kern="1200" dirty="0" smtClean="0">
                <a:solidFill>
                  <a:schemeClr val="tx1"/>
                </a:solidFill>
                <a:effectLst/>
                <a:latin typeface="Arial" pitchFamily="34" charset="0"/>
                <a:ea typeface="+mn-ea"/>
                <a:cs typeface="Arial" pitchFamily="34" charset="0"/>
              </a:rPr>
              <a:t>Blob storage accounts</a:t>
            </a:r>
            <a:r>
              <a:rPr lang="en-GB" b="0" i="0" kern="1200" dirty="0" smtClean="0">
                <a:solidFill>
                  <a:schemeClr val="tx1"/>
                </a:solidFill>
                <a:effectLst/>
                <a:latin typeface="Arial" pitchFamily="34" charset="0"/>
                <a:ea typeface="+mn-ea"/>
                <a:cs typeface="Arial" pitchFamily="34" charset="0"/>
              </a:rPr>
              <a:t>. See </a:t>
            </a:r>
            <a:r>
              <a:rPr lang="en-GB" b="0" i="0" u="none" strike="noStrike" kern="1200" dirty="0" smtClean="0">
                <a:solidFill>
                  <a:schemeClr val="tx1"/>
                </a:solidFill>
                <a:effectLst/>
                <a:latin typeface="Arial" pitchFamily="34" charset="0"/>
                <a:ea typeface="+mn-ea"/>
                <a:cs typeface="Arial" pitchFamily="34" charset="0"/>
              </a:rPr>
              <a:t>About Azure storage accounts</a:t>
            </a:r>
            <a:r>
              <a:rPr lang="en-GB" b="0" i="0" kern="1200" dirty="0" smtClean="0">
                <a:solidFill>
                  <a:schemeClr val="tx1"/>
                </a:solidFill>
                <a:effectLst/>
                <a:latin typeface="Arial" pitchFamily="34" charset="0"/>
                <a:ea typeface="+mn-ea"/>
                <a:cs typeface="Arial" pitchFamily="34" charset="0"/>
              </a:rPr>
              <a:t> for more information.</a:t>
            </a:r>
          </a:p>
          <a:p>
            <a:pPr lvl="2"/>
            <a:r>
              <a:rPr lang="en-GB" b="1" i="0" kern="1200" dirty="0" smtClean="0">
                <a:solidFill>
                  <a:schemeClr val="tx1"/>
                </a:solidFill>
                <a:effectLst/>
                <a:latin typeface="Arial" pitchFamily="34" charset="0"/>
                <a:ea typeface="+mn-ea"/>
                <a:cs typeface="Arial" pitchFamily="34" charset="0"/>
              </a:rPr>
              <a:t>Container:</a:t>
            </a:r>
            <a:r>
              <a:rPr lang="en-GB" b="0" i="0" kern="1200" dirty="0" smtClean="0">
                <a:solidFill>
                  <a:schemeClr val="tx1"/>
                </a:solidFill>
                <a:effectLst/>
                <a:latin typeface="Arial" pitchFamily="34" charset="0"/>
                <a:ea typeface="+mn-ea"/>
                <a:cs typeface="Arial" pitchFamily="34" charset="0"/>
              </a:rPr>
              <a:t> A container provides a grouping of a set of blobs. All blobs must be in a container. An account can contain an unlimited number of containers. A container can store an unlimited number of blobs. Note that the container name must be lowercase.</a:t>
            </a:r>
          </a:p>
          <a:p>
            <a:pPr lvl="2"/>
            <a:r>
              <a:rPr lang="en-GB" b="1" i="0" kern="1200" dirty="0" smtClean="0">
                <a:solidFill>
                  <a:schemeClr val="tx1"/>
                </a:solidFill>
                <a:effectLst/>
                <a:latin typeface="Arial" pitchFamily="34" charset="0"/>
                <a:ea typeface="+mn-ea"/>
                <a:cs typeface="Arial" pitchFamily="34" charset="0"/>
              </a:rPr>
              <a:t>Blob:</a:t>
            </a:r>
            <a:r>
              <a:rPr lang="en-GB" b="0" i="0" kern="1200" dirty="0" smtClean="0">
                <a:solidFill>
                  <a:schemeClr val="tx1"/>
                </a:solidFill>
                <a:effectLst/>
                <a:latin typeface="Arial" pitchFamily="34" charset="0"/>
                <a:ea typeface="+mn-ea"/>
                <a:cs typeface="Arial" pitchFamily="34" charset="0"/>
              </a:rPr>
              <a:t> A file of any type and size. Azure Storage offers three types of blobs: block blobs, page blobs, and append blobs.</a:t>
            </a:r>
          </a:p>
          <a:p>
            <a:pPr lvl="3"/>
            <a:r>
              <a:rPr lang="en-GB" b="0" i="1" kern="1200" dirty="0" smtClean="0">
                <a:solidFill>
                  <a:schemeClr val="tx1"/>
                </a:solidFill>
                <a:effectLst/>
                <a:latin typeface="Arial" pitchFamily="34" charset="0"/>
                <a:ea typeface="+mn-ea"/>
                <a:cs typeface="Arial" pitchFamily="34" charset="0"/>
              </a:rPr>
              <a:t>Block blobs</a:t>
            </a:r>
            <a:r>
              <a:rPr lang="en-GB" b="0" i="0" kern="1200" dirty="0" smtClean="0">
                <a:solidFill>
                  <a:schemeClr val="tx1"/>
                </a:solidFill>
                <a:effectLst/>
                <a:latin typeface="Arial" pitchFamily="34" charset="0"/>
                <a:ea typeface="+mn-ea"/>
                <a:cs typeface="Arial" pitchFamily="34" charset="0"/>
              </a:rPr>
              <a:t> are ideal for storing text or binary files, such as documents and media files.</a:t>
            </a:r>
            <a:r>
              <a:rPr lang="en-GB" dirty="0"/>
              <a:t>  </a:t>
            </a:r>
            <a:r>
              <a:rPr lang="en-GB" dirty="0" smtClean="0"/>
              <a:t>Up </a:t>
            </a:r>
            <a:r>
              <a:rPr lang="en-GB" dirty="0"/>
              <a:t>to 50,000 </a:t>
            </a:r>
            <a:r>
              <a:rPr lang="en-GB" dirty="0" smtClean="0"/>
              <a:t>blocks </a:t>
            </a:r>
            <a:r>
              <a:rPr lang="en-GB" dirty="0"/>
              <a:t>of up to 100 MB each, for a total size of slightly more than 4.75 TB (100 MB X 50,000). </a:t>
            </a:r>
            <a:endParaRPr lang="en-GB" b="0" i="0" kern="1200" dirty="0" smtClean="0">
              <a:solidFill>
                <a:schemeClr val="tx1"/>
              </a:solidFill>
              <a:effectLst/>
              <a:latin typeface="Arial" pitchFamily="34" charset="0"/>
              <a:ea typeface="+mn-ea"/>
              <a:cs typeface="Arial" pitchFamily="34" charset="0"/>
            </a:endParaRPr>
          </a:p>
          <a:p>
            <a:pPr lvl="3"/>
            <a:r>
              <a:rPr lang="en-GB" b="0" i="1" kern="1200" dirty="0" smtClean="0">
                <a:solidFill>
                  <a:schemeClr val="tx1"/>
                </a:solidFill>
                <a:effectLst/>
                <a:latin typeface="Arial" pitchFamily="34" charset="0"/>
                <a:ea typeface="+mn-ea"/>
                <a:cs typeface="Arial" pitchFamily="34" charset="0"/>
              </a:rPr>
              <a:t>Append blobs</a:t>
            </a:r>
            <a:r>
              <a:rPr lang="en-GB" b="0" i="0" kern="1200" dirty="0" smtClean="0">
                <a:solidFill>
                  <a:schemeClr val="tx1"/>
                </a:solidFill>
                <a:effectLst/>
                <a:latin typeface="Arial" pitchFamily="34" charset="0"/>
                <a:ea typeface="+mn-ea"/>
                <a:cs typeface="Arial" pitchFamily="34" charset="0"/>
              </a:rPr>
              <a:t> are similar to block blobs in that they are made up of blocks, but they are optimized for append operations, so they are useful for logging scenarios. Up to 50,000 blocks of up to 4 MB each, for a total size of slightly more than 195 GB (4 MB X 50,000).</a:t>
            </a:r>
          </a:p>
          <a:p>
            <a:pPr lvl="3"/>
            <a:r>
              <a:rPr lang="en-GB" b="0" i="1" kern="1200" dirty="0" smtClean="0">
                <a:solidFill>
                  <a:schemeClr val="tx1"/>
                </a:solidFill>
                <a:effectLst/>
                <a:latin typeface="Arial" pitchFamily="34" charset="0"/>
                <a:ea typeface="+mn-ea"/>
                <a:cs typeface="Arial" pitchFamily="34" charset="0"/>
              </a:rPr>
              <a:t>Page blobs</a:t>
            </a:r>
            <a:r>
              <a:rPr lang="en-GB" b="0" i="0" kern="1200" dirty="0" smtClean="0">
                <a:solidFill>
                  <a:schemeClr val="tx1"/>
                </a:solidFill>
                <a:effectLst/>
                <a:latin typeface="Arial" pitchFamily="34" charset="0"/>
                <a:ea typeface="+mn-ea"/>
                <a:cs typeface="Arial" pitchFamily="34" charset="0"/>
              </a:rPr>
              <a:t> can be up to 8 TB in size, and are more efficient for frequent read/write operations. Azure Virtual Machines use page blobs as OS and data disks.</a:t>
            </a:r>
          </a:p>
        </p:txBody>
      </p:sp>
    </p:spTree>
    <p:extLst>
      <p:ext uri="{BB962C8B-B14F-4D97-AF65-F5344CB8AC3E}">
        <p14:creationId xmlns:p14="http://schemas.microsoft.com/office/powerpoint/2010/main" val="3686515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r>
              <a:rPr lang="en-GB" dirty="0" smtClean="0"/>
              <a:t>Azure Files offers fully managed file shares in the cloud that are accessible via the industry standard Server Message Block (SMB) protocol (also known as Common Internet File System or CIFS). </a:t>
            </a:r>
          </a:p>
          <a:p>
            <a:r>
              <a:rPr lang="en-GB" dirty="0" smtClean="0"/>
              <a:t>Azure File shares can be mounted concurrently by cloud or on-premises deployments of Windows, Linux, and </a:t>
            </a:r>
            <a:r>
              <a:rPr lang="en-GB" dirty="0" err="1" smtClean="0"/>
              <a:t>macOS</a:t>
            </a:r>
            <a:r>
              <a:rPr lang="en-GB" dirty="0" smtClean="0"/>
              <a:t>. </a:t>
            </a:r>
          </a:p>
          <a:p>
            <a:r>
              <a:rPr lang="en-GB" dirty="0" smtClean="0"/>
              <a:t>Additionally, Azure File shares can be cached on Windows Servers with Azure File Sync (preview) for fast access near where the data is being used.</a:t>
            </a:r>
          </a:p>
        </p:txBody>
      </p:sp>
    </p:spTree>
    <p:extLst>
      <p:ext uri="{BB962C8B-B14F-4D97-AF65-F5344CB8AC3E}">
        <p14:creationId xmlns:p14="http://schemas.microsoft.com/office/powerpoint/2010/main" val="3552760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b="0" i="0" kern="1200" dirty="0" smtClean="0">
                <a:solidFill>
                  <a:schemeClr val="tx1"/>
                </a:solidFill>
                <a:effectLst/>
                <a:latin typeface="Arial" pitchFamily="34" charset="0"/>
                <a:ea typeface="+mn-ea"/>
                <a:cs typeface="Arial" pitchFamily="34" charset="0"/>
              </a:rPr>
              <a:t>Azure File shares can be used to:</a:t>
            </a:r>
          </a:p>
          <a:p>
            <a:pPr lvl="2"/>
            <a:r>
              <a:rPr lang="en-GB" b="0" i="0" kern="1200" dirty="0" smtClean="0">
                <a:solidFill>
                  <a:schemeClr val="tx1"/>
                </a:solidFill>
                <a:effectLst/>
                <a:latin typeface="Arial" pitchFamily="34" charset="0"/>
                <a:ea typeface="+mn-ea"/>
                <a:cs typeface="Arial" pitchFamily="34" charset="0"/>
              </a:rPr>
              <a:t>Replace or supplement on-premises file servers</a:t>
            </a:r>
          </a:p>
          <a:p>
            <a:pPr lvl="2"/>
            <a:r>
              <a:rPr lang="en-GB" b="0" i="0" kern="1200" dirty="0" smtClean="0">
                <a:solidFill>
                  <a:schemeClr val="tx1"/>
                </a:solidFill>
                <a:effectLst/>
                <a:latin typeface="Arial" pitchFamily="34" charset="0"/>
                <a:ea typeface="+mn-ea"/>
                <a:cs typeface="Arial" pitchFamily="34" charset="0"/>
              </a:rPr>
              <a:t>"Lift and shift" applications</a:t>
            </a:r>
          </a:p>
          <a:p>
            <a:pPr lvl="2"/>
            <a:r>
              <a:rPr lang="en-GB" b="0" i="0" kern="1200" dirty="0" smtClean="0">
                <a:solidFill>
                  <a:schemeClr val="tx1"/>
                </a:solidFill>
                <a:effectLst/>
                <a:latin typeface="Arial" pitchFamily="34" charset="0"/>
                <a:ea typeface="+mn-ea"/>
                <a:cs typeface="Arial" pitchFamily="34" charset="0"/>
              </a:rPr>
              <a:t>Simplify cloud development:</a:t>
            </a:r>
          </a:p>
          <a:p>
            <a:pPr lvl="2"/>
            <a:r>
              <a:rPr lang="en-GB" b="0" i="0" kern="1200" dirty="0" smtClean="0">
                <a:solidFill>
                  <a:schemeClr val="tx1"/>
                </a:solidFill>
                <a:effectLst/>
                <a:latin typeface="+mn-lt"/>
                <a:ea typeface="+mn-ea"/>
                <a:cs typeface="Arial" charset="0"/>
              </a:rPr>
              <a:t>Shared application settings</a:t>
            </a:r>
          </a:p>
          <a:p>
            <a:pPr lvl="2"/>
            <a:r>
              <a:rPr lang="en-GB" b="0" i="0" kern="1200" dirty="0" smtClean="0">
                <a:solidFill>
                  <a:schemeClr val="tx1"/>
                </a:solidFill>
                <a:effectLst/>
                <a:latin typeface="+mn-lt"/>
                <a:ea typeface="+mn-ea"/>
                <a:cs typeface="Arial" charset="0"/>
              </a:rPr>
              <a:t>Diagnostic share </a:t>
            </a:r>
          </a:p>
          <a:p>
            <a:pPr lvl="2"/>
            <a:r>
              <a:rPr lang="en-GB" b="0" i="0" kern="1200" dirty="0" smtClean="0">
                <a:solidFill>
                  <a:schemeClr val="tx1"/>
                </a:solidFill>
                <a:effectLst/>
                <a:latin typeface="+mn-lt"/>
                <a:ea typeface="+mn-ea"/>
                <a:cs typeface="Arial" charset="0"/>
              </a:rPr>
              <a:t>Dev/Test/Debug</a:t>
            </a:r>
          </a:p>
        </p:txBody>
      </p:sp>
    </p:spTree>
    <p:extLst>
      <p:ext uri="{BB962C8B-B14F-4D97-AF65-F5344CB8AC3E}">
        <p14:creationId xmlns:p14="http://schemas.microsoft.com/office/powerpoint/2010/main" val="605462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sz="3200" b="1" kern="1200" dirty="0" smtClean="0">
                <a:solidFill>
                  <a:schemeClr val="tx2"/>
                </a:solidFill>
                <a:latin typeface="Arial" pitchFamily="34" charset="0"/>
                <a:ea typeface="+mj-ea"/>
                <a:cs typeface="Arial" pitchFamily="34" charset="0"/>
              </a:rPr>
              <a:t>Key benefits</a:t>
            </a:r>
            <a:endParaRPr lang="en-US" sz="3200" b="1" kern="1200" dirty="0">
              <a:solidFill>
                <a:schemeClr val="tx2"/>
              </a:solidFill>
              <a:latin typeface="Arial" pitchFamily="34" charset="0"/>
              <a:ea typeface="+mj-ea"/>
              <a:cs typeface="Arial" pitchFamily="34" charset="0"/>
            </a:endParaRPr>
          </a:p>
        </p:txBody>
      </p:sp>
      <p:sp>
        <p:nvSpPr>
          <p:cNvPr id="3" name="Content Placeholder 2"/>
          <p:cNvSpPr>
            <a:spLocks noGrp="1"/>
          </p:cNvSpPr>
          <p:nvPr>
            <p:ph idx="1"/>
          </p:nvPr>
        </p:nvSpPr>
        <p:spPr/>
        <p:txBody>
          <a:bodyPr/>
          <a:lstStyle/>
          <a:p>
            <a:pPr lvl="0"/>
            <a:r>
              <a:rPr lang="en-GB" b="1" i="0" kern="1200" dirty="0" smtClean="0">
                <a:solidFill>
                  <a:schemeClr val="tx1"/>
                </a:solidFill>
                <a:effectLst/>
                <a:latin typeface="+mn-lt"/>
                <a:ea typeface="+mn-ea"/>
                <a:cs typeface="Arial" charset="0"/>
              </a:rPr>
              <a:t>Shared access</a:t>
            </a:r>
            <a:r>
              <a:rPr lang="en-GB" b="0" i="0" kern="1200" dirty="0" smtClean="0">
                <a:solidFill>
                  <a:schemeClr val="tx1"/>
                </a:solidFill>
                <a:effectLst/>
                <a:latin typeface="+mn-lt"/>
                <a:ea typeface="+mn-ea"/>
                <a:cs typeface="Arial" charset="0"/>
              </a:rPr>
              <a:t>. Azure File shares support the industry standard SMB protocol, meaning you can seamlessly replace your on-premises file shares with Azure File shares without worrying about application compatibility. Being able to share a file system across multiple machines, applications/instances is a significant advantage with Azure Files for applications that need </a:t>
            </a:r>
            <a:r>
              <a:rPr lang="en-GB" b="0" i="0" kern="1200" dirty="0" err="1" smtClean="0">
                <a:solidFill>
                  <a:schemeClr val="tx1"/>
                </a:solidFill>
                <a:effectLst/>
                <a:latin typeface="+mn-lt"/>
                <a:ea typeface="+mn-ea"/>
                <a:cs typeface="Arial" charset="0"/>
              </a:rPr>
              <a:t>shareability</a:t>
            </a:r>
            <a:r>
              <a:rPr lang="en-GB" b="0" i="0" kern="1200" dirty="0" smtClean="0">
                <a:solidFill>
                  <a:schemeClr val="tx1"/>
                </a:solidFill>
                <a:effectLst/>
                <a:latin typeface="+mn-lt"/>
                <a:ea typeface="+mn-ea"/>
                <a:cs typeface="Arial" charset="0"/>
              </a:rPr>
              <a:t>.</a:t>
            </a:r>
          </a:p>
          <a:p>
            <a:pPr lvl="0"/>
            <a:r>
              <a:rPr lang="en-GB" b="1" i="0" kern="1200" dirty="0" smtClean="0">
                <a:solidFill>
                  <a:schemeClr val="tx1"/>
                </a:solidFill>
                <a:effectLst/>
                <a:latin typeface="+mn-lt"/>
                <a:ea typeface="+mn-ea"/>
                <a:cs typeface="Arial" charset="0"/>
              </a:rPr>
              <a:t>Fully managed</a:t>
            </a:r>
            <a:r>
              <a:rPr lang="en-GB" b="0" i="0" kern="1200" dirty="0" smtClean="0">
                <a:solidFill>
                  <a:schemeClr val="tx1"/>
                </a:solidFill>
                <a:effectLst/>
                <a:latin typeface="+mn-lt"/>
                <a:ea typeface="+mn-ea"/>
                <a:cs typeface="Arial" charset="0"/>
              </a:rPr>
              <a:t>. Azure File shares can be created without the need to manage hardware or an OS. This means you don't have to deal with patching the server OS with critical security upgrades or replacing faulty hard disks.</a:t>
            </a:r>
          </a:p>
          <a:p>
            <a:pPr lvl="0"/>
            <a:r>
              <a:rPr lang="en-GB" b="1" i="0" kern="1200" dirty="0" smtClean="0">
                <a:solidFill>
                  <a:schemeClr val="tx1"/>
                </a:solidFill>
                <a:effectLst/>
                <a:latin typeface="+mn-lt"/>
                <a:ea typeface="+mn-ea"/>
                <a:cs typeface="Arial" charset="0"/>
              </a:rPr>
              <a:t>Scripting and tooling</a:t>
            </a:r>
            <a:r>
              <a:rPr lang="en-GB" b="0" i="0" kern="1200" dirty="0" smtClean="0">
                <a:solidFill>
                  <a:schemeClr val="tx1"/>
                </a:solidFill>
                <a:effectLst/>
                <a:latin typeface="+mn-lt"/>
                <a:ea typeface="+mn-ea"/>
                <a:cs typeface="Arial" charset="0"/>
              </a:rPr>
              <a:t>. PowerShell cmdlets and Azure CLI can be used to create, mount, and manage Azure File shares as part of the administration of Azure </a:t>
            </a:r>
            <a:r>
              <a:rPr lang="en-GB" b="0" i="0" kern="1200" dirty="0" err="1" smtClean="0">
                <a:solidFill>
                  <a:schemeClr val="tx1"/>
                </a:solidFill>
                <a:effectLst/>
                <a:latin typeface="+mn-lt"/>
                <a:ea typeface="+mn-ea"/>
                <a:cs typeface="Arial" charset="0"/>
              </a:rPr>
              <a:t>applications.You</a:t>
            </a:r>
            <a:r>
              <a:rPr lang="en-GB" b="0" i="0" kern="1200" dirty="0" smtClean="0">
                <a:solidFill>
                  <a:schemeClr val="tx1"/>
                </a:solidFill>
                <a:effectLst/>
                <a:latin typeface="+mn-lt"/>
                <a:ea typeface="+mn-ea"/>
                <a:cs typeface="Arial" charset="0"/>
              </a:rPr>
              <a:t> can create and manage Azure file shares using Azure portal and Azure Storage Explorer.</a:t>
            </a:r>
          </a:p>
          <a:p>
            <a:pPr lvl="0"/>
            <a:r>
              <a:rPr lang="en-GB" b="1" i="0" kern="1200" dirty="0" smtClean="0">
                <a:solidFill>
                  <a:schemeClr val="tx1"/>
                </a:solidFill>
                <a:effectLst/>
                <a:latin typeface="+mn-lt"/>
                <a:ea typeface="+mn-ea"/>
                <a:cs typeface="Arial" charset="0"/>
              </a:rPr>
              <a:t>Resiliency. </a:t>
            </a:r>
            <a:r>
              <a:rPr lang="en-GB" b="0" i="0" kern="1200" dirty="0" smtClean="0">
                <a:solidFill>
                  <a:schemeClr val="tx1"/>
                </a:solidFill>
                <a:effectLst/>
                <a:latin typeface="+mn-lt"/>
                <a:ea typeface="+mn-ea"/>
                <a:cs typeface="Arial" charset="0"/>
              </a:rPr>
              <a:t>Azure Files has been built from the ground up to be always available. Replacing on-premises file shares with Azure Files means you no longer have to wake up to deal with local power outages or network issues.</a:t>
            </a:r>
          </a:p>
          <a:p>
            <a:pPr lvl="0"/>
            <a:r>
              <a:rPr lang="en-GB" b="1" i="0" kern="1200" dirty="0" smtClean="0">
                <a:solidFill>
                  <a:schemeClr val="tx1"/>
                </a:solidFill>
                <a:effectLst/>
                <a:latin typeface="+mn-lt"/>
                <a:ea typeface="+mn-ea"/>
                <a:cs typeface="Arial" charset="0"/>
              </a:rPr>
              <a:t>Familiar programmability</a:t>
            </a:r>
            <a:r>
              <a:rPr lang="en-GB" b="0" i="0" kern="1200" dirty="0" smtClean="0">
                <a:solidFill>
                  <a:schemeClr val="tx1"/>
                </a:solidFill>
                <a:effectLst/>
                <a:latin typeface="+mn-lt"/>
                <a:ea typeface="+mn-ea"/>
                <a:cs typeface="Arial" charset="0"/>
              </a:rPr>
              <a:t>. Applications running in Azure can access data in the share via file system I/O APIs. Developers can therefore leverage their existing code and skills to migrate existing applications. In addition to System IO APIs, you can use Azure Storage Client Libraries or the Azure Storage REST API.</a:t>
            </a:r>
          </a:p>
        </p:txBody>
      </p:sp>
    </p:spTree>
    <p:extLst>
      <p:ext uri="{BB962C8B-B14F-4D97-AF65-F5344CB8AC3E}">
        <p14:creationId xmlns:p14="http://schemas.microsoft.com/office/powerpoint/2010/main" val="431876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0" i="0" kern="1200" dirty="0" smtClean="0">
                <a:solidFill>
                  <a:schemeClr val="tx1"/>
                </a:solidFill>
                <a:effectLst/>
                <a:latin typeface="+mn-lt"/>
                <a:ea typeface="+mn-ea"/>
                <a:cs typeface="Arial" charset="0"/>
              </a:rPr>
              <a:t>Thank you</a:t>
            </a:r>
            <a:endParaRPr lang="en-US" dirty="0"/>
          </a:p>
        </p:txBody>
      </p:sp>
      <p:sp>
        <p:nvSpPr>
          <p:cNvPr id="4" name="Text Placeholder 3"/>
          <p:cNvSpPr>
            <a:spLocks noGrp="1"/>
          </p:cNvSpPr>
          <p:nvPr>
            <p:ph type="body" sz="quarter" idx="14"/>
          </p:nvPr>
        </p:nvSpPr>
        <p:spPr/>
        <p:txBody>
          <a:bodyPr/>
          <a:lstStyle/>
          <a:p>
            <a:r>
              <a:rPr lang="en-US" dirty="0" smtClean="0"/>
              <a:t>Technical Learning Services</a:t>
            </a:r>
            <a:endParaRPr lang="en-US" dirty="0"/>
          </a:p>
        </p:txBody>
      </p:sp>
    </p:spTree>
    <p:extLst>
      <p:ext uri="{BB962C8B-B14F-4D97-AF65-F5344CB8AC3E}">
        <p14:creationId xmlns:p14="http://schemas.microsoft.com/office/powerpoint/2010/main" val="35674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Introducing the Azure Storage services</a:t>
            </a:r>
            <a:endParaRPr lang="en-US" dirty="0"/>
          </a:p>
        </p:txBody>
      </p:sp>
      <p:sp>
        <p:nvSpPr>
          <p:cNvPr id="3" name="Content Placeholder 2"/>
          <p:cNvSpPr>
            <a:spLocks noGrp="1"/>
          </p:cNvSpPr>
          <p:nvPr>
            <p:ph idx="1"/>
          </p:nvPr>
        </p:nvSpPr>
        <p:spPr/>
        <p:txBody>
          <a:bodyPr/>
          <a:lstStyle/>
          <a:p>
            <a:r>
              <a:rPr lang="en-GB" dirty="0" smtClean="0"/>
              <a:t>To use any of the services provided by Azure Storage -- Blob storage, File storage, and Queue storage -- you first create a storage account, and then you can transfer data to/from a specific service in that storage account.</a:t>
            </a:r>
          </a:p>
          <a:p>
            <a:endParaRPr lang="en-GB" dirty="0" smtClean="0"/>
          </a:p>
        </p:txBody>
      </p:sp>
    </p:spTree>
    <p:extLst>
      <p:ext uri="{BB962C8B-B14F-4D97-AF65-F5344CB8AC3E}">
        <p14:creationId xmlns:p14="http://schemas.microsoft.com/office/powerpoint/2010/main" val="115606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Blob storage</a:t>
            </a:r>
            <a:endParaRPr lang="en-US" dirty="0"/>
          </a:p>
        </p:txBody>
      </p:sp>
      <p:sp>
        <p:nvSpPr>
          <p:cNvPr id="3" name="Content Placeholder 2"/>
          <p:cNvSpPr>
            <a:spLocks noGrp="1"/>
          </p:cNvSpPr>
          <p:nvPr>
            <p:ph idx="1"/>
          </p:nvPr>
        </p:nvSpPr>
        <p:spPr/>
        <p:txBody>
          <a:bodyPr/>
          <a:lstStyle/>
          <a:p>
            <a:r>
              <a:rPr lang="en-GB" dirty="0" smtClean="0"/>
              <a:t>Blobs are basically files like those that you store on your computer (or tablet, mobile device, and so on). </a:t>
            </a:r>
          </a:p>
          <a:p>
            <a:r>
              <a:rPr lang="en-GB" dirty="0" smtClean="0"/>
              <a:t>They can be pictures, Microsoft Excel files, HTML files, virtual hard disks (VHDs), big data such as logs, database backups -- pretty much anything. Blobs are stored in containers, which are similar to folders.</a:t>
            </a:r>
          </a:p>
          <a:p>
            <a:r>
              <a:rPr lang="en-GB" dirty="0" smtClean="0"/>
              <a:t>After storing files in Blob storage, you can access them from anywhere in the world using URLs, the REST interface, or one of the Azure SDK storage client libraries. </a:t>
            </a:r>
          </a:p>
          <a:p>
            <a:r>
              <a:rPr lang="en-GB" dirty="0" smtClean="0"/>
              <a:t>Storage client libraries are available for multiple languages, including Node.js, Java, PHP, Ruby, Python, and .NET.</a:t>
            </a:r>
          </a:p>
        </p:txBody>
      </p:sp>
    </p:spTree>
    <p:extLst>
      <p:ext uri="{BB962C8B-B14F-4D97-AF65-F5344CB8AC3E}">
        <p14:creationId xmlns:p14="http://schemas.microsoft.com/office/powerpoint/2010/main" val="48448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Types of Blobs</a:t>
            </a:r>
            <a:endParaRPr lang="en-US" dirty="0"/>
          </a:p>
        </p:txBody>
      </p:sp>
      <p:sp>
        <p:nvSpPr>
          <p:cNvPr id="3" name="Content Placeholder 2"/>
          <p:cNvSpPr>
            <a:spLocks noGrp="1"/>
          </p:cNvSpPr>
          <p:nvPr>
            <p:ph idx="1"/>
          </p:nvPr>
        </p:nvSpPr>
        <p:spPr/>
        <p:txBody>
          <a:bodyPr/>
          <a:lstStyle/>
          <a:p>
            <a:r>
              <a:rPr lang="en-GB" dirty="0" smtClean="0"/>
              <a:t>There are three types of blobs -- block blobs, page blobs (used for VHD files), and append blobs.</a:t>
            </a:r>
          </a:p>
          <a:p>
            <a:pPr lvl="2"/>
            <a:r>
              <a:rPr lang="en-GB" dirty="0" smtClean="0"/>
              <a:t>Block blobs are used to hold ordinary files up to about 4.7 TB.</a:t>
            </a:r>
          </a:p>
          <a:p>
            <a:pPr lvl="2"/>
            <a:r>
              <a:rPr lang="en-GB" dirty="0" smtClean="0"/>
              <a:t>Page blobs are used to hold random access files up to 8 TB in size. These are used for the VHD files that back VMs.</a:t>
            </a:r>
          </a:p>
          <a:p>
            <a:pPr lvl="2"/>
            <a:r>
              <a:rPr lang="en-GB" dirty="0" smtClean="0"/>
              <a:t>Append blobs are made up of blocks like the block blobs, but are optimized for append operations. These are used for things like logging information to the same blob from multiple VMs.</a:t>
            </a:r>
          </a:p>
          <a:p>
            <a:r>
              <a:rPr lang="en-GB" dirty="0" smtClean="0"/>
              <a:t>For very large datasets where network constraints make uploading or downloading data to Blob storage over the wire unrealistic, you can ship a set of hard drives to Microsoft to import or export data directly from the data </a:t>
            </a:r>
            <a:r>
              <a:rPr lang="en-GB" dirty="0" err="1" smtClean="0"/>
              <a:t>center</a:t>
            </a:r>
            <a:endParaRPr lang="en-GB" dirty="0" smtClean="0"/>
          </a:p>
        </p:txBody>
      </p:sp>
    </p:spTree>
    <p:extLst>
      <p:ext uri="{BB962C8B-B14F-4D97-AF65-F5344CB8AC3E}">
        <p14:creationId xmlns:p14="http://schemas.microsoft.com/office/powerpoint/2010/main" val="4269901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Azure Files</a:t>
            </a:r>
            <a:endParaRPr lang="en-US" dirty="0"/>
          </a:p>
        </p:txBody>
      </p:sp>
      <p:sp>
        <p:nvSpPr>
          <p:cNvPr id="3" name="Content Placeholder 2"/>
          <p:cNvSpPr>
            <a:spLocks noGrp="1"/>
          </p:cNvSpPr>
          <p:nvPr>
            <p:ph idx="1"/>
          </p:nvPr>
        </p:nvSpPr>
        <p:spPr/>
        <p:txBody>
          <a:bodyPr/>
          <a:lstStyle/>
          <a:p>
            <a:r>
              <a:rPr lang="en-GB" dirty="0" smtClean="0"/>
              <a:t>Azure Files enables you to set up highly available network file shares that can be accessed by using the standard Server Message Block (SMB) protocol which means that multiple VMs can share the same files with both read and write access. </a:t>
            </a:r>
          </a:p>
          <a:p>
            <a:r>
              <a:rPr lang="en-GB" dirty="0" smtClean="0"/>
              <a:t>You can also read the files using the REST interface or the storage client libraries.</a:t>
            </a:r>
          </a:p>
          <a:p>
            <a:r>
              <a:rPr lang="en-GB" dirty="0" smtClean="0"/>
              <a:t>One thing that distinguishes Azure Files from files on a corporate file share is that you can access the files from anywhere in the world using a URL that points to the file and includes a shared access signature (SAS) token. </a:t>
            </a:r>
          </a:p>
          <a:p>
            <a:r>
              <a:rPr lang="en-GB" dirty="0" smtClean="0"/>
              <a:t>You can generate SAS tokens; they allow specific access to a private asset for a specific amount of time.</a:t>
            </a:r>
          </a:p>
        </p:txBody>
      </p:sp>
    </p:spTree>
    <p:extLst>
      <p:ext uri="{BB962C8B-B14F-4D97-AF65-F5344CB8AC3E}">
        <p14:creationId xmlns:p14="http://schemas.microsoft.com/office/powerpoint/2010/main" val="2252029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file shares</a:t>
            </a:r>
            <a:endParaRPr lang="en-US" dirty="0"/>
          </a:p>
        </p:txBody>
      </p:sp>
      <p:sp>
        <p:nvSpPr>
          <p:cNvPr id="3" name="Content Placeholder 2"/>
          <p:cNvSpPr>
            <a:spLocks noGrp="1"/>
          </p:cNvSpPr>
          <p:nvPr>
            <p:ph idx="1"/>
          </p:nvPr>
        </p:nvSpPr>
        <p:spPr/>
        <p:txBody>
          <a:bodyPr/>
          <a:lstStyle/>
          <a:p>
            <a:r>
              <a:rPr lang="en-GB" dirty="0" smtClean="0"/>
              <a:t>File shares can be used for many common scenarios:</a:t>
            </a:r>
          </a:p>
          <a:p>
            <a:pPr lvl="2"/>
            <a:r>
              <a:rPr lang="en-GB" dirty="0" smtClean="0"/>
              <a:t>For </a:t>
            </a:r>
            <a:r>
              <a:rPr lang="en-GB" dirty="0" err="1" smtClean="0"/>
              <a:t>on-premise</a:t>
            </a:r>
            <a:r>
              <a:rPr lang="en-GB" dirty="0" smtClean="0"/>
              <a:t> applications, this makes it easier to migrate those applications that share data to Azure. If you mount the file share to the same drive letter that the on-premises application uses, the part of your application that accesses the file share should work with minimal, if any, changes.</a:t>
            </a:r>
          </a:p>
          <a:p>
            <a:pPr lvl="2"/>
            <a:r>
              <a:rPr lang="en-GB" dirty="0" smtClean="0"/>
              <a:t>Configuration files can be stored on a file share and accessed from multiple VMs. Tools and utilities used by multiple developers in a group can be stored on a file share, ensuring that everybody can find them, and that they use the same version.</a:t>
            </a:r>
          </a:p>
          <a:p>
            <a:pPr lvl="2"/>
            <a:r>
              <a:rPr lang="en-GB" dirty="0" smtClean="0"/>
              <a:t>Diagnostic logs, metrics, and crash dumps are just three examples of data that can be written to a file share and processed or </a:t>
            </a:r>
            <a:r>
              <a:rPr lang="en-GB" dirty="0" err="1" smtClean="0"/>
              <a:t>analyzed</a:t>
            </a:r>
            <a:r>
              <a:rPr lang="en-GB" dirty="0" smtClean="0"/>
              <a:t> later.</a:t>
            </a:r>
          </a:p>
          <a:p>
            <a:r>
              <a:rPr lang="en-GB" dirty="0" smtClean="0"/>
              <a:t>At this time, Active Directory-based authentication and access control lists (ACLs) are not supported, but they will be at some time in the future. </a:t>
            </a:r>
          </a:p>
          <a:p>
            <a:r>
              <a:rPr lang="en-GB" dirty="0" smtClean="0"/>
              <a:t>The storage account credentials are used to provide authentication for access to the file share. This means anybody with the share mounted will have full read/write access to the share.</a:t>
            </a:r>
          </a:p>
        </p:txBody>
      </p:sp>
    </p:spTree>
    <p:extLst>
      <p:ext uri="{BB962C8B-B14F-4D97-AF65-F5344CB8AC3E}">
        <p14:creationId xmlns:p14="http://schemas.microsoft.com/office/powerpoint/2010/main" val="3468717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Queue storage</a:t>
            </a:r>
            <a:endParaRPr lang="en-US" dirty="0"/>
          </a:p>
        </p:txBody>
      </p:sp>
      <p:sp>
        <p:nvSpPr>
          <p:cNvPr id="3" name="Content Placeholder 2"/>
          <p:cNvSpPr>
            <a:spLocks noGrp="1"/>
          </p:cNvSpPr>
          <p:nvPr>
            <p:ph idx="1"/>
          </p:nvPr>
        </p:nvSpPr>
        <p:spPr/>
        <p:txBody>
          <a:bodyPr/>
          <a:lstStyle/>
          <a:p>
            <a:r>
              <a:rPr lang="en-GB" b="0" i="0" kern="1200" dirty="0" smtClean="0">
                <a:solidFill>
                  <a:schemeClr val="tx1"/>
                </a:solidFill>
                <a:effectLst/>
                <a:latin typeface="Arial" pitchFamily="34" charset="0"/>
                <a:ea typeface="+mn-ea"/>
                <a:cs typeface="Arial" pitchFamily="34" charset="0"/>
              </a:rPr>
              <a:t>The Azure Queue service is used to store and retrieve messages. </a:t>
            </a:r>
          </a:p>
          <a:p>
            <a:r>
              <a:rPr lang="en-GB" b="0" i="0" kern="1200" dirty="0" smtClean="0">
                <a:solidFill>
                  <a:schemeClr val="tx1"/>
                </a:solidFill>
                <a:effectLst/>
                <a:latin typeface="Arial" pitchFamily="34" charset="0"/>
                <a:ea typeface="+mn-ea"/>
                <a:cs typeface="Arial" pitchFamily="34" charset="0"/>
              </a:rPr>
              <a:t>Queue messages can be up to 64 KB in size, and a queue can contain millions of messages. </a:t>
            </a:r>
          </a:p>
          <a:p>
            <a:r>
              <a:rPr lang="en-GB" b="0" i="0" kern="1200" dirty="0" smtClean="0">
                <a:solidFill>
                  <a:schemeClr val="tx1"/>
                </a:solidFill>
                <a:effectLst/>
                <a:latin typeface="Arial" pitchFamily="34" charset="0"/>
                <a:ea typeface="+mn-ea"/>
                <a:cs typeface="Arial" pitchFamily="34" charset="0"/>
              </a:rPr>
              <a:t>Queues are generally used to store lists of messages to be processed asynchronously.</a:t>
            </a:r>
          </a:p>
        </p:txBody>
      </p:sp>
    </p:spTree>
    <p:extLst>
      <p:ext uri="{BB962C8B-B14F-4D97-AF65-F5344CB8AC3E}">
        <p14:creationId xmlns:p14="http://schemas.microsoft.com/office/powerpoint/2010/main" val="38897210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id="{B0DBEA14-FFB2-4AB6-B558-A6BA237D24D5}" vid="{D5F4D2D2-6ACB-405A-8B97-B4914C7C0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TechM</Template>
  <TotalTime>79</TotalTime>
  <Words>3137</Words>
  <Application>Microsoft Office PowerPoint</Application>
  <PresentationFormat>Widescreen</PresentationFormat>
  <Paragraphs>249</Paragraphs>
  <Slides>34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Arial Narrow</vt:lpstr>
      <vt:lpstr>Calibri</vt:lpstr>
      <vt:lpstr>segoe-ui_bold</vt:lpstr>
      <vt:lpstr>segoe-ui_semibold</vt:lpstr>
      <vt:lpstr>Wingdings</vt:lpstr>
      <vt:lpstr>TechM</vt:lpstr>
      <vt:lpstr>think-cell Slide</vt:lpstr>
      <vt:lpstr>Azure Storage</vt:lpstr>
      <vt:lpstr>Agenda</vt:lpstr>
      <vt:lpstr>Introduction</vt:lpstr>
      <vt:lpstr>Introducing the Azure Storage services</vt:lpstr>
      <vt:lpstr>Blob storage</vt:lpstr>
      <vt:lpstr>Types of Blobs</vt:lpstr>
      <vt:lpstr>Azure Files</vt:lpstr>
      <vt:lpstr>Uses of file shares</vt:lpstr>
      <vt:lpstr>Queue storage</vt:lpstr>
      <vt:lpstr>Table storage</vt:lpstr>
      <vt:lpstr>Disk storage</vt:lpstr>
      <vt:lpstr>Types of storage accounts</vt:lpstr>
      <vt:lpstr>General-purpose storage accounts</vt:lpstr>
      <vt:lpstr>Blob Storage accounts</vt:lpstr>
      <vt:lpstr>Accessing your blobs, files, and queues</vt:lpstr>
      <vt:lpstr>Securing access to storage accounts using Azure AD</vt:lpstr>
      <vt:lpstr>Securing access using shared access signatures</vt:lpstr>
      <vt:lpstr>Public access to blobs</vt:lpstr>
      <vt:lpstr>Encryption</vt:lpstr>
      <vt:lpstr>Replication</vt:lpstr>
      <vt:lpstr>Locally redundant storage (LRS)</vt:lpstr>
      <vt:lpstr>Zone redundant storage (ZRS)</vt:lpstr>
      <vt:lpstr>Geo-redundant storage (GRS)</vt:lpstr>
      <vt:lpstr>Read-access geo-redundant storage (RA-GRS)</vt:lpstr>
      <vt:lpstr>Transferring data to and from Azure Storage</vt:lpstr>
      <vt:lpstr>Storage APIs, libraries, and tools</vt:lpstr>
      <vt:lpstr>PowerPoint Presentation</vt:lpstr>
      <vt:lpstr>PowerPoint Presentation</vt:lpstr>
      <vt:lpstr>PowerPoint Presentation</vt:lpstr>
      <vt:lpstr>Blob service concepts</vt:lpstr>
      <vt:lpstr>Files</vt:lpstr>
      <vt:lpstr>PowerPoint Presentation</vt:lpstr>
      <vt:lpstr>Key 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mslceltp1045</dc:creator>
  <cp:lastModifiedBy>mslceltp1045</cp:lastModifiedBy>
  <cp:revision>33</cp:revision>
  <dcterms:created xsi:type="dcterms:W3CDTF">2018-01-10T07:13:05Z</dcterms:created>
  <dcterms:modified xsi:type="dcterms:W3CDTF">2018-01-10T08:33:00Z</dcterms:modified>
</cp:coreProperties>
</file>