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3" r:id="rId3"/>
    <p:sldMasterId id="2147483711" r:id="rId4"/>
  </p:sldMasterIdLst>
  <p:notesMasterIdLst>
    <p:notesMasterId r:id="rId29"/>
  </p:notesMasterIdLst>
  <p:sldIdLst>
    <p:sldId id="256" r:id="rId5"/>
    <p:sldId id="276" r:id="rId6"/>
    <p:sldId id="277" r:id="rId7"/>
    <p:sldId id="279" r:id="rId8"/>
    <p:sldId id="278" r:id="rId9"/>
    <p:sldId id="281" r:id="rId10"/>
    <p:sldId id="272" r:id="rId11"/>
    <p:sldId id="282" r:id="rId12"/>
    <p:sldId id="262" r:id="rId13"/>
    <p:sldId id="283" r:id="rId14"/>
    <p:sldId id="265" r:id="rId15"/>
    <p:sldId id="267" r:id="rId16"/>
    <p:sldId id="261" r:id="rId17"/>
    <p:sldId id="268" r:id="rId18"/>
    <p:sldId id="266" r:id="rId19"/>
    <p:sldId id="269" r:id="rId20"/>
    <p:sldId id="264" r:id="rId21"/>
    <p:sldId id="260" r:id="rId22"/>
    <p:sldId id="263" r:id="rId23"/>
    <p:sldId id="270" r:id="rId24"/>
    <p:sldId id="271" r:id="rId25"/>
    <p:sldId id="273"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C1DC48-41E5-4EB8-8DAB-F2BA26856AAD}">
          <p14:sldIdLst>
            <p14:sldId id="256"/>
            <p14:sldId id="276"/>
            <p14:sldId id="277"/>
            <p14:sldId id="279"/>
            <p14:sldId id="278"/>
            <p14:sldId id="281"/>
          </p14:sldIdLst>
        </p14:section>
        <p14:section name="Creational" id="{875904E9-874F-4768-81CF-2296C93E61BA}">
          <p14:sldIdLst>
            <p14:sldId id="272"/>
            <p14:sldId id="282"/>
            <p14:sldId id="262"/>
            <p14:sldId id="283"/>
            <p14:sldId id="265"/>
          </p14:sldIdLst>
        </p14:section>
        <p14:section name="Structural" id="{0C68E538-39A2-4E6F-855D-8C439B407DCA}">
          <p14:sldIdLst>
            <p14:sldId id="267"/>
            <p14:sldId id="261"/>
            <p14:sldId id="268"/>
            <p14:sldId id="266"/>
            <p14:sldId id="269"/>
          </p14:sldIdLst>
        </p14:section>
        <p14:section name="Behavioral" id="{B22E44ED-45B5-4C6D-96AD-AFD16A5218E4}">
          <p14:sldIdLst>
            <p14:sldId id="264"/>
            <p14:sldId id="260"/>
            <p14:sldId id="263"/>
            <p14:sldId id="270"/>
            <p14:sldId id="271"/>
            <p14:sldId id="273"/>
            <p14:sldId id="274"/>
            <p14:sldId id="275"/>
          </p14:sldIdLst>
        </p14:section>
      </p14:sectionLst>
    </p:ext>
    <p:ext uri="{EFAFB233-063F-42B5-8137-9DF3F51BA10A}">
      <p15:sldGuideLst xmlns:p15="http://schemas.microsoft.com/office/powerpoint/2012/main">
        <p15:guide id="1" orient="horz" pos="984" userDrawn="1">
          <p15:clr>
            <a:srgbClr val="A4A3A4"/>
          </p15:clr>
        </p15:guide>
        <p15:guide id="2" pos="3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745" autoAdjust="0"/>
  </p:normalViewPr>
  <p:slideViewPr>
    <p:cSldViewPr snapToGrid="0">
      <p:cViewPr varScale="1">
        <p:scale>
          <a:sx n="69" d="100"/>
          <a:sy n="69" d="100"/>
        </p:scale>
        <p:origin x="780" y="66"/>
      </p:cViewPr>
      <p:guideLst>
        <p:guide orient="horz" pos="984"/>
        <p:guide pos="3096"/>
      </p:guideLst>
    </p:cSldViewPr>
  </p:slideViewPr>
  <p:outlineViewPr>
    <p:cViewPr>
      <p:scale>
        <a:sx n="33" d="100"/>
        <a:sy n="33" d="100"/>
      </p:scale>
      <p:origin x="0" y="-51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8C2AA-A610-42EA-ABAC-B83E699DA084}" type="datetimeFigureOut">
              <a:rPr lang="en-US" smtClean="0"/>
              <a:t>9/17/2017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31389-8858-4A38-B402-D3E191DCECD0}" type="slidenum">
              <a:rPr lang="en-US" smtClean="0"/>
              <a:t>‹#›</a:t>
            </a:fld>
            <a:endParaRPr lang="en-US"/>
          </a:p>
        </p:txBody>
      </p:sp>
    </p:spTree>
    <p:extLst>
      <p:ext uri="{BB962C8B-B14F-4D97-AF65-F5344CB8AC3E}">
        <p14:creationId xmlns:p14="http://schemas.microsoft.com/office/powerpoint/2010/main" val="42986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VTC</a:t>
            </a:r>
            <a:endParaRPr lang="en-US" dirty="0"/>
          </a:p>
        </p:txBody>
      </p:sp>
      <p:sp>
        <p:nvSpPr>
          <p:cNvPr id="4" name="Slide Number Placeholder 3"/>
          <p:cNvSpPr>
            <a:spLocks noGrp="1"/>
          </p:cNvSpPr>
          <p:nvPr>
            <p:ph type="sldNum" sz="quarter" idx="10"/>
          </p:nvPr>
        </p:nvSpPr>
        <p:spPr/>
        <p:txBody>
          <a:bodyPr/>
          <a:lstStyle/>
          <a:p>
            <a:fld id="{3C931389-8858-4A38-B402-D3E191DCECD0}" type="slidenum">
              <a:rPr lang="en-US" smtClean="0"/>
              <a:t>9</a:t>
            </a:fld>
            <a:endParaRPr lang="en-US"/>
          </a:p>
        </p:txBody>
      </p:sp>
    </p:spTree>
    <p:extLst>
      <p:ext uri="{BB962C8B-B14F-4D97-AF65-F5344CB8AC3E}">
        <p14:creationId xmlns:p14="http://schemas.microsoft.com/office/powerpoint/2010/main" val="201909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Dummies book</a:t>
            </a:r>
            <a:endParaRPr lang="en-US" dirty="0"/>
          </a:p>
        </p:txBody>
      </p:sp>
      <p:sp>
        <p:nvSpPr>
          <p:cNvPr id="4" name="Slide Number Placeholder 3"/>
          <p:cNvSpPr>
            <a:spLocks noGrp="1"/>
          </p:cNvSpPr>
          <p:nvPr>
            <p:ph type="sldNum" sz="quarter" idx="10"/>
          </p:nvPr>
        </p:nvSpPr>
        <p:spPr/>
        <p:txBody>
          <a:bodyPr/>
          <a:lstStyle/>
          <a:p>
            <a:fld id="{3C931389-8858-4A38-B402-D3E191DCECD0}" type="slidenum">
              <a:rPr lang="en-US" smtClean="0"/>
              <a:t>13</a:t>
            </a:fld>
            <a:endParaRPr lang="en-US"/>
          </a:p>
        </p:txBody>
      </p:sp>
    </p:spTree>
    <p:extLst>
      <p:ext uri="{BB962C8B-B14F-4D97-AF65-F5344CB8AC3E}">
        <p14:creationId xmlns:p14="http://schemas.microsoft.com/office/powerpoint/2010/main" val="344734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VTC</a:t>
            </a:r>
            <a:endParaRPr lang="en-US" dirty="0"/>
          </a:p>
        </p:txBody>
      </p:sp>
      <p:sp>
        <p:nvSpPr>
          <p:cNvPr id="4" name="Slide Number Placeholder 3"/>
          <p:cNvSpPr>
            <a:spLocks noGrp="1"/>
          </p:cNvSpPr>
          <p:nvPr>
            <p:ph type="sldNum" sz="quarter" idx="10"/>
          </p:nvPr>
        </p:nvSpPr>
        <p:spPr/>
        <p:txBody>
          <a:bodyPr/>
          <a:lstStyle/>
          <a:p>
            <a:fld id="{3C931389-8858-4A38-B402-D3E191DCECD0}" type="slidenum">
              <a:rPr lang="en-US" smtClean="0"/>
              <a:t>18</a:t>
            </a:fld>
            <a:endParaRPr lang="en-US"/>
          </a:p>
        </p:txBody>
      </p:sp>
    </p:spTree>
    <p:extLst>
      <p:ext uri="{BB962C8B-B14F-4D97-AF65-F5344CB8AC3E}">
        <p14:creationId xmlns:p14="http://schemas.microsoft.com/office/powerpoint/2010/main" val="970359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sp>
        <p:nvSpPr>
          <p:cNvPr id="3" name="Slide Number Placeholder 5"/>
          <p:cNvSpPr txBox="1">
            <a:spLocks/>
          </p:cNvSpPr>
          <p:nvPr/>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Tree>
    <p:extLst>
      <p:ext uri="{BB962C8B-B14F-4D97-AF65-F5344CB8AC3E}">
        <p14:creationId xmlns:p14="http://schemas.microsoft.com/office/powerpoint/2010/main" val="19148659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868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7138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5242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4465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7094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866880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49244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27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2470FA6-A2D7-43A7-8844-54AB34F30950}" type="datetimeFigureOut">
              <a:rPr lang="en-US" smtClean="0"/>
              <a:t>9/17/2017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77F187CE-D177-4AE5-B4F5-DBC1BBCE9054}" type="slidenum">
              <a:rPr lang="en-US" smtClean="0"/>
              <a:t>‹#›</a:t>
            </a:fld>
            <a:endParaRPr lang="en-US"/>
          </a:p>
        </p:txBody>
      </p:sp>
    </p:spTree>
    <p:extLst>
      <p:ext uri="{BB962C8B-B14F-4D97-AF65-F5344CB8AC3E}">
        <p14:creationId xmlns:p14="http://schemas.microsoft.com/office/powerpoint/2010/main" val="4249796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642748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622410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72418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68649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0504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732998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00543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133081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961513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35629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6575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614450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5613116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7042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265331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27821852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30082282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print"/>
          <a:stretch>
            <a:fillRect/>
          </a:stretch>
        </p:blipFill>
        <p:spPr bwMode="ltGray">
          <a:xfrm>
            <a:off x="1070" y="1"/>
            <a:ext cx="5291765" cy="1443209"/>
          </a:xfrm>
          <a:prstGeom prst="rect">
            <a:avLst/>
          </a:prstGeom>
        </p:spPr>
      </p:pic>
      <p:sp>
        <p:nvSpPr>
          <p:cNvPr id="10"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100" b="0" kern="1200" smtClean="0">
                <a:solidFill>
                  <a:schemeClr val="tx1"/>
                </a:solidFill>
                <a:latin typeface="Arial" pitchFamily="34" charset="0"/>
                <a:ea typeface="+mn-ea"/>
                <a:cs typeface="Arial" pitchFamily="34" charset="0"/>
              </a:rPr>
              <a:pPr marL="0" algn="r" defTabSz="914400" rtl="0" eaLnBrk="1" latinLnBrk="0" hangingPunct="1">
                <a:defRPr/>
              </a:pPr>
              <a:t>‹#›</a:t>
            </a:fld>
            <a:endParaRPr lang="en-US" sz="1100" b="0" kern="1200" dirty="0">
              <a:solidFill>
                <a:schemeClr val="tx1"/>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8439867" y="486446"/>
            <a:ext cx="3170051" cy="656554"/>
          </a:xfrm>
          <a:prstGeom prst="rect">
            <a:avLst/>
          </a:prstGeom>
        </p:spPr>
      </p:pic>
    </p:spTree>
    <p:extLst>
      <p:ext uri="{BB962C8B-B14F-4D97-AF65-F5344CB8AC3E}">
        <p14:creationId xmlns:p14="http://schemas.microsoft.com/office/powerpoint/2010/main" val="11929088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4103811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0685999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168957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6414657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928259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6912564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252246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65551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3048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247237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2277758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006455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410373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94476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pic>
        <p:nvPicPr>
          <p:cNvPr id="4" name="Picture 3" descr="Mahindra Logo.png"/>
          <p:cNvPicPr>
            <a:picLocks noChangeAspect="1"/>
          </p:cNvPicPr>
          <p:nvPr/>
        </p:nvPicPr>
        <p:blipFill>
          <a:blip r:embed="rId2" cstate="print"/>
          <a:stretch>
            <a:fillRect/>
          </a:stretch>
        </p:blipFill>
        <p:spPr bwMode="gray">
          <a:xfrm>
            <a:off x="2621623" y="2717227"/>
            <a:ext cx="7199132" cy="1491023"/>
          </a:xfrm>
          <a:prstGeom prst="rect">
            <a:avLst/>
          </a:prstGeom>
        </p:spPr>
      </p:pic>
    </p:spTree>
    <p:extLst>
      <p:ext uri="{BB962C8B-B14F-4D97-AF65-F5344CB8AC3E}">
        <p14:creationId xmlns:p14="http://schemas.microsoft.com/office/powerpoint/2010/main" val="518186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49244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27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7847AC07-6A41-466B-B843-EF9FEABD2C5F}" type="datetimeFigureOut">
              <a:rPr lang="en-US" smtClean="0"/>
              <a:t>9/17/2017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94E81D7-C0A4-4234-8370-43D6801E2856}" type="slidenum">
              <a:rPr lang="en-US" smtClean="0"/>
              <a:t>‹#›</a:t>
            </a:fld>
            <a:endParaRPr lang="en-US"/>
          </a:p>
        </p:txBody>
      </p:sp>
    </p:spTree>
    <p:extLst>
      <p:ext uri="{BB962C8B-B14F-4D97-AF65-F5344CB8AC3E}">
        <p14:creationId xmlns:p14="http://schemas.microsoft.com/office/powerpoint/2010/main" val="2745116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7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2360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print"/>
          <a:stretch>
            <a:fillRect/>
          </a:stretch>
        </p:blipFill>
        <p:spPr bwMode="ltGray">
          <a:xfrm>
            <a:off x="1070" y="1"/>
            <a:ext cx="5291765" cy="1443209"/>
          </a:xfrm>
          <a:prstGeom prst="rect">
            <a:avLst/>
          </a:prstGeom>
        </p:spPr>
      </p:pic>
      <p:sp>
        <p:nvSpPr>
          <p:cNvPr id="10"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100" b="0" kern="1200" smtClean="0">
                <a:solidFill>
                  <a:schemeClr val="tx1"/>
                </a:solidFill>
                <a:latin typeface="Arial" pitchFamily="34" charset="0"/>
                <a:ea typeface="+mn-ea"/>
                <a:cs typeface="Arial" pitchFamily="34" charset="0"/>
              </a:rPr>
              <a:pPr marL="0" algn="r" defTabSz="914400" rtl="0" eaLnBrk="1" latinLnBrk="0" hangingPunct="1">
                <a:defRPr/>
              </a:pPr>
              <a:t>‹#›</a:t>
            </a:fld>
            <a:endParaRPr lang="en-US" sz="1100" b="0" kern="1200" dirty="0">
              <a:solidFill>
                <a:schemeClr val="tx1"/>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8439867" y="486446"/>
            <a:ext cx="3170051" cy="656554"/>
          </a:xfrm>
          <a:prstGeom prst="rect">
            <a:avLst/>
          </a:prstGeom>
        </p:spPr>
      </p:pic>
    </p:spTree>
    <p:extLst>
      <p:ext uri="{BB962C8B-B14F-4D97-AF65-F5344CB8AC3E}">
        <p14:creationId xmlns:p14="http://schemas.microsoft.com/office/powerpoint/2010/main" val="221397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806380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36009978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3885384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68641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4828880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0812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12233283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39703629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333629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733559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26581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72182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44430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79425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244599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pic>
        <p:nvPicPr>
          <p:cNvPr id="4" name="Picture 3" descr="Mahindra Logo.png"/>
          <p:cNvPicPr>
            <a:picLocks noChangeAspect="1"/>
          </p:cNvPicPr>
          <p:nvPr/>
        </p:nvPicPr>
        <p:blipFill>
          <a:blip r:embed="rId2" cstate="print"/>
          <a:stretch>
            <a:fillRect/>
          </a:stretch>
        </p:blipFill>
        <p:spPr bwMode="gray">
          <a:xfrm>
            <a:off x="2621623" y="2717227"/>
            <a:ext cx="7199132" cy="1491023"/>
          </a:xfrm>
          <a:prstGeom prst="rect">
            <a:avLst/>
          </a:prstGeom>
        </p:spPr>
      </p:pic>
    </p:spTree>
    <p:extLst>
      <p:ext uri="{BB962C8B-B14F-4D97-AF65-F5344CB8AC3E}">
        <p14:creationId xmlns:p14="http://schemas.microsoft.com/office/powerpoint/2010/main" val="14904019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2C4AF0-21FA-4A56-8D5C-04A7B044778C}" type="datetimeFigureOut">
              <a:rPr lang="en-US" smtClean="0"/>
              <a:t>9/17/2017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8211482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2C4AF0-21FA-4A56-8D5C-04A7B044778C}" type="datetimeFigureOut">
              <a:rPr lang="en-US" smtClean="0"/>
              <a:t>9/17/2017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0590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5125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822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7115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3.pn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image" Target="../media/image8.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image" Target="../media/image7.png"/><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image" Target="../media/image8.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image" Target="../media/image7.png"/><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8"/>
          <a:srcRect/>
          <a:stretch>
            <a:fillRect/>
          </a:stretch>
        </p:blipFill>
        <p:spPr bwMode="ltGray">
          <a:xfrm>
            <a:off x="1"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390810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email"/>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35247588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611" y="-1"/>
            <a:ext cx="4977789" cy="1357579"/>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0" smtClean="0">
                <a:solidFill>
                  <a:schemeClr val="tx1"/>
                </a:solidFill>
                <a:latin typeface="Arial" pitchFamily="34" charset="0"/>
                <a:cs typeface="Arial" pitchFamily="34" charset="0"/>
              </a:rPr>
              <a:pPr algn="r">
                <a:defRPr/>
              </a:pPr>
              <a:t>‹#›</a:t>
            </a:fld>
            <a:endParaRPr lang="en-US" sz="1100" b="0" dirty="0">
              <a:solidFill>
                <a:schemeClr val="tx1"/>
              </a:solidFill>
              <a:latin typeface="Arial" pitchFamily="34" charset="0"/>
              <a:cs typeface="Arial" pitchFamily="34" charset="0"/>
            </a:endParaRPr>
          </a:p>
        </p:txBody>
      </p:sp>
      <p:sp>
        <p:nvSpPr>
          <p:cNvPr id="7" name="TextBox 20"/>
          <p:cNvSpPr txBox="1">
            <a:spLocks noChangeArrowheads="1"/>
          </p:cNvSpPr>
          <p:nvPr/>
        </p:nvSpPr>
        <p:spPr bwMode="gray">
          <a:xfrm>
            <a:off x="458618" y="6629401"/>
            <a:ext cx="3008837" cy="153888"/>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1000" b="0" kern="1200" dirty="0" smtClean="0">
                <a:solidFill>
                  <a:srgbClr val="0070C0"/>
                </a:solidFill>
                <a:latin typeface="Arial" pitchFamily="34" charset="0"/>
                <a:ea typeface="+mn-ea"/>
                <a:cs typeface="Arial" pitchFamily="34" charset="0"/>
              </a:rPr>
              <a:t>Copyright © 2016 Tech Mahindra. All rights reserved.</a:t>
            </a:r>
            <a:endParaRPr lang="en-US" sz="1000" b="0" kern="1200" dirty="0">
              <a:solidFill>
                <a:srgbClr val="0070C0"/>
              </a:solidFill>
              <a:latin typeface="Arial" pitchFamily="34" charset="0"/>
              <a:ea typeface="+mn-ea"/>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53" y="6019801"/>
            <a:ext cx="1434348"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7298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611" y="-1"/>
            <a:ext cx="3098189" cy="844961"/>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0" smtClean="0">
                <a:solidFill>
                  <a:schemeClr val="tx1"/>
                </a:solidFill>
                <a:latin typeface="Arial" pitchFamily="34" charset="0"/>
                <a:cs typeface="Arial" pitchFamily="34" charset="0"/>
              </a:rPr>
              <a:pPr algn="r">
                <a:defRPr/>
              </a:pPr>
              <a:t>‹#›</a:t>
            </a:fld>
            <a:endParaRPr lang="en-US" sz="1100" b="0" dirty="0">
              <a:solidFill>
                <a:schemeClr val="tx1"/>
              </a:solidFill>
              <a:latin typeface="Arial" pitchFamily="34" charset="0"/>
              <a:cs typeface="Arial" pitchFamily="34" charset="0"/>
            </a:endParaRPr>
          </a:p>
        </p:txBody>
      </p:sp>
      <p:sp>
        <p:nvSpPr>
          <p:cNvPr id="7" name="TextBox 20"/>
          <p:cNvSpPr txBox="1">
            <a:spLocks noChangeArrowheads="1"/>
          </p:cNvSpPr>
          <p:nvPr/>
        </p:nvSpPr>
        <p:spPr bwMode="gray">
          <a:xfrm>
            <a:off x="458618" y="6629401"/>
            <a:ext cx="3008837" cy="153888"/>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1000" b="0" kern="1200" dirty="0" smtClean="0">
                <a:solidFill>
                  <a:srgbClr val="0070C0"/>
                </a:solidFill>
                <a:latin typeface="Arial" pitchFamily="34" charset="0"/>
                <a:ea typeface="+mn-ea"/>
                <a:cs typeface="Arial" pitchFamily="34" charset="0"/>
              </a:rPr>
              <a:t>Copyright © 2017 Tech Mahindra. All rights reserved.</a:t>
            </a:r>
            <a:endParaRPr lang="en-US" sz="1000" b="0" kern="1200" dirty="0">
              <a:solidFill>
                <a:srgbClr val="0070C0"/>
              </a:solidFill>
              <a:latin typeface="Arial" pitchFamily="34" charset="0"/>
              <a:ea typeface="+mn-ea"/>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53" y="6019801"/>
            <a:ext cx="1434348"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56273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iming>
    <p:tnLst>
      <p:par>
        <p:cTn id="1" dur="indefinite" restart="never" nodeType="tmRoot"/>
      </p:par>
    </p:tnLst>
  </p:timing>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2390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13444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a:t>
            </a:r>
            <a:endParaRPr lang="en-US" dirty="0"/>
          </a:p>
        </p:txBody>
      </p:sp>
      <p:sp>
        <p:nvSpPr>
          <p:cNvPr id="4" name="TextBox 3"/>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5" name="Picture 4"/>
          <p:cNvPicPr>
            <a:picLocks noChangeAspect="1"/>
          </p:cNvPicPr>
          <p:nvPr/>
        </p:nvPicPr>
        <p:blipFill>
          <a:blip r:embed="rId2"/>
          <a:stretch>
            <a:fillRect/>
          </a:stretch>
        </p:blipFill>
        <p:spPr>
          <a:xfrm>
            <a:off x="641350" y="1569493"/>
            <a:ext cx="2214607" cy="1269241"/>
          </a:xfrm>
          <a:prstGeom prst="rect">
            <a:avLst/>
          </a:prstGeom>
        </p:spPr>
      </p:pic>
    </p:spTree>
    <p:extLst>
      <p:ext uri="{BB962C8B-B14F-4D97-AF65-F5344CB8AC3E}">
        <p14:creationId xmlns:p14="http://schemas.microsoft.com/office/powerpoint/2010/main" val="1202517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a:t>
            </a:r>
            <a:endParaRPr lang="en-US" dirty="0"/>
          </a:p>
        </p:txBody>
      </p:sp>
      <p:sp>
        <p:nvSpPr>
          <p:cNvPr id="5" name="TextBox 4"/>
          <p:cNvSpPr txBox="1"/>
          <p:nvPr/>
        </p:nvSpPr>
        <p:spPr>
          <a:xfrm>
            <a:off x="4926841" y="1569493"/>
            <a:ext cx="7055893" cy="30469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Target </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(ChemicalCompound)</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the domain-specific interface that Client uses.</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Adapter </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(Compound)</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adapts the interface Adaptee to the Target interface.</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Adaptee </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(ChemicalDatabank)</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existing interface that needs adapting.</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(AdapterApp)</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collaborates with objects conforming to the Target interface.</a:t>
            </a:r>
          </a:p>
        </p:txBody>
      </p:sp>
      <p:pic>
        <p:nvPicPr>
          <p:cNvPr id="3" name="Picture 2"/>
          <p:cNvPicPr>
            <a:picLocks noChangeAspect="1"/>
          </p:cNvPicPr>
          <p:nvPr/>
        </p:nvPicPr>
        <p:blipFill>
          <a:blip r:embed="rId2"/>
          <a:stretch>
            <a:fillRect/>
          </a:stretch>
        </p:blipFill>
        <p:spPr>
          <a:xfrm>
            <a:off x="641351" y="1569493"/>
            <a:ext cx="4068738" cy="2661313"/>
          </a:xfrm>
          <a:prstGeom prst="rect">
            <a:avLst/>
          </a:prstGeom>
        </p:spPr>
      </p:pic>
    </p:spTree>
    <p:extLst>
      <p:ext uri="{BB962C8B-B14F-4D97-AF65-F5344CB8AC3E}">
        <p14:creationId xmlns:p14="http://schemas.microsoft.com/office/powerpoint/2010/main" val="375753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a:t>
            </a:r>
            <a:endParaRPr lang="en-US" dirty="0"/>
          </a:p>
        </p:txBody>
      </p:sp>
      <p:pic>
        <p:nvPicPr>
          <p:cNvPr id="6" name="Picture 5"/>
          <p:cNvPicPr>
            <a:picLocks noChangeAspect="1"/>
          </p:cNvPicPr>
          <p:nvPr/>
        </p:nvPicPr>
        <p:blipFill>
          <a:blip r:embed="rId3"/>
          <a:stretch>
            <a:fillRect/>
          </a:stretch>
        </p:blipFill>
        <p:spPr>
          <a:xfrm>
            <a:off x="641350" y="1569493"/>
            <a:ext cx="4143819" cy="3621561"/>
          </a:xfrm>
          <a:prstGeom prst="rect">
            <a:avLst/>
          </a:prstGeom>
        </p:spPr>
      </p:pic>
      <p:sp>
        <p:nvSpPr>
          <p:cNvPr id="7" name="TextBox 6"/>
          <p:cNvSpPr txBox="1"/>
          <p:nvPr/>
        </p:nvSpPr>
        <p:spPr>
          <a:xfrm>
            <a:off x="4926841" y="1569493"/>
            <a:ext cx="7055893" cy="360098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Component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LibraryItem</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the interface for objects that can have responsibilities added to them dynamically.</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ConcreteComponent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(Book, Video)</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object to which additional responsibilities can be attached.</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Decorator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(Decorator)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maintains a reference to a Component object and defines an interface that conforms to Component's interface.</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ConcreteDecorator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(Borrowable)</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adds responsibilities to the component.</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414637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5" name="TextBox 4"/>
          <p:cNvSpPr txBox="1"/>
          <p:nvPr/>
        </p:nvSpPr>
        <p:spPr>
          <a:xfrm>
            <a:off x="4926841" y="1569493"/>
            <a:ext cx="7055893" cy="30469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Facade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MortgageApplication</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knows which subsystem classes are responsible for a request.</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delegates client requests to appropriate subsystem objects.</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Subsystem classes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(Bank, Credit, Loan)</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implement subsystem functionality.</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 work assigned by the Facade object.</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have no knowledge of the facade and keep no reference to it.</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3" name="Picture 2"/>
          <p:cNvPicPr>
            <a:picLocks noChangeAspect="1"/>
          </p:cNvPicPr>
          <p:nvPr/>
        </p:nvPicPr>
        <p:blipFill>
          <a:blip r:embed="rId2"/>
          <a:stretch>
            <a:fillRect/>
          </a:stretch>
        </p:blipFill>
        <p:spPr>
          <a:xfrm>
            <a:off x="641350" y="1569493"/>
            <a:ext cx="3832929" cy="2975211"/>
          </a:xfrm>
          <a:prstGeom prst="rect">
            <a:avLst/>
          </a:prstGeom>
        </p:spPr>
      </p:pic>
    </p:spTree>
    <p:extLst>
      <p:ext uri="{BB962C8B-B14F-4D97-AF65-F5344CB8AC3E}">
        <p14:creationId xmlns:p14="http://schemas.microsoft.com/office/powerpoint/2010/main" val="149755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4" name="Picture 3"/>
          <p:cNvPicPr>
            <a:picLocks noChangeAspect="1"/>
          </p:cNvPicPr>
          <p:nvPr/>
        </p:nvPicPr>
        <p:blipFill>
          <a:blip r:embed="rId2"/>
          <a:stretch>
            <a:fillRect/>
          </a:stretch>
        </p:blipFill>
        <p:spPr>
          <a:xfrm>
            <a:off x="641350" y="1562100"/>
            <a:ext cx="4272864" cy="2887070"/>
          </a:xfrm>
          <a:prstGeom prst="rect">
            <a:avLst/>
          </a:prstGeom>
        </p:spPr>
      </p:pic>
      <p:sp>
        <p:nvSpPr>
          <p:cNvPr id="5" name="TextBox 4"/>
          <p:cNvSpPr txBox="1"/>
          <p:nvPr/>
        </p:nvSpPr>
        <p:spPr>
          <a:xfrm>
            <a:off x="4926841" y="941690"/>
            <a:ext cx="7055893" cy="58169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Flyweight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(Character)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declares an interface through which flyweights can receive and act on extrinsic state.</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ConcreteFlyweight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CharacterA</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CharacterB</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CharacterZ</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implements the Flyweight interface and adds storage for intrinsic state, if any.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ConcreteFlyweight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must be sharable. Any state it stores must be intrinsic, that is, it must be independent of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ConcreteFlyweight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object's context.</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UnsharedConcreteFlyweight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not used )</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not all Flyweight subclasses need to be shared. The Flyweight interface </a:t>
            </a:r>
            <a:r>
              <a:rPr lang="en-US" i="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enables</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sharing, but it doesn't enforce it. It is common for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UnsharedConcreteFlyweight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objects to have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ConcreteFlyweight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objects as children at some level in the flyweight object structure (as the Row and Column classes have).</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FlyweightFactory</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CharacterFactory</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creates and manages flyweight objects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ensures that flyweight are shared properly. When a client requests a flyweight,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FlyweightFactory</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objects assets an existing instance or creates one, if none exists.</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FlyweightApp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maintains a reference to flyweight(s).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computes or stores the extrinsic state of flyweight(s</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p>
        </p:txBody>
      </p:sp>
    </p:spTree>
    <p:extLst>
      <p:ext uri="{BB962C8B-B14F-4D97-AF65-F5344CB8AC3E}">
        <p14:creationId xmlns:p14="http://schemas.microsoft.com/office/powerpoint/2010/main" val="206934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27075"/>
            <a:ext cx="10968567" cy="492443"/>
          </a:xfrm>
        </p:spPr>
        <p:txBody>
          <a:bodyPr/>
          <a:lstStyle/>
          <a:p>
            <a:r>
              <a:rPr lang="en-US" dirty="0" smtClean="0"/>
              <a:t>Proxy</a:t>
            </a:r>
            <a:endParaRPr lang="en-US" dirty="0"/>
          </a:p>
        </p:txBody>
      </p:sp>
      <p:pic>
        <p:nvPicPr>
          <p:cNvPr id="4" name="Picture 3"/>
          <p:cNvPicPr>
            <a:picLocks noChangeAspect="1"/>
          </p:cNvPicPr>
          <p:nvPr/>
        </p:nvPicPr>
        <p:blipFill>
          <a:blip r:embed="rId2"/>
          <a:stretch>
            <a:fillRect/>
          </a:stretch>
        </p:blipFill>
        <p:spPr>
          <a:xfrm>
            <a:off x="641350" y="1562100"/>
            <a:ext cx="4272864" cy="2887070"/>
          </a:xfrm>
          <a:prstGeom prst="rect">
            <a:avLst/>
          </a:prstGeom>
        </p:spPr>
      </p:pic>
      <p:sp>
        <p:nvSpPr>
          <p:cNvPr id="5" name="TextBox 4"/>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324547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Responsibility</a:t>
            </a:r>
            <a:endParaRPr lang="en-US" dirty="0"/>
          </a:p>
        </p:txBody>
      </p:sp>
      <p:pic>
        <p:nvPicPr>
          <p:cNvPr id="4" name="Picture 3"/>
          <p:cNvPicPr>
            <a:picLocks noChangeAspect="1"/>
          </p:cNvPicPr>
          <p:nvPr/>
        </p:nvPicPr>
        <p:blipFill>
          <a:blip r:embed="rId2"/>
          <a:stretch>
            <a:fillRect/>
          </a:stretch>
        </p:blipFill>
        <p:spPr>
          <a:xfrm>
            <a:off x="641350" y="1562100"/>
            <a:ext cx="4080775" cy="2006095"/>
          </a:xfrm>
          <a:prstGeom prst="rect">
            <a:avLst/>
          </a:prstGeom>
        </p:spPr>
      </p:pic>
      <p:sp>
        <p:nvSpPr>
          <p:cNvPr id="5" name="TextBox 4"/>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2115268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pic>
        <p:nvPicPr>
          <p:cNvPr id="5" name="Picture 4"/>
          <p:cNvPicPr>
            <a:picLocks noChangeAspect="1"/>
          </p:cNvPicPr>
          <p:nvPr/>
        </p:nvPicPr>
        <p:blipFill>
          <a:blip r:embed="rId3"/>
          <a:stretch>
            <a:fillRect/>
          </a:stretch>
        </p:blipFill>
        <p:spPr>
          <a:xfrm>
            <a:off x="641351" y="1562100"/>
            <a:ext cx="4374356" cy="2095500"/>
          </a:xfrm>
          <a:prstGeom prst="rect">
            <a:avLst/>
          </a:prstGeom>
        </p:spPr>
      </p:pic>
      <p:sp>
        <p:nvSpPr>
          <p:cNvPr id="6" name="TextBox 5"/>
          <p:cNvSpPr txBox="1"/>
          <p:nvPr/>
        </p:nvSpPr>
        <p:spPr>
          <a:xfrm>
            <a:off x="4926841" y="1569493"/>
            <a:ext cx="7055893" cy="360098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Strategy</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SortStrategy</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declares an interface common to all supported algorithms. Context uses this interface to call the algorithm defined by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ConcreteStrategy</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ConcreteStrategy</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QuickSort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ShellSort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MergeSort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implements the algorithm using the Strategy interface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Context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SortedList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is configured with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ConcreteStrategy</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maintains a reference to a Strategy object</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may define an interface that lets Strategy access its data.</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986689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US" dirty="0"/>
          </a:p>
        </p:txBody>
      </p:sp>
      <p:pic>
        <p:nvPicPr>
          <p:cNvPr id="4" name="Picture 3"/>
          <p:cNvPicPr>
            <a:picLocks noChangeAspect="1"/>
          </p:cNvPicPr>
          <p:nvPr/>
        </p:nvPicPr>
        <p:blipFill>
          <a:blip r:embed="rId2"/>
          <a:stretch>
            <a:fillRect/>
          </a:stretch>
        </p:blipFill>
        <p:spPr>
          <a:xfrm>
            <a:off x="641350" y="1569493"/>
            <a:ext cx="4285491" cy="3497457"/>
          </a:xfrm>
          <a:prstGeom prst="rect">
            <a:avLst/>
          </a:prstGeom>
        </p:spPr>
      </p:pic>
      <p:sp>
        <p:nvSpPr>
          <p:cNvPr id="6" name="TextBox 5"/>
          <p:cNvSpPr txBox="1"/>
          <p:nvPr/>
        </p:nvSpPr>
        <p:spPr>
          <a:xfrm>
            <a:off x="4926841" y="1569493"/>
            <a:ext cx="7049559" cy="4339650"/>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Subject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(Stock)</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knows its observers. Any number of Observer objects may observe a subject</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provides an interface for attaching and detaching Observer objects.</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ConcreteSubject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(IBM)</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stores state of interest to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ConcreteObserver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sends a notification to its observers when its state changes</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Observer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IInvestor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updating interface for objects that should be notified of changes in a subject.</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ConcreteObserver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(Investor)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maintains a reference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ConcreteSubject</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stores state that should stay consistent with the subject's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implements the Observer updating interface to keep its state consistent with the subject's</a:t>
            </a:r>
          </a:p>
          <a:p>
            <a:pPr fontAlgn="base">
              <a:buClr>
                <a:schemeClr val="tx2"/>
              </a:buClr>
            </a:pPr>
            <a:endParaRPr lang="en-US" sz="12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2866014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Creational</a:t>
            </a:r>
            <a:endParaRPr lang="en-US" dirty="0"/>
          </a:p>
        </p:txBody>
      </p:sp>
      <p:sp>
        <p:nvSpPr>
          <p:cNvPr id="3" name="Text Placeholder 2"/>
          <p:cNvSpPr>
            <a:spLocks noGrp="1"/>
          </p:cNvSpPr>
          <p:nvPr>
            <p:ph type="body" sz="quarter" idx="10"/>
          </p:nvPr>
        </p:nvSpPr>
        <p:spPr/>
        <p:txBody>
          <a:bodyPr/>
          <a:lstStyle/>
          <a:p>
            <a:pPr lvl="0"/>
            <a:r>
              <a:rPr lang="en-US" b="1" dirty="0" smtClean="0"/>
              <a:t>Abstract Factory</a:t>
            </a:r>
          </a:p>
          <a:p>
            <a:pPr lvl="2"/>
            <a:r>
              <a:rPr lang="en-US" dirty="0" smtClean="0"/>
              <a:t>Creates</a:t>
            </a:r>
            <a:r>
              <a:rPr lang="en-US" baseline="0" dirty="0" smtClean="0"/>
              <a:t> an instance of several families of classes</a:t>
            </a:r>
            <a:endParaRPr lang="en-US" dirty="0" smtClean="0"/>
          </a:p>
          <a:p>
            <a:pPr lvl="0"/>
            <a:r>
              <a:rPr lang="en-US" b="1" dirty="0" smtClean="0"/>
              <a:t>Builder</a:t>
            </a:r>
          </a:p>
          <a:p>
            <a:pPr lvl="2"/>
            <a:r>
              <a:rPr lang="en-US" dirty="0" smtClean="0"/>
              <a:t>Separates</a:t>
            </a:r>
            <a:r>
              <a:rPr lang="en-US" baseline="0" dirty="0" smtClean="0"/>
              <a:t> object construction from its representation</a:t>
            </a:r>
            <a:endParaRPr lang="en-US" dirty="0" smtClean="0"/>
          </a:p>
          <a:p>
            <a:pPr lvl="0"/>
            <a:r>
              <a:rPr lang="en-US" b="1" dirty="0" smtClean="0"/>
              <a:t>Factory</a:t>
            </a:r>
          </a:p>
          <a:p>
            <a:pPr lvl="2"/>
            <a:r>
              <a:rPr lang="en-US" dirty="0" smtClean="0"/>
              <a:t>Creates an instance of several</a:t>
            </a:r>
            <a:r>
              <a:rPr lang="en-US" baseline="0" dirty="0" smtClean="0"/>
              <a:t> derived classes</a:t>
            </a:r>
            <a:endParaRPr lang="en-US" dirty="0" smtClean="0"/>
          </a:p>
          <a:p>
            <a:pPr lvl="0"/>
            <a:r>
              <a:rPr lang="en-US" b="1" dirty="0" smtClean="0"/>
              <a:t>Prototype</a:t>
            </a:r>
          </a:p>
          <a:p>
            <a:pPr lvl="2"/>
            <a:r>
              <a:rPr lang="en-US" dirty="0" smtClean="0"/>
              <a:t>A fully initialized instance to be copied or cloned</a:t>
            </a:r>
          </a:p>
          <a:p>
            <a:pPr lvl="0"/>
            <a:r>
              <a:rPr lang="en-US" b="1" dirty="0" smtClean="0"/>
              <a:t>Singleton</a:t>
            </a:r>
          </a:p>
          <a:p>
            <a:pPr lvl="2"/>
            <a:r>
              <a:rPr lang="en-US" dirty="0" smtClean="0"/>
              <a:t>A class of which only</a:t>
            </a:r>
            <a:r>
              <a:rPr lang="en-US" baseline="0" dirty="0" smtClean="0"/>
              <a:t> a single instance can exist</a:t>
            </a:r>
            <a:endParaRPr lang="en-US" dirty="0" smtClean="0"/>
          </a:p>
        </p:txBody>
      </p:sp>
    </p:spTree>
    <p:extLst>
      <p:ext uri="{BB962C8B-B14F-4D97-AF65-F5344CB8AC3E}">
        <p14:creationId xmlns:p14="http://schemas.microsoft.com/office/powerpoint/2010/main" val="2706477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4" name="Picture 3"/>
          <p:cNvPicPr>
            <a:picLocks noChangeAspect="1"/>
          </p:cNvPicPr>
          <p:nvPr/>
        </p:nvPicPr>
        <p:blipFill>
          <a:blip r:embed="rId2"/>
          <a:stretch>
            <a:fillRect/>
          </a:stretch>
        </p:blipFill>
        <p:spPr>
          <a:xfrm>
            <a:off x="641350" y="1562100"/>
            <a:ext cx="4272864" cy="2887070"/>
          </a:xfrm>
          <a:prstGeom prst="rect">
            <a:avLst/>
          </a:prstGeom>
        </p:spPr>
      </p:pic>
      <p:sp>
        <p:nvSpPr>
          <p:cNvPr id="5" name="TextBox 4"/>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11757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4" name="Picture 3"/>
          <p:cNvPicPr>
            <a:picLocks noChangeAspect="1"/>
          </p:cNvPicPr>
          <p:nvPr/>
        </p:nvPicPr>
        <p:blipFill>
          <a:blip r:embed="rId2"/>
          <a:stretch>
            <a:fillRect/>
          </a:stretch>
        </p:blipFill>
        <p:spPr>
          <a:xfrm>
            <a:off x="641350" y="1562100"/>
            <a:ext cx="4272864" cy="2887070"/>
          </a:xfrm>
          <a:prstGeom prst="rect">
            <a:avLst/>
          </a:prstGeom>
        </p:spPr>
      </p:pic>
      <p:sp>
        <p:nvSpPr>
          <p:cNvPr id="5" name="TextBox 4"/>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3600986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4" name="Picture 3"/>
          <p:cNvPicPr>
            <a:picLocks noChangeAspect="1"/>
          </p:cNvPicPr>
          <p:nvPr/>
        </p:nvPicPr>
        <p:blipFill>
          <a:blip r:embed="rId2"/>
          <a:stretch>
            <a:fillRect/>
          </a:stretch>
        </p:blipFill>
        <p:spPr>
          <a:xfrm>
            <a:off x="641350" y="1562100"/>
            <a:ext cx="4272864" cy="2887070"/>
          </a:xfrm>
          <a:prstGeom prst="rect">
            <a:avLst/>
          </a:prstGeom>
        </p:spPr>
      </p:pic>
      <p:sp>
        <p:nvSpPr>
          <p:cNvPr id="5" name="TextBox 4"/>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658573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4" name="Picture 3"/>
          <p:cNvPicPr>
            <a:picLocks noChangeAspect="1"/>
          </p:cNvPicPr>
          <p:nvPr/>
        </p:nvPicPr>
        <p:blipFill>
          <a:blip r:embed="rId2"/>
          <a:stretch>
            <a:fillRect/>
          </a:stretch>
        </p:blipFill>
        <p:spPr>
          <a:xfrm>
            <a:off x="641350" y="1562100"/>
            <a:ext cx="4272864" cy="2887070"/>
          </a:xfrm>
          <a:prstGeom prst="rect">
            <a:avLst/>
          </a:prstGeom>
        </p:spPr>
      </p:pic>
      <p:sp>
        <p:nvSpPr>
          <p:cNvPr id="5" name="TextBox 4"/>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657195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4" name="Picture 3"/>
          <p:cNvPicPr>
            <a:picLocks noChangeAspect="1"/>
          </p:cNvPicPr>
          <p:nvPr/>
        </p:nvPicPr>
        <p:blipFill>
          <a:blip r:embed="rId2"/>
          <a:stretch>
            <a:fillRect/>
          </a:stretch>
        </p:blipFill>
        <p:spPr>
          <a:xfrm>
            <a:off x="641350" y="1562100"/>
            <a:ext cx="4272864" cy="2887070"/>
          </a:xfrm>
          <a:prstGeom prst="rect">
            <a:avLst/>
          </a:prstGeom>
        </p:spPr>
      </p:pic>
      <p:sp>
        <p:nvSpPr>
          <p:cNvPr id="5" name="TextBox 4"/>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Handler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(Approver)</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an interface for handling the requests</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(optional) implements the successor link</a:t>
            </a:r>
          </a:p>
          <a:p>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(Director, </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VicePresident</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President)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handles requests it is responsible for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can access its successor</a:t>
            </a: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if the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can handle the request, it does so; otherwise it forwards the request to its successor</a:t>
            </a:r>
          </a:p>
          <a:p>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Client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r>
              <a:rPr lang="en-US" b="1"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ChainApp</a:t>
            </a:r>
            <a:r>
              <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initiates the request to a </a:t>
            </a:r>
            <a:r>
              <a:rPr lang="en-US" dirty="0" err="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ConcreteHandler</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 object on the chain</a:t>
            </a:r>
          </a:p>
          <a:p>
            <a:pPr fontAlgn="base">
              <a:buClr>
                <a:schemeClr val="tx2"/>
              </a:buClr>
            </a:pPr>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31785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Structural</a:t>
            </a:r>
            <a:endParaRPr lang="en-US" dirty="0"/>
          </a:p>
        </p:txBody>
      </p:sp>
      <p:sp>
        <p:nvSpPr>
          <p:cNvPr id="3" name="Text Placeholder 2"/>
          <p:cNvSpPr>
            <a:spLocks noGrp="1"/>
          </p:cNvSpPr>
          <p:nvPr>
            <p:ph type="body" sz="quarter" idx="10"/>
          </p:nvPr>
        </p:nvSpPr>
        <p:spPr/>
        <p:txBody>
          <a:bodyPr/>
          <a:lstStyle/>
          <a:p>
            <a:pPr lvl="0"/>
            <a:r>
              <a:rPr lang="en-US" b="1" dirty="0" smtClean="0"/>
              <a:t>Adapter</a:t>
            </a:r>
          </a:p>
          <a:p>
            <a:pPr lvl="2"/>
            <a:r>
              <a:rPr lang="en-US" b="0" dirty="0" smtClean="0"/>
              <a:t>Match interfaces of different</a:t>
            </a:r>
            <a:r>
              <a:rPr lang="en-US" b="0" baseline="0" dirty="0" smtClean="0"/>
              <a:t> classes</a:t>
            </a:r>
            <a:endParaRPr lang="en-US" b="0" dirty="0" smtClean="0"/>
          </a:p>
          <a:p>
            <a:pPr lvl="0"/>
            <a:r>
              <a:rPr lang="en-US" b="1" dirty="0" smtClean="0"/>
              <a:t>Bridge</a:t>
            </a:r>
          </a:p>
          <a:p>
            <a:pPr lvl="2"/>
            <a:r>
              <a:rPr lang="en-US" dirty="0" smtClean="0"/>
              <a:t>Separates</a:t>
            </a:r>
            <a:r>
              <a:rPr lang="en-US" baseline="0" dirty="0" smtClean="0"/>
              <a:t> an object’s interface from its implementation</a:t>
            </a:r>
            <a:endParaRPr lang="en-US" dirty="0" smtClean="0"/>
          </a:p>
          <a:p>
            <a:pPr lvl="0"/>
            <a:r>
              <a:rPr lang="en-US" b="1" dirty="0" smtClean="0"/>
              <a:t>Composite</a:t>
            </a:r>
          </a:p>
          <a:p>
            <a:pPr lvl="2"/>
            <a:r>
              <a:rPr lang="en-US" dirty="0" smtClean="0"/>
              <a:t>A tree structure of simple and composite</a:t>
            </a:r>
            <a:r>
              <a:rPr lang="en-US" baseline="0" dirty="0" smtClean="0"/>
              <a:t> objects</a:t>
            </a:r>
            <a:endParaRPr lang="en-US" dirty="0" smtClean="0"/>
          </a:p>
          <a:p>
            <a:pPr lvl="0"/>
            <a:r>
              <a:rPr lang="en-US" b="1" dirty="0" smtClean="0"/>
              <a:t>Decorator</a:t>
            </a:r>
          </a:p>
          <a:p>
            <a:pPr lvl="2"/>
            <a:r>
              <a:rPr lang="en-US" dirty="0" smtClean="0"/>
              <a:t>Add responsibilities</a:t>
            </a:r>
            <a:r>
              <a:rPr lang="en-US" baseline="0" dirty="0" smtClean="0"/>
              <a:t> to objects dynamically</a:t>
            </a:r>
            <a:endParaRPr lang="en-US" dirty="0" smtClean="0"/>
          </a:p>
          <a:p>
            <a:pPr lvl="0"/>
            <a:r>
              <a:rPr lang="en-US" b="1" dirty="0" smtClean="0"/>
              <a:t>Façade</a:t>
            </a:r>
          </a:p>
          <a:p>
            <a:pPr lvl="2"/>
            <a:r>
              <a:rPr lang="en-US" dirty="0" smtClean="0"/>
              <a:t>A single class that represents</a:t>
            </a:r>
            <a:r>
              <a:rPr lang="en-US" baseline="0" dirty="0" smtClean="0"/>
              <a:t> an entire subsystem</a:t>
            </a:r>
          </a:p>
        </p:txBody>
      </p:sp>
    </p:spTree>
    <p:extLst>
      <p:ext uri="{BB962C8B-B14F-4D97-AF65-F5344CB8AC3E}">
        <p14:creationId xmlns:p14="http://schemas.microsoft.com/office/powerpoint/2010/main" val="399602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a:t>
            </a:r>
            <a:r>
              <a:rPr lang="en-US" baseline="0" dirty="0" smtClean="0"/>
              <a:t> (contd.)</a:t>
            </a:r>
            <a:endParaRPr lang="en-US" dirty="0"/>
          </a:p>
        </p:txBody>
      </p:sp>
      <p:sp>
        <p:nvSpPr>
          <p:cNvPr id="3" name="Text Placeholder 2"/>
          <p:cNvSpPr>
            <a:spLocks noGrp="1"/>
          </p:cNvSpPr>
          <p:nvPr>
            <p:ph type="body" sz="quarter" idx="10"/>
          </p:nvPr>
        </p:nvSpPr>
        <p:spPr/>
        <p:txBody>
          <a:bodyPr/>
          <a:lstStyle/>
          <a:p>
            <a:pPr lvl="0"/>
            <a:r>
              <a:rPr lang="en-US" b="1" dirty="0" smtClean="0"/>
              <a:t>Flyweight</a:t>
            </a:r>
          </a:p>
          <a:p>
            <a:pPr lvl="2"/>
            <a:r>
              <a:rPr lang="en-US" dirty="0" smtClean="0"/>
              <a:t>A fine-grained</a:t>
            </a:r>
            <a:r>
              <a:rPr lang="en-US" baseline="0" dirty="0" smtClean="0"/>
              <a:t> instance used for efficient sharing</a:t>
            </a:r>
            <a:endParaRPr lang="en-US" dirty="0" smtClean="0"/>
          </a:p>
          <a:p>
            <a:pPr lvl="0"/>
            <a:r>
              <a:rPr lang="en-US" b="1" dirty="0" smtClean="0"/>
              <a:t>Proxy</a:t>
            </a:r>
          </a:p>
          <a:p>
            <a:pPr lvl="2"/>
            <a:r>
              <a:rPr lang="en-US" dirty="0" smtClean="0"/>
              <a:t>An object representing another object</a:t>
            </a:r>
            <a:endParaRPr lang="en-US" dirty="0"/>
          </a:p>
        </p:txBody>
      </p:sp>
    </p:spTree>
    <p:extLst>
      <p:ext uri="{BB962C8B-B14F-4D97-AF65-F5344CB8AC3E}">
        <p14:creationId xmlns:p14="http://schemas.microsoft.com/office/powerpoint/2010/main" val="31270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Behavioral</a:t>
            </a:r>
            <a:endParaRPr lang="en-US" dirty="0"/>
          </a:p>
        </p:txBody>
      </p:sp>
      <p:sp>
        <p:nvSpPr>
          <p:cNvPr id="3" name="Text Placeholder 2"/>
          <p:cNvSpPr>
            <a:spLocks noGrp="1"/>
          </p:cNvSpPr>
          <p:nvPr>
            <p:ph type="body" sz="quarter" idx="10"/>
          </p:nvPr>
        </p:nvSpPr>
        <p:spPr/>
        <p:txBody>
          <a:bodyPr/>
          <a:lstStyle/>
          <a:p>
            <a:pPr lvl="0"/>
            <a:r>
              <a:rPr lang="en-US" b="1" dirty="0" smtClean="0"/>
              <a:t>Mediator</a:t>
            </a:r>
          </a:p>
          <a:p>
            <a:pPr lvl="2"/>
            <a:r>
              <a:rPr lang="en-US" dirty="0" smtClean="0"/>
              <a:t>Defines</a:t>
            </a:r>
            <a:r>
              <a:rPr lang="en-US" baseline="0" dirty="0" smtClean="0"/>
              <a:t> simplified communication between classed</a:t>
            </a:r>
            <a:endParaRPr lang="en-US" dirty="0" smtClean="0"/>
          </a:p>
          <a:p>
            <a:pPr lvl="0"/>
            <a:r>
              <a:rPr lang="en-US" b="1" dirty="0" smtClean="0"/>
              <a:t>Memento</a:t>
            </a:r>
          </a:p>
          <a:p>
            <a:pPr lvl="2"/>
            <a:r>
              <a:rPr lang="en-US" dirty="0" smtClean="0"/>
              <a:t>Capture and restore</a:t>
            </a:r>
            <a:r>
              <a:rPr lang="en-US" baseline="0" dirty="0" smtClean="0"/>
              <a:t> an object’s internal state</a:t>
            </a:r>
            <a:endParaRPr lang="en-US" dirty="0" smtClean="0"/>
          </a:p>
          <a:p>
            <a:pPr lvl="0"/>
            <a:r>
              <a:rPr lang="en-US" b="1" dirty="0" smtClean="0"/>
              <a:t>Iterator</a:t>
            </a:r>
          </a:p>
          <a:p>
            <a:pPr lvl="2"/>
            <a:r>
              <a:rPr lang="en-US" dirty="0" smtClean="0"/>
              <a:t>Sequentially access the</a:t>
            </a:r>
            <a:r>
              <a:rPr lang="en-US" baseline="0" dirty="0" smtClean="0"/>
              <a:t> elements of a collection</a:t>
            </a:r>
            <a:endParaRPr lang="en-US" dirty="0" smtClean="0"/>
          </a:p>
          <a:p>
            <a:pPr lvl="0"/>
            <a:r>
              <a:rPr lang="en-US" b="1" dirty="0" smtClean="0"/>
              <a:t>Interpreter</a:t>
            </a:r>
          </a:p>
          <a:p>
            <a:pPr lvl="2"/>
            <a:r>
              <a:rPr lang="en-US" dirty="0" smtClean="0"/>
              <a:t>A way to include</a:t>
            </a:r>
            <a:r>
              <a:rPr lang="en-US" baseline="0" dirty="0" smtClean="0"/>
              <a:t> language elements in a program</a:t>
            </a:r>
            <a:endParaRPr lang="en-US" dirty="0" smtClean="0"/>
          </a:p>
          <a:p>
            <a:pPr lvl="0"/>
            <a:r>
              <a:rPr lang="en-US" b="1" dirty="0" smtClean="0"/>
              <a:t>Chain of responsibility</a:t>
            </a:r>
          </a:p>
          <a:p>
            <a:pPr lvl="2"/>
            <a:r>
              <a:rPr lang="en-US" dirty="0" smtClean="0"/>
              <a:t>A way of passing a request between a chain of objects</a:t>
            </a:r>
          </a:p>
          <a:p>
            <a:pPr lvl="0"/>
            <a:r>
              <a:rPr lang="en-US" b="1" dirty="0" smtClean="0"/>
              <a:t>Command</a:t>
            </a:r>
          </a:p>
          <a:p>
            <a:pPr lvl="2"/>
            <a:r>
              <a:rPr lang="en-US" dirty="0" smtClean="0"/>
              <a:t>Encapsulate</a:t>
            </a:r>
            <a:r>
              <a:rPr lang="en-US" baseline="0" dirty="0" smtClean="0"/>
              <a:t> a command request as an object</a:t>
            </a:r>
            <a:endParaRPr lang="en-US" dirty="0" smtClean="0"/>
          </a:p>
        </p:txBody>
      </p:sp>
    </p:spTree>
    <p:extLst>
      <p:ext uri="{BB962C8B-B14F-4D97-AF65-F5344CB8AC3E}">
        <p14:creationId xmlns:p14="http://schemas.microsoft.com/office/powerpoint/2010/main" val="4093083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0" kern="1200" baseline="0" dirty="0" smtClean="0">
                <a:solidFill>
                  <a:schemeClr val="tx2"/>
                </a:solidFill>
                <a:effectLst/>
                <a:latin typeface="Arial" pitchFamily="34" charset="0"/>
                <a:ea typeface="+mj-ea"/>
                <a:cs typeface="Arial" pitchFamily="34" charset="0"/>
              </a:rPr>
              <a:t>Behavioral (contd.)</a:t>
            </a:r>
            <a:endParaRPr lang="en-US" sz="3200" dirty="0" smtClean="0">
              <a:effectLst/>
            </a:endParaRPr>
          </a:p>
        </p:txBody>
      </p:sp>
      <p:sp>
        <p:nvSpPr>
          <p:cNvPr id="3" name="Text Placeholder 2"/>
          <p:cNvSpPr>
            <a:spLocks noGrp="1"/>
          </p:cNvSpPr>
          <p:nvPr>
            <p:ph type="body" sz="quarter" idx="10"/>
          </p:nvPr>
        </p:nvSpPr>
        <p:spPr/>
        <p:txBody>
          <a:bodyPr/>
          <a:lstStyle/>
          <a:p>
            <a:pPr lvl="0"/>
            <a:r>
              <a:rPr lang="en-US" b="1" dirty="0" smtClean="0"/>
              <a:t>State</a:t>
            </a:r>
          </a:p>
          <a:p>
            <a:pPr lvl="2"/>
            <a:r>
              <a:rPr lang="en-US" dirty="0" smtClean="0"/>
              <a:t>Alter</a:t>
            </a:r>
            <a:r>
              <a:rPr lang="en-US" baseline="0" dirty="0" smtClean="0"/>
              <a:t> an object’s behavior when its state changes</a:t>
            </a:r>
            <a:endParaRPr lang="en-US" dirty="0" smtClean="0"/>
          </a:p>
          <a:p>
            <a:pPr lvl="0"/>
            <a:r>
              <a:rPr lang="en-US" b="1" dirty="0" smtClean="0"/>
              <a:t>Strategy</a:t>
            </a:r>
          </a:p>
          <a:p>
            <a:pPr lvl="2"/>
            <a:r>
              <a:rPr lang="en-US" dirty="0" smtClean="0"/>
              <a:t>Encapsulates</a:t>
            </a:r>
            <a:r>
              <a:rPr lang="en-US" baseline="0" dirty="0" smtClean="0"/>
              <a:t> an algorithm inside a class</a:t>
            </a:r>
            <a:endParaRPr lang="en-US" dirty="0" smtClean="0"/>
          </a:p>
          <a:p>
            <a:pPr lvl="0"/>
            <a:r>
              <a:rPr lang="en-US" b="1" dirty="0" smtClean="0"/>
              <a:t>Observer</a:t>
            </a:r>
          </a:p>
          <a:p>
            <a:pPr lvl="2"/>
            <a:r>
              <a:rPr lang="en-US" dirty="0" smtClean="0"/>
              <a:t>A way of notifying</a:t>
            </a:r>
            <a:r>
              <a:rPr lang="en-US" baseline="0" dirty="0" smtClean="0"/>
              <a:t> change to a number of classes</a:t>
            </a:r>
            <a:endParaRPr lang="en-US" dirty="0" smtClean="0"/>
          </a:p>
          <a:p>
            <a:pPr lvl="0"/>
            <a:r>
              <a:rPr lang="en-US" b="1" dirty="0" smtClean="0"/>
              <a:t>Template Method</a:t>
            </a:r>
          </a:p>
          <a:p>
            <a:pPr lvl="2"/>
            <a:r>
              <a:rPr lang="en-US" dirty="0" smtClean="0"/>
              <a:t>Defer the exact steps of</a:t>
            </a:r>
            <a:r>
              <a:rPr lang="en-US" baseline="0" dirty="0" smtClean="0"/>
              <a:t> an algorithm inside a class</a:t>
            </a:r>
            <a:endParaRPr lang="en-US" dirty="0" smtClean="0"/>
          </a:p>
          <a:p>
            <a:pPr lvl="0"/>
            <a:r>
              <a:rPr lang="en-US" b="1" dirty="0" smtClean="0"/>
              <a:t>Visitor</a:t>
            </a:r>
          </a:p>
          <a:p>
            <a:pPr lvl="2"/>
            <a:r>
              <a:rPr lang="en-US" dirty="0" smtClean="0"/>
              <a:t>Defines</a:t>
            </a:r>
            <a:r>
              <a:rPr lang="en-US" baseline="0" dirty="0" smtClean="0"/>
              <a:t> a new operation to a class without change</a:t>
            </a:r>
            <a:endParaRPr lang="en-US" dirty="0"/>
          </a:p>
        </p:txBody>
      </p:sp>
    </p:spTree>
    <p:extLst>
      <p:ext uri="{BB962C8B-B14F-4D97-AF65-F5344CB8AC3E}">
        <p14:creationId xmlns:p14="http://schemas.microsoft.com/office/powerpoint/2010/main" val="1190759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a:t>
            </a:r>
            <a:endParaRPr lang="en-US" dirty="0"/>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a:xfrm>
            <a:off x="641349" y="1270453"/>
            <a:ext cx="10966451" cy="553998"/>
          </a:xfrm>
        </p:spPr>
        <p:txBody>
          <a:bodyPr/>
          <a:lstStyle/>
          <a:p>
            <a:r>
              <a:rPr lang="en-US" dirty="0"/>
              <a:t>Provide an interface for creating families of related or dependent objects without specifying their concrete classes</a:t>
            </a:r>
            <a:r>
              <a:rPr lang="en-US" dirty="0" smtClean="0"/>
              <a:t>.</a:t>
            </a:r>
          </a:p>
        </p:txBody>
      </p:sp>
      <p:sp>
        <p:nvSpPr>
          <p:cNvPr id="5" name="TextBox 4"/>
          <p:cNvSpPr txBox="1"/>
          <p:nvPr/>
        </p:nvSpPr>
        <p:spPr>
          <a:xfrm>
            <a:off x="4926841" y="1843813"/>
            <a:ext cx="7055893" cy="415498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smtClean="0">
                <a:latin typeface="Arial Narrow" panose="020B0606020202030204" pitchFamily="34" charset="0"/>
                <a:ea typeface="Open Sans Condensed Light" panose="020B0306030504020204" pitchFamily="34" charset="0"/>
                <a:cs typeface="Open Sans Condensed Light" panose="020B0306030504020204" pitchFamily="34" charset="0"/>
              </a:rPr>
              <a:t>Participants</a:t>
            </a:r>
          </a:p>
          <a:p>
            <a:r>
              <a:rPr lang="en-US" dirty="0" smtClean="0">
                <a:latin typeface="Arial Narrow" panose="020B0606020202030204" pitchFamily="34" charset="0"/>
                <a:ea typeface="Open Sans Condensed Light" panose="020B0306030504020204" pitchFamily="34" charset="0"/>
                <a:cs typeface="Open Sans Condensed Light" panose="020B0306030504020204" pitchFamily="34" charset="0"/>
              </a:rPr>
              <a:t/>
            </a:r>
            <a:br>
              <a:rPr lang="en-US" dirty="0" smtClean="0">
                <a:latin typeface="Arial Narrow" panose="020B0606020202030204" pitchFamily="34" charset="0"/>
                <a:ea typeface="Open Sans Condensed Light" panose="020B0306030504020204" pitchFamily="34" charset="0"/>
                <a:cs typeface="Open Sans Condensed Light" panose="020B0306030504020204" pitchFamily="34" charset="0"/>
              </a:rPr>
            </a:br>
            <a:r>
              <a:rPr lang="en-US" dirty="0">
                <a:latin typeface="Arial Narrow" panose="020B0606020202030204" pitchFamily="34" charset="0"/>
              </a:rPr>
              <a:t>The classes and objects participating in this pattern are: </a:t>
            </a:r>
          </a:p>
          <a:p>
            <a:r>
              <a:rPr lang="en-US" b="1" dirty="0" err="1">
                <a:latin typeface="Arial Narrow" panose="020B0606020202030204" pitchFamily="34" charset="0"/>
              </a:rPr>
              <a:t>AbstractFactory</a:t>
            </a:r>
            <a:r>
              <a:rPr lang="en-US" dirty="0">
                <a:latin typeface="Arial Narrow" panose="020B0606020202030204" pitchFamily="34" charset="0"/>
              </a:rPr>
              <a:t>  </a:t>
            </a:r>
            <a:r>
              <a:rPr lang="en-US" b="1" dirty="0">
                <a:latin typeface="Arial Narrow" panose="020B0606020202030204" pitchFamily="34" charset="0"/>
              </a:rPr>
              <a:t>(</a:t>
            </a:r>
            <a:r>
              <a:rPr lang="en-US" b="1" dirty="0" err="1">
                <a:latin typeface="Arial Narrow" panose="020B0606020202030204" pitchFamily="34" charset="0"/>
              </a:rPr>
              <a:t>ContinentFactory</a:t>
            </a:r>
            <a:r>
              <a:rPr lang="en-US" b="1" dirty="0">
                <a:latin typeface="Arial Narrow" panose="020B0606020202030204" pitchFamily="34" charset="0"/>
              </a:rPr>
              <a:t>)</a:t>
            </a:r>
            <a:r>
              <a:rPr lang="en-US" dirty="0">
                <a:latin typeface="Arial Narrow" panose="020B0606020202030204" pitchFamily="34" charset="0"/>
              </a:rPr>
              <a:t> </a:t>
            </a:r>
          </a:p>
          <a:p>
            <a:pPr lvl="1"/>
            <a:r>
              <a:rPr lang="en-US" dirty="0">
                <a:latin typeface="Arial Narrow" panose="020B0606020202030204" pitchFamily="34" charset="0"/>
              </a:rPr>
              <a:t>declares an interface for operations that create abstract products </a:t>
            </a:r>
          </a:p>
          <a:p>
            <a:r>
              <a:rPr lang="en-US" b="1" dirty="0" err="1">
                <a:latin typeface="Arial Narrow" panose="020B0606020202030204" pitchFamily="34" charset="0"/>
              </a:rPr>
              <a:t>ConcreteFactory</a:t>
            </a:r>
            <a:r>
              <a:rPr lang="en-US" dirty="0">
                <a:latin typeface="Arial Narrow" panose="020B0606020202030204" pitchFamily="34" charset="0"/>
              </a:rPr>
              <a:t>   </a:t>
            </a:r>
            <a:r>
              <a:rPr lang="en-US" b="1" dirty="0">
                <a:latin typeface="Arial Narrow" panose="020B0606020202030204" pitchFamily="34" charset="0"/>
              </a:rPr>
              <a:t>(</a:t>
            </a:r>
            <a:r>
              <a:rPr lang="en-US" b="1" dirty="0" err="1">
                <a:latin typeface="Arial Narrow" panose="020B0606020202030204" pitchFamily="34" charset="0"/>
              </a:rPr>
              <a:t>AfricaFactory</a:t>
            </a:r>
            <a:r>
              <a:rPr lang="en-US" b="1" dirty="0">
                <a:latin typeface="Arial Narrow" panose="020B0606020202030204" pitchFamily="34" charset="0"/>
              </a:rPr>
              <a:t>, </a:t>
            </a:r>
            <a:r>
              <a:rPr lang="en-US" b="1" dirty="0" err="1">
                <a:latin typeface="Arial Narrow" panose="020B0606020202030204" pitchFamily="34" charset="0"/>
              </a:rPr>
              <a:t>AmericaFactory</a:t>
            </a:r>
            <a:r>
              <a:rPr lang="en-US" b="1" dirty="0">
                <a:latin typeface="Arial Narrow" panose="020B0606020202030204" pitchFamily="34" charset="0"/>
              </a:rPr>
              <a:t>)</a:t>
            </a:r>
            <a:r>
              <a:rPr lang="en-US" dirty="0">
                <a:latin typeface="Arial Narrow" panose="020B0606020202030204" pitchFamily="34" charset="0"/>
              </a:rPr>
              <a:t> </a:t>
            </a:r>
          </a:p>
          <a:p>
            <a:pPr lvl="1"/>
            <a:r>
              <a:rPr lang="en-US" dirty="0">
                <a:latin typeface="Arial Narrow" panose="020B0606020202030204" pitchFamily="34" charset="0"/>
              </a:rPr>
              <a:t>implements the operations to create concrete product objects </a:t>
            </a:r>
          </a:p>
          <a:p>
            <a:r>
              <a:rPr lang="en-US" b="1" dirty="0" err="1">
                <a:latin typeface="Arial Narrow" panose="020B0606020202030204" pitchFamily="34" charset="0"/>
              </a:rPr>
              <a:t>AbstractProduct</a:t>
            </a:r>
            <a:r>
              <a:rPr lang="en-US" dirty="0">
                <a:latin typeface="Arial Narrow" panose="020B0606020202030204" pitchFamily="34" charset="0"/>
              </a:rPr>
              <a:t>   </a:t>
            </a:r>
            <a:r>
              <a:rPr lang="en-US" b="1" dirty="0">
                <a:latin typeface="Arial Narrow" panose="020B0606020202030204" pitchFamily="34" charset="0"/>
              </a:rPr>
              <a:t>(Herbivore, Carnivore)</a:t>
            </a:r>
            <a:r>
              <a:rPr lang="en-US" dirty="0">
                <a:latin typeface="Arial Narrow" panose="020B0606020202030204" pitchFamily="34" charset="0"/>
              </a:rPr>
              <a:t> </a:t>
            </a:r>
          </a:p>
          <a:p>
            <a:pPr lvl="1"/>
            <a:r>
              <a:rPr lang="en-US" dirty="0">
                <a:latin typeface="Arial Narrow" panose="020B0606020202030204" pitchFamily="34" charset="0"/>
              </a:rPr>
              <a:t>declares an interface for a type of product object </a:t>
            </a:r>
          </a:p>
          <a:p>
            <a:r>
              <a:rPr lang="en-US" b="1" dirty="0">
                <a:latin typeface="Arial Narrow" panose="020B0606020202030204" pitchFamily="34" charset="0"/>
              </a:rPr>
              <a:t>Product</a:t>
            </a:r>
            <a:r>
              <a:rPr lang="en-US" dirty="0">
                <a:latin typeface="Arial Narrow" panose="020B0606020202030204" pitchFamily="34" charset="0"/>
              </a:rPr>
              <a:t>  </a:t>
            </a:r>
            <a:r>
              <a:rPr lang="en-US" b="1" dirty="0">
                <a:latin typeface="Arial Narrow" panose="020B0606020202030204" pitchFamily="34" charset="0"/>
              </a:rPr>
              <a:t>(Wildebeest, Lion, Bison, Wolf)</a:t>
            </a:r>
            <a:r>
              <a:rPr lang="en-US" dirty="0">
                <a:latin typeface="Arial Narrow" panose="020B0606020202030204" pitchFamily="34" charset="0"/>
              </a:rPr>
              <a:t> </a:t>
            </a:r>
          </a:p>
          <a:p>
            <a:pPr lvl="1"/>
            <a:r>
              <a:rPr lang="en-US" dirty="0">
                <a:latin typeface="Arial Narrow" panose="020B0606020202030204" pitchFamily="34" charset="0"/>
              </a:rPr>
              <a:t>defines a product object to be created by the corresponding concrete factory </a:t>
            </a:r>
          </a:p>
          <a:p>
            <a:pPr lvl="1"/>
            <a:r>
              <a:rPr lang="en-US" dirty="0">
                <a:latin typeface="Arial Narrow" panose="020B0606020202030204" pitchFamily="34" charset="0"/>
              </a:rPr>
              <a:t>implements the </a:t>
            </a:r>
            <a:r>
              <a:rPr lang="en-US" dirty="0" err="1">
                <a:latin typeface="Arial Narrow" panose="020B0606020202030204" pitchFamily="34" charset="0"/>
              </a:rPr>
              <a:t>AbstractProduct</a:t>
            </a:r>
            <a:r>
              <a:rPr lang="en-US" dirty="0">
                <a:latin typeface="Arial Narrow" panose="020B0606020202030204" pitchFamily="34" charset="0"/>
              </a:rPr>
              <a:t> interface </a:t>
            </a:r>
          </a:p>
          <a:p>
            <a:r>
              <a:rPr lang="en-US" b="1" dirty="0">
                <a:latin typeface="Arial Narrow" panose="020B0606020202030204" pitchFamily="34" charset="0"/>
              </a:rPr>
              <a:t>Client</a:t>
            </a:r>
            <a:r>
              <a:rPr lang="en-US" dirty="0">
                <a:latin typeface="Arial Narrow" panose="020B0606020202030204" pitchFamily="34" charset="0"/>
              </a:rPr>
              <a:t>  </a:t>
            </a:r>
            <a:r>
              <a:rPr lang="en-US" b="1" dirty="0">
                <a:latin typeface="Arial Narrow" panose="020B0606020202030204" pitchFamily="34" charset="0"/>
              </a:rPr>
              <a:t>(</a:t>
            </a:r>
            <a:r>
              <a:rPr lang="en-US" b="1" dirty="0" err="1">
                <a:latin typeface="Arial Narrow" panose="020B0606020202030204" pitchFamily="34" charset="0"/>
              </a:rPr>
              <a:t>AnimalWorld</a:t>
            </a:r>
            <a:r>
              <a:rPr lang="en-US" b="1" dirty="0">
                <a:latin typeface="Arial Narrow" panose="020B0606020202030204" pitchFamily="34" charset="0"/>
              </a:rPr>
              <a:t>)</a:t>
            </a:r>
            <a:r>
              <a:rPr lang="en-US" dirty="0">
                <a:latin typeface="Arial Narrow" panose="020B0606020202030204" pitchFamily="34" charset="0"/>
              </a:rPr>
              <a:t> </a:t>
            </a:r>
          </a:p>
          <a:p>
            <a:pPr lvl="1"/>
            <a:r>
              <a:rPr lang="en-US" dirty="0">
                <a:latin typeface="Arial Narrow" panose="020B0606020202030204" pitchFamily="34" charset="0"/>
              </a:rPr>
              <a:t>uses interfaces declared by </a:t>
            </a:r>
            <a:r>
              <a:rPr lang="en-US" dirty="0" err="1">
                <a:latin typeface="Arial Narrow" panose="020B0606020202030204" pitchFamily="34" charset="0"/>
              </a:rPr>
              <a:t>AbstractFactory</a:t>
            </a:r>
            <a:r>
              <a:rPr lang="en-US" dirty="0">
                <a:latin typeface="Arial Narrow" panose="020B0606020202030204" pitchFamily="34" charset="0"/>
              </a:rPr>
              <a:t> and </a:t>
            </a:r>
            <a:r>
              <a:rPr lang="en-US" dirty="0" err="1">
                <a:latin typeface="Arial Narrow" panose="020B0606020202030204" pitchFamily="34" charset="0"/>
              </a:rPr>
              <a:t>AbstractProduct</a:t>
            </a:r>
            <a:r>
              <a:rPr lang="en-US" dirty="0">
                <a:latin typeface="Arial Narrow" panose="020B0606020202030204" pitchFamily="34" charset="0"/>
              </a:rPr>
              <a:t> classes </a:t>
            </a:r>
          </a:p>
          <a:p>
            <a:pPr fontAlgn="base">
              <a:buClr>
                <a:schemeClr val="tx2"/>
              </a:buClr>
            </a:pPr>
            <a:endParaRPr lang="en-US" dirty="0" smtClean="0">
              <a:latin typeface="Arial Narrow" panose="020B0606020202030204" pitchFamily="34" charset="0"/>
              <a:ea typeface="Open Sans Condensed Light" panose="020B0306030504020204" pitchFamily="34" charset="0"/>
              <a:cs typeface="Open Sans Condensed Light" panose="020B0306030504020204" pitchFamily="34" charset="0"/>
            </a:endParaRPr>
          </a:p>
        </p:txBody>
      </p:sp>
      <p:pic>
        <p:nvPicPr>
          <p:cNvPr id="7" name="Picture 6"/>
          <p:cNvPicPr>
            <a:picLocks noChangeAspect="1"/>
          </p:cNvPicPr>
          <p:nvPr/>
        </p:nvPicPr>
        <p:blipFill>
          <a:blip r:embed="rId2"/>
          <a:stretch>
            <a:fillRect/>
          </a:stretch>
        </p:blipFill>
        <p:spPr>
          <a:xfrm>
            <a:off x="694586" y="1918380"/>
            <a:ext cx="4082621" cy="4199715"/>
          </a:xfrm>
          <a:prstGeom prst="rect">
            <a:avLst/>
          </a:prstGeom>
        </p:spPr>
      </p:pic>
    </p:spTree>
    <p:extLst>
      <p:ext uri="{BB962C8B-B14F-4D97-AF65-F5344CB8AC3E}">
        <p14:creationId xmlns:p14="http://schemas.microsoft.com/office/powerpoint/2010/main" val="3089044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Builder</a:t>
            </a:r>
            <a:endParaRPr lang="en-US" dirty="0"/>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3"/>
          </p:nvPr>
        </p:nvSpPr>
        <p:spPr>
          <a:xfrm>
            <a:off x="641349" y="1270453"/>
            <a:ext cx="10966451" cy="553998"/>
          </a:xfrm>
        </p:spPr>
        <p:txBody>
          <a:bodyPr/>
          <a:lstStyle/>
          <a:p>
            <a:r>
              <a:rPr lang="en-US" dirty="0"/>
              <a:t>Separate the construction of a complex object from its representation so that the same construction process can create different representations. </a:t>
            </a:r>
          </a:p>
        </p:txBody>
      </p:sp>
      <p:pic>
        <p:nvPicPr>
          <p:cNvPr id="5" name="Picture 4"/>
          <p:cNvPicPr>
            <a:picLocks noChangeAspect="1"/>
          </p:cNvPicPr>
          <p:nvPr/>
        </p:nvPicPr>
        <p:blipFill>
          <a:blip r:embed="rId2"/>
          <a:stretch>
            <a:fillRect/>
          </a:stretch>
        </p:blipFill>
        <p:spPr>
          <a:xfrm>
            <a:off x="641349" y="2790824"/>
            <a:ext cx="4038600" cy="1704975"/>
          </a:xfrm>
          <a:prstGeom prst="rect">
            <a:avLst/>
          </a:prstGeom>
        </p:spPr>
      </p:pic>
      <p:sp>
        <p:nvSpPr>
          <p:cNvPr id="6" name="Rectangle 5"/>
          <p:cNvSpPr/>
          <p:nvPr/>
        </p:nvSpPr>
        <p:spPr>
          <a:xfrm>
            <a:off x="4914900" y="1883322"/>
            <a:ext cx="7277100" cy="5078313"/>
          </a:xfrm>
          <a:prstGeom prst="rect">
            <a:avLst/>
          </a:prstGeom>
        </p:spPr>
        <p:txBody>
          <a:bodyPr wrap="square">
            <a:spAutoFit/>
          </a:bodyPr>
          <a:lstStyle/>
          <a:p>
            <a:r>
              <a:rPr lang="en-US" b="1" dirty="0">
                <a:latin typeface="Arial Narrow" panose="020B0606020202030204" pitchFamily="34" charset="0"/>
              </a:rPr>
              <a:t>Participants</a:t>
            </a: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    The classes and objects participating in this pattern are: </a:t>
            </a:r>
          </a:p>
          <a:p>
            <a:pPr>
              <a:buFont typeface="Arial" panose="020B0604020202020204" pitchFamily="34" charset="0"/>
              <a:buChar char="•"/>
            </a:pPr>
            <a:r>
              <a:rPr lang="en-US" b="1" dirty="0">
                <a:latin typeface="Arial Narrow" panose="020B0606020202030204" pitchFamily="34" charset="0"/>
              </a:rPr>
              <a:t>Builder</a:t>
            </a:r>
            <a:r>
              <a:rPr lang="en-US" dirty="0">
                <a:latin typeface="Arial Narrow" panose="020B0606020202030204" pitchFamily="34" charset="0"/>
              </a:rPr>
              <a:t>  </a:t>
            </a:r>
            <a:r>
              <a:rPr lang="en-US" b="1" dirty="0">
                <a:latin typeface="Arial Narrow" panose="020B0606020202030204" pitchFamily="34" charset="0"/>
              </a:rPr>
              <a:t>(</a:t>
            </a:r>
            <a:r>
              <a:rPr lang="en-US" b="1" dirty="0" err="1">
                <a:latin typeface="Arial Narrow" panose="020B0606020202030204" pitchFamily="34" charset="0"/>
              </a:rPr>
              <a:t>VehicleBuilder</a:t>
            </a:r>
            <a:r>
              <a:rPr lang="en-US" b="1" dirty="0">
                <a:latin typeface="Arial Narrow" panose="020B0606020202030204" pitchFamily="34" charset="0"/>
              </a:rPr>
              <a:t>)</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specifies an abstract interface for creating parts of a Product object</a:t>
            </a:r>
          </a:p>
          <a:p>
            <a:pPr>
              <a:buFont typeface="Arial" panose="020B0604020202020204" pitchFamily="34" charset="0"/>
              <a:buChar char="•"/>
            </a:pPr>
            <a:r>
              <a:rPr lang="en-US" b="1" dirty="0" err="1">
                <a:latin typeface="Arial Narrow" panose="020B0606020202030204" pitchFamily="34" charset="0"/>
              </a:rPr>
              <a:t>ConcreteBuilder</a:t>
            </a:r>
            <a:r>
              <a:rPr lang="en-US" dirty="0">
                <a:latin typeface="Arial Narrow" panose="020B0606020202030204" pitchFamily="34" charset="0"/>
              </a:rPr>
              <a:t>  </a:t>
            </a:r>
            <a:r>
              <a:rPr lang="en-US" b="1" dirty="0">
                <a:latin typeface="Arial Narrow" panose="020B0606020202030204" pitchFamily="34" charset="0"/>
              </a:rPr>
              <a:t>(</a:t>
            </a:r>
            <a:r>
              <a:rPr lang="en-US" b="1" dirty="0" err="1">
                <a:latin typeface="Arial Narrow" panose="020B0606020202030204" pitchFamily="34" charset="0"/>
              </a:rPr>
              <a:t>MotorCycleBuilder</a:t>
            </a:r>
            <a:r>
              <a:rPr lang="en-US" b="1" dirty="0">
                <a:latin typeface="Arial Narrow" panose="020B0606020202030204" pitchFamily="34" charset="0"/>
              </a:rPr>
              <a:t>, </a:t>
            </a:r>
            <a:r>
              <a:rPr lang="en-US" b="1" dirty="0" err="1">
                <a:latin typeface="Arial Narrow" panose="020B0606020202030204" pitchFamily="34" charset="0"/>
              </a:rPr>
              <a:t>CarBuilder</a:t>
            </a:r>
            <a:r>
              <a:rPr lang="en-US" b="1" dirty="0">
                <a:latin typeface="Arial Narrow" panose="020B0606020202030204" pitchFamily="34" charset="0"/>
              </a:rPr>
              <a:t>, </a:t>
            </a:r>
            <a:r>
              <a:rPr lang="en-US" b="1" dirty="0" err="1">
                <a:latin typeface="Arial Narrow" panose="020B0606020202030204" pitchFamily="34" charset="0"/>
              </a:rPr>
              <a:t>ScooterBuilder</a:t>
            </a:r>
            <a:r>
              <a:rPr lang="en-US" b="1" dirty="0">
                <a:latin typeface="Arial Narrow" panose="020B0606020202030204" pitchFamily="34" charset="0"/>
              </a:rPr>
              <a:t>)</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constructs and assembles parts of the product by implementing the Builder interface </a:t>
            </a:r>
          </a:p>
          <a:p>
            <a:pPr marL="742950" lvl="1" indent="-285750">
              <a:buFont typeface="Arial" panose="020B0604020202020204" pitchFamily="34" charset="0"/>
              <a:buChar char="•"/>
            </a:pPr>
            <a:r>
              <a:rPr lang="en-US" dirty="0">
                <a:latin typeface="Arial Narrow" panose="020B0606020202030204" pitchFamily="34" charset="0"/>
              </a:rPr>
              <a:t>defines and keeps track of the representation it creates </a:t>
            </a:r>
          </a:p>
          <a:p>
            <a:pPr marL="742950" lvl="1" indent="-285750">
              <a:buFont typeface="Arial" panose="020B0604020202020204" pitchFamily="34" charset="0"/>
              <a:buChar char="•"/>
            </a:pPr>
            <a:r>
              <a:rPr lang="en-US" dirty="0">
                <a:latin typeface="Arial Narrow" panose="020B0606020202030204" pitchFamily="34" charset="0"/>
              </a:rPr>
              <a:t>provides an interface for retrieving the product</a:t>
            </a:r>
          </a:p>
          <a:p>
            <a:pPr>
              <a:buFont typeface="Arial" panose="020B0604020202020204" pitchFamily="34" charset="0"/>
              <a:buChar char="•"/>
            </a:pPr>
            <a:r>
              <a:rPr lang="en-US" b="1" dirty="0">
                <a:latin typeface="Arial Narrow" panose="020B0606020202030204" pitchFamily="34" charset="0"/>
              </a:rPr>
              <a:t>Director</a:t>
            </a:r>
            <a:r>
              <a:rPr lang="en-US" dirty="0">
                <a:latin typeface="Arial Narrow" panose="020B0606020202030204" pitchFamily="34" charset="0"/>
              </a:rPr>
              <a:t>  </a:t>
            </a:r>
            <a:r>
              <a:rPr lang="en-US" b="1" dirty="0">
                <a:latin typeface="Arial Narrow" panose="020B0606020202030204" pitchFamily="34" charset="0"/>
              </a:rPr>
              <a:t>(Shop)</a:t>
            </a:r>
            <a:r>
              <a:rPr lang="en-US" dirty="0">
                <a:latin typeface="Arial Narrow" panose="020B0606020202030204" pitchFamily="34" charset="0"/>
              </a:rPr>
              <a:t> </a:t>
            </a:r>
          </a:p>
          <a:p>
            <a:pPr marL="742950" lvl="1" indent="-285750">
              <a:buFont typeface="Arial" panose="020B0604020202020204" pitchFamily="34" charset="0"/>
              <a:buChar char="•"/>
            </a:pPr>
            <a:r>
              <a:rPr lang="en-US" dirty="0">
                <a:latin typeface="Arial Narrow" panose="020B0606020202030204" pitchFamily="34" charset="0"/>
              </a:rPr>
              <a:t>constructs an object using the Builder interface</a:t>
            </a:r>
          </a:p>
          <a:p>
            <a:pPr>
              <a:buFont typeface="Arial" panose="020B0604020202020204" pitchFamily="34" charset="0"/>
              <a:buChar char="•"/>
            </a:pPr>
            <a:r>
              <a:rPr lang="en-US" b="1" dirty="0">
                <a:latin typeface="Arial Narrow" panose="020B0606020202030204" pitchFamily="34" charset="0"/>
              </a:rPr>
              <a:t>Product</a:t>
            </a:r>
            <a:r>
              <a:rPr lang="en-US" dirty="0">
                <a:latin typeface="Arial Narrow" panose="020B0606020202030204" pitchFamily="34" charset="0"/>
              </a:rPr>
              <a:t>  </a:t>
            </a:r>
            <a:r>
              <a:rPr lang="en-US" b="1" dirty="0">
                <a:latin typeface="Arial Narrow" panose="020B0606020202030204" pitchFamily="34" charset="0"/>
              </a:rPr>
              <a:t>(Vehicle)</a:t>
            </a:r>
            <a:r>
              <a:rPr lang="en-US" dirty="0">
                <a:latin typeface="Arial Narrow" panose="020B0606020202030204" pitchFamily="34" charset="0"/>
              </a:rPr>
              <a:t> </a:t>
            </a:r>
          </a:p>
          <a:p>
            <a:pPr marL="742950" lvl="1" indent="-285750">
              <a:buFont typeface="Arial" panose="020B0604020202020204" pitchFamily="34" charset="0"/>
              <a:buChar char="•"/>
            </a:pPr>
            <a:r>
              <a:rPr lang="en-US" dirty="0">
                <a:latin typeface="Arial Narrow" panose="020B0606020202030204" pitchFamily="34" charset="0"/>
              </a:rPr>
              <a:t>represents the complex object under construction. </a:t>
            </a:r>
            <a:r>
              <a:rPr lang="en-US" dirty="0" err="1">
                <a:latin typeface="Arial Narrow" panose="020B0606020202030204" pitchFamily="34" charset="0"/>
              </a:rPr>
              <a:t>ConcreteBuilder</a:t>
            </a:r>
            <a:r>
              <a:rPr lang="en-US" dirty="0">
                <a:latin typeface="Arial Narrow" panose="020B0606020202030204" pitchFamily="34" charset="0"/>
              </a:rPr>
              <a:t> builds the product's internal representation and defines the process by which it's assembled </a:t>
            </a:r>
          </a:p>
          <a:p>
            <a:pPr marL="742950" lvl="1" indent="-285750">
              <a:buFont typeface="Arial" panose="020B0604020202020204" pitchFamily="34" charset="0"/>
              <a:buChar char="•"/>
            </a:pPr>
            <a:r>
              <a:rPr lang="en-US" dirty="0">
                <a:latin typeface="Arial Narrow" panose="020B0606020202030204" pitchFamily="34" charset="0"/>
              </a:rPr>
              <a:t>includes classes that define the constituent parts, including interfaces for assembling the parts into the final result</a:t>
            </a:r>
          </a:p>
        </p:txBody>
      </p:sp>
    </p:spTree>
    <p:extLst>
      <p:ext uri="{BB962C8B-B14F-4D97-AF65-F5344CB8AC3E}">
        <p14:creationId xmlns:p14="http://schemas.microsoft.com/office/powerpoint/2010/main" val="2667171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pic>
        <p:nvPicPr>
          <p:cNvPr id="5" name="Picture 4"/>
          <p:cNvPicPr>
            <a:picLocks noChangeAspect="1"/>
          </p:cNvPicPr>
          <p:nvPr/>
        </p:nvPicPr>
        <p:blipFill>
          <a:blip r:embed="rId3"/>
          <a:stretch>
            <a:fillRect/>
          </a:stretch>
        </p:blipFill>
        <p:spPr>
          <a:xfrm>
            <a:off x="641350" y="1562100"/>
            <a:ext cx="4257042" cy="2054557"/>
          </a:xfrm>
          <a:prstGeom prst="rect">
            <a:avLst/>
          </a:prstGeom>
        </p:spPr>
      </p:pic>
      <p:sp>
        <p:nvSpPr>
          <p:cNvPr id="6" name="TextBox 5"/>
          <p:cNvSpPr txBox="1"/>
          <p:nvPr/>
        </p:nvSpPr>
        <p:spPr>
          <a:xfrm>
            <a:off x="4926841" y="1569493"/>
            <a:ext cx="7055893"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Participants</a:t>
            </a:r>
          </a:p>
          <a:p>
            <a:r>
              <a:rPr lang="en-US"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r>
            <a:br>
              <a:rPr lang="en-US"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The classes and objects participating in this pattern are:</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(Page)</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defines the interface of objects the factory method creates</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ConcreteProduct</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(SkillsPage, EducationPage, ExperiencePage)</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implements the Product interface</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Creator</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(Document)</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declares the factory method, which returns an object of type Product. Creator may also define a default implementation of the factory method that returns a default ConcreteProduct object.</a:t>
            </a: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may call the factory method to create a Product object.</a:t>
            </a:r>
          </a:p>
          <a:p>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ConcreteCreator</a:t>
            </a:r>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b="1">
                <a:latin typeface="Open Sans Condensed Light" panose="020B0306030504020204" pitchFamily="34" charset="0"/>
                <a:ea typeface="Open Sans Condensed Light" panose="020B0306030504020204" pitchFamily="34" charset="0"/>
                <a:cs typeface="Open Sans Condensed Light" panose="020B0306030504020204" pitchFamily="34" charset="0"/>
              </a:rPr>
              <a:t>(Report, Resume)</a:t>
            </a:r>
            <a:endPar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lvl="1"/>
            <a:r>
              <a:rPr lang="en-US">
                <a:latin typeface="Open Sans Condensed Light" panose="020B0306030504020204" pitchFamily="34" charset="0"/>
                <a:ea typeface="Open Sans Condensed Light" panose="020B0306030504020204" pitchFamily="34" charset="0"/>
                <a:cs typeface="Open Sans Condensed Light" panose="020B0306030504020204" pitchFamily="34" charset="0"/>
              </a:rPr>
              <a:t>overrides the factory method to return an instance of a ConcreteProduct.</a:t>
            </a:r>
          </a:p>
        </p:txBody>
      </p:sp>
    </p:spTree>
    <p:extLst>
      <p:ext uri="{BB962C8B-B14F-4D97-AF65-F5344CB8AC3E}">
        <p14:creationId xmlns:p14="http://schemas.microsoft.com/office/powerpoint/2010/main" val="361323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LS2017">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LS2017" id="{20941C44-CC41-49FA-9D4E-B9DA15E52E25}" vid="{E97E2B57-1E5B-489B-A5FC-001DA0728BB1}"/>
    </a:ext>
  </a:extLst>
</a:theme>
</file>

<file path=ppt/theme/theme2.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TLS2016">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LS2016" id="{AA78F1D3-D587-4B64-8EBC-DB12AD170E9E}" vid="{56D1DAC6-C84D-49AC-A58A-0AE91C4DC944}"/>
    </a:ext>
  </a:extLst>
</a:theme>
</file>

<file path=ppt/theme/theme4.xml><?xml version="1.0" encoding="utf-8"?>
<a:theme xmlns:a="http://schemas.openxmlformats.org/drawingml/2006/main" name="1_TLS2016">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LS2016" id="{AA78F1D3-D587-4B64-8EBC-DB12AD170E9E}" vid="{56D1DAC6-C84D-49AC-A58A-0AE91C4DC94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TLS2017</Template>
  <TotalTime>882</TotalTime>
  <Words>298</Words>
  <Application>Microsoft Office PowerPoint</Application>
  <PresentationFormat>Widescreen</PresentationFormat>
  <Paragraphs>270</Paragraphs>
  <Slides>24</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Arial Narrow</vt:lpstr>
      <vt:lpstr>Calibri</vt:lpstr>
      <vt:lpstr>Open Sans Condensed Light</vt:lpstr>
      <vt:lpstr>Wingdings</vt:lpstr>
      <vt:lpstr>TLS2017</vt:lpstr>
      <vt:lpstr>B2B Template (Arial)</vt:lpstr>
      <vt:lpstr>TLS2016</vt:lpstr>
      <vt:lpstr>1_TLS2016</vt:lpstr>
      <vt:lpstr>Design Patterns</vt:lpstr>
      <vt:lpstr>Creational</vt:lpstr>
      <vt:lpstr>Structural</vt:lpstr>
      <vt:lpstr>Structural (contd.)</vt:lpstr>
      <vt:lpstr>Behavioral</vt:lpstr>
      <vt:lpstr>Behavioral (contd.)</vt:lpstr>
      <vt:lpstr>Abstract Factory</vt:lpstr>
      <vt:lpstr>Builder</vt:lpstr>
      <vt:lpstr>Factory Pattern</vt:lpstr>
      <vt:lpstr>Prototype</vt:lpstr>
      <vt:lpstr>Singleton</vt:lpstr>
      <vt:lpstr>Adapter</vt:lpstr>
      <vt:lpstr>Decorator</vt:lpstr>
      <vt:lpstr>Facade</vt:lpstr>
      <vt:lpstr>Flyweight</vt:lpstr>
      <vt:lpstr>Proxy</vt:lpstr>
      <vt:lpstr>Chain of Responsibility</vt:lpstr>
      <vt:lpstr>Strategy</vt:lpstr>
      <vt:lpstr>Observer</vt:lpstr>
      <vt:lpstr>Flyweight</vt:lpstr>
      <vt:lpstr>Flyweight</vt:lpstr>
      <vt:lpstr>Flyweight</vt:lpstr>
      <vt:lpstr>Flyweight</vt:lpstr>
      <vt:lpstr>Flyweight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Windows User</dc:creator>
  <cp:lastModifiedBy>Windows User</cp:lastModifiedBy>
  <cp:revision>27</cp:revision>
  <dcterms:created xsi:type="dcterms:W3CDTF">2017-08-16T21:02:47Z</dcterms:created>
  <dcterms:modified xsi:type="dcterms:W3CDTF">2017-09-17T17:17:09Z</dcterms:modified>
</cp:coreProperties>
</file>