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56C2BD32-5DE0-4548-B224-CD18F3A3216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600">
        <a:latin typeface="+mn-lt"/>
        <a:ea typeface="+mn-ea"/>
        <a:cs typeface="+mn-cs"/>
        <a:sym typeface="Helvetica Neue"/>
      </a:defRPr>
    </a:lvl1pPr>
    <a:lvl2pPr indent="228600" defTabSz="457200" latinLnBrk="0">
      <a:defRPr sz="2600">
        <a:latin typeface="+mn-lt"/>
        <a:ea typeface="+mn-ea"/>
        <a:cs typeface="+mn-cs"/>
        <a:sym typeface="Helvetica Neue"/>
      </a:defRPr>
    </a:lvl2pPr>
    <a:lvl3pPr indent="457200" defTabSz="457200" latinLnBrk="0">
      <a:defRPr sz="2600">
        <a:latin typeface="+mn-lt"/>
        <a:ea typeface="+mn-ea"/>
        <a:cs typeface="+mn-cs"/>
        <a:sym typeface="Helvetica Neue"/>
      </a:defRPr>
    </a:lvl3pPr>
    <a:lvl4pPr indent="685800" defTabSz="457200" latinLnBrk="0">
      <a:defRPr sz="2600">
        <a:latin typeface="+mn-lt"/>
        <a:ea typeface="+mn-ea"/>
        <a:cs typeface="+mn-cs"/>
        <a:sym typeface="Helvetica Neue"/>
      </a:defRPr>
    </a:lvl4pPr>
    <a:lvl5pPr indent="914400" defTabSz="457200" latinLnBrk="0">
      <a:defRPr sz="2600">
        <a:latin typeface="+mn-lt"/>
        <a:ea typeface="+mn-ea"/>
        <a:cs typeface="+mn-cs"/>
        <a:sym typeface="Helvetica Neue"/>
      </a:defRPr>
    </a:lvl5pPr>
    <a:lvl6pPr indent="1143000" defTabSz="457200" latinLnBrk="0">
      <a:defRPr sz="2600">
        <a:latin typeface="+mn-lt"/>
        <a:ea typeface="+mn-ea"/>
        <a:cs typeface="+mn-cs"/>
        <a:sym typeface="Helvetica Neue"/>
      </a:defRPr>
    </a:lvl6pPr>
    <a:lvl7pPr indent="1371600" defTabSz="457200" latinLnBrk="0">
      <a:defRPr sz="2600">
        <a:latin typeface="+mn-lt"/>
        <a:ea typeface="+mn-ea"/>
        <a:cs typeface="+mn-cs"/>
        <a:sym typeface="Helvetica Neue"/>
      </a:defRPr>
    </a:lvl7pPr>
    <a:lvl8pPr indent="1600200" defTabSz="457200" latinLnBrk="0">
      <a:defRPr sz="2600">
        <a:latin typeface="+mn-lt"/>
        <a:ea typeface="+mn-ea"/>
        <a:cs typeface="+mn-cs"/>
        <a:sym typeface="Helvetica Neue"/>
      </a:defRPr>
    </a:lvl8pPr>
    <a:lvl9pPr indent="1828800" defTabSz="457200" latinLnBrk="0">
      <a:defRPr sz="26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/>
            <a:r>
              <a:t>The Swift engineers did a good job of reusing operators from other languages, so there shouldn't be surprises here.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Double is for floating point (double-precision: 64 bits value with Int exponent).</a:t>
            </a:r>
          </a:p>
          <a:p>
            <a:pPr/>
            <a:r>
              <a:t>Note</a:t>
            </a:r>
          </a:p>
          <a:p>
            <a:pPr marL="247650" indent="-247650">
              <a:buSzPct val="40000"/>
              <a:buChar char="•"/>
            </a:pPr>
            <a:r>
              <a:t>There’s also Float (single-precision: 32 bits value with Int exponent).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Int type supports only whole numbers.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If you explicitly declare the variables as Double values, the result will include a more accurate decimal value.</a:t>
            </a:r>
          </a:p>
          <a:p>
            <a:pPr marL="247650" indent="-247650">
              <a:buSzPct val="40000"/>
              <a:buChar char="•"/>
            </a:pPr>
            <a:r>
              <a:t>Be sure to use Double values when you need decimal accuracy.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171979" indent="-171979">
              <a:buSzPct val="90000"/>
              <a:buChar char="•"/>
            </a:pPr>
            <a:r>
              <a:t>Explain the format of compound assignment operators and how they work.</a:t>
            </a:r>
          </a:p>
          <a:p>
            <a:pPr/>
            <a:r>
              <a:t>Say</a:t>
            </a:r>
          </a:p>
          <a:p>
            <a:pPr marL="171979" indent="-171979">
              <a:buSzPct val="90000"/>
              <a:buChar char="•"/>
            </a:pPr>
            <a:r>
              <a:t>The compound assignment operators help you write cleaner, more concise code.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>
              <a:spcBef>
                <a:spcPts val="1500"/>
              </a:spcBef>
              <a:defRPr sz="3000"/>
            </a:pPr>
            <a:r>
              <a:t>Mathematic operations always follow a specific order. Multiplication and division have priority over addition and subtraction, and parentheses have priority over all four.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/>
            <a:r>
              <a:t>You can't mix and match number types when you perform mathematical operations.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/>
            <a:r>
              <a:t>In the revised code, Double(x) creates a new </a:t>
            </a:r>
            <a:r>
              <a:rPr>
                <a:latin typeface="Menlo"/>
                <a:ea typeface="Menlo"/>
                <a:cs typeface="Menlo"/>
                <a:sym typeface="Menlo"/>
              </a:rPr>
              <a:t>Double</a:t>
            </a:r>
            <a:r>
              <a:t> value from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Int</a:t>
            </a:r>
            <a:r>
              <a:t> value </a:t>
            </a:r>
            <a:r>
              <a:rPr>
                <a:latin typeface="Menlo"/>
                <a:ea typeface="Menlo"/>
                <a:cs typeface="Menlo"/>
                <a:sym typeface="Menlo"/>
              </a:rPr>
              <a:t>x</a:t>
            </a:r>
            <a:r>
              <a:t>, enabling the compiler to add it to </a:t>
            </a:r>
            <a:r>
              <a:rPr>
                <a:latin typeface="Menlo"/>
                <a:ea typeface="Menlo"/>
                <a:cs typeface="Menlo"/>
                <a:sym typeface="Menlo"/>
              </a:rPr>
              <a:t>y</a:t>
            </a:r>
            <a:r>
              <a:t> and assign the result to </a:t>
            </a:r>
            <a:r>
              <a:rPr>
                <a:latin typeface="Menlo"/>
                <a:ea typeface="Menlo"/>
                <a:cs typeface="Menlo"/>
                <a:sym typeface="Menlo"/>
              </a:rPr>
              <a:t>pi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1—Lesson 3:</a:t>
            </a:r>
            <a:br/>
            <a:r>
              <a:t>Operators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8" name="Shape 14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761516" y="3884012"/>
            <a:ext cx="22860968" cy="232008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 type conversion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x 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y = 0.1415927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pi =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(</a:t>
            </a:r>
            <a:r>
              <a:rPr>
                <a:solidFill>
                  <a:srgbClr val="6CCE66"/>
                </a:solidFill>
              </a:rPr>
              <a:t>x</a:t>
            </a:r>
            <a:r>
              <a:t>) + </a:t>
            </a:r>
            <a:r>
              <a:rPr>
                <a:solidFill>
                  <a:srgbClr val="6CCE66"/>
                </a:solidFill>
              </a:rP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6" name="Shape 156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Lab-Operators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1—Lesson 3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0100">
              <a:spcBef>
                <a:spcPts val="3000"/>
              </a:spcBef>
              <a:buSzTx/>
              <a:buNone/>
              <a:defRPr spc="0"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Lab-Operators.playground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160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Shape 7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761517" y="7623816"/>
            <a:ext cx="22860968" cy="15240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5" name="Shape 75"/>
          <p:cNvSpPr/>
          <p:nvPr/>
        </p:nvSpPr>
        <p:spPr>
          <a:xfrm>
            <a:off x="761516" y="5040716"/>
            <a:ext cx="22860968" cy="79727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 a value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Use the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=</a:t>
            </a:r>
            <a:r>
              <a:t> operator to assign a value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favoritePerson = </a:t>
            </a:r>
            <a:r>
              <a:rPr>
                <a:solidFill>
                  <a:srgbClr val="F95B57"/>
                </a:solidFill>
              </a:rPr>
              <a:t>"Luke"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</a:pPr>
            <a:r>
              <a:t>Use the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=</a:t>
            </a:r>
            <a:r>
              <a:t> operator to modify or reassign a value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shoeSize = 8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shoeSize</a:t>
            </a:r>
            <a:r>
              <a:t> =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0" name="Shape 8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761516" y="5053416"/>
            <a:ext cx="22860968" cy="15240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2" name="Shape 82"/>
          <p:cNvSpPr/>
          <p:nvPr/>
        </p:nvSpPr>
        <p:spPr>
          <a:xfrm>
            <a:off x="761517" y="8350920"/>
            <a:ext cx="22860968" cy="79727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3" name="Shape 83"/>
          <p:cNvSpPr/>
          <p:nvPr/>
        </p:nvSpPr>
        <p:spPr>
          <a:xfrm>
            <a:off x="761517" y="10959722"/>
            <a:ext cx="22860968" cy="79727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arithmetic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You can use the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+</a:t>
            </a:r>
            <a:r>
              <a:t>,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-</a:t>
            </a:r>
            <a:r>
              <a:t>,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*</a:t>
            </a:r>
            <a:r>
              <a:t>, and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/</a:t>
            </a:r>
            <a:r>
              <a:t> operators to perform basic math functions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opponentScore = 3 * 8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myScore = 100 / 4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</a:pPr>
            <a:r>
              <a:t>You can also use the value of other variables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totalScore = </a:t>
            </a:r>
            <a:r>
              <a:rPr>
                <a:solidFill>
                  <a:srgbClr val="3DCCCC"/>
                </a:solidFill>
              </a:rPr>
              <a:t>opponentScore</a:t>
            </a:r>
            <a:r>
              <a:t> + </a:t>
            </a:r>
            <a:r>
              <a:rPr>
                <a:solidFill>
                  <a:srgbClr val="3DCCCC"/>
                </a:solidFill>
              </a:rPr>
              <a:t>myScore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</a:pPr>
            <a:r>
              <a:t>Or you can use the current variable you’re updating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myScore</a:t>
            </a:r>
            <a:r>
              <a:t> = </a:t>
            </a:r>
            <a:r>
              <a:rPr>
                <a:solidFill>
                  <a:srgbClr val="6CCE66"/>
                </a:solidFill>
              </a:rPr>
              <a:t>myScore</a:t>
            </a:r>
            <a:r>
              <a:t> + 3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8" name="Shape 8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761517" y="8282122"/>
            <a:ext cx="22860968" cy="71462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0" name="Shape 90"/>
          <p:cNvSpPr/>
          <p:nvPr/>
        </p:nvSpPr>
        <p:spPr>
          <a:xfrm>
            <a:off x="761516" y="5066116"/>
            <a:ext cx="22860968" cy="279636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arithmetic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Use Double values for decimal point precision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totalDistance = 3.9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distanceTravelled = 1.2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remainingDistance = </a:t>
            </a:r>
            <a:r>
              <a:rPr>
                <a:solidFill>
                  <a:srgbClr val="6CCE66"/>
                </a:solidFill>
              </a:rPr>
              <a:t>totalDistance</a:t>
            </a:r>
            <a:r>
              <a:t> - </a:t>
            </a:r>
            <a:r>
              <a:rPr>
                <a:solidFill>
                  <a:srgbClr val="6CCE66"/>
                </a:solidFill>
              </a:rPr>
              <a:t>distanceTravelled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remainingDistance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2.7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7" name="Shape 9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761517" y="7167505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9" name="Shape 99"/>
          <p:cNvSpPr/>
          <p:nvPr/>
        </p:nvSpPr>
        <p:spPr>
          <a:xfrm>
            <a:off x="761516" y="3946514"/>
            <a:ext cx="22860968" cy="280925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arithmetic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x = 51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y = 4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z = </a:t>
            </a:r>
            <a:r>
              <a:rPr>
                <a:solidFill>
                  <a:srgbClr val="6CCE66"/>
                </a:solidFill>
              </a:rPr>
              <a:t>x</a:t>
            </a:r>
            <a:r>
              <a:t> / </a:t>
            </a:r>
            <a:r>
              <a:rPr>
                <a:solidFill>
                  <a:srgbClr val="6CCE66"/>
                </a:solidFill>
              </a:rPr>
              <a:t>y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z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6" name="Shape 106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Using Double values</a:t>
            </a:r>
          </a:p>
        </p:txBody>
      </p:sp>
      <p:sp>
        <p:nvSpPr>
          <p:cNvPr id="107" name="Shape 107"/>
          <p:cNvSpPr/>
          <p:nvPr/>
        </p:nvSpPr>
        <p:spPr>
          <a:xfrm>
            <a:off x="761517" y="7167505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8" name="Shape 108"/>
          <p:cNvSpPr/>
          <p:nvPr/>
        </p:nvSpPr>
        <p:spPr>
          <a:xfrm>
            <a:off x="761516" y="3973817"/>
            <a:ext cx="22860968" cy="275386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arithmetic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x: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= 51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y: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= 4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z = </a:t>
            </a:r>
            <a:r>
              <a:rPr>
                <a:solidFill>
                  <a:srgbClr val="6CCE66"/>
                </a:solidFill>
              </a:rPr>
              <a:t>x</a:t>
            </a:r>
            <a:r>
              <a:t> / </a:t>
            </a:r>
            <a:r>
              <a:rPr>
                <a:solidFill>
                  <a:srgbClr val="6CCE66"/>
                </a:solidFill>
              </a:rPr>
              <a:t>y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z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12.75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5" name="Shape 11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761517" y="4021387"/>
            <a:ext cx="22860968" cy="140328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7" name="Shape 117"/>
          <p:cNvSpPr/>
          <p:nvPr/>
        </p:nvSpPr>
        <p:spPr>
          <a:xfrm>
            <a:off x="761517" y="5883555"/>
            <a:ext cx="22860968" cy="280027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Compound assignment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myScore = 10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myScore</a:t>
            </a:r>
            <a:r>
              <a:t> = </a:t>
            </a:r>
            <a:r>
              <a:rPr>
                <a:solidFill>
                  <a:srgbClr val="6CCE66"/>
                </a:solidFill>
              </a:rPr>
              <a:t>myScore</a:t>
            </a:r>
            <a:r>
              <a:t> + 3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myScore</a:t>
            </a:r>
            <a:r>
              <a:t> +=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myScore</a:t>
            </a:r>
            <a:r>
              <a:t> -= 5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myScore</a:t>
            </a:r>
            <a:r>
              <a:t> *= 2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myScore</a:t>
            </a:r>
            <a:r>
              <a:t> /=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4" name="Shape 12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61517" y="11106469"/>
            <a:ext cx="22860968" cy="127729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761516" y="7347065"/>
            <a:ext cx="22860968" cy="308986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operations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718038" indent="-718038">
              <a:buSzPct val="100000"/>
              <a:buAutoNum type="arabicPeriod" startAt="1"/>
            </a:pPr>
            <a:r>
              <a:rPr spc="-42" sz="4200">
                <a:latin typeface="Menlo"/>
                <a:ea typeface="Menlo"/>
                <a:cs typeface="Menlo"/>
                <a:sym typeface="Menlo"/>
              </a:rPr>
              <a:t>(</a:t>
            </a:r>
            <a:r>
              <a:t> 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718038" indent="-718038">
              <a:buSzPct val="100000"/>
              <a:buAutoNum type="arabicPeriod" startAt="1"/>
            </a:pPr>
            <a:r>
              <a:rPr spc="-42" sz="4200">
                <a:latin typeface="Menlo"/>
                <a:ea typeface="Menlo"/>
                <a:cs typeface="Menlo"/>
                <a:sym typeface="Menlo"/>
              </a:rPr>
              <a:t>*</a:t>
            </a:r>
            <a:r>
              <a:t> 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/</a:t>
            </a:r>
          </a:p>
          <a:p>
            <a:pPr marL="718038" indent="-718038">
              <a:buSzPct val="100000"/>
              <a:buAutoNum type="arabicPeriod" startAt="1"/>
            </a:pPr>
            <a:r>
              <a:rPr spc="-42" sz="4200">
                <a:latin typeface="Menlo"/>
                <a:ea typeface="Menlo"/>
                <a:cs typeface="Menlo"/>
                <a:sym typeface="Menlo"/>
              </a:rPr>
              <a:t>+</a:t>
            </a:r>
            <a:r>
              <a:t> 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-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x = 2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y 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z = 5</a:t>
            </a:r>
            <a:br/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x</a:t>
            </a:r>
            <a:r>
              <a:t> + </a:t>
            </a:r>
            <a:r>
              <a:rPr>
                <a:solidFill>
                  <a:srgbClr val="6CCE66"/>
                </a:solidFill>
              </a:rPr>
              <a:t>y</a:t>
            </a:r>
            <a:r>
              <a:t> * </a:t>
            </a:r>
            <a:r>
              <a:rPr>
                <a:solidFill>
                  <a:srgbClr val="6CCE66"/>
                </a:solidFill>
              </a:rPr>
              <a:t>z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((</a:t>
            </a:r>
            <a:r>
              <a:rPr>
                <a:solidFill>
                  <a:srgbClr val="6CCE66"/>
                </a:solidFill>
              </a:rPr>
              <a:t>x</a:t>
            </a:r>
            <a:r>
              <a:t> + </a:t>
            </a:r>
            <a:r>
              <a:rPr>
                <a:solidFill>
                  <a:srgbClr val="6CCE66"/>
                </a:solidFill>
              </a:rPr>
              <a:t>y</a:t>
            </a:r>
            <a:r>
              <a:t>) * </a:t>
            </a:r>
            <a:r>
              <a:rPr>
                <a:solidFill>
                  <a:srgbClr val="6CCE66"/>
                </a:solidFill>
              </a:rPr>
              <a:t>z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17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3" name="Shape 13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761516" y="3845912"/>
            <a:ext cx="22860968" cy="232008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 type conversion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x 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y = 0.1415927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pi = </a:t>
            </a:r>
            <a:r>
              <a:rPr>
                <a:solidFill>
                  <a:srgbClr val="6CCE66"/>
                </a:solidFill>
              </a:rPr>
              <a:t>x</a:t>
            </a:r>
            <a:r>
              <a:t> + </a:t>
            </a:r>
            <a:r>
              <a:rPr>
                <a:solidFill>
                  <a:srgbClr val="6CCE66"/>
                </a:solidFill>
              </a:rPr>
              <a:t>y</a:t>
            </a:r>
            <a:r>
              <a:t> 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8964543" y="5280461"/>
            <a:ext cx="14120128" cy="747599"/>
            <a:chOff x="0" y="0"/>
            <a:chExt cx="14120127" cy="747597"/>
          </a:xfrm>
        </p:grpSpPr>
        <p:sp>
          <p:nvSpPr>
            <p:cNvPr id="137" name="Shape 137"/>
            <p:cNvSpPr/>
            <p:nvPr/>
          </p:nvSpPr>
          <p:spPr>
            <a:xfrm>
              <a:off x="419464" y="79952"/>
              <a:ext cx="13679693" cy="587694"/>
            </a:xfrm>
            <a:prstGeom prst="rect">
              <a:avLst/>
            </a:prstGeom>
            <a:solidFill>
              <a:srgbClr val="FFAD9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80954"/>
              <a:ext cx="459271" cy="5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84"/>
                  </a:moveTo>
                  <a:lnTo>
                    <a:pt x="0" y="11041"/>
                  </a:lnTo>
                  <a:lnTo>
                    <a:pt x="19505" y="21590"/>
                  </a:lnTo>
                  <a:lnTo>
                    <a:pt x="21219" y="21600"/>
                  </a:lnTo>
                  <a:lnTo>
                    <a:pt x="21600" y="0"/>
                  </a:lnTo>
                  <a:lnTo>
                    <a:pt x="19505" y="84"/>
                  </a:lnTo>
                  <a:close/>
                </a:path>
              </a:pathLst>
            </a:custGeom>
            <a:solidFill>
              <a:srgbClr val="FFAD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101498" y="137128"/>
              <a:ext cx="13018630" cy="4733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800100">
                <a:spcBef>
                  <a:spcPts val="3000"/>
                </a:spcBef>
                <a:defRPr sz="29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Binary operator ‘+’ cannot be applied to operands of type ‘Int’ and ‘Double’</a:t>
              </a:r>
            </a:p>
          </p:txBody>
        </p:sp>
        <p:grpSp>
          <p:nvGrpSpPr>
            <p:cNvPr id="142" name="Group 142"/>
            <p:cNvGrpSpPr/>
            <p:nvPr/>
          </p:nvGrpSpPr>
          <p:grpSpPr>
            <a:xfrm>
              <a:off x="361227" y="0"/>
              <a:ext cx="747599" cy="747598"/>
              <a:chOff x="0" y="0"/>
              <a:chExt cx="747597" cy="747597"/>
            </a:xfrm>
          </p:grpSpPr>
          <p:sp>
            <p:nvSpPr>
              <p:cNvPr id="140" name="Shape 140"/>
              <p:cNvSpPr/>
              <p:nvPr/>
            </p:nvSpPr>
            <p:spPr>
              <a:xfrm rot="20220000">
                <a:off x="88725" y="88725"/>
                <a:ext cx="570148" cy="570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solidFill>
                <a:srgbClr val="FF2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800100">
                  <a:defRPr sz="3000"/>
                </a:p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303686" y="44129"/>
                <a:ext cx="159938" cy="63566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800100">
                  <a:spcBef>
                    <a:spcPts val="3000"/>
                  </a:spcBef>
                  <a:defRPr b="1" sz="4200"/>
                </a:lvl1pPr>
              </a:lstStyle>
              <a:p>
                <a:pPr/>
                <a:r>
                  <a:t>!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