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29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87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145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7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4003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4198EF-2870-49EA-975C-564B28BA174F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4D52"/>
              </a:solidFill>
              <a:prstDash val="solid"/>
              <a:miter lim="400000"/>
            </a:ln>
          </a:left>
          <a:right>
            <a:ln w="12700" cap="flat">
              <a:solidFill>
                <a:srgbClr val="454D52"/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454D5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11983198"/>
              <a:satOff val="16147"/>
              <a:lumOff val="-6858"/>
              <a:alpha val="25000"/>
            </a:schemeClr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3BCCC"/>
              </a:solidFill>
              <a:prstDash val="solid"/>
              <a:miter lim="400000"/>
            </a:ln>
          </a:left>
          <a:right>
            <a:ln w="12700" cap="flat">
              <a:solidFill>
                <a:srgbClr val="A3BCCC"/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1pPr>
    <a:lvl2pPr indent="2286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2pPr>
    <a:lvl3pPr indent="4572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3pPr>
    <a:lvl4pPr indent="6858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4pPr>
    <a:lvl5pPr indent="9144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5pPr>
    <a:lvl6pPr indent="11430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6pPr>
    <a:lvl7pPr indent="13716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7pPr>
    <a:lvl8pPr indent="16002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8pPr>
    <a:lvl9pPr indent="18288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reativecommons.org/licenses/by-nc-sa/4.0/legalcode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Because Swift needs to be used for things that other languages are used for, we need a String type.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Because it can take multiple unicode scalars to make one “human readable” character, we first ask the String for its characters, then we can get the count.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You can use the switch statement to pattern-match multiple values of strings or characters and respond accordingly.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Note that the size of a string in bytes is not equal to the number of characters.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600"/>
            </a:pPr>
            <a:r>
              <a:t>L550025A-en_WW App Development with Swift © 2017 Apple Inc. This work is licensed by Apple Inc. under the </a:t>
            </a:r>
            <a:r>
              <a:rPr u="sng">
                <a:hlinkClick r:id="rId3" invalidUrl="" action="" tgtFrame="" tooltip="" history="1" highlightClick="0" endSnd="0"/>
              </a:rPr>
              <a:t>Creative Commons Attribution-NonCommercial-ShareAlike 4.0 International</a:t>
            </a:r>
            <a:r>
              <a:t> license (</a:t>
            </a:r>
            <a:r>
              <a:rPr u="sng">
                <a:hlinkClick r:id="rId3" invalidUrl="" action="" tgtFrame="" tooltip="" history="1" highlightClick="0" endSnd="0"/>
              </a:rPr>
              <a:t>https://creativecommons.org/licenses/by-nc-sa/4.0/legalcode</a:t>
            </a:r>
            <a:r>
              <a:t>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String instances can be created with the "" literal.</a:t>
            </a:r>
          </a:p>
          <a:p>
            <a:pPr marL="228600" indent="-228600">
              <a:buSzPct val="100000"/>
              <a:buChar char="•"/>
            </a:pPr>
            <a:r>
              <a:rPr>
                <a:latin typeface="Menlo"/>
                <a:ea typeface="Menlo"/>
                <a:cs typeface="Menlo"/>
                <a:sym typeface="Menlo"/>
              </a:rPr>
              <a:t>let</a:t>
            </a:r>
            <a:r>
              <a:t> strings can't be changed.</a:t>
            </a:r>
          </a:p>
          <a:p>
            <a:pPr marL="228600" indent="-228600">
              <a:buSzPct val="100000"/>
              <a:buChar char="•"/>
            </a:pPr>
            <a:r>
              <a:rPr>
                <a:latin typeface="Menlo"/>
                <a:ea typeface="Menlo"/>
                <a:cs typeface="Menlo"/>
                <a:sym typeface="Menlo"/>
              </a:rPr>
              <a:t>var</a:t>
            </a:r>
            <a:r>
              <a:t> strings can be changed.</a:t>
            </a:r>
          </a:p>
          <a:p>
            <a:pPr marL="228600" indent="-228600">
              <a:buSzPct val="100000"/>
              <a:buChar char="•"/>
            </a:pPr>
            <a:r>
              <a:t>Unicode is supported.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</a:t>
            </a:r>
          </a:p>
          <a:p>
            <a:pPr marL="228600" indent="-228600">
              <a:buSzPct val="100000"/>
              <a:buChar char="•"/>
            </a:pPr>
            <a:r>
              <a:t>Click to display the escape quotes.</a:t>
            </a:r>
          </a:p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If the string will include double quotes, you'll need to use the backslash (\), known in Swift as the escape character.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If you need a Character instance, you can still use "", but you need to specify the Character type.</a:t>
            </a:r>
          </a:p>
          <a:p>
            <a:pPr marL="228600" indent="-228600">
              <a:buSzPct val="100000"/>
              <a:buChar char="•"/>
            </a:pPr>
            <a:r>
              <a:t>Swift strings are not a collection of characters, but you can get the characters (someString.characters).</a:t>
            </a:r>
          </a:p>
          <a:p>
            <a:pPr/>
            <a:r>
              <a:t>Do</a:t>
            </a:r>
          </a:p>
          <a:p>
            <a:pPr marL="228600" indent="-228600">
              <a:buSzPct val="100000"/>
              <a:buChar char="•"/>
            </a:pPr>
            <a:r>
              <a:t>Show String under swiftdoc.org and point out the "extended grapheme clusters.” </a:t>
            </a:r>
          </a:p>
          <a:p>
            <a:pPr marL="228600" indent="-228600">
              <a:buSzPct val="100000"/>
              <a:buChar char="•"/>
            </a:pPr>
            <a:r>
              <a:t>Explain that if you need all the details of how String is built and stored, you can find it.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If you have two constant strings you can use + to combine them into a new string.</a:t>
            </a:r>
          </a:p>
          <a:p>
            <a:pPr marL="228600" indent="-228600">
              <a:buSzPct val="100000"/>
              <a:buChar char="•"/>
            </a:pPr>
            <a:r>
              <a:t>If you have a variable string, you can use += to append to it.</a:t>
            </a:r>
          </a:p>
          <a:p>
            <a:pPr marL="228600" indent="-228600">
              <a:buSzPct val="100000"/>
              <a:buChar char="•"/>
            </a:pPr>
            <a:r>
              <a:t>As strings grow in complexity, the use of the + operator can make code tricky to handle. In the code above, for example, you might forget to add a space before "Hello!"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You can insert the raw value of a constant or variable into a String by preceding the name with a backslash \ and wrapping the name in parentheses ().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You can use the lowercased() method to normalize the two strings, comparing an all-lowercase version of the string with an all-lowercase version of the calling string.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</a:t>
            </a:r>
          </a:p>
          <a:p>
            <a:pPr marL="228600" indent="-228600">
              <a:buSzPct val="100000"/>
              <a:buChar char="•"/>
            </a:pPr>
            <a:r>
              <a:t>Note that they are case sensitive.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Use the contains(_:) method to return a Boolean value that indicates whether or not the substring was found.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creativecommons.org/licenses/by-nc-sa/4.0/legalcode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" name="Shape 20"/>
          <p:cNvSpPr/>
          <p:nvPr>
            <p:ph type="body" sz="quarter" idx="14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143000" y="3911600"/>
            <a:ext cx="22098000" cy="9118600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marL="317500" indent="-317500" defTabSz="914400">
              <a:lnSpc>
                <a:spcPct val="100000"/>
              </a:lnSpc>
              <a:spcBef>
                <a:spcPts val="2800"/>
              </a:spcBef>
              <a:buSzPct val="90000"/>
              <a:buChar char="•"/>
              <a:defRPr spc="-48" sz="4800">
                <a:latin typeface="+mn-lt"/>
                <a:ea typeface="+mn-ea"/>
                <a:cs typeface="+mn-cs"/>
                <a:sym typeface="Helvetica Neue"/>
              </a:defRPr>
            </a:lvl1pPr>
            <a:lvl2pPr marL="635000" indent="-304800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2pPr>
            <a:lvl3pPr marL="947419" indent="-2997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3pPr>
            <a:lvl4pPr marL="1252219" indent="-2870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4pPr>
            <a:lvl5pPr marL="1550669" indent="-28066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s-Onl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1" name="Shape 31"/>
          <p:cNvSpPr/>
          <p:nvPr>
            <p:ph type="body" sz="quarter" idx="14"/>
          </p:nvPr>
        </p:nvSpPr>
        <p:spPr>
          <a:xfrm>
            <a:off x="1140172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ubtopic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1143000" y="2743200"/>
            <a:ext cx="22098000" cy="8229600"/>
          </a:xfrm>
          <a:prstGeom prst="rect">
            <a:avLst/>
          </a:prstGeom>
          <a:ln w="12700"/>
        </p:spPr>
        <p:txBody>
          <a:bodyPr lIns="50800" tIns="50800" rIns="50800" bIns="50800" anchor="ctr"/>
          <a:lstStyle>
            <a:lvl1pPr defTabSz="914400">
              <a:lnSpc>
                <a:spcPts val="11200"/>
              </a:lnSpc>
              <a:spcBef>
                <a:spcPts val="0"/>
              </a:spcBef>
              <a:defRPr b="1" spc="-200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losing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6628320" y="12982076"/>
            <a:ext cx="11127360" cy="5534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>
              <a:tabLst>
                <a:tab pos="1651000" algn="l"/>
              </a:tabLst>
              <a:defRPr sz="1500"/>
            </a:pPr>
            <a:r>
              <a:t>© 2017 Apple Inc. </a:t>
            </a:r>
          </a:p>
          <a:p>
            <a:pPr>
              <a:tabLst>
                <a:tab pos="1651000" algn="l"/>
              </a:tabLst>
              <a:defRPr sz="1500"/>
            </a:pPr>
            <a:r>
              <a:t>This work is licensed by Apple Inc. under the </a:t>
            </a:r>
            <a:r>
              <a:rPr>
                <a:hlinkClick r:id="rId2" invalidUrl="" action="" tgtFrame="" tooltip="" history="1" highlightClick="0" endSnd="0"/>
              </a:rPr>
              <a:t>Creative Commons Attribution-NonCommercial-ShareAlike 4.0 International</a:t>
            </a:r>
            <a:r>
              <a:t> license.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23963891" y="133350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524000" y="604741"/>
            <a:ext cx="21336000" cy="13914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524000" y="762000"/>
            <a:ext cx="21336000" cy="14097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2776924" y="14414500"/>
            <a:ext cx="381204" cy="387070"/>
          </a:xfrm>
          <a:prstGeom prst="rect">
            <a:avLst/>
          </a:prstGeom>
          <a:ln w="25400">
            <a:miter lim="400000"/>
          </a:ln>
        </p:spPr>
        <p:txBody>
          <a:bodyPr wrap="none" lIns="57150" tIns="57150" rIns="57150" bIns="57150">
            <a:spAutoFit/>
          </a:bodyPr>
          <a:lstStyle>
            <a:lvl1pPr algn="l" defTabSz="822960">
              <a:lnSpc>
                <a:spcPct val="120000"/>
              </a:lnSpc>
              <a:spcBef>
                <a:spcPts val="1600"/>
              </a:spcBef>
              <a:defRPr sz="1800">
                <a:solidFill>
                  <a:srgbClr val="A6B0C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1pPr>
      <a:lvl2pPr marL="0" marR="0" indent="228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2pPr>
      <a:lvl3pPr marL="0" marR="0" indent="457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3pPr>
      <a:lvl4pPr marL="0" marR="0" indent="685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4pPr>
      <a:lvl5pPr marL="0" marR="0" indent="9144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5pPr>
      <a:lvl6pPr marL="0" marR="0" indent="11430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6pPr>
      <a:lvl7pPr marL="0" marR="0" indent="1371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7pPr>
      <a:lvl8pPr marL="0" marR="0" indent="1600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8pPr>
      <a:lvl9pPr marL="0" marR="0" indent="1828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9pPr>
    </p:titleStyle>
    <p:bodyStyle>
      <a:lvl1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1pPr>
      <a:lvl2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2pPr>
      <a:lvl3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3pPr>
      <a:lvl4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4pPr>
      <a:lvl5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5pPr>
      <a:lvl6pPr marL="0" marR="0" indent="11430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6pPr>
      <a:lvl7pPr marL="0" marR="0" indent="13716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7pPr>
      <a:lvl8pPr marL="0" marR="0" indent="16002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8pPr>
      <a:lvl9pPr marL="0" marR="0" indent="18288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9pPr>
    </p:bodyStyle>
    <p:otherStyle>
      <a:lvl1pPr marL="0" marR="0" indent="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2—Lesson 1:</a:t>
            </a:r>
          </a:p>
          <a:p>
            <a:pPr/>
            <a:r>
              <a:t>Strings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1" name="Shape 141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Ignoring case</a:t>
            </a:r>
          </a:p>
        </p:txBody>
      </p:sp>
      <p:sp>
        <p:nvSpPr>
          <p:cNvPr id="142" name="Shape 142"/>
          <p:cNvSpPr/>
          <p:nvPr/>
        </p:nvSpPr>
        <p:spPr>
          <a:xfrm>
            <a:off x="761517" y="7540315"/>
            <a:ext cx="22860968" cy="79568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>
            <a:off x="761517" y="3898900"/>
            <a:ext cx="22860968" cy="295179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equality and comparison</a:t>
            </a:r>
          </a:p>
        </p:txBody>
      </p:sp>
      <p:sp>
        <p:nvSpPr>
          <p:cNvPr id="145" name="Shape 145"/>
          <p:cNvSpPr/>
          <p:nvPr/>
        </p:nvSpPr>
        <p:spPr>
          <a:xfrm>
            <a:off x="10870162" y="4849148"/>
            <a:ext cx="2948718" cy="510184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name = </a:t>
            </a:r>
            <a:r>
              <a:rPr>
                <a:solidFill>
                  <a:srgbClr val="F95B57"/>
                </a:solidFill>
              </a:rPr>
              <a:t>"Johnny Appleseed"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if</a:t>
            </a:r>
            <a:r>
              <a:t> </a:t>
            </a:r>
            <a:r>
              <a:rPr>
                <a:solidFill>
                  <a:srgbClr val="6CCE66"/>
                </a:solidFill>
              </a:rPr>
              <a:t>name</a:t>
            </a:r>
            <a:r>
              <a:t>.</a:t>
            </a:r>
            <a:r>
              <a:rPr>
                <a:solidFill>
                  <a:srgbClr val="6CCE66"/>
                </a:solidFill>
              </a:rPr>
              <a:t>lowercased</a:t>
            </a:r>
            <a:r>
              <a:t>() == </a:t>
            </a:r>
            <a:r>
              <a:rPr>
                <a:solidFill>
                  <a:srgbClr val="F95B57"/>
                </a:solidFill>
              </a:rPr>
              <a:t>"joHnnY aPPleseeD"</a:t>
            </a:r>
            <a:r>
              <a:t>.</a:t>
            </a:r>
            <a:r>
              <a:rPr>
                <a:solidFill>
                  <a:srgbClr val="6CCE66"/>
                </a:solidFill>
              </a:rPr>
              <a:t>lowercased</a:t>
            </a:r>
            <a:r>
              <a:t>() {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"The two names are equal."</a:t>
            </a:r>
            <a:r>
              <a:t>)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The two names are equal.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1" name="Shape 151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Prefix and suffix</a:t>
            </a:r>
          </a:p>
        </p:txBody>
      </p:sp>
      <p:sp>
        <p:nvSpPr>
          <p:cNvPr id="152" name="Shape 152"/>
          <p:cNvSpPr/>
          <p:nvPr/>
        </p:nvSpPr>
        <p:spPr>
          <a:xfrm>
            <a:off x="761517" y="7819546"/>
            <a:ext cx="22860968" cy="201462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>
            <a:off x="761517" y="3898900"/>
            <a:ext cx="22860968" cy="352721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equality and comparison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greeting = </a:t>
            </a:r>
            <a:r>
              <a:rPr>
                <a:solidFill>
                  <a:srgbClr val="F95B57"/>
                </a:solidFill>
              </a:rPr>
              <a:t>"Hello, world!"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greeting</a:t>
            </a:r>
            <a:r>
              <a:t>.</a:t>
            </a:r>
            <a:r>
              <a:rPr>
                <a:solidFill>
                  <a:srgbClr val="6CCE66"/>
                </a:solidFill>
              </a:rPr>
              <a:t>hasPrefix</a:t>
            </a:r>
            <a:r>
              <a:t>(</a:t>
            </a:r>
            <a:r>
              <a:rPr>
                <a:solidFill>
                  <a:srgbClr val="F95B57"/>
                </a:solidFill>
              </a:rPr>
              <a:t>"Hello"</a:t>
            </a:r>
            <a:r>
              <a:t>))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greeting</a:t>
            </a:r>
            <a:r>
              <a:t>.</a:t>
            </a:r>
            <a:r>
              <a:rPr>
                <a:solidFill>
                  <a:srgbClr val="6CCE66"/>
                </a:solidFill>
              </a:rPr>
              <a:t>hasSuffix</a:t>
            </a:r>
            <a:r>
              <a:t>(</a:t>
            </a:r>
            <a:r>
              <a:rPr>
                <a:solidFill>
                  <a:srgbClr val="F95B57"/>
                </a:solidFill>
              </a:rPr>
              <a:t>"world!"</a:t>
            </a:r>
            <a:r>
              <a:t>))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greeting</a:t>
            </a:r>
            <a:r>
              <a:t>.</a:t>
            </a:r>
            <a:r>
              <a:rPr>
                <a:solidFill>
                  <a:srgbClr val="6CCE66"/>
                </a:solidFill>
              </a:rPr>
              <a:t>hasSuffix</a:t>
            </a:r>
            <a:r>
              <a:t>(</a:t>
            </a:r>
            <a:r>
              <a:rPr>
                <a:solidFill>
                  <a:srgbClr val="F95B57"/>
                </a:solidFill>
              </a:rPr>
              <a:t>"</a:t>
            </a:r>
            <a:r>
              <a:rPr>
                <a:solidFill>
                  <a:srgbClr val="F95B57"/>
                </a:solidFill>
              </a:rPr>
              <a:t>World!"</a:t>
            </a:r>
            <a:r>
              <a:t>))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true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true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60" name="Shape 160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Finding substrings</a:t>
            </a:r>
          </a:p>
        </p:txBody>
      </p:sp>
      <p:sp>
        <p:nvSpPr>
          <p:cNvPr id="161" name="Shape 161"/>
          <p:cNvSpPr/>
          <p:nvPr/>
        </p:nvSpPr>
        <p:spPr>
          <a:xfrm>
            <a:off x="761517" y="7134936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62" name="Shape 162"/>
          <p:cNvSpPr/>
          <p:nvPr/>
        </p:nvSpPr>
        <p:spPr>
          <a:xfrm>
            <a:off x="761517" y="3898900"/>
            <a:ext cx="22860968" cy="291425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equality and comparison</a:t>
            </a:r>
          </a:p>
        </p:txBody>
      </p:sp>
      <p:sp>
        <p:nvSpPr>
          <p:cNvPr id="164" name="Shape 164"/>
          <p:cNvSpPr/>
          <p:nvPr/>
        </p:nvSpPr>
        <p:spPr>
          <a:xfrm>
            <a:off x="3763994" y="4725287"/>
            <a:ext cx="5268621" cy="533131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greeting = </a:t>
            </a:r>
            <a:r>
              <a:rPr>
                <a:solidFill>
                  <a:srgbClr val="F95B57"/>
                </a:solidFill>
              </a:rPr>
              <a:t>"Hi Rick, my name is Amy."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if</a:t>
            </a:r>
            <a:r>
              <a:t> </a:t>
            </a:r>
            <a:r>
              <a:rPr>
                <a:solidFill>
                  <a:srgbClr val="6CCE66"/>
                </a:solidFill>
              </a:rPr>
              <a:t>greeting</a:t>
            </a:r>
            <a:r>
              <a:t>.</a:t>
            </a:r>
            <a:r>
              <a:rPr>
                <a:solidFill>
                  <a:srgbClr val="6CCE66"/>
                </a:solidFill>
              </a:rPr>
              <a:t>contains</a:t>
            </a:r>
            <a:r>
              <a:t>(</a:t>
            </a:r>
            <a:r>
              <a:rPr>
                <a:solidFill>
                  <a:srgbClr val="F95B57"/>
                </a:solidFill>
              </a:rPr>
              <a:t>"my name is"</a:t>
            </a:r>
            <a:r>
              <a:t>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"Making an introduction"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Making an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70" name="Shape 170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Checking length</a:t>
            </a:r>
          </a:p>
        </p:txBody>
      </p:sp>
      <p:sp>
        <p:nvSpPr>
          <p:cNvPr id="171" name="Shape 171"/>
          <p:cNvSpPr/>
          <p:nvPr/>
        </p:nvSpPr>
        <p:spPr>
          <a:xfrm>
            <a:off x="761517" y="9679283"/>
            <a:ext cx="22860968" cy="804539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72" name="Shape 172"/>
          <p:cNvSpPr/>
          <p:nvPr/>
        </p:nvSpPr>
        <p:spPr>
          <a:xfrm>
            <a:off x="761517" y="3898900"/>
            <a:ext cx="22860968" cy="514209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equality and comparison</a:t>
            </a:r>
          </a:p>
        </p:txBody>
      </p:sp>
      <p:sp>
        <p:nvSpPr>
          <p:cNvPr id="174" name="Shape 174"/>
          <p:cNvSpPr/>
          <p:nvPr/>
        </p:nvSpPr>
        <p:spPr>
          <a:xfrm>
            <a:off x="4891777" y="4889168"/>
            <a:ext cx="3905247" cy="494042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name = </a:t>
            </a:r>
            <a:r>
              <a:rPr>
                <a:solidFill>
                  <a:srgbClr val="F95B57"/>
                </a:solidFill>
              </a:rPr>
              <a:t>"Ryan Mears"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count = </a:t>
            </a:r>
            <a:r>
              <a:rPr>
                <a:solidFill>
                  <a:srgbClr val="6CCE66"/>
                </a:solidFill>
              </a:rPr>
              <a:t>name</a:t>
            </a:r>
            <a:r>
              <a:t>.</a:t>
            </a:r>
            <a:r>
              <a:rPr>
                <a:solidFill>
                  <a:srgbClr val="6CCE66"/>
                </a:solidFill>
              </a:rPr>
              <a:t>characters</a:t>
            </a:r>
            <a:r>
              <a:t>.</a:t>
            </a:r>
            <a:r>
              <a:rPr>
                <a:solidFill>
                  <a:srgbClr val="6CCE66"/>
                </a:solidFill>
              </a:rPr>
              <a:t>count</a:t>
            </a:r>
            <a:r>
              <a:t> 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newPassword = </a:t>
            </a:r>
            <a:r>
              <a:rPr>
                <a:solidFill>
                  <a:srgbClr val="F95B57"/>
                </a:solidFill>
              </a:rPr>
              <a:t>"1234"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if</a:t>
            </a:r>
            <a:r>
              <a:t> </a:t>
            </a:r>
            <a:r>
              <a:rPr>
                <a:solidFill>
                  <a:srgbClr val="6CCE66"/>
                </a:solidFill>
              </a:rPr>
              <a:t>newPassword</a:t>
            </a:r>
            <a:r>
              <a:t>.</a:t>
            </a:r>
            <a:r>
              <a:rPr>
                <a:solidFill>
                  <a:srgbClr val="6CCE66"/>
                </a:solidFill>
              </a:rPr>
              <a:t>characters</a:t>
            </a:r>
            <a:r>
              <a:t>.</a:t>
            </a:r>
            <a:r>
              <a:rPr>
                <a:solidFill>
                  <a:srgbClr val="6CCE66"/>
                </a:solidFill>
              </a:rPr>
              <a:t>count</a:t>
            </a:r>
            <a:r>
              <a:t> &lt; 8 {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"This password is too short. Passwords should have at least 8 characters."</a:t>
            </a:r>
            <a:r>
              <a:t>)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This password is too short. Passwords should have at least 8 characters.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80" name="Shape 180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Using switch</a:t>
            </a:r>
          </a:p>
        </p:txBody>
      </p:sp>
      <p:sp>
        <p:nvSpPr>
          <p:cNvPr id="181" name="Shape 181"/>
          <p:cNvSpPr/>
          <p:nvPr/>
        </p:nvSpPr>
        <p:spPr>
          <a:xfrm>
            <a:off x="761517" y="9695611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82" name="Shape 182"/>
          <p:cNvSpPr/>
          <p:nvPr/>
        </p:nvSpPr>
        <p:spPr>
          <a:xfrm>
            <a:off x="761517" y="3898900"/>
            <a:ext cx="22860968" cy="504523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equality and comparison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someCharacter: </a:t>
            </a:r>
            <a:r>
              <a:rPr>
                <a:solidFill>
                  <a:srgbClr val="6CCE66"/>
                </a:solidFill>
              </a:rPr>
              <a:t>Character</a:t>
            </a:r>
            <a:r>
              <a:t> = </a:t>
            </a:r>
            <a:r>
              <a:rPr>
                <a:solidFill>
                  <a:srgbClr val="F95B57"/>
                </a:solidFill>
              </a:rPr>
              <a:t>"e"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switch</a:t>
            </a:r>
            <a:r>
              <a:t> </a:t>
            </a:r>
            <a:r>
              <a:rPr>
                <a:solidFill>
                  <a:srgbClr val="6CCE66"/>
                </a:solidFill>
              </a:rPr>
              <a:t>someCharacter</a:t>
            </a:r>
            <a:r>
              <a:t> {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case</a:t>
            </a:r>
            <a:r>
              <a:t> </a:t>
            </a:r>
            <a:r>
              <a:rPr>
                <a:solidFill>
                  <a:srgbClr val="F95B57"/>
                </a:solidFill>
              </a:rPr>
              <a:t>"a"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"e"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"i"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"o"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"u"</a:t>
            </a:r>
            <a:r>
              <a:t>: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</a:t>
            </a:r>
            <a:r>
              <a:t>\</a:t>
            </a:r>
            <a:r>
              <a:rPr>
                <a:solidFill>
                  <a:srgbClr val="F95B57"/>
                </a:solidFill>
              </a:rPr>
              <a:t>(someCharacter) is a vowel."</a:t>
            </a:r>
            <a:r>
              <a:t>)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default</a:t>
            </a:r>
            <a:r>
              <a:t>: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</a:t>
            </a:r>
            <a:r>
              <a:t>\</a:t>
            </a:r>
            <a:r>
              <a:rPr>
                <a:solidFill>
                  <a:srgbClr val="F95B57"/>
                </a:solidFill>
              </a:rPr>
              <a:t>(someCharacter) is not a vowel."</a:t>
            </a:r>
            <a:r>
              <a:t>)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e is a vowel.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89" name="Shape 189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761517" y="7144384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Shape 191"/>
          <p:cNvSpPr/>
          <p:nvPr/>
        </p:nvSpPr>
        <p:spPr>
          <a:xfrm>
            <a:off x="761516" y="3898900"/>
            <a:ext cx="22860968" cy="289255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Unicode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cow = </a:t>
            </a:r>
            <a:r>
              <a:rPr>
                <a:solidFill>
                  <a:srgbClr val="F95B57"/>
                </a:solidFill>
              </a:rPr>
              <a:t>"🐮"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credentials = </a:t>
            </a:r>
            <a:r>
              <a:rPr>
                <a:solidFill>
                  <a:srgbClr val="F95B57"/>
                </a:solidFill>
              </a:rPr>
              <a:t>"résumé"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myBook = </a:t>
            </a:r>
            <a:r>
              <a:rPr>
                <a:solidFill>
                  <a:srgbClr val="F95B57"/>
                </a:solidFill>
              </a:rPr>
              <a:t>"私の本"</a:t>
            </a:r>
            <a:endParaRPr>
              <a:solidFill>
                <a:srgbClr val="B4261A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"∞"</a:t>
            </a:r>
            <a:r>
              <a:t>.</a:t>
            </a:r>
            <a:r>
              <a:rPr>
                <a:solidFill>
                  <a:srgbClr val="6CCE66"/>
                </a:solidFill>
              </a:rPr>
              <a:t>characters</a:t>
            </a:r>
            <a:r>
              <a:t>.</a:t>
            </a:r>
            <a:r>
              <a:rPr>
                <a:solidFill>
                  <a:srgbClr val="6CCE66"/>
                </a:solidFill>
              </a:rPr>
              <a:t>count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98" name="Shape 198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Lab-Strings</a:t>
            </a:r>
          </a:p>
        </p:txBody>
      </p:sp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2—Lesson 1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Open and complete the exercises in </a:t>
            </a:r>
            <a:r>
              <a:rPr>
                <a:latin typeface="Menlo"/>
                <a:ea typeface="Menlo"/>
                <a:cs typeface="Menlo"/>
                <a:sym typeface="Menlo"/>
              </a:rPr>
              <a:t>Lab - Strings.playground</a:t>
            </a:r>
          </a:p>
        </p:txBody>
      </p:sp>
      <p:grpSp>
        <p:nvGrpSpPr>
          <p:cNvPr id="203" name="Group 203"/>
          <p:cNvGrpSpPr/>
          <p:nvPr/>
        </p:nvGrpSpPr>
        <p:grpSpPr>
          <a:xfrm>
            <a:off x="21551900" y="1297017"/>
            <a:ext cx="1524001" cy="1524001"/>
            <a:chOff x="0" y="0"/>
            <a:chExt cx="1524000" cy="1524000"/>
          </a:xfrm>
        </p:grpSpPr>
        <p:sp>
          <p:nvSpPr>
            <p:cNvPr id="201" name="Shape 201"/>
            <p:cNvSpPr/>
            <p:nvPr/>
          </p:nvSpPr>
          <p:spPr>
            <a:xfrm>
              <a:off x="0" y="0"/>
              <a:ext cx="1524001" cy="1524001"/>
            </a:xfrm>
            <a:prstGeom prst="ellipse">
              <a:avLst/>
            </a:prstGeom>
            <a:gradFill flip="none" rotWithShape="1">
              <a:gsLst>
                <a:gs pos="0">
                  <a:srgbClr val="FE5F55"/>
                </a:gs>
                <a:gs pos="100000">
                  <a:srgbClr val="E4234A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spcBef>
                  <a:spcPts val="30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pic>
          <p:nvPicPr>
            <p:cNvPr id="202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0261" y="411519"/>
              <a:ext cx="663478" cy="700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3" name="Shape 73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761517" y="3898900"/>
            <a:ext cx="22860968" cy="152400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Strings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greeting = </a:t>
            </a:r>
            <a:r>
              <a:rPr>
                <a:solidFill>
                  <a:srgbClr val="F95B57"/>
                </a:solidFill>
              </a:rPr>
              <a:t>"Hello"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otherGreeting = </a:t>
            </a:r>
            <a:r>
              <a:rPr>
                <a:solidFill>
                  <a:srgbClr val="F95B57"/>
                </a:solidFill>
              </a:rPr>
              <a:t>"Salutations"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1" name="Shape 81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Escaping</a:t>
            </a:r>
          </a:p>
        </p:txBody>
      </p:sp>
      <p:sp>
        <p:nvSpPr>
          <p:cNvPr id="82" name="Shape 82"/>
          <p:cNvSpPr/>
          <p:nvPr/>
        </p:nvSpPr>
        <p:spPr>
          <a:xfrm>
            <a:off x="761517" y="3898900"/>
            <a:ext cx="22860968" cy="80010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basics</a:t>
            </a:r>
          </a:p>
        </p:txBody>
      </p:sp>
      <p:sp>
        <p:nvSpPr>
          <p:cNvPr id="84" name="Shape 84"/>
          <p:cNvSpPr/>
          <p:nvPr/>
        </p:nvSpPr>
        <p:spPr>
          <a:xfrm>
            <a:off x="14482574" y="4009086"/>
            <a:ext cx="452513" cy="613046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85" name="Shape 85"/>
          <p:cNvSpPr/>
          <p:nvPr/>
        </p:nvSpPr>
        <p:spPr>
          <a:xfrm>
            <a:off x="17920837" y="4009086"/>
            <a:ext cx="452513" cy="613046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greeting = </a:t>
            </a:r>
            <a:r>
              <a:rPr>
                <a:solidFill>
                  <a:srgbClr val="F95B57"/>
                </a:solidFill>
              </a:rPr>
              <a:t>"It is traditional in programming to print </a:t>
            </a:r>
            <a:r>
              <a:t>\</a:t>
            </a:r>
            <a:r>
              <a:rPr>
                <a:solidFill>
                  <a:srgbClr val="F95B57"/>
                </a:solidFill>
              </a:rPr>
              <a:t>"Hello, world!</a:t>
            </a:r>
            <a:r>
              <a:t>\</a:t>
            </a:r>
            <a:r>
              <a:rPr>
                <a:solidFill>
                  <a:srgbClr val="F95B57"/>
                </a:solidFill>
              </a:rPr>
              <a:t>""</a:t>
            </a:r>
          </a:p>
        </p:txBody>
      </p:sp>
      <p:graphicFrame>
        <p:nvGraphicFramePr>
          <p:cNvPr id="87" name="Table 87"/>
          <p:cNvGraphicFramePr/>
          <p:nvPr/>
        </p:nvGraphicFramePr>
        <p:xfrm>
          <a:off x="4267956" y="6295595"/>
          <a:ext cx="17123414" cy="66966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{4C4198EF-2870-49EA-975C-564B28BA174F}</a:tableStyleId>
              </a:tblPr>
              <a:tblGrid>
                <a:gridCol w="3104040"/>
                <a:gridCol w="12744045"/>
              </a:tblGrid>
              <a:tr h="1028324">
                <a:tc>
                  <a:txBody>
                    <a:bodyPr/>
                    <a:lstStyle/>
                    <a:p>
                      <a:pPr defTabSz="914400">
                        <a:lnSpc>
                          <a:spcPts val="31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Escape</a:t>
                      </a:r>
                    </a:p>
                  </a:txBody>
                  <a:tcPr marL="76200" marR="76200" marT="76200" marB="762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1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Description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 sz="4200">
                          <a:latin typeface="Menlo"/>
                          <a:ea typeface="Menlo"/>
                          <a:cs typeface="Menlo"/>
                          <a:sym typeface="Menlo"/>
                        </a:rPr>
                        <a:t>\"</a:t>
                      </a:r>
                    </a:p>
                  </a:txBody>
                  <a:tcPr marL="76200" marR="76200" marT="76200" marB="76200" anchor="ctr" anchorCtr="0" horzOverflow="overflow">
                    <a:lnL w="12700"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Double quote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  <a:noFill/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 sz="4200">
                          <a:latin typeface="Menlo"/>
                          <a:ea typeface="Menlo"/>
                          <a:cs typeface="Menlo"/>
                          <a:sym typeface="Menlo"/>
                        </a:rPr>
                        <a:t>\'</a:t>
                      </a:r>
                    </a:p>
                  </a:txBody>
                  <a:tcPr marL="76200" marR="76200" marT="76200" marB="76200" anchor="ctr" anchorCtr="0" horzOverflow="overflow">
                    <a:lnL w="12700"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Single quote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  <a:noFill/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 sz="4200">
                          <a:latin typeface="Menlo"/>
                          <a:ea typeface="Menlo"/>
                          <a:cs typeface="Menlo"/>
                          <a:sym typeface="Menlo"/>
                        </a:rPr>
                        <a:t>\\</a:t>
                      </a:r>
                    </a:p>
                  </a:txBody>
                  <a:tcPr marL="76200" marR="76200" marT="76200" marB="76200" anchor="ctr" anchorCtr="0" horzOverflow="overflow">
                    <a:lnL w="12700"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Backslash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  <a:noFill/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 sz="4200">
                          <a:latin typeface="Menlo"/>
                          <a:ea typeface="Menlo"/>
                          <a:cs typeface="Menlo"/>
                          <a:sym typeface="Menlo"/>
                        </a:rPr>
                        <a:t>\t</a:t>
                      </a:r>
                    </a:p>
                  </a:txBody>
                  <a:tcPr marL="76200" marR="76200" marT="76200" marB="76200" anchor="ctr" anchorCtr="0" horzOverflow="overflow">
                    <a:lnL w="12700"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Tab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  <a:noFill/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 sz="4200">
                          <a:latin typeface="Menlo"/>
                          <a:ea typeface="Menlo"/>
                          <a:cs typeface="Menlo"/>
                          <a:sym typeface="Menlo"/>
                        </a:rPr>
                        <a:t>\r</a:t>
                      </a:r>
                    </a:p>
                  </a:txBody>
                  <a:tcPr marL="76200" marR="76200" marT="76200" marB="76200" anchor="ctr" anchorCtr="0" horzOverflow="overflow">
                    <a:lnL w="12700"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Carriage return (return to beginning of the next line)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" grpId="2"/>
      <p:bldP build="whole" bldLvl="1" animBg="1" rev="0" advAuto="0" spid="8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2" name="Shape 92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Empty strings</a:t>
            </a:r>
          </a:p>
        </p:txBody>
      </p:sp>
      <p:sp>
        <p:nvSpPr>
          <p:cNvPr id="93" name="Shape 93"/>
          <p:cNvSpPr/>
          <p:nvPr/>
        </p:nvSpPr>
        <p:spPr>
          <a:xfrm>
            <a:off x="761517" y="3898900"/>
            <a:ext cx="22860968" cy="359912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basics</a:t>
            </a:r>
          </a:p>
        </p:txBody>
      </p:sp>
      <p:sp>
        <p:nvSpPr>
          <p:cNvPr id="95" name="Shape 95"/>
          <p:cNvSpPr/>
          <p:nvPr/>
        </p:nvSpPr>
        <p:spPr>
          <a:xfrm>
            <a:off x="3724373" y="5349187"/>
            <a:ext cx="1876571" cy="605653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myString = </a:t>
            </a:r>
            <a:r>
              <a:rPr>
                <a:solidFill>
                  <a:srgbClr val="F95B57"/>
                </a:solidFill>
              </a:rPr>
              <a:t>""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if</a:t>
            </a:r>
            <a:r>
              <a:t> </a:t>
            </a:r>
            <a:r>
              <a:rPr>
                <a:solidFill>
                  <a:srgbClr val="6CCE66"/>
                </a:solidFill>
              </a:rPr>
              <a:t>myString</a:t>
            </a:r>
            <a:r>
              <a:t>.</a:t>
            </a:r>
            <a:r>
              <a:rPr>
                <a:solidFill>
                  <a:srgbClr val="6CCE66"/>
                </a:solidFill>
              </a:rPr>
              <a:t>isEmpty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"The string is empty"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9" name="Shape 9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Characters</a:t>
            </a:r>
          </a:p>
        </p:txBody>
      </p:sp>
      <p:sp>
        <p:nvSpPr>
          <p:cNvPr id="100" name="Shape 100"/>
          <p:cNvSpPr/>
          <p:nvPr/>
        </p:nvSpPr>
        <p:spPr>
          <a:xfrm>
            <a:off x="761517" y="3898900"/>
            <a:ext cx="22860968" cy="152400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basics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a = </a:t>
            </a:r>
            <a:r>
              <a:rPr>
                <a:solidFill>
                  <a:srgbClr val="F95B57"/>
                </a:solidFill>
              </a:rPr>
              <a:t>"a"</a:t>
            </a:r>
            <a:r>
              <a:t> </a:t>
            </a:r>
            <a:r>
              <a:rPr>
                <a:solidFill>
                  <a:srgbClr val="979BB2"/>
                </a:solidFill>
              </a:rPr>
              <a:t>// 'a' is a string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b: </a:t>
            </a:r>
            <a:r>
              <a:rPr>
                <a:solidFill>
                  <a:srgbClr val="6CCE66"/>
                </a:solidFill>
              </a:rPr>
              <a:t>Character</a:t>
            </a:r>
            <a:r>
              <a:t> = </a:t>
            </a:r>
            <a:r>
              <a:rPr>
                <a:solidFill>
                  <a:srgbClr val="F95B57"/>
                </a:solidFill>
              </a:rPr>
              <a:t>"b" </a:t>
            </a:r>
            <a:r>
              <a:rPr>
                <a:solidFill>
                  <a:srgbClr val="979BB2"/>
                </a:solidFill>
              </a:rPr>
              <a:t>// 'b' is a Character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7" name="Shape 107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761517" y="3898900"/>
            <a:ext cx="22860968" cy="2207663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09" name="Shape 109"/>
          <p:cNvSpPr/>
          <p:nvPr/>
        </p:nvSpPr>
        <p:spPr>
          <a:xfrm>
            <a:off x="761517" y="6446042"/>
            <a:ext cx="22860968" cy="876923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Concatenation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string1 = </a:t>
            </a:r>
            <a:r>
              <a:rPr>
                <a:solidFill>
                  <a:srgbClr val="F95B57"/>
                </a:solidFill>
              </a:rPr>
              <a:t>"Hello"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string2 = </a:t>
            </a:r>
            <a:r>
              <a:rPr>
                <a:solidFill>
                  <a:srgbClr val="F95B57"/>
                </a:solidFill>
              </a:rPr>
              <a:t>", world!"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myString = </a:t>
            </a:r>
            <a:r>
              <a:rPr>
                <a:solidFill>
                  <a:srgbClr val="6CCE66"/>
                </a:solidFill>
              </a:rPr>
              <a:t>string1</a:t>
            </a:r>
            <a:r>
              <a:t> + </a:t>
            </a:r>
            <a:r>
              <a:rPr>
                <a:solidFill>
                  <a:srgbClr val="6CCE66"/>
                </a:solidFill>
              </a:rPr>
              <a:t>string2</a:t>
            </a:r>
            <a:r>
              <a:t> </a:t>
            </a:r>
            <a:r>
              <a:rPr>
                <a:solidFill>
                  <a:srgbClr val="979BB2"/>
                </a:solidFill>
              </a:rPr>
              <a:t>// "Hello, world!"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myString</a:t>
            </a:r>
            <a:r>
              <a:t> += </a:t>
            </a:r>
            <a:r>
              <a:rPr>
                <a:solidFill>
                  <a:srgbClr val="F95B57"/>
                </a:solidFill>
              </a:rPr>
              <a:t>" Hello!"</a:t>
            </a:r>
            <a:r>
              <a:t> </a:t>
            </a:r>
            <a:r>
              <a:rPr>
                <a:solidFill>
                  <a:srgbClr val="979BB2"/>
                </a:solidFill>
              </a:rPr>
              <a:t>// "Hello, world! Hello!"</a:t>
            </a:r>
            <a:endParaRPr>
              <a:solidFill>
                <a:srgbClr val="979BB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6" name="Shape 11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761517" y="6550490"/>
            <a:ext cx="22860968" cy="681325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8" name="Shape 118"/>
          <p:cNvSpPr/>
          <p:nvPr/>
        </p:nvSpPr>
        <p:spPr>
          <a:xfrm>
            <a:off x="761517" y="3898900"/>
            <a:ext cx="22860968" cy="228932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Interpolation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name = </a:t>
            </a:r>
            <a:r>
              <a:rPr>
                <a:solidFill>
                  <a:srgbClr val="F95B57"/>
                </a:solidFill>
              </a:rPr>
              <a:t>"Rick"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age = 30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name</a:t>
            </a:r>
            <a:r>
              <a:rPr>
                <a:solidFill>
                  <a:srgbClr val="F95B57"/>
                </a:solidFill>
              </a:rPr>
              <a:t>) is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age</a:t>
            </a:r>
            <a:r>
              <a:rPr>
                <a:solidFill>
                  <a:srgbClr val="F95B57"/>
                </a:solidFill>
              </a:rPr>
              <a:t>) years old"</a:t>
            </a:r>
            <a:r>
              <a:t>) 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Rick is 30 years old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5" name="Shape 125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Expressions</a:t>
            </a:r>
          </a:p>
        </p:txBody>
      </p:sp>
      <p:sp>
        <p:nvSpPr>
          <p:cNvPr id="126" name="Shape 126"/>
          <p:cNvSpPr/>
          <p:nvPr/>
        </p:nvSpPr>
        <p:spPr>
          <a:xfrm>
            <a:off x="761517" y="6538994"/>
            <a:ext cx="22860968" cy="68132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7" name="Shape 127"/>
          <p:cNvSpPr/>
          <p:nvPr/>
        </p:nvSpPr>
        <p:spPr>
          <a:xfrm>
            <a:off x="761517" y="3898900"/>
            <a:ext cx="22860968" cy="228932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Interpolation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a = 4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b = 5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"If a is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a</a:t>
            </a:r>
            <a:r>
              <a:rPr>
                <a:solidFill>
                  <a:srgbClr val="F95B57"/>
                </a:solidFill>
              </a:rPr>
              <a:t>) and b is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b</a:t>
            </a:r>
            <a:r>
              <a:rPr>
                <a:solidFill>
                  <a:srgbClr val="F95B57"/>
                </a:solidFill>
              </a:rPr>
              <a:t>), then a + b equals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a</a:t>
            </a:r>
            <a:r>
              <a:t>+</a:t>
            </a:r>
            <a:r>
              <a:rPr>
                <a:solidFill>
                  <a:srgbClr val="6CCE66"/>
                </a:solidFill>
              </a:rPr>
              <a:t>b</a:t>
            </a:r>
            <a:r>
              <a:rPr>
                <a:solidFill>
                  <a:srgbClr val="F95B57"/>
                </a:solidFill>
              </a:rPr>
              <a:t>)"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If a is 4 and b is 5, then a + b equals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2" name="Shape 132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761517" y="11653875"/>
            <a:ext cx="22860968" cy="138085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>
            <a:off x="761517" y="3898900"/>
            <a:ext cx="22860968" cy="726841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equality and comparison</a:t>
            </a:r>
          </a:p>
        </p:txBody>
      </p:sp>
      <p:sp>
        <p:nvSpPr>
          <p:cNvPr id="136" name="Shape 136"/>
          <p:cNvSpPr/>
          <p:nvPr/>
        </p:nvSpPr>
        <p:spPr>
          <a:xfrm>
            <a:off x="3186870" y="6657181"/>
            <a:ext cx="594391" cy="510183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7" name="Shape 137"/>
          <p:cNvSpPr/>
          <p:nvPr/>
        </p:nvSpPr>
        <p:spPr>
          <a:xfrm>
            <a:off x="3237670" y="9198529"/>
            <a:ext cx="594391" cy="510183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month = </a:t>
            </a:r>
            <a:r>
              <a:rPr>
                <a:solidFill>
                  <a:srgbClr val="F95B57"/>
                </a:solidFill>
              </a:rPr>
              <a:t>"January"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otherMonth = </a:t>
            </a:r>
            <a:r>
              <a:rPr>
                <a:solidFill>
                  <a:srgbClr val="F95B57"/>
                </a:solidFill>
              </a:rPr>
              <a:t>"January"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lowercaseMonth = </a:t>
            </a:r>
            <a:r>
              <a:rPr>
                <a:solidFill>
                  <a:srgbClr val="F95B57"/>
                </a:solidFill>
              </a:rPr>
              <a:t>"january"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if</a:t>
            </a:r>
            <a:r>
              <a:t> </a:t>
            </a:r>
            <a:r>
              <a:rPr>
                <a:solidFill>
                  <a:srgbClr val="6CCE66"/>
                </a:solidFill>
              </a:rPr>
              <a:t>month</a:t>
            </a:r>
            <a:r>
              <a:t> == </a:t>
            </a:r>
            <a:r>
              <a:rPr>
                <a:solidFill>
                  <a:srgbClr val="6CCE66"/>
                </a:solidFill>
              </a:rPr>
              <a:t>otherMonth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"They are the same"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if </a:t>
            </a:r>
            <a:r>
              <a:rPr>
                <a:solidFill>
                  <a:srgbClr val="6CCE66"/>
                </a:solidFill>
              </a:rPr>
              <a:t>month</a:t>
            </a:r>
            <a:r>
              <a:t> != </a:t>
            </a:r>
            <a:r>
              <a:rPr>
                <a:solidFill>
                  <a:srgbClr val="6CCE66"/>
                </a:solidFill>
              </a:rPr>
              <a:t>lowercaseMonth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"They are not the same."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They are the same.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They are not the same.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62ACDB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