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29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87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145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7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4003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6D1C3BAD-669C-4848-8FA0-52542C734750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4D52"/>
              </a:solidFill>
              <a:prstDash val="solid"/>
              <a:miter lim="400000"/>
            </a:ln>
          </a:left>
          <a:right>
            <a:ln w="12700" cap="flat">
              <a:solidFill>
                <a:srgbClr val="454D52"/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454D5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11983198"/>
              <a:satOff val="16147"/>
              <a:lumOff val="-6858"/>
              <a:alpha val="25000"/>
            </a:schemeClr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3BCCC"/>
              </a:solidFill>
              <a:prstDash val="solid"/>
              <a:miter lim="400000"/>
            </a:ln>
          </a:left>
          <a:right>
            <a:ln w="12700" cap="flat">
              <a:solidFill>
                <a:srgbClr val="A3BCCC"/>
              </a:solidFill>
              <a:prstDash val="solid"/>
              <a:miter lim="400000"/>
            </a:ln>
          </a:right>
          <a:top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1pPr>
    <a:lvl2pPr indent="2286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2pPr>
    <a:lvl3pPr indent="4572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3pPr>
    <a:lvl4pPr indent="6858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4pPr>
    <a:lvl5pPr indent="9144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5pPr>
    <a:lvl6pPr indent="11430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6pPr>
    <a:lvl7pPr indent="13716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7pPr>
    <a:lvl8pPr indent="16002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8pPr>
    <a:lvl9pPr indent="18288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reativecommons.org/licenses/by-nc-sa/4.0/legalcode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Say</a:t>
            </a:r>
          </a:p>
          <a:p>
            <a:pPr marL="228600" indent="-228600">
              <a:buSzPct val="100000"/>
              <a:buChar char="•"/>
              <a:defRPr sz="2600"/>
            </a:pPr>
            <a:r>
              <a:t>You’ll write code that makes decisions about which lines of code should be executed, depending on the results of previously executed code. This is called control flow.</a:t>
            </a:r>
          </a:p>
          <a:p>
            <a:pPr marL="228600" indent="-228600">
              <a:buSzPct val="100000"/>
              <a:buChar char="•"/>
              <a:defRPr sz="2600"/>
            </a:pPr>
            <a:r>
              <a:t>In this lesson, you'll learn how to use logical operators to check conditions and to use control flow statements (if, if-else, and switch) to choose the code that will be executed as a result.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This is an example of a switch statement.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is an example of more than one thing on a single case.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This example shows a range for a case 0...9 (which is inclusive).</a:t>
            </a:r>
          </a:p>
          <a:p>
            <a:pPr marL="228600" indent="-228600">
              <a:buSzPct val="100000"/>
              <a:buChar char="•"/>
            </a:pPr>
            <a:r>
              <a:t>Note that ranges can be used anywhere: for index in 0…10.</a:t>
            </a:r>
          </a:p>
          <a:p>
            <a:pPr marL="228600" indent="-228600">
              <a:buSzPct val="100000"/>
              <a:buChar char="•"/>
            </a:pPr>
            <a:r>
              <a:t>Also describe 0..&lt;9, which is not inclusive.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</a:t>
            </a:r>
          </a:p>
          <a:p>
            <a:pPr marL="228600" indent="-228600">
              <a:buSzPct val="100000"/>
              <a:buChar char="•"/>
            </a:pPr>
            <a:r>
              <a:t>Do the challenge as a group, with students following along in a playground.</a:t>
            </a:r>
          </a:p>
          <a:p>
            <a:pPr/>
            <a:r>
              <a:t>let temperature = 76</a:t>
            </a:r>
          </a:p>
          <a:p>
            <a:pPr/>
            <a:r>
              <a:t>switch temperature {</a:t>
            </a:r>
          </a:p>
          <a:p>
            <a:pPr/>
            <a:r>
              <a:t>case Int.min...64:</a:t>
            </a:r>
          </a:p>
          <a:p>
            <a:pPr/>
            <a:r>
              <a:t>    print("It's too cold.")</a:t>
            </a:r>
          </a:p>
          <a:p>
            <a:pPr/>
            <a:r>
              <a:t>case 65...75:</a:t>
            </a:r>
          </a:p>
          <a:p>
            <a:pPr/>
            <a:r>
              <a:t>    print("The temperature is just right.")</a:t>
            </a:r>
          </a:p>
          <a:p>
            <a:pPr/>
            <a:r>
              <a:t>default:</a:t>
            </a:r>
          </a:p>
          <a:p>
            <a:pPr/>
            <a:r>
              <a:t>    print("It's too hot.")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600"/>
            </a:pPr>
            <a:r>
              <a:t>L550025A-en_WW App Development with Swift © 2017 Apple Inc. This work is licensed by Apple Inc. under the </a:t>
            </a:r>
            <a:r>
              <a:rPr u="sng">
                <a:hlinkClick r:id="rId3" invalidUrl="" action="" tgtFrame="" tooltip="" history="1" highlightClick="0" endSnd="0"/>
              </a:rPr>
              <a:t>Creative Commons Attribution-NonCommercial-ShareAlike 4.0 International</a:t>
            </a:r>
            <a:r>
              <a:t> license (</a:t>
            </a:r>
            <a:r>
              <a:rPr u="sng">
                <a:hlinkClick r:id="rId3" invalidUrl="" action="" tgtFrame="" tooltip="" history="1" highlightClick="0" endSnd="0"/>
              </a:rPr>
              <a:t>https://creativecommons.org/licenses/by-nc-sa/4.0/legalcode</a:t>
            </a:r>
            <a:r>
              <a:t>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An example of conditional flow: a login screen.</a:t>
            </a:r>
          </a:p>
          <a:p>
            <a:pPr marL="228600" indent="-228600">
              <a:buSzPct val="100000"/>
              <a:buChar char="•"/>
            </a:pPr>
            <a:r>
              <a:t>Incorrect password? Display an error message and go back to the login screen.</a:t>
            </a:r>
          </a:p>
          <a:p>
            <a:pPr marL="228600" indent="-228600">
              <a:buSzPct val="100000"/>
              <a:buChar char="•"/>
            </a:pPr>
            <a:r>
              <a:t>Correct credentials? Display the data.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>
                <a:solidFill>
                  <a:srgbClr val="0096FF"/>
                </a:solidFill>
              </a:defRPr>
            </a:pPr>
            <a:r>
              <a:t>Do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</a:pPr>
            <a:r>
              <a:t>Explain the format of the if statement.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>
                <a:solidFill>
                  <a:srgbClr val="0096FF"/>
                </a:solidFill>
              </a:defRPr>
            </a:pPr>
            <a:r>
              <a:t>Do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</a:pPr>
            <a:r>
              <a:t>Explain the format of the </a:t>
            </a:r>
            <a:r>
              <a:rPr>
                <a:latin typeface="Menlo"/>
                <a:ea typeface="Menlo"/>
                <a:cs typeface="Menlo"/>
                <a:sym typeface="Menlo"/>
              </a:rPr>
              <a:t>if-else</a:t>
            </a:r>
            <a:r>
              <a:t> statement.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You can assign the results of a logical operator to a Bool constant or variable in order to check or access the value later. </a:t>
            </a:r>
          </a:p>
          <a:p>
            <a:pPr marL="228600" indent="-228600">
              <a:buSzPct val="100000"/>
              <a:buChar char="•"/>
            </a:pPr>
            <a:r>
              <a:t>Bool values can only be true or false.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It's also possible to invert a Bool value using the logical NOT operator, which is represented by ! (!isSnowing).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In the same way, you can use the logical AND operator, represented by &amp;&amp;, to check if two or more conditions are true.</a:t>
            </a:r>
          </a:p>
          <a:p>
            <a:pPr marL="228600" indent="-228600">
              <a:buSzPct val="100000"/>
              <a:buChar char="•"/>
            </a:pPr>
            <a:r>
              <a:t>In the code above, the temperature meets both conditions: It's greater than or equal to 65 degrees and less than or equal to 75 degrees</a:t>
            </a:r>
          </a:p>
          <a:p>
            <a:pPr marL="228600" indent="-228600">
              <a:buSzPct val="100000"/>
              <a:buChar char="•"/>
            </a:pPr>
            <a:r>
              <a:t>It's just right.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You have yet another option: the logical OR operator, represented by ||, to check if either one of two conditions is true.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You can switch on anything.</a:t>
            </a:r>
          </a:p>
          <a:p>
            <a:pPr marL="228600" indent="-228600">
              <a:buSzPct val="100000"/>
              <a:buChar char="•"/>
            </a:pPr>
            <a:r>
              <a:t>Many if/else statements can look cluttered. Switch can help.</a:t>
            </a:r>
          </a:p>
          <a:p>
            <a:pPr marL="228600" indent="-228600">
              <a:buSzPct val="100000"/>
              <a:buChar char="•"/>
            </a:pPr>
            <a:r>
              <a:t>Use case for each and default for everything else.</a:t>
            </a:r>
          </a:p>
          <a:p>
            <a:pPr marL="228600" indent="-228600">
              <a:buSzPct val="100000"/>
              <a:buChar char="•"/>
            </a:pPr>
            <a:r>
              <a:t>Swift case statements must be exhaustive; use default if you have to.</a:t>
            </a:r>
          </a:p>
          <a:p>
            <a:pPr marL="228600" indent="-228600">
              <a:buSzPct val="100000"/>
              <a:buChar char="•"/>
            </a:pPr>
            <a:r>
              <a:t>There’s no need to use break statements in switch blocks. Individual cases do not fall through to the next case unless the fallthrough statement is used.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creativecommons.org/licenses/by-nc-sa/4.0/legalcode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0" name="Shape 20"/>
          <p:cNvSpPr/>
          <p:nvPr>
            <p:ph type="body" sz="quarter" idx="14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143000" y="3911600"/>
            <a:ext cx="22098000" cy="9118600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marL="317500" indent="-317500" defTabSz="914400">
              <a:lnSpc>
                <a:spcPct val="100000"/>
              </a:lnSpc>
              <a:spcBef>
                <a:spcPts val="2800"/>
              </a:spcBef>
              <a:buSzPct val="90000"/>
              <a:buChar char="•"/>
              <a:defRPr spc="-48" sz="4800">
                <a:latin typeface="+mn-lt"/>
                <a:ea typeface="+mn-ea"/>
                <a:cs typeface="+mn-cs"/>
                <a:sym typeface="Helvetica Neue"/>
              </a:defRPr>
            </a:lvl1pPr>
            <a:lvl2pPr marL="635000" indent="-304800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2pPr>
            <a:lvl3pPr marL="947419" indent="-2997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3pPr>
            <a:lvl4pPr marL="1252219" indent="-2870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4pPr>
            <a:lvl5pPr marL="1550669" indent="-28066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s-Onl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1" name="Shape 31"/>
          <p:cNvSpPr/>
          <p:nvPr>
            <p:ph type="body" sz="quarter" idx="14"/>
          </p:nvPr>
        </p:nvSpPr>
        <p:spPr>
          <a:xfrm>
            <a:off x="1140172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ubtopic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1143000" y="2743200"/>
            <a:ext cx="22098000" cy="8229600"/>
          </a:xfrm>
          <a:prstGeom prst="rect">
            <a:avLst/>
          </a:prstGeom>
          <a:ln w="12700"/>
        </p:spPr>
        <p:txBody>
          <a:bodyPr lIns="50800" tIns="50800" rIns="50800" bIns="50800" anchor="ctr"/>
          <a:lstStyle>
            <a:lvl1pPr defTabSz="914400">
              <a:lnSpc>
                <a:spcPts val="11200"/>
              </a:lnSpc>
              <a:spcBef>
                <a:spcPts val="0"/>
              </a:spcBef>
              <a:defRPr b="1" spc="-200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losing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6628320" y="12982076"/>
            <a:ext cx="11127360" cy="5534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>
              <a:tabLst>
                <a:tab pos="1651000" algn="l"/>
              </a:tabLst>
              <a:defRPr sz="1500"/>
            </a:pPr>
            <a:r>
              <a:t>© 2017 Apple Inc. </a:t>
            </a:r>
          </a:p>
          <a:p>
            <a:pPr>
              <a:tabLst>
                <a:tab pos="1651000" algn="l"/>
              </a:tabLst>
              <a:defRPr sz="1500"/>
            </a:pPr>
            <a:r>
              <a:t>This work is licensed by Apple Inc. under the </a:t>
            </a:r>
            <a:r>
              <a:rPr>
                <a:hlinkClick r:id="rId2" invalidUrl="" action="" tgtFrame="" tooltip="" history="1" highlightClick="0" endSnd="0"/>
              </a:rPr>
              <a:t>Creative Commons Attribution-NonCommercial-ShareAlike 4.0 International</a:t>
            </a:r>
            <a:r>
              <a:t> license.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23963891" y="133350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524000" y="604741"/>
            <a:ext cx="21336000" cy="139142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" tIns="57150" rIns="57150" bIns="5715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524000" y="762000"/>
            <a:ext cx="21336000" cy="14097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2776924" y="14414500"/>
            <a:ext cx="381204" cy="387070"/>
          </a:xfrm>
          <a:prstGeom prst="rect">
            <a:avLst/>
          </a:prstGeom>
          <a:ln w="25400">
            <a:miter lim="400000"/>
          </a:ln>
        </p:spPr>
        <p:txBody>
          <a:bodyPr wrap="none" lIns="57150" tIns="57150" rIns="57150" bIns="57150">
            <a:spAutoFit/>
          </a:bodyPr>
          <a:lstStyle>
            <a:lvl1pPr algn="l" defTabSz="822960">
              <a:lnSpc>
                <a:spcPct val="120000"/>
              </a:lnSpc>
              <a:spcBef>
                <a:spcPts val="1600"/>
              </a:spcBef>
              <a:defRPr sz="1800">
                <a:solidFill>
                  <a:srgbClr val="A6B0C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1pPr>
      <a:lvl2pPr marL="0" marR="0" indent="228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2pPr>
      <a:lvl3pPr marL="0" marR="0" indent="457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3pPr>
      <a:lvl4pPr marL="0" marR="0" indent="685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4pPr>
      <a:lvl5pPr marL="0" marR="0" indent="9144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5pPr>
      <a:lvl6pPr marL="0" marR="0" indent="11430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6pPr>
      <a:lvl7pPr marL="0" marR="0" indent="1371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7pPr>
      <a:lvl8pPr marL="0" marR="0" indent="1600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8pPr>
      <a:lvl9pPr marL="0" marR="0" indent="1828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9pPr>
    </p:titleStyle>
    <p:bodyStyle>
      <a:lvl1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1pPr>
      <a:lvl2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2pPr>
      <a:lvl3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3pPr>
      <a:lvl4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4pPr>
      <a:lvl5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5pPr>
      <a:lvl6pPr marL="0" marR="0" indent="11430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6pPr>
      <a:lvl7pPr marL="0" marR="0" indent="13716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7pPr>
      <a:lvl8pPr marL="0" marR="0" indent="16002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8pPr>
      <a:lvl9pPr marL="0" marR="0" indent="18288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9pPr>
    </p:bodyStyle>
    <p:otherStyle>
      <a:lvl1pPr marL="0" marR="0" indent="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1—Lesson 4</a:t>
            </a:r>
            <a:br/>
            <a:r>
              <a:t>Control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46" name="Shape 146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761516" y="3898900"/>
            <a:ext cx="22860968" cy="668302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switch statement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switch</a:t>
            </a:r>
            <a:r>
              <a:t> </a:t>
            </a:r>
            <a:r>
              <a:rPr i="1"/>
              <a:t>value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case</a:t>
            </a:r>
            <a:r>
              <a:t> </a:t>
            </a:r>
            <a:r>
              <a:rPr i="1"/>
              <a:t>n</a:t>
            </a:r>
            <a:r>
              <a:t>: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 i="1"/>
              <a:t>code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case</a:t>
            </a:r>
            <a:r>
              <a:t> </a:t>
            </a:r>
            <a:r>
              <a:rPr i="1"/>
              <a:t>n</a:t>
            </a:r>
            <a:r>
              <a:t>: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 i="1"/>
              <a:t>code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case</a:t>
            </a:r>
            <a:r>
              <a:t> </a:t>
            </a:r>
            <a:r>
              <a:rPr i="1"/>
              <a:t>n</a:t>
            </a:r>
            <a:r>
              <a:t>: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 i="1"/>
              <a:t>code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default</a:t>
            </a:r>
            <a:r>
              <a:t>: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 i="1"/>
              <a:t>code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let</a:t>
            </a:r>
            <a:r>
              <a:t> numberOfWheels = 2</a:t>
            </a:r>
          </a:p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switch</a:t>
            </a:r>
            <a:r>
              <a:t> </a:t>
            </a:r>
            <a:r>
              <a:rPr>
                <a:solidFill>
                  <a:srgbClr val="6CCE66"/>
                </a:solidFill>
              </a:rPr>
              <a:t>numberOfWheels</a:t>
            </a:r>
            <a:r>
              <a:t> {</a:t>
            </a:r>
          </a:p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case</a:t>
            </a:r>
            <a:r>
              <a:t> 1:</a:t>
            </a:r>
          </a:p>
          <a:p>
            <a:pPr>
              <a:defRPr sz="3000"/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"Unicycle"</a:t>
            </a:r>
            <a:r>
              <a:t>)</a:t>
            </a:r>
          </a:p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case</a:t>
            </a:r>
            <a:r>
              <a:t> 2:</a:t>
            </a:r>
          </a:p>
          <a:p>
            <a:pPr>
              <a:defRPr sz="3000"/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"Bicycle"</a:t>
            </a:r>
            <a:r>
              <a:t>)</a:t>
            </a:r>
          </a:p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case</a:t>
            </a:r>
            <a:r>
              <a:t> 3:</a:t>
            </a:r>
          </a:p>
          <a:p>
            <a:pPr>
              <a:defRPr sz="3000"/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"Tricycle"</a:t>
            </a:r>
            <a:r>
              <a:t>)</a:t>
            </a:r>
          </a:p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case</a:t>
            </a:r>
            <a:r>
              <a:t> 4:</a:t>
            </a:r>
          </a:p>
          <a:p>
            <a:pPr>
              <a:defRPr sz="3000"/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"Quadcycle"</a:t>
            </a:r>
            <a:r>
              <a:t>)</a:t>
            </a:r>
          </a:p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default</a:t>
            </a:r>
            <a:r>
              <a:t>:</a:t>
            </a:r>
          </a:p>
          <a:p>
            <a:pPr>
              <a:defRPr sz="3000"/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"That's a lot of wheels!"</a:t>
            </a:r>
            <a:r>
              <a:t>)</a:t>
            </a:r>
          </a:p>
          <a:p>
            <a:pPr>
              <a:defRPr sz="30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8" name="Shape 158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Multiple conditions</a:t>
            </a:r>
          </a:p>
        </p:txBody>
      </p:sp>
      <p:sp>
        <p:nvSpPr>
          <p:cNvPr id="159" name="Shape 159"/>
          <p:cNvSpPr/>
          <p:nvPr/>
        </p:nvSpPr>
        <p:spPr>
          <a:xfrm>
            <a:off x="761516" y="3898900"/>
            <a:ext cx="22860968" cy="544777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switch statement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character = </a:t>
            </a:r>
            <a:r>
              <a:rPr>
                <a:solidFill>
                  <a:srgbClr val="F95B57"/>
                </a:solidFill>
              </a:rPr>
              <a:t>"z"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switch</a:t>
            </a:r>
            <a:r>
              <a:t> </a:t>
            </a:r>
            <a:r>
              <a:rPr>
                <a:solidFill>
                  <a:srgbClr val="6CCE66"/>
                </a:solidFill>
              </a:rPr>
              <a:t>character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case</a:t>
            </a:r>
            <a:r>
              <a:t> </a:t>
            </a:r>
            <a:r>
              <a:rPr>
                <a:solidFill>
                  <a:srgbClr val="F95B57"/>
                </a:solidFill>
              </a:rPr>
              <a:t>"a"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"e"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"i"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"o"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"u"</a:t>
            </a:r>
            <a:r>
              <a:t> :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"This character is a vowel."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default</a:t>
            </a:r>
            <a:r>
              <a:t>: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"This character is not a vowel."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66" name="Shape 166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Ranges</a:t>
            </a:r>
          </a:p>
        </p:txBody>
      </p:sp>
      <p:sp>
        <p:nvSpPr>
          <p:cNvPr id="167" name="Shape 167"/>
          <p:cNvSpPr/>
          <p:nvPr/>
        </p:nvSpPr>
        <p:spPr>
          <a:xfrm>
            <a:off x="761516" y="3898900"/>
            <a:ext cx="22860968" cy="6804849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switch statement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switch</a:t>
            </a:r>
            <a:r>
              <a:t> </a:t>
            </a:r>
            <a:r>
              <a:rPr>
                <a:solidFill>
                  <a:srgbClr val="6CCE66"/>
                </a:solidFill>
              </a:rPr>
              <a:t>distance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case</a:t>
            </a:r>
            <a:r>
              <a:t> 0...9: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"Your destination is close."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case</a:t>
            </a:r>
            <a:r>
              <a:t> 10...99: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"Your destination is a medium distance from here."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case</a:t>
            </a:r>
            <a:r>
              <a:t> 100...999: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"Your destination is far from here."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default: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"Are you sure you want to travel this far?"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74" name="Shape 174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761516" y="4888383"/>
            <a:ext cx="22860968" cy="5528773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switch challenge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Rewrite the following using a case statement: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temperature = 70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if</a:t>
            </a:r>
            <a:r>
              <a:t>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 &gt;= 65 </a:t>
            </a:r>
            <a:r>
              <a:rPr>
                <a:solidFill>
                  <a:srgbClr val="3DCCCC"/>
                </a:solidFill>
              </a:rPr>
              <a:t>&amp;&amp;</a:t>
            </a:r>
            <a:r>
              <a:t>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 &lt;= 75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"The temperature is just right."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3DCCCC"/>
                </a:solidFill>
              </a:rPr>
              <a:t>else</a:t>
            </a:r>
            <a:r>
              <a:t> </a:t>
            </a:r>
            <a:r>
              <a:rPr>
                <a:solidFill>
                  <a:srgbClr val="3DCCCC"/>
                </a:solidFill>
              </a:rPr>
              <a:t>if</a:t>
            </a:r>
            <a:r>
              <a:t>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 &lt; 65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"It's too cold."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3DCCCC"/>
                </a:solidFill>
              </a:rPr>
              <a:t>else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"It's too hot."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buSzTx/>
              <a:buNone/>
            </a:pPr>
            <a:r>
              <a:t>Hint: The smallest possible value for an integer is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Int.min</a:t>
            </a:r>
          </a:p>
        </p:txBody>
      </p:sp>
      <p:grpSp>
        <p:nvGrpSpPr>
          <p:cNvPr id="180" name="Group 180"/>
          <p:cNvGrpSpPr/>
          <p:nvPr/>
        </p:nvGrpSpPr>
        <p:grpSpPr>
          <a:xfrm>
            <a:off x="21551900" y="787400"/>
            <a:ext cx="1524000" cy="1524000"/>
            <a:chOff x="0" y="0"/>
            <a:chExt cx="1523999" cy="1523999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gradFill flip="none" rotWithShape="1">
              <a:gsLst>
                <a:gs pos="0">
                  <a:srgbClr val="0091FF"/>
                </a:gs>
                <a:gs pos="100000">
                  <a:srgbClr val="005BBE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63500" tIns="63500" rIns="63500" bIns="63500" numCol="1" anchor="ctr">
              <a:noAutofit/>
            </a:bodyPr>
            <a:lstStyle/>
            <a:p>
              <a:pPr/>
            </a:p>
          </p:txBody>
        </p:sp>
        <p:pic>
          <p:nvPicPr>
            <p:cNvPr id="179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2884" y="392855"/>
              <a:ext cx="738230" cy="7382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85" name="Shape 185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Lab-Control Flow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1—Lesson 4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Open and complete the exercises in </a:t>
            </a:r>
            <a:r>
              <a:rPr>
                <a:latin typeface="Menlo"/>
                <a:ea typeface="Menlo"/>
                <a:cs typeface="Menlo"/>
                <a:sym typeface="Menlo"/>
              </a:rPr>
              <a:t>Lab - Control Flow.playground</a:t>
            </a:r>
          </a:p>
        </p:txBody>
      </p:sp>
      <p:grpSp>
        <p:nvGrpSpPr>
          <p:cNvPr id="190" name="Group 190"/>
          <p:cNvGrpSpPr/>
          <p:nvPr/>
        </p:nvGrpSpPr>
        <p:grpSpPr>
          <a:xfrm>
            <a:off x="21551900" y="1297017"/>
            <a:ext cx="1524001" cy="1524001"/>
            <a:chOff x="0" y="0"/>
            <a:chExt cx="1524000" cy="1524000"/>
          </a:xfrm>
        </p:grpSpPr>
        <p:sp>
          <p:nvSpPr>
            <p:cNvPr id="188" name="Shape 188"/>
            <p:cNvSpPr/>
            <p:nvPr/>
          </p:nvSpPr>
          <p:spPr>
            <a:xfrm>
              <a:off x="0" y="0"/>
              <a:ext cx="1524001" cy="1524001"/>
            </a:xfrm>
            <a:prstGeom prst="ellipse">
              <a:avLst/>
            </a:prstGeom>
            <a:gradFill flip="none" rotWithShape="1">
              <a:gsLst>
                <a:gs pos="0">
                  <a:srgbClr val="FE5F55"/>
                </a:gs>
                <a:gs pos="100000">
                  <a:srgbClr val="E4234A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spcBef>
                  <a:spcPts val="30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pic>
          <p:nvPicPr>
            <p:cNvPr id="18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0261" y="411519"/>
              <a:ext cx="663478" cy="700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3" name="Shape 73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flow</a:t>
            </a:r>
          </a:p>
        </p:txBody>
      </p:sp>
      <p:sp>
        <p:nvSpPr>
          <p:cNvPr id="75" name="Shape 75"/>
          <p:cNvSpPr/>
          <p:nvPr/>
        </p:nvSpPr>
        <p:spPr>
          <a:xfrm>
            <a:off x="10912321" y="7068189"/>
            <a:ext cx="2722881" cy="57353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>
            <a:lvl1pPr>
              <a:defRPr sz="3000"/>
            </a:lvl1pPr>
          </a:lstStyle>
          <a:p>
            <a:pPr/>
            <a:r>
              <a:t>Authenticated?</a:t>
            </a:r>
          </a:p>
        </p:txBody>
      </p:sp>
      <p:pic>
        <p:nvPicPr>
          <p:cNvPr id="7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7122" y="6309347"/>
            <a:ext cx="4815701" cy="3617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561655" y="3889589"/>
            <a:ext cx="4235223" cy="7600532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9426757" y="8301026"/>
            <a:ext cx="5936668" cy="409602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3DCCCC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pic>
        <p:nvPicPr>
          <p:cNvPr id="79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45393" y="4532688"/>
            <a:ext cx="5153026" cy="2160893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 rot="5400000">
            <a:off x="6704782" y="4972879"/>
            <a:ext cx="1262922" cy="514630"/>
          </a:xfrm>
          <a:prstGeom prst="rightArrow">
            <a:avLst>
              <a:gd name="adj1" fmla="val 32000"/>
              <a:gd name="adj2" fmla="val 52242"/>
            </a:avLst>
          </a:prstGeom>
          <a:solidFill>
            <a:srgbClr val="F95B57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5" name="Shape 85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Logical operators</a:t>
            </a:r>
          </a:p>
        </p:txBody>
      </p:sp>
      <p:graphicFrame>
        <p:nvGraphicFramePr>
          <p:cNvPr id="87" name="Table 87"/>
          <p:cNvGraphicFramePr/>
          <p:nvPr/>
        </p:nvGraphicFramePr>
        <p:xfrm>
          <a:off x="1355840" y="3489940"/>
          <a:ext cx="21672008" cy="948652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{6D1C3BAD-669C-4848-8FA0-52542C734750}</a:tableStyleId>
              </a:tblPr>
              <a:tblGrid>
                <a:gridCol w="3929433"/>
                <a:gridCol w="17742574"/>
              </a:tblGrid>
              <a:tr h="1028324">
                <a:tc>
                  <a:txBody>
                    <a:bodyPr/>
                    <a:lstStyle/>
                    <a:p>
                      <a:pPr defTabSz="914400">
                        <a:lnSpc>
                          <a:spcPts val="31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Operator</a:t>
                      </a:r>
                    </a:p>
                  </a:txBody>
                  <a:tcPr marL="76200" marR="76200" marT="76200" marB="762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1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Description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 sz="4200">
                          <a:latin typeface="Menlo"/>
                          <a:ea typeface="Menlo"/>
                          <a:cs typeface="Menlo"/>
                          <a:sym typeface="Menlo"/>
                        </a:rPr>
                        <a:t>==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Two items must be equal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 sz="4200">
                          <a:latin typeface="Menlo"/>
                          <a:ea typeface="Menlo"/>
                          <a:cs typeface="Menlo"/>
                          <a:sym typeface="Menlo"/>
                        </a:rPr>
                        <a:t>!=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The values must not be equal to each other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 sz="4200">
                          <a:latin typeface="Menlo"/>
                          <a:ea typeface="Menlo"/>
                          <a:cs typeface="Menlo"/>
                          <a:sym typeface="Menlo"/>
                        </a:rPr>
                        <a:t>&gt;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Value on the left must be greater than the value on the right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 sz="4200">
                          <a:latin typeface="Menlo"/>
                          <a:ea typeface="Menlo"/>
                          <a:cs typeface="Menlo"/>
                          <a:sym typeface="Menlo"/>
                        </a:rPr>
                        <a:t>&gt;=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Value on the left must be greater than or equal to the value on the right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 sz="4200">
                          <a:latin typeface="Menlo"/>
                          <a:ea typeface="Menlo"/>
                          <a:cs typeface="Menlo"/>
                          <a:sym typeface="Menlo"/>
                        </a:rPr>
                        <a:t>&lt;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Value on the left must be less than the value on the right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 sz="4200">
                          <a:latin typeface="Menlo"/>
                          <a:ea typeface="Menlo"/>
                          <a:cs typeface="Menlo"/>
                          <a:sym typeface="Menlo"/>
                        </a:rPr>
                        <a:t>&lt;=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Value on the left must be less than or equal to the value on the right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 sz="4200">
                          <a:latin typeface="Menlo"/>
                          <a:ea typeface="Menlo"/>
                          <a:cs typeface="Menlo"/>
                          <a:sym typeface="Menlo"/>
                        </a:rPr>
                        <a:t>&amp;&amp;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AND—The conditional statement on the left and right must be true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 sz="4200">
                          <a:latin typeface="Menlo"/>
                          <a:ea typeface="Menlo"/>
                          <a:cs typeface="Menlo"/>
                          <a:sym typeface="Menlo"/>
                        </a:rPr>
                        <a:t>||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OR—The conditional statement on the left or right must be true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 sz="4200">
                          <a:latin typeface="Menlo"/>
                          <a:ea typeface="Menlo"/>
                          <a:cs typeface="Menlo"/>
                          <a:sym typeface="Menlo"/>
                        </a:rPr>
                        <a:t>!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Returns the opposite of the conditional statement immediately following the operator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0" name="Shape 90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761517" y="9679340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92" name="Shape 92"/>
          <p:cNvSpPr/>
          <p:nvPr/>
        </p:nvSpPr>
        <p:spPr>
          <a:xfrm>
            <a:off x="761517" y="6432724"/>
            <a:ext cx="22860968" cy="279053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93" name="Shape 93"/>
          <p:cNvSpPr/>
          <p:nvPr/>
        </p:nvSpPr>
        <p:spPr>
          <a:xfrm>
            <a:off x="761516" y="3892782"/>
            <a:ext cx="22860968" cy="216582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statements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if</a:t>
            </a:r>
            <a:r>
              <a:t> </a:t>
            </a:r>
            <a:r>
              <a:rPr i="1"/>
              <a:t>condition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 </a:t>
            </a:r>
            <a:r>
              <a:rPr i="1"/>
              <a:t>code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temperature = 100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if</a:t>
            </a:r>
            <a:r>
              <a:t>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 &gt;= 100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"The water is boiling."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The water is boiling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0" name="Shape 100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1" name="Shape 101"/>
          <p:cNvSpPr/>
          <p:nvPr/>
        </p:nvSpPr>
        <p:spPr>
          <a:xfrm>
            <a:off x="761516" y="3898900"/>
            <a:ext cx="22860968" cy="344582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02" name="Shape 102"/>
          <p:cNvSpPr/>
          <p:nvPr/>
        </p:nvSpPr>
        <p:spPr>
          <a:xfrm>
            <a:off x="761517" y="7715541"/>
            <a:ext cx="22860968" cy="406162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if-else statements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if</a:t>
            </a:r>
            <a:r>
              <a:t> </a:t>
            </a:r>
            <a:r>
              <a:rPr i="1"/>
              <a:t>condition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 </a:t>
            </a:r>
            <a:r>
              <a:rPr i="1"/>
              <a:t>code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3DCCCC"/>
                </a:solidFill>
              </a:rPr>
              <a:t>else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 </a:t>
            </a:r>
            <a:r>
              <a:rPr i="1"/>
              <a:t>code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temperature = 100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if</a:t>
            </a:r>
            <a:r>
              <a:t>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 &gt;= 100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"The water is boiling."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 else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"The water is not boiling."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9" name="Shape 109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0" name="Shape 110"/>
          <p:cNvSpPr/>
          <p:nvPr/>
        </p:nvSpPr>
        <p:spPr>
          <a:xfrm>
            <a:off x="761517" y="5835463"/>
            <a:ext cx="22860968" cy="2110285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11" name="Shape 111"/>
          <p:cNvSpPr/>
          <p:nvPr/>
        </p:nvSpPr>
        <p:spPr>
          <a:xfrm>
            <a:off x="761516" y="3898900"/>
            <a:ext cx="22860968" cy="15240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Boolean values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number = 1000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isSmallNumber = </a:t>
            </a:r>
            <a:r>
              <a:rPr>
                <a:solidFill>
                  <a:srgbClr val="6CCE66"/>
                </a:solidFill>
              </a:rPr>
              <a:t>number</a:t>
            </a:r>
            <a:r>
              <a:t> &lt; 10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speedLimit = 65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currentSpeed = 72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isSpeeding = </a:t>
            </a:r>
            <a:r>
              <a:rPr>
                <a:solidFill>
                  <a:srgbClr val="6CCE66"/>
                </a:solidFill>
              </a:rPr>
              <a:t>currentSpeed</a:t>
            </a:r>
            <a:r>
              <a:t> &gt; </a:t>
            </a:r>
            <a:r>
              <a:rPr>
                <a:solidFill>
                  <a:srgbClr val="6CCE66"/>
                </a:solidFill>
              </a:rPr>
              <a:t>speedLimit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8" name="Shape 118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NOT</a:t>
            </a:r>
          </a:p>
        </p:txBody>
      </p:sp>
      <p:sp>
        <p:nvSpPr>
          <p:cNvPr id="119" name="Shape 119"/>
          <p:cNvSpPr/>
          <p:nvPr/>
        </p:nvSpPr>
        <p:spPr>
          <a:xfrm>
            <a:off x="761517" y="7106501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0" name="Shape 120"/>
          <p:cNvSpPr/>
          <p:nvPr/>
        </p:nvSpPr>
        <p:spPr>
          <a:xfrm>
            <a:off x="761516" y="3898900"/>
            <a:ext cx="22860968" cy="2932915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Boolean values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isSnowing = </a:t>
            </a:r>
            <a:r>
              <a:rPr>
                <a:solidFill>
                  <a:srgbClr val="3DCCCC"/>
                </a:solidFill>
              </a:rPr>
              <a:t>false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if</a:t>
            </a:r>
            <a:r>
              <a:t> !</a:t>
            </a:r>
            <a:r>
              <a:rPr>
                <a:solidFill>
                  <a:srgbClr val="6CCE66"/>
                </a:solidFill>
              </a:rPr>
              <a:t>isSnowing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"It is not snowing."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It is not snowing.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27" name="Shape 127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AND</a:t>
            </a:r>
          </a:p>
        </p:txBody>
      </p:sp>
      <p:sp>
        <p:nvSpPr>
          <p:cNvPr id="128" name="Shape 128"/>
          <p:cNvSpPr/>
          <p:nvPr/>
        </p:nvSpPr>
        <p:spPr>
          <a:xfrm>
            <a:off x="761517" y="9682016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9" name="Shape 129"/>
          <p:cNvSpPr/>
          <p:nvPr/>
        </p:nvSpPr>
        <p:spPr>
          <a:xfrm>
            <a:off x="761516" y="3898900"/>
            <a:ext cx="22860968" cy="537315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Boolean values</a:t>
            </a:r>
          </a:p>
        </p:txBody>
      </p:sp>
      <p:sp>
        <p:nvSpPr>
          <p:cNvPr id="131" name="Shape 131"/>
          <p:cNvSpPr/>
          <p:nvPr/>
        </p:nvSpPr>
        <p:spPr>
          <a:xfrm>
            <a:off x="5919827" y="4715077"/>
            <a:ext cx="627806" cy="579333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temperature = 70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if</a:t>
            </a:r>
            <a:r>
              <a:t>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 &gt;= 65 </a:t>
            </a:r>
            <a:r>
              <a:rPr>
                <a:solidFill>
                  <a:srgbClr val="6CCE66"/>
                </a:solidFill>
              </a:rPr>
              <a:t>&amp;&amp;</a:t>
            </a:r>
            <a:r>
              <a:t>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 &lt;= 75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"The temperature is just right."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3DCCCC"/>
                </a:solidFill>
              </a:rPr>
              <a:t>else if</a:t>
            </a:r>
            <a:r>
              <a:t>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 &lt; 65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"It's too cold."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3DCCCC"/>
                </a:solidFill>
              </a:rPr>
              <a:t>else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"It's too hot."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The temperature is just right.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7" name="Shape 137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OR</a:t>
            </a:r>
          </a:p>
        </p:txBody>
      </p:sp>
      <p:sp>
        <p:nvSpPr>
          <p:cNvPr id="138" name="Shape 138"/>
          <p:cNvSpPr/>
          <p:nvPr/>
        </p:nvSpPr>
        <p:spPr>
          <a:xfrm>
            <a:off x="761516" y="3898900"/>
            <a:ext cx="22860968" cy="469207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Boolean values</a:t>
            </a:r>
          </a:p>
        </p:txBody>
      </p:sp>
      <p:sp>
        <p:nvSpPr>
          <p:cNvPr id="140" name="Shape 140"/>
          <p:cNvSpPr/>
          <p:nvPr/>
        </p:nvSpPr>
        <p:spPr>
          <a:xfrm>
            <a:off x="4572636" y="5397457"/>
            <a:ext cx="584994" cy="540694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isPluggedIn = </a:t>
            </a:r>
            <a:r>
              <a:rPr>
                <a:solidFill>
                  <a:srgbClr val="3DCCCC"/>
                </a:solidFill>
              </a:rPr>
              <a:t>false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hasBatteryPower = </a:t>
            </a:r>
            <a:r>
              <a:rPr>
                <a:solidFill>
                  <a:srgbClr val="3DCCCC"/>
                </a:solidFill>
              </a:rPr>
              <a:t>true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if</a:t>
            </a:r>
            <a:r>
              <a:t> </a:t>
            </a:r>
            <a:r>
              <a:rPr>
                <a:solidFill>
                  <a:srgbClr val="6CCE66"/>
                </a:solidFill>
              </a:rPr>
              <a:t>isPluggedIn</a:t>
            </a:r>
            <a:r>
              <a:t> </a:t>
            </a:r>
            <a:r>
              <a:rPr>
                <a:solidFill>
                  <a:srgbClr val="3DCCCC"/>
                </a:solidFill>
              </a:rPr>
              <a:t>||</a:t>
            </a:r>
            <a:r>
              <a:t> </a:t>
            </a:r>
            <a:r>
              <a:rPr>
                <a:solidFill>
                  <a:srgbClr val="6CCE66"/>
                </a:solidFill>
              </a:rPr>
              <a:t>hasBatteryPower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"You can use your laptop."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3DCCCC"/>
                </a:solidFill>
              </a:rPr>
              <a:t>else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"😱"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62ACDB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