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DA5198AA-518D-405D-AC6E-8D750FC7BF2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4D52"/>
              </a:solidFill>
              <a:prstDash val="solid"/>
              <a:miter lim="400000"/>
            </a:ln>
          </a:left>
          <a:right>
            <a:ln w="12700" cap="flat">
              <a:solidFill>
                <a:srgbClr val="454D52"/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454D5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11983198"/>
              <a:satOff val="16147"/>
              <a:lumOff val="-6858"/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3BCCC"/>
              </a:solidFill>
              <a:prstDash val="solid"/>
              <a:miter lim="400000"/>
            </a:ln>
          </a:left>
          <a:right>
            <a:ln w="12700" cap="flat">
              <a:solidFill>
                <a:srgbClr val="A3BCCC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600">
        <a:latin typeface="+mn-lt"/>
        <a:ea typeface="+mn-ea"/>
        <a:cs typeface="+mn-cs"/>
        <a:sym typeface="Helvetica Neue"/>
      </a:defRPr>
    </a:lvl1pPr>
    <a:lvl2pPr indent="228600" defTabSz="457200" latinLnBrk="0">
      <a:defRPr sz="2600">
        <a:latin typeface="+mn-lt"/>
        <a:ea typeface="+mn-ea"/>
        <a:cs typeface="+mn-cs"/>
        <a:sym typeface="Helvetica Neue"/>
      </a:defRPr>
    </a:lvl2pPr>
    <a:lvl3pPr indent="457200" defTabSz="457200" latinLnBrk="0">
      <a:defRPr sz="2600">
        <a:latin typeface="+mn-lt"/>
        <a:ea typeface="+mn-ea"/>
        <a:cs typeface="+mn-cs"/>
        <a:sym typeface="Helvetica Neue"/>
      </a:defRPr>
    </a:lvl3pPr>
    <a:lvl4pPr indent="685800" defTabSz="457200" latinLnBrk="0">
      <a:defRPr sz="2600">
        <a:latin typeface="+mn-lt"/>
        <a:ea typeface="+mn-ea"/>
        <a:cs typeface="+mn-cs"/>
        <a:sym typeface="Helvetica Neue"/>
      </a:defRPr>
    </a:lvl4pPr>
    <a:lvl5pPr indent="914400" defTabSz="457200" latinLnBrk="0">
      <a:defRPr sz="2600">
        <a:latin typeface="+mn-lt"/>
        <a:ea typeface="+mn-ea"/>
        <a:cs typeface="+mn-cs"/>
        <a:sym typeface="Helvetica Neue"/>
      </a:defRPr>
    </a:lvl5pPr>
    <a:lvl6pPr indent="1143000" defTabSz="457200" latinLnBrk="0">
      <a:defRPr sz="2600">
        <a:latin typeface="+mn-lt"/>
        <a:ea typeface="+mn-ea"/>
        <a:cs typeface="+mn-cs"/>
        <a:sym typeface="Helvetica Neue"/>
      </a:defRPr>
    </a:lvl6pPr>
    <a:lvl7pPr indent="1371600" defTabSz="457200" latinLnBrk="0">
      <a:defRPr sz="2600">
        <a:latin typeface="+mn-lt"/>
        <a:ea typeface="+mn-ea"/>
        <a:cs typeface="+mn-cs"/>
        <a:sym typeface="Helvetica Neue"/>
      </a:defRPr>
    </a:lvl7pPr>
    <a:lvl8pPr indent="1600200" defTabSz="457200" latinLnBrk="0">
      <a:defRPr sz="2600">
        <a:latin typeface="+mn-lt"/>
        <a:ea typeface="+mn-ea"/>
        <a:cs typeface="+mn-cs"/>
        <a:sym typeface="Helvetica Neue"/>
      </a:defRPr>
    </a:lvl8pPr>
    <a:lvl9pPr indent="1828800" defTabSz="457200" latinLnBrk="0">
      <a:defRPr sz="26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reativecommons.org/licenses/by-nc-sa/4.0/legalcode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47650" indent="-247650">
              <a:buSzPct val="40000"/>
              <a:buChar char="•"/>
            </a:pPr>
            <a:r>
              <a:t>Swift safety includes a way to specify with precision if something is constant or if it can vary over time.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247650" indent="-247650">
              <a:buSzPct val="40000"/>
              <a:buChar char="•"/>
            </a:pPr>
            <a:r>
              <a:t>Click to display first error: Cannot assign value of type ‘String’ to type ‘Int’</a:t>
            </a:r>
          </a:p>
          <a:p>
            <a:pPr marL="247650" indent="-247650">
              <a:buSzPct val="40000"/>
              <a:buChar char="•"/>
            </a:pPr>
            <a:r>
              <a:t>Click to display second error: Cannot assign value of type ‘Double’ to type ‘Int’</a:t>
            </a:r>
          </a:p>
          <a:p>
            <a:pPr/>
            <a:r>
              <a:t>Say</a:t>
            </a:r>
          </a:p>
          <a:p>
            <a:pPr marL="247650" indent="-247650">
              <a:buSzPct val="40000"/>
              <a:buChar char="•"/>
            </a:pPr>
            <a:r>
              <a:t>The safety here is no unintended truncation.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47650" indent="-247650">
              <a:buSzPct val="40000"/>
              <a:buChar char="•"/>
            </a:pPr>
            <a:r>
              <a:t>When it's not ambiguous, Swift can infer the type.</a:t>
            </a:r>
          </a:p>
          <a:p>
            <a:pPr marL="247650" indent="-247650">
              <a:buSzPct val="40000"/>
              <a:buChar char="•"/>
            </a:pPr>
            <a:r>
              <a:t>What's the type of ‘cityName’? (String)</a:t>
            </a:r>
          </a:p>
          <a:p>
            <a:pPr marL="247650" indent="-247650">
              <a:buSzPct val="40000"/>
              <a:buChar char="•"/>
            </a:pPr>
            <a:r>
              <a:t>What’s the type of ‘pi’? (Double)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47650" indent="-247650">
              <a:buSzPct val="40000"/>
              <a:buChar char="•"/>
            </a:pPr>
            <a:r>
              <a:t>It's always OK to put in the type if you want to.</a:t>
            </a:r>
          </a:p>
          <a:p>
            <a:pPr marL="247650" indent="-247650">
              <a:buSzPct val="40000"/>
              <a:buChar char="•"/>
            </a:pPr>
            <a:r>
              <a:t>Next we'll see some cases where specifying the type is required.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47650" indent="-247650">
              <a:buSzPct val="40000"/>
              <a:buChar char="•"/>
            </a:pPr>
            <a:r>
              <a:t>First code line: If not specified, middleInitial would be a String.</a:t>
            </a:r>
          </a:p>
          <a:p>
            <a:pPr marL="247650" indent="-247650">
              <a:buSzPct val="40000"/>
              <a:buChar char="•"/>
            </a:pPr>
            <a:r>
              <a:t>Second code line: If not specified, remainingDistance would be an Int.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 sz="2000"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247650" indent="-247650">
              <a:buSzPct val="40000"/>
              <a:buChar char="•"/>
            </a:pPr>
            <a:r>
              <a:t>Click to display the error: type annotation missing in pattern.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247650" indent="-247650">
              <a:buSzPct val="40000"/>
              <a:buChar char="•"/>
            </a:pPr>
            <a:r>
              <a:t>Click to display the error: Variable 'x' used before being initialized.</a:t>
            </a:r>
          </a:p>
          <a:p>
            <a:pPr/>
            <a:r>
              <a:t>Say</a:t>
            </a:r>
          </a:p>
          <a:p>
            <a:pPr marL="247650" indent="-247650">
              <a:buSzPct val="40000"/>
              <a:buChar char="•"/>
            </a:pPr>
            <a:r>
              <a:t>Another example of Swift safety: you must initialize variables or constants before you use them.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47650" indent="-247650">
              <a:buSzPct val="40000"/>
              <a:buChar char="•"/>
            </a:pPr>
            <a:r>
              <a:t>x is initialized before it’s printed, so all is fine now.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247650" indent="-247650">
              <a:buSzPct val="40000"/>
              <a:buChar char="•"/>
            </a:pPr>
            <a:r>
              <a:t>Explain how underscore (_) can be used to format numbers within code. </a:t>
            </a:r>
          </a:p>
          <a:p>
            <a:pPr marL="247650" indent="-247650">
              <a:buSzPct val="40000"/>
              <a:buChar char="•"/>
            </a:pPr>
            <a:r>
              <a:t>It’s similar to comments in that it is ignored by the compiler.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L550025A-en_WW App Development with Swift © 2017 Apple Inc. This work is licensed by Apple Inc. under the </a:t>
            </a:r>
            <a:r>
              <a:rPr u="sng">
                <a:hlinkClick r:id="rId3" invalidUrl="" action="" tgtFrame="" tooltip="" history="1" highlightClick="0" endSnd="0"/>
              </a:rPr>
              <a:t>Creative Commons Attribution-NonCommercial-ShareAlike 4.0 International</a:t>
            </a:r>
            <a:r>
              <a:t> license (</a:t>
            </a:r>
            <a:r>
              <a:rPr u="sng">
                <a:hlinkClick r:id="rId3" invalidUrl="" action="" tgtFrame="" tooltip="" history="1" highlightClick="0" endSnd="0"/>
              </a:rPr>
              <a:t>https://creativecommons.org/licenses/by-nc-sa/4.0/legalcode</a:t>
            </a:r>
            <a:r>
              <a:t>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47650" indent="-247650">
              <a:buSzPct val="40000"/>
              <a:buChar char="•"/>
            </a:pPr>
            <a:r>
              <a:t>This is an example of assigning a constant to a variable and modifying a variable.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47650" indent="-247650">
              <a:buSzPct val="40000"/>
              <a:buChar char="•"/>
            </a:pPr>
            <a:r>
              <a:t>Use a constant when a value won’t change during the lifetime of a single execution of the code.</a:t>
            </a:r>
          </a:p>
          <a:p>
            <a:pPr marL="247650" indent="-247650">
              <a:buSzPct val="40000"/>
              <a:buChar char="•"/>
            </a:pPr>
            <a:r>
              <a:t>Consider an app for calculating distances traveled on a trip (it tracks one trip per execution of code). </a:t>
            </a:r>
          </a:p>
          <a:p>
            <a:pPr/>
            <a:r>
              <a:t>Do</a:t>
            </a:r>
          </a:p>
          <a:p>
            <a:pPr marL="247650" indent="-247650">
              <a:buSzPct val="40000"/>
              <a:buChar char="•"/>
            </a:pPr>
            <a:r>
              <a:t>Ask if the following is a constant or variable (Click to display each):</a:t>
            </a:r>
          </a:p>
          <a:p>
            <a:pPr marL="438150" indent="-247650">
              <a:buSzPct val="40000"/>
              <a:buChar char="-"/>
            </a:pPr>
            <a:r>
              <a:t>Starting location (constant)</a:t>
            </a:r>
          </a:p>
          <a:p>
            <a:pPr marL="438150" indent="-247650">
              <a:buSzPct val="40000"/>
              <a:buChar char="-"/>
            </a:pPr>
            <a:r>
              <a:t>Destination (constant) </a:t>
            </a:r>
          </a:p>
          <a:p>
            <a:pPr marL="438150" indent="-247650">
              <a:buSzPct val="40000"/>
              <a:buChar char="-"/>
            </a:pPr>
            <a:r>
              <a:t>Current location (variable)</a:t>
            </a:r>
          </a:p>
          <a:p>
            <a:pPr marL="438150" indent="-247650">
              <a:buSzPct val="40000"/>
              <a:buChar char="-"/>
            </a:pPr>
            <a:r>
              <a:t>Distance traveled (variable)</a:t>
            </a:r>
          </a:p>
          <a:p>
            <a:pPr marL="438150" indent="-247650">
              <a:buSzPct val="40000"/>
              <a:buChar char="-"/>
            </a:pPr>
            <a:r>
              <a:t>Remaining distance (variable)</a:t>
            </a:r>
          </a:p>
          <a:p>
            <a:pPr marL="247650" indent="-247650">
              <a:buSzPct val="40000"/>
              <a:buChar char="•"/>
            </a:pPr>
            <a:r>
              <a:t>Explain the reasons for using constants: safety, efficiency, idiomatic.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/>
            <a:r>
              <a:t>Unicode, including emoji symbols, make code easier for non-English text.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247650" indent="-247650">
              <a:buSzPct val="40000"/>
              <a:buChar char="•"/>
            </a:pPr>
            <a:r>
              <a:t>Click to display No/Yes for clear and descriptive names.</a:t>
            </a:r>
          </a:p>
          <a:p>
            <a:pPr marL="247650" indent="-247650">
              <a:buSzPct val="40000"/>
              <a:buChar char="•"/>
            </a:pPr>
            <a:r>
              <a:t>Click to display No/Yes for for camel case: “firstname" and “firstName.”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171979" indent="-171979">
              <a:buSzPct val="90000"/>
              <a:buChar char="•"/>
            </a:pPr>
            <a:r>
              <a:t>Explain the two commenting methods.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47650" indent="-247650">
              <a:buSzPct val="40000"/>
              <a:buChar char="•"/>
            </a:pPr>
            <a:r>
              <a:t>Swift uses “type” to mean a grouping of properties and functions. We'll see that Swift has fewer differences between classes and nonclasses than some other languages.</a:t>
            </a:r>
          </a:p>
          <a:p>
            <a:pPr marL="247650" indent="-247650">
              <a:buSzPct val="40000"/>
              <a:buChar char="•"/>
            </a:pPr>
            <a:r>
              <a:t>Types can have data and behavior—properties and methods.</a:t>
            </a:r>
          </a:p>
          <a:p>
            <a:pPr marL="247650" indent="-247650">
              <a:buSzPct val="40000"/>
              <a:buChar char="•"/>
            </a:pPr>
            <a:r>
              <a:t>Note some of the keywords: struct, let, and func.</a:t>
            </a:r>
          </a:p>
          <a:p>
            <a:pPr marL="247650" indent="-247650">
              <a:buSzPct val="40000"/>
              <a:buChar char="•"/>
            </a:pPr>
            <a:r>
              <a:t>We'll cover these as we go through the course.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47650" indent="-247650">
              <a:buSzPct val="40000"/>
              <a:buChar char="•"/>
            </a:pPr>
            <a:r>
              <a:t>This code sample shows a Person type, creating some instances and calling some methods.</a:t>
            </a:r>
          </a:p>
          <a:p>
            <a:pPr marL="247650" indent="-247650">
              <a:buSzPct val="40000"/>
              <a:buChar char="•"/>
            </a:pPr>
            <a:r>
              <a:t>Again, these things will be described in detail as we go along.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47650" indent="-247650">
              <a:buSzPct val="40000"/>
              <a:buChar char="•"/>
            </a:pPr>
            <a:r>
              <a:t>This code sample shows a Person type, creating some instances and calling some methods.</a:t>
            </a:r>
          </a:p>
          <a:p>
            <a:pPr marL="247650" indent="-247650">
              <a:buSzPct val="40000"/>
              <a:buChar char="•"/>
            </a:pPr>
            <a:r>
              <a:t>Again, these things will be described in detail as we go along.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reativecommons.org/licenses/by-nc-sa/4.0/legalcode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" name="Shape 20"/>
          <p:cNvSpPr/>
          <p:nvPr>
            <p:ph type="body" sz="quarter" idx="14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43000" y="3911600"/>
            <a:ext cx="22098000" cy="9118600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marL="317500" indent="-317500" defTabSz="914400">
              <a:lnSpc>
                <a:spcPct val="100000"/>
              </a:lnSpc>
              <a:spcBef>
                <a:spcPts val="2800"/>
              </a:spcBef>
              <a:buSzPct val="90000"/>
              <a:buChar char="•"/>
              <a:defRPr spc="-48" sz="4800">
                <a:latin typeface="+mn-lt"/>
                <a:ea typeface="+mn-ea"/>
                <a:cs typeface="+mn-cs"/>
                <a:sym typeface="Helvetica Neue"/>
              </a:defRPr>
            </a:lvl1pPr>
            <a:lvl2pPr marL="635000" indent="-304800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2pPr>
            <a:lvl3pPr marL="947419" indent="-2997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3pPr>
            <a:lvl4pPr marL="1252219" indent="-2870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4pPr>
            <a:lvl5pPr marL="1550669" indent="-28066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s-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1" name="Shape 31"/>
          <p:cNvSpPr/>
          <p:nvPr>
            <p:ph type="body" sz="quarter" idx="14"/>
          </p:nvPr>
        </p:nvSpPr>
        <p:spPr>
          <a:xfrm>
            <a:off x="1140172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opic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143000" y="2743200"/>
            <a:ext cx="22098000" cy="8229600"/>
          </a:xfrm>
          <a:prstGeom prst="rect">
            <a:avLst/>
          </a:prstGeom>
          <a:ln w="12700"/>
        </p:spPr>
        <p:txBody>
          <a:bodyPr lIns="50800" tIns="50800" rIns="50800" bIns="50800" anchor="ctr"/>
          <a:lstStyle>
            <a:lvl1pPr defTabSz="914400">
              <a:lnSpc>
                <a:spcPts val="11200"/>
              </a:lnSpc>
              <a:spcBef>
                <a:spcPts val="0"/>
              </a:spcBef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628320" y="12982076"/>
            <a:ext cx="11127360" cy="5534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>
              <a:tabLst>
                <a:tab pos="1651000" algn="l"/>
              </a:tabLst>
              <a:defRPr sz="1500"/>
            </a:pPr>
            <a:r>
              <a:t>© 2017 Apple Inc. </a:t>
            </a:r>
          </a:p>
          <a:p>
            <a:pPr>
              <a:tabLst>
                <a:tab pos="1651000" algn="l"/>
              </a:tabLst>
              <a:defRPr sz="1500"/>
            </a:pPr>
            <a:r>
              <a:t>This work is licensed by Apple Inc. under the </a:t>
            </a:r>
            <a:r>
              <a:rPr>
                <a:hlinkClick r:id="rId2" invalidUrl="" action="" tgtFrame="" tooltip="" history="1" highlightClick="0" endSnd="0"/>
              </a:rPr>
              <a:t>Creative Commons Attribution-NonCommercial-ShareAlike 4.0 International</a:t>
            </a:r>
            <a:r>
              <a:t> license.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23963891" y="133350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524000" y="604741"/>
            <a:ext cx="21336000" cy="13914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524000" y="762000"/>
            <a:ext cx="21336000" cy="14097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2776924" y="14414500"/>
            <a:ext cx="381204" cy="387070"/>
          </a:xfrm>
          <a:prstGeom prst="rect">
            <a:avLst/>
          </a:prstGeom>
          <a:ln w="25400">
            <a:miter lim="400000"/>
          </a:ln>
        </p:spPr>
        <p:txBody>
          <a:bodyPr wrap="none" lIns="57150" tIns="57150" rIns="57150" bIns="57150">
            <a:spAutoFit/>
          </a:bodyPr>
          <a:lstStyle>
            <a:lvl1pPr algn="l" defTabSz="822960">
              <a:lnSpc>
                <a:spcPct val="120000"/>
              </a:lnSpc>
              <a:spcBef>
                <a:spcPts val="1600"/>
              </a:spcBef>
              <a:defRPr sz="1800">
                <a:solidFill>
                  <a:srgbClr val="A6B0C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0" marR="0" indent="228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0" marR="0" indent="457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0" marR="0" indent="685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0" marR="0" indent="9144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0" marR="0" indent="11430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0" marR="0" indent="1371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0" marR="0" indent="1600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0" marR="0" indent="1828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titleStyle>
    <p:bodyStyle>
      <a:lvl1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1pPr>
      <a:lvl2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2pPr>
      <a:lvl3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3pPr>
      <a:lvl4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4pPr>
      <a:lvl5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5pPr>
      <a:lvl6pPr marL="0" marR="0" indent="11430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6pPr>
      <a:lvl7pPr marL="0" marR="0" indent="13716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7pPr>
      <a:lvl8pPr marL="0" marR="0" indent="16002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8pPr>
      <a:lvl9pPr marL="0" marR="0" indent="18288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9pPr>
    </p:bodyStyle>
    <p:otherStyle>
      <a:lvl1pPr marL="0" marR="0" indent="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1—Lesson 2:</a:t>
            </a:r>
          </a:p>
          <a:p>
            <a:pPr/>
            <a:r>
              <a:t>Constants, Variables, and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761516" y="3992471"/>
            <a:ext cx="22860968" cy="586665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160" name="Shape 16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61" name="Shape 16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firstName: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lastName: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sayHello() {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 there! My name is</a:t>
            </a:r>
            <a:r>
              <a:t> \(</a:t>
            </a:r>
            <a:r>
              <a:rPr>
                <a:solidFill>
                  <a:srgbClr val="6CCE66"/>
                </a:solidFill>
              </a:rPr>
              <a:t>firstName</a:t>
            </a:r>
            <a:r>
              <a:t>) \(</a:t>
            </a:r>
            <a:r>
              <a:rPr>
                <a:solidFill>
                  <a:srgbClr val="6CCE66"/>
                </a:solidFill>
              </a:rPr>
              <a:t>lastName</a:t>
            </a:r>
            <a:r>
              <a:t>)</a:t>
            </a:r>
            <a:r>
              <a:rPr>
                <a:solidFill>
                  <a:srgbClr val="F95B57"/>
                </a:solidFill>
              </a:rPr>
              <a:t>."</a:t>
            </a:r>
            <a:r>
              <a:t>)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2434351" y="7725123"/>
            <a:ext cx="3080432" cy="431911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381000" dist="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2438171" y="7035485"/>
            <a:ext cx="1717495" cy="431911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381000" dist="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169" name="Shape 169"/>
          <p:cNvSpPr/>
          <p:nvPr>
            <p:ph type="subTitle" idx="1"/>
          </p:nvPr>
        </p:nvSpPr>
        <p:spPr>
          <a:prstGeom prst="rect">
            <a:avLst/>
          </a:prstGeom>
          <a:ln w="12700"/>
        </p:spPr>
        <p:txBody>
          <a:bodyPr lIns="50800" tIns="50800" rIns="50800" bIns="50800"/>
          <a:lstStyle/>
          <a:p>
            <a:pPr defTabSz="914400">
              <a:lnSpc>
                <a:spcPts val="5400"/>
              </a:lnSpc>
              <a:defRPr sz="3000"/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 defTabSz="914400">
              <a:lnSpc>
                <a:spcPts val="5400"/>
              </a:lnSpc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firstName: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defTabSz="914400">
              <a:lnSpc>
                <a:spcPts val="5400"/>
              </a:lnSpc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lastName: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defTabSz="914400">
              <a:lnSpc>
                <a:spcPts val="5400"/>
              </a:lnSpc>
              <a:defRPr sz="3000"/>
            </a:pPr>
          </a:p>
          <a:p>
            <a:pPr defTabSz="914400">
              <a:lnSpc>
                <a:spcPts val="5400"/>
              </a:lnSpc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sayHello() {</a:t>
            </a:r>
          </a:p>
          <a:p>
            <a:pPr defTabSz="914400">
              <a:lnSpc>
                <a:spcPts val="5400"/>
              </a:lnSpc>
              <a:defRPr sz="3000"/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 there! My name is</a:t>
            </a:r>
            <a:r>
              <a:t> \(</a:t>
            </a:r>
            <a:r>
              <a:rPr>
                <a:solidFill>
                  <a:srgbClr val="6CCE66"/>
                </a:solidFill>
              </a:rPr>
              <a:t>firstName</a:t>
            </a:r>
            <a:r>
              <a:t>) \(</a:t>
            </a:r>
            <a:r>
              <a:rPr>
                <a:solidFill>
                  <a:srgbClr val="6CCE66"/>
                </a:solidFill>
              </a:rPr>
              <a:t>lastName</a:t>
            </a:r>
            <a:r>
              <a:t>)</a:t>
            </a:r>
            <a:r>
              <a:rPr>
                <a:solidFill>
                  <a:srgbClr val="F95B57"/>
                </a:solidFill>
              </a:rPr>
              <a:t>."</a:t>
            </a:r>
            <a:r>
              <a:t>)</a:t>
            </a:r>
          </a:p>
          <a:p>
            <a:pPr defTabSz="914400">
              <a:lnSpc>
                <a:spcPts val="5400"/>
              </a:lnSpc>
              <a:defRPr sz="3000"/>
            </a:pPr>
            <a:r>
              <a:t>  }</a:t>
            </a:r>
          </a:p>
          <a:p>
            <a:pPr defTabSz="914400">
              <a:lnSpc>
                <a:spcPts val="5400"/>
              </a:lnSpc>
              <a:defRPr sz="3000"/>
            </a:pPr>
            <a:r>
              <a:t>}</a:t>
            </a:r>
          </a:p>
          <a:p>
            <a:pPr defTabSz="914400">
              <a:lnSpc>
                <a:spcPts val="5400"/>
              </a:lnSpc>
              <a:defRPr sz="3000"/>
            </a:pPr>
          </a:p>
          <a:p>
            <a:pPr defTabSz="914400">
              <a:lnSpc>
                <a:spcPts val="5400"/>
              </a:lnSpc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aPerson =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(firstName: </a:t>
            </a:r>
            <a:r>
              <a:rPr>
                <a:solidFill>
                  <a:srgbClr val="F95B57"/>
                </a:solidFill>
              </a:rPr>
              <a:t>"Jacob"</a:t>
            </a:r>
            <a:r>
              <a:t>, lastName: </a:t>
            </a:r>
            <a:r>
              <a:rPr>
                <a:solidFill>
                  <a:srgbClr val="F95B57"/>
                </a:solidFill>
              </a:rPr>
              <a:t>"Edwards"</a:t>
            </a:r>
            <a:r>
              <a:t>)</a:t>
            </a:r>
          </a:p>
          <a:p>
            <a:pPr defTabSz="914400">
              <a:lnSpc>
                <a:spcPts val="5400"/>
              </a:lnSpc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anotherPerson =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(firstName: </a:t>
            </a:r>
            <a:r>
              <a:rPr>
                <a:solidFill>
                  <a:srgbClr val="F95B57"/>
                </a:solidFill>
              </a:rPr>
              <a:t>"Candace"</a:t>
            </a:r>
            <a:r>
              <a:t>, lastName: </a:t>
            </a:r>
            <a:r>
              <a:rPr>
                <a:solidFill>
                  <a:srgbClr val="F95B57"/>
                </a:solidFill>
              </a:rPr>
              <a:t>"Salinas"</a:t>
            </a:r>
            <a:r>
              <a:t>)</a:t>
            </a:r>
          </a:p>
          <a:p>
            <a:pPr defTabSz="914400">
              <a:lnSpc>
                <a:spcPts val="5400"/>
              </a:lnSpc>
              <a:defRPr sz="3000"/>
            </a:pPr>
          </a:p>
          <a:p>
            <a:pPr defTabSz="914400">
              <a:lnSpc>
                <a:spcPts val="5400"/>
              </a:lnSpc>
              <a:defRPr sz="3000"/>
            </a:pPr>
            <a:r>
              <a:rPr>
                <a:solidFill>
                  <a:srgbClr val="6CCE66"/>
                </a:solidFill>
              </a:rPr>
              <a:t>aPerson</a:t>
            </a:r>
            <a:r>
              <a:t>.</a:t>
            </a:r>
            <a:r>
              <a:rPr>
                <a:solidFill>
                  <a:srgbClr val="6CCE66"/>
                </a:solidFill>
              </a:rPr>
              <a:t>sayHello</a:t>
            </a:r>
            <a:r>
              <a:t>()</a:t>
            </a:r>
          </a:p>
          <a:p>
            <a:pPr defTabSz="914400">
              <a:lnSpc>
                <a:spcPts val="5400"/>
              </a:lnSpc>
              <a:defRPr sz="3000"/>
            </a:pPr>
            <a:r>
              <a:rPr>
                <a:solidFill>
                  <a:srgbClr val="6CCE66"/>
                </a:solidFill>
              </a:rPr>
              <a:t>anotherPerson</a:t>
            </a:r>
            <a:r>
              <a:t>.</a:t>
            </a:r>
            <a:r>
              <a:rPr>
                <a:solidFill>
                  <a:srgbClr val="6CCE66"/>
                </a:solidFill>
              </a:rPr>
              <a:t>sayHello</a:t>
            </a:r>
            <a:r>
              <a:t>()</a:t>
            </a:r>
          </a:p>
          <a:p>
            <a:pPr defTabSz="914400">
              <a:lnSpc>
                <a:spcPts val="5400"/>
              </a:lnSpc>
              <a:defRPr sz="3000"/>
            </a:pPr>
          </a:p>
          <a:p>
            <a:pPr defTabSz="914400">
              <a:lnSpc>
                <a:spcPts val="5400"/>
              </a:lnSpc>
              <a:defRPr sz="3000"/>
            </a:pPr>
            <a:r>
              <a:t>Hello there! My name is Jacob Edwards.</a:t>
            </a:r>
          </a:p>
          <a:p>
            <a:pPr defTabSz="914400">
              <a:lnSpc>
                <a:spcPts val="5400"/>
              </a:lnSpc>
              <a:defRPr sz="3000"/>
            </a:pPr>
            <a:r>
              <a:t>Hello there! My name is Candace Salinas.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4" name="Shape 17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common types</a:t>
            </a:r>
          </a:p>
        </p:txBody>
      </p:sp>
      <p:graphicFrame>
        <p:nvGraphicFramePr>
          <p:cNvPr id="176" name="Table 176"/>
          <p:cNvGraphicFramePr/>
          <p:nvPr/>
        </p:nvGraphicFramePr>
        <p:xfrm>
          <a:off x="1208272" y="4357437"/>
          <a:ext cx="21167890" cy="66233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{DA5198AA-518D-405D-AC6E-8D750FC7BF2D}</a:tableStyleId>
              </a:tblPr>
              <a:tblGrid>
                <a:gridCol w="2440640"/>
                <a:gridCol w="2639696"/>
                <a:gridCol w="7517050"/>
                <a:gridCol w="5324979"/>
              </a:tblGrid>
              <a:tr h="987202">
                <a:tc>
                  <a:txBody>
                    <a:bodyPr/>
                    <a:lstStyle/>
                    <a:p>
                      <a:pPr defTabSz="914400">
                        <a:lnSpc>
                          <a:spcPts val="31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b="1" sz="2600">
                          <a:sym typeface="Helvetica Neue"/>
                        </a:defRPr>
                      </a:pPr>
                    </a:p>
                  </a:txBody>
                  <a:tcPr marL="76200" marR="76200" marT="76200" marB="762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1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 Neue"/>
                        </a:rPr>
                        <a:t>Symbol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1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 Neue"/>
                        </a:rPr>
                        <a:t>Purpose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31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 Neue"/>
                        </a:rPr>
                        <a:t>Example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</a:tcPr>
                </a:tc>
              </a:tr>
              <a:tr h="1408521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Integer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25400">
                      <a:solidFill>
                        <a:schemeClr val="accent5">
                          <a:hueOff val="12236255"/>
                          <a:satOff val="7224"/>
                          <a:lumOff val="-8003"/>
                        </a:schemeClr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>
                          <a:latin typeface="Menlo"/>
                          <a:ea typeface="Menlo"/>
                          <a:cs typeface="Menlo"/>
                          <a:sym typeface="Menlo"/>
                        </a:rPr>
                        <a:t>Int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Represents whole numbers 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>
                          <a:latin typeface="Menlo"/>
                          <a:ea typeface="Menlo"/>
                          <a:cs typeface="Menlo"/>
                          <a:sym typeface="Menlo"/>
                        </a:rPr>
                        <a:t>4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</a:tcPr>
                </a:tc>
              </a:tr>
              <a:tr h="1355962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Double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chemeClr val="accent5">
                          <a:hueOff val="12236255"/>
                          <a:satOff val="7224"/>
                          <a:lumOff val="-8003"/>
                        </a:schemeClr>
                      </a:solidFill>
                      <a:miter lim="400000"/>
                    </a:lnT>
                    <a:lnB w="25400">
                      <a:solidFill>
                        <a:schemeClr val="accent5">
                          <a:hueOff val="12236255"/>
                          <a:satOff val="7224"/>
                          <a:lumOff val="-8003"/>
                        </a:schemeClr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>
                          <a:latin typeface="Menlo"/>
                          <a:ea typeface="Menlo"/>
                          <a:cs typeface="Menlo"/>
                          <a:sym typeface="Menlo"/>
                        </a:rPr>
                        <a:t>Double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Represents numbers requiring decimal points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>
                          <a:latin typeface="Menlo"/>
                          <a:ea typeface="Menlo"/>
                          <a:cs typeface="Menlo"/>
                          <a:sym typeface="Menlo"/>
                        </a:rPr>
                        <a:t>13.45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</a:tcPr>
                </a:tc>
              </a:tr>
              <a:tr h="134772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Boolean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chemeClr val="accent5">
                          <a:hueOff val="12236255"/>
                          <a:satOff val="7224"/>
                          <a:lumOff val="-8003"/>
                        </a:schemeClr>
                      </a:solidFill>
                      <a:miter lim="400000"/>
                    </a:lnT>
                    <a:lnB w="25400">
                      <a:solidFill>
                        <a:schemeClr val="accent5">
                          <a:hueOff val="12236255"/>
                          <a:satOff val="7224"/>
                          <a:lumOff val="-8003"/>
                        </a:schemeClr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>
                          <a:latin typeface="Menlo"/>
                          <a:ea typeface="Menlo"/>
                          <a:cs typeface="Menlo"/>
                          <a:sym typeface="Menlo"/>
                        </a:rPr>
                        <a:t>Bool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Represents true or false values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  <a:r>
                        <a:t> 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</a:tcPr>
                </a:tc>
              </a:tr>
              <a:tr h="1517592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chemeClr val="accent5">
                          <a:hueOff val="12236255"/>
                          <a:satOff val="7224"/>
                          <a:lumOff val="-8003"/>
                        </a:schemeClr>
                      </a:solidFill>
                      <a:miter lim="400000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>
                          <a:latin typeface="Menlo"/>
                          <a:ea typeface="Menlo"/>
                          <a:cs typeface="Menlo"/>
                          <a:sym typeface="Menlo"/>
                        </a:rPr>
                        <a:t>String</a:t>
                      </a:r>
                    </a:p>
                  </a:txBody>
                  <a:tcPr marL="76200" marR="76200" marT="76200" marB="76200" anchor="ctr" anchorCtr="0" horzOverflow="overflow">
                    <a:lnL w="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Helvetica Neue"/>
                        </a:rPr>
                        <a:t>Represents text</a:t>
                      </a:r>
                    </a:p>
                  </a:txBody>
                  <a:tcPr marL="76200" marR="76200" marT="76200" marB="762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1651000" algn="l"/>
                        </a:tabLst>
                        <a:defRPr sz="2600">
                          <a:sym typeface="Helvetica Neue"/>
                        </a:defRPr>
                      </a:pPr>
                      <a:r>
                        <a:rPr>
                          <a:latin typeface="Menlo"/>
                          <a:ea typeface="Menlo"/>
                          <a:cs typeface="Menlo"/>
                          <a:sym typeface="Menlo"/>
                        </a:rPr>
                        <a:t>“Once upon a time…”</a:t>
                      </a:r>
                    </a:p>
                  </a:txBody>
                  <a:tcPr marL="76200" marR="76200" marT="76200" marB="762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761516" y="8279907"/>
            <a:ext cx="22860968" cy="229495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761516" y="3992471"/>
            <a:ext cx="22860968" cy="307779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182" name="Shape 1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3" name="Shape 18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safety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playerName = </a:t>
            </a:r>
            <a:r>
              <a:rPr>
                <a:solidFill>
                  <a:srgbClr val="F95B57"/>
                </a:solidFill>
              </a:rPr>
              <a:t>"Julian"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playerScore = 1000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gameOver = </a:t>
            </a:r>
            <a:r>
              <a:rPr>
                <a:solidFill>
                  <a:srgbClr val="3DCCCC"/>
                </a:solidFill>
              </a:rPr>
              <a:t>false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playerScore</a:t>
            </a:r>
            <a:r>
              <a:t> = </a:t>
            </a:r>
            <a:r>
              <a:rPr>
                <a:solidFill>
                  <a:srgbClr val="6CCE66"/>
                </a:solidFill>
              </a:rPr>
              <a:t>playerName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wholeNumber = 30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numberWithDecimals = 17.5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wholeNumber</a:t>
            </a:r>
            <a:r>
              <a:t> = </a:t>
            </a:r>
            <a:r>
              <a:rPr>
                <a:solidFill>
                  <a:srgbClr val="6CCE66"/>
                </a:solidFill>
              </a:rPr>
              <a:t>numberWithDecimals</a:t>
            </a:r>
          </a:p>
        </p:txBody>
      </p:sp>
      <p:grpSp>
        <p:nvGrpSpPr>
          <p:cNvPr id="192" name="Group 192"/>
          <p:cNvGrpSpPr/>
          <p:nvPr/>
        </p:nvGrpSpPr>
        <p:grpSpPr>
          <a:xfrm>
            <a:off x="13474700" y="6142144"/>
            <a:ext cx="9477717" cy="747599"/>
            <a:chOff x="0" y="0"/>
            <a:chExt cx="9477716" cy="747597"/>
          </a:xfrm>
        </p:grpSpPr>
        <p:sp>
          <p:nvSpPr>
            <p:cNvPr id="186" name="Shape 186"/>
            <p:cNvSpPr/>
            <p:nvPr/>
          </p:nvSpPr>
          <p:spPr>
            <a:xfrm>
              <a:off x="419464" y="79952"/>
              <a:ext cx="8050623" cy="587694"/>
            </a:xfrm>
            <a:prstGeom prst="rect">
              <a:avLst/>
            </a:prstGeom>
            <a:solidFill>
              <a:srgbClr val="FFAD9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0" y="80954"/>
              <a:ext cx="459271" cy="58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5" y="84"/>
                  </a:moveTo>
                  <a:lnTo>
                    <a:pt x="0" y="11041"/>
                  </a:lnTo>
                  <a:lnTo>
                    <a:pt x="19505" y="21590"/>
                  </a:lnTo>
                  <a:lnTo>
                    <a:pt x="21219" y="21600"/>
                  </a:lnTo>
                  <a:lnTo>
                    <a:pt x="21600" y="0"/>
                  </a:lnTo>
                  <a:lnTo>
                    <a:pt x="19505" y="84"/>
                  </a:lnTo>
                  <a:close/>
                </a:path>
              </a:pathLst>
            </a:custGeom>
            <a:solidFill>
              <a:srgbClr val="FFAD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01498" y="137128"/>
              <a:ext cx="8376219" cy="4733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 Cannot assign value of type ‘String’ to type ‘Int’</a:t>
              </a:r>
            </a:p>
          </p:txBody>
        </p:sp>
        <p:grpSp>
          <p:nvGrpSpPr>
            <p:cNvPr id="191" name="Group 191"/>
            <p:cNvGrpSpPr/>
            <p:nvPr/>
          </p:nvGrpSpPr>
          <p:grpSpPr>
            <a:xfrm>
              <a:off x="361227" y="0"/>
              <a:ext cx="747599" cy="747598"/>
              <a:chOff x="0" y="0"/>
              <a:chExt cx="747597" cy="747597"/>
            </a:xfrm>
          </p:grpSpPr>
          <p:sp>
            <p:nvSpPr>
              <p:cNvPr id="189" name="Shape 189"/>
              <p:cNvSpPr/>
              <p:nvPr/>
            </p:nvSpPr>
            <p:spPr>
              <a:xfrm rot="20220000">
                <a:off x="88725" y="88725"/>
                <a:ext cx="570148" cy="570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18437" y="3163"/>
                    </a:lnTo>
                    <a:lnTo>
                      <a:pt x="21600" y="10800"/>
                    </a:lnTo>
                    <a:lnTo>
                      <a:pt x="18437" y="18437"/>
                    </a:lnTo>
                    <a:lnTo>
                      <a:pt x="10800" y="21600"/>
                    </a:lnTo>
                    <a:lnTo>
                      <a:pt x="3163" y="18437"/>
                    </a:lnTo>
                    <a:lnTo>
                      <a:pt x="0" y="10800"/>
                    </a:lnTo>
                    <a:lnTo>
                      <a:pt x="3163" y="3163"/>
                    </a:lnTo>
                    <a:close/>
                  </a:path>
                </a:pathLst>
              </a:custGeom>
              <a:solidFill>
                <a:srgbClr val="FF2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800100">
                  <a:defRPr sz="3000"/>
                </a:p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303686" y="44129"/>
                <a:ext cx="159938" cy="63566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 defTabSz="800100">
                  <a:spcBef>
                    <a:spcPts val="3000"/>
                  </a:spcBef>
                  <a:defRPr b="1" sz="4200"/>
                </a:lvl1pPr>
              </a:lstStyle>
              <a:p>
                <a:pPr/>
                <a:r>
                  <a:t>!</a:t>
                </a:r>
              </a:p>
            </p:txBody>
          </p:sp>
        </p:grpSp>
      </p:grpSp>
      <p:grpSp>
        <p:nvGrpSpPr>
          <p:cNvPr id="199" name="Group 199"/>
          <p:cNvGrpSpPr/>
          <p:nvPr/>
        </p:nvGrpSpPr>
        <p:grpSpPr>
          <a:xfrm>
            <a:off x="13474700" y="9757622"/>
            <a:ext cx="9477717" cy="747599"/>
            <a:chOff x="0" y="0"/>
            <a:chExt cx="9477716" cy="747597"/>
          </a:xfrm>
        </p:grpSpPr>
        <p:sp>
          <p:nvSpPr>
            <p:cNvPr id="193" name="Shape 193"/>
            <p:cNvSpPr/>
            <p:nvPr/>
          </p:nvSpPr>
          <p:spPr>
            <a:xfrm>
              <a:off x="419464" y="79952"/>
              <a:ext cx="8050623" cy="587694"/>
            </a:xfrm>
            <a:prstGeom prst="rect">
              <a:avLst/>
            </a:prstGeom>
            <a:solidFill>
              <a:srgbClr val="FFAD9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80954"/>
              <a:ext cx="459271" cy="58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5" y="84"/>
                  </a:moveTo>
                  <a:lnTo>
                    <a:pt x="0" y="11041"/>
                  </a:lnTo>
                  <a:lnTo>
                    <a:pt x="19505" y="21590"/>
                  </a:lnTo>
                  <a:lnTo>
                    <a:pt x="21219" y="21600"/>
                  </a:lnTo>
                  <a:lnTo>
                    <a:pt x="21600" y="0"/>
                  </a:lnTo>
                  <a:lnTo>
                    <a:pt x="19505" y="84"/>
                  </a:lnTo>
                  <a:close/>
                </a:path>
              </a:pathLst>
            </a:custGeom>
            <a:solidFill>
              <a:srgbClr val="FFAD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101498" y="137128"/>
              <a:ext cx="8376219" cy="4733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 Cannot assign value of type ‘Double’ to type ‘Int’</a:t>
              </a:r>
            </a:p>
          </p:txBody>
        </p:sp>
        <p:grpSp>
          <p:nvGrpSpPr>
            <p:cNvPr id="198" name="Group 198"/>
            <p:cNvGrpSpPr/>
            <p:nvPr/>
          </p:nvGrpSpPr>
          <p:grpSpPr>
            <a:xfrm>
              <a:off x="361227" y="0"/>
              <a:ext cx="747599" cy="747598"/>
              <a:chOff x="0" y="0"/>
              <a:chExt cx="747597" cy="747597"/>
            </a:xfrm>
          </p:grpSpPr>
          <p:sp>
            <p:nvSpPr>
              <p:cNvPr id="196" name="Shape 196"/>
              <p:cNvSpPr/>
              <p:nvPr/>
            </p:nvSpPr>
            <p:spPr>
              <a:xfrm rot="20220000">
                <a:off x="88725" y="88725"/>
                <a:ext cx="570148" cy="570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18437" y="3163"/>
                    </a:lnTo>
                    <a:lnTo>
                      <a:pt x="21600" y="10800"/>
                    </a:lnTo>
                    <a:lnTo>
                      <a:pt x="18437" y="18437"/>
                    </a:lnTo>
                    <a:lnTo>
                      <a:pt x="10800" y="21600"/>
                    </a:lnTo>
                    <a:lnTo>
                      <a:pt x="3163" y="18437"/>
                    </a:lnTo>
                    <a:lnTo>
                      <a:pt x="0" y="10800"/>
                    </a:lnTo>
                    <a:lnTo>
                      <a:pt x="3163" y="3163"/>
                    </a:lnTo>
                    <a:close/>
                  </a:path>
                </a:pathLst>
              </a:custGeom>
              <a:solidFill>
                <a:srgbClr val="FF2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800100">
                  <a:defRPr sz="3000"/>
                </a:p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303686" y="44129"/>
                <a:ext cx="159938" cy="63566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 defTabSz="800100">
                  <a:spcBef>
                    <a:spcPts val="3000"/>
                  </a:spcBef>
                  <a:defRPr b="1" sz="4200"/>
                </a:lvl1pPr>
              </a:lstStyle>
              <a:p>
                <a:pPr/>
                <a:r>
                  <a:t>!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761516" y="3992471"/>
            <a:ext cx="22860968" cy="161365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04" name="Shape 20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5" name="Shape 20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inference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cityName = </a:t>
            </a:r>
            <a:r>
              <a:rPr>
                <a:solidFill>
                  <a:srgbClr val="F95B57"/>
                </a:solidFill>
              </a:rPr>
              <a:t>"San Francisco"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pi = 3.1415927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761516" y="8682785"/>
            <a:ext cx="22860968" cy="76013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761516" y="6525872"/>
            <a:ext cx="22860968" cy="145056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761516" y="3992471"/>
            <a:ext cx="22860968" cy="145056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2634253" y="4776142"/>
            <a:ext cx="1856112" cy="658913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381000" dist="0" dir="5400000">
              <a:srgbClr val="000000">
                <a:alpha val="40000"/>
              </a:srgbClr>
            </a:outerShdw>
          </a:effectLst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4015733" y="4087340"/>
            <a:ext cx="1856112" cy="658913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381000" dist="0" dir="5400000">
              <a:srgbClr val="000000">
                <a:alpha val="40000"/>
              </a:srgbClr>
            </a:outerShdw>
          </a:effectLst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16" name="Shape 21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7" name="Shape 217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annotation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cityName: </a:t>
            </a:r>
            <a:r>
              <a:rPr>
                <a:solidFill>
                  <a:srgbClr val="3DCCCC"/>
                </a:solidFill>
              </a:rPr>
              <a:t>String</a:t>
            </a:r>
            <a:r>
              <a:t> = </a:t>
            </a:r>
            <a:r>
              <a:rPr>
                <a:solidFill>
                  <a:srgbClr val="F95B57"/>
                </a:solidFill>
              </a:rPr>
              <a:t>"San Francisco"</a:t>
            </a:r>
            <a:endParaRPr>
              <a:solidFill>
                <a:srgbClr val="F95B57"/>
              </a:solidFill>
            </a:endParaR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pi: </a:t>
            </a:r>
            <a:r>
              <a:rPr>
                <a:solidFill>
                  <a:srgbClr val="3DCCCC"/>
                </a:solidFill>
              </a:rPr>
              <a:t>Double</a:t>
            </a:r>
            <a:r>
              <a:t> = 3.1415927</a:t>
            </a:r>
          </a:p>
          <a:p>
            <a:pPr marL="0" indent="0" defTabSz="800100">
              <a:spcBef>
                <a:spcPts val="3000"/>
              </a:spcBef>
              <a:buSzTx/>
              <a:buNone/>
              <a:defRPr spc="0" sz="45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number: </a:t>
            </a:r>
            <a:r>
              <a:rPr>
                <a:solidFill>
                  <a:srgbClr val="3DCCCC"/>
                </a:solidFill>
              </a:rPr>
              <a:t>Double</a:t>
            </a:r>
            <a:r>
              <a:t> = 3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print(</a:t>
            </a:r>
            <a:r>
              <a:rPr>
                <a:solidFill>
                  <a:srgbClr val="6CCE66"/>
                </a:solidFill>
              </a:rPr>
              <a:t>number</a:t>
            </a:r>
            <a:r>
              <a:t>)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3.0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761516" y="4929175"/>
            <a:ext cx="22860968" cy="226233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24" name="Shape 22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25" name="Shape 225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Three common cases</a:t>
            </a:r>
          </a:p>
        </p:txBody>
      </p:sp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annotation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20615" indent="-820615">
              <a:spcBef>
                <a:spcPts val="2200"/>
              </a:spcBef>
              <a:buSzPct val="100000"/>
              <a:buAutoNum type="arabicPeriod" startAt="1"/>
            </a:pPr>
            <a:r>
              <a:t>When you create a constant or variable before assigning it a value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firstName: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79BB2"/>
                </a:solidFill>
              </a:rPr>
              <a:t>//...</a:t>
            </a:r>
            <a:endParaRPr>
              <a:solidFill>
                <a:srgbClr val="979BB2"/>
              </a:solidFill>
            </a:endParaR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firstName</a:t>
            </a:r>
            <a:r>
              <a:t> = </a:t>
            </a:r>
            <a:r>
              <a:rPr>
                <a:solidFill>
                  <a:srgbClr val="F95B57"/>
                </a:solidFill>
              </a:rPr>
              <a:t>"Layne"</a:t>
            </a:r>
            <a:endParaRPr>
              <a:solidFill>
                <a:srgbClr val="F95B57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761516" y="5661351"/>
            <a:ext cx="22860968" cy="159366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30" name="Shape 23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31" name="Shape 231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Three common cases</a:t>
            </a:r>
          </a:p>
        </p:txBody>
      </p:sp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annotation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20615" indent="-820615">
              <a:spcBef>
                <a:spcPts val="2200"/>
              </a:spcBef>
              <a:buSzPct val="100000"/>
              <a:buAutoNum type="arabicPeriod" startAt="2"/>
            </a:pPr>
            <a:r>
              <a:t>When you create a constant or variable that could be inferred as two or more different types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middleInitial: </a:t>
            </a:r>
            <a:r>
              <a:rPr>
                <a:solidFill>
                  <a:srgbClr val="6CCE66"/>
                </a:solidFill>
              </a:rPr>
              <a:t>Character</a:t>
            </a:r>
            <a:r>
              <a:t> = </a:t>
            </a:r>
            <a:r>
              <a:rPr>
                <a:solidFill>
                  <a:srgbClr val="F95B57"/>
                </a:solidFill>
              </a:rPr>
              <a:t>"J"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remainingDistance: </a:t>
            </a:r>
            <a:r>
              <a:rPr>
                <a:solidFill>
                  <a:srgbClr val="6CCE66"/>
                </a:solidFill>
              </a:rPr>
              <a:t>Float</a:t>
            </a:r>
            <a:r>
              <a:t> = 30</a:t>
            </a:r>
            <a:endParaRPr>
              <a:solidFill>
                <a:srgbClr val="F95B57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761516" y="4929175"/>
            <a:ext cx="22860968" cy="371385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38" name="Shape 23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39" name="Shape 23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Three common cases</a:t>
            </a:r>
          </a:p>
        </p:txBody>
      </p:sp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annotation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20615" indent="-820615">
              <a:spcBef>
                <a:spcPts val="2200"/>
              </a:spcBef>
              <a:buSzPct val="100000"/>
              <a:buAutoNum type="arabicPeriod" startAt="3"/>
            </a:pPr>
            <a:r>
              <a:t>When you add properties to a type definition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Car {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make: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model: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year: </a:t>
            </a:r>
            <a:r>
              <a:rPr>
                <a:solidFill>
                  <a:srgbClr val="6CCE66"/>
                </a:solidFill>
              </a:rPr>
              <a:t>Int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F95B57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761516" y="3992471"/>
            <a:ext cx="22860968" cy="81450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46" name="Shape 24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47" name="Shape 247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Required values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x</a:t>
            </a:r>
          </a:p>
        </p:txBody>
      </p:sp>
      <p:grpSp>
        <p:nvGrpSpPr>
          <p:cNvPr id="256" name="Group 256"/>
          <p:cNvGrpSpPr/>
          <p:nvPr/>
        </p:nvGrpSpPr>
        <p:grpSpPr>
          <a:xfrm>
            <a:off x="13474700" y="4025924"/>
            <a:ext cx="9477717" cy="747599"/>
            <a:chOff x="0" y="0"/>
            <a:chExt cx="9477716" cy="747597"/>
          </a:xfrm>
        </p:grpSpPr>
        <p:sp>
          <p:nvSpPr>
            <p:cNvPr id="250" name="Shape 250"/>
            <p:cNvSpPr/>
            <p:nvPr/>
          </p:nvSpPr>
          <p:spPr>
            <a:xfrm>
              <a:off x="419464" y="79952"/>
              <a:ext cx="8050623" cy="587694"/>
            </a:xfrm>
            <a:prstGeom prst="rect">
              <a:avLst/>
            </a:prstGeom>
            <a:solidFill>
              <a:srgbClr val="FFAD9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80954"/>
              <a:ext cx="459271" cy="58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5" y="84"/>
                  </a:moveTo>
                  <a:lnTo>
                    <a:pt x="0" y="11041"/>
                  </a:lnTo>
                  <a:lnTo>
                    <a:pt x="19505" y="21590"/>
                  </a:lnTo>
                  <a:lnTo>
                    <a:pt x="21219" y="21600"/>
                  </a:lnTo>
                  <a:lnTo>
                    <a:pt x="21600" y="0"/>
                  </a:lnTo>
                  <a:lnTo>
                    <a:pt x="19505" y="84"/>
                  </a:lnTo>
                  <a:close/>
                </a:path>
              </a:pathLst>
            </a:custGeom>
            <a:solidFill>
              <a:srgbClr val="FFAD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101498" y="137128"/>
              <a:ext cx="8376219" cy="4733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Type annotation missing in pattern</a:t>
              </a:r>
            </a:p>
          </p:txBody>
        </p:sp>
        <p:grpSp>
          <p:nvGrpSpPr>
            <p:cNvPr id="255" name="Group 255"/>
            <p:cNvGrpSpPr/>
            <p:nvPr/>
          </p:nvGrpSpPr>
          <p:grpSpPr>
            <a:xfrm>
              <a:off x="361227" y="0"/>
              <a:ext cx="747599" cy="747598"/>
              <a:chOff x="0" y="0"/>
              <a:chExt cx="747597" cy="747597"/>
            </a:xfrm>
          </p:grpSpPr>
          <p:sp>
            <p:nvSpPr>
              <p:cNvPr id="253" name="Shape 253"/>
              <p:cNvSpPr/>
              <p:nvPr/>
            </p:nvSpPr>
            <p:spPr>
              <a:xfrm rot="20220000">
                <a:off x="88725" y="88725"/>
                <a:ext cx="570148" cy="570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18437" y="3163"/>
                    </a:lnTo>
                    <a:lnTo>
                      <a:pt x="21600" y="10800"/>
                    </a:lnTo>
                    <a:lnTo>
                      <a:pt x="18437" y="18437"/>
                    </a:lnTo>
                    <a:lnTo>
                      <a:pt x="10800" y="21600"/>
                    </a:lnTo>
                    <a:lnTo>
                      <a:pt x="3163" y="18437"/>
                    </a:lnTo>
                    <a:lnTo>
                      <a:pt x="0" y="10800"/>
                    </a:lnTo>
                    <a:lnTo>
                      <a:pt x="3163" y="3163"/>
                    </a:lnTo>
                    <a:close/>
                  </a:path>
                </a:pathLst>
              </a:custGeom>
              <a:solidFill>
                <a:srgbClr val="FF2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800100">
                  <a:defRPr sz="3000"/>
                </a:p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303686" y="44129"/>
                <a:ext cx="159938" cy="63566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 defTabSz="800100">
                  <a:spcBef>
                    <a:spcPts val="3000"/>
                  </a:spcBef>
                  <a:defRPr b="1" sz="4200"/>
                </a:lvl1pPr>
              </a:lstStyle>
              <a:p>
                <a:pPr/>
                <a:r>
                  <a:t>!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3" name="Shape 7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Constants and variables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Associate a name with a value</a:t>
            </a:r>
          </a:p>
          <a:p>
            <a:pPr marL="0" indent="0">
              <a:buSzTx/>
              <a:buNone/>
            </a:pPr>
            <a:r>
              <a:t>Defining a constant or variable</a:t>
            </a:r>
          </a:p>
          <a:p>
            <a:pPr/>
            <a:r>
              <a:t>Allocates storage for the value in memory</a:t>
            </a:r>
          </a:p>
          <a:p>
            <a:pPr/>
            <a:r>
              <a:t>Associate the constant name with the assigned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761516" y="3992471"/>
            <a:ext cx="22860968" cy="81450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2368342" y="4070267"/>
            <a:ext cx="1207114" cy="658913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381000" dist="0" dir="5400000">
              <a:srgbClr val="000000">
                <a:alpha val="40000"/>
              </a:srgbClr>
            </a:outerShdw>
          </a:effectLst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62" name="Shape 26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63" name="Shape 26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Required values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x: </a:t>
            </a:r>
            <a:r>
              <a:rPr>
                <a:solidFill>
                  <a:srgbClr val="6CCE66"/>
                </a:solidFill>
              </a:rPr>
              <a:t>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761516" y="3992471"/>
            <a:ext cx="22860968" cy="151579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68" name="Shape 26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69" name="Shape 26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Required values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x: </a:t>
            </a:r>
            <a:r>
              <a:rPr>
                <a:solidFill>
                  <a:srgbClr val="6CCE66"/>
                </a:solidFill>
              </a:rPr>
              <a:t>Int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x</a:t>
            </a:r>
            <a:r>
              <a:t>)</a:t>
            </a:r>
          </a:p>
        </p:txBody>
      </p:sp>
      <p:grpSp>
        <p:nvGrpSpPr>
          <p:cNvPr id="278" name="Group 278"/>
          <p:cNvGrpSpPr/>
          <p:nvPr/>
        </p:nvGrpSpPr>
        <p:grpSpPr>
          <a:xfrm>
            <a:off x="13474700" y="4727218"/>
            <a:ext cx="9477717" cy="747598"/>
            <a:chOff x="0" y="0"/>
            <a:chExt cx="9477716" cy="747597"/>
          </a:xfrm>
        </p:grpSpPr>
        <p:sp>
          <p:nvSpPr>
            <p:cNvPr id="272" name="Shape 272"/>
            <p:cNvSpPr/>
            <p:nvPr/>
          </p:nvSpPr>
          <p:spPr>
            <a:xfrm>
              <a:off x="419464" y="79952"/>
              <a:ext cx="8050623" cy="587694"/>
            </a:xfrm>
            <a:prstGeom prst="rect">
              <a:avLst/>
            </a:prstGeom>
            <a:solidFill>
              <a:srgbClr val="FFAD9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80954"/>
              <a:ext cx="459271" cy="58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5" y="84"/>
                  </a:moveTo>
                  <a:lnTo>
                    <a:pt x="0" y="11041"/>
                  </a:lnTo>
                  <a:lnTo>
                    <a:pt x="19505" y="21590"/>
                  </a:lnTo>
                  <a:lnTo>
                    <a:pt x="21219" y="21600"/>
                  </a:lnTo>
                  <a:lnTo>
                    <a:pt x="21600" y="0"/>
                  </a:lnTo>
                  <a:lnTo>
                    <a:pt x="19505" y="84"/>
                  </a:lnTo>
                  <a:close/>
                </a:path>
              </a:pathLst>
            </a:custGeom>
            <a:solidFill>
              <a:srgbClr val="FFAD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274" name="Shape 274"/>
            <p:cNvSpPr/>
            <p:nvPr/>
          </p:nvSpPr>
          <p:spPr>
            <a:xfrm>
              <a:off x="1101498" y="137128"/>
              <a:ext cx="8376219" cy="4733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Variable 'x' used before being initialized</a:t>
              </a:r>
            </a:p>
          </p:txBody>
        </p:sp>
        <p:grpSp>
          <p:nvGrpSpPr>
            <p:cNvPr id="277" name="Group 277"/>
            <p:cNvGrpSpPr/>
            <p:nvPr/>
          </p:nvGrpSpPr>
          <p:grpSpPr>
            <a:xfrm>
              <a:off x="361227" y="0"/>
              <a:ext cx="747599" cy="747598"/>
              <a:chOff x="0" y="0"/>
              <a:chExt cx="747597" cy="747597"/>
            </a:xfrm>
          </p:grpSpPr>
          <p:sp>
            <p:nvSpPr>
              <p:cNvPr id="275" name="Shape 275"/>
              <p:cNvSpPr/>
              <p:nvPr/>
            </p:nvSpPr>
            <p:spPr>
              <a:xfrm rot="20220000">
                <a:off x="88725" y="88725"/>
                <a:ext cx="570148" cy="570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18437" y="3163"/>
                    </a:lnTo>
                    <a:lnTo>
                      <a:pt x="21600" y="10800"/>
                    </a:lnTo>
                    <a:lnTo>
                      <a:pt x="18437" y="18437"/>
                    </a:lnTo>
                    <a:lnTo>
                      <a:pt x="10800" y="21600"/>
                    </a:lnTo>
                    <a:lnTo>
                      <a:pt x="3163" y="18437"/>
                    </a:lnTo>
                    <a:lnTo>
                      <a:pt x="0" y="10800"/>
                    </a:lnTo>
                    <a:lnTo>
                      <a:pt x="3163" y="3163"/>
                    </a:lnTo>
                    <a:close/>
                  </a:path>
                </a:pathLst>
              </a:custGeom>
              <a:solidFill>
                <a:srgbClr val="FF2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800100">
                  <a:defRPr sz="3000"/>
                </a:p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303686" y="44129"/>
                <a:ext cx="159938" cy="63566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 defTabSz="800100">
                  <a:spcBef>
                    <a:spcPts val="3000"/>
                  </a:spcBef>
                  <a:defRPr b="1" sz="4200"/>
                </a:lvl1pPr>
              </a:lstStyle>
              <a:p>
                <a:pPr/>
                <a:r>
                  <a:t>!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761516" y="6818246"/>
            <a:ext cx="22860968" cy="81450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 algn="l">
              <a:lnSpc>
                <a:spcPts val="5600"/>
              </a:lnSpc>
              <a:defRPr sz="3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761516" y="3992471"/>
            <a:ext cx="22860968" cy="226601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1079919" y="4796024"/>
            <a:ext cx="1647461" cy="658913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381000" dist="0" dir="5400000">
              <a:srgbClr val="000000">
                <a:alpha val="40000"/>
              </a:srgbClr>
            </a:outerShdw>
          </a:effectLst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85" name="Shape 2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86" name="Shape 28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Required values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x: </a:t>
            </a:r>
            <a:r>
              <a:rPr>
                <a:solidFill>
                  <a:srgbClr val="6CCE66"/>
                </a:solidFill>
              </a:rPr>
              <a:t>Int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x</a:t>
            </a:r>
            <a:r>
              <a:t> = 10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x</a:t>
            </a:r>
            <a:r>
              <a:t>)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761516" y="3992471"/>
            <a:ext cx="22860968" cy="161365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293" name="Shape 29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94" name="Shape 29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95" name="Shape 2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Number formatting</a:t>
            </a:r>
          </a:p>
        </p:txBody>
      </p:sp>
      <p:sp>
        <p:nvSpPr>
          <p:cNvPr id="296" name="Shape 2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largeUglyNumber = 1000000000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largePrettyNumber = 1_000_000_000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01" name="Shape 301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Lab - Constants and Variables.playground</a:t>
            </a:r>
          </a:p>
        </p:txBody>
      </p:sp>
      <p:sp>
        <p:nvSpPr>
          <p:cNvPr id="302" name="Shape 3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1—Lesson 2</a:t>
            </a:r>
          </a:p>
        </p:txBody>
      </p:sp>
      <p:sp>
        <p:nvSpPr>
          <p:cNvPr id="303" name="Shape 3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 and complete the exercises in </a:t>
            </a:r>
            <a:r>
              <a:rPr>
                <a:latin typeface="Menlo"/>
                <a:ea typeface="Menlo"/>
                <a:cs typeface="Menlo"/>
                <a:sym typeface="Menlo"/>
              </a:rPr>
              <a:t>Lab - Constants and Variables.playground</a:t>
            </a:r>
          </a:p>
        </p:txBody>
      </p:sp>
      <p:grpSp>
        <p:nvGrpSpPr>
          <p:cNvPr id="306" name="Group 306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304" name="Shape 304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305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761516" y="4929175"/>
            <a:ext cx="22860968" cy="79451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1086248" y="4996975"/>
            <a:ext cx="902649" cy="658912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381000" dist="0" dir="5400000">
              <a:srgbClr val="000000">
                <a:alpha val="40000"/>
              </a:srgbClr>
            </a:outerShdw>
          </a:effectLst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761516" y="9465130"/>
            <a:ext cx="22860968" cy="152842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761516" y="7203502"/>
            <a:ext cx="22860968" cy="79451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81" name="Shape 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2" name="Shape 82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Constants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200"/>
              </a:spcBef>
              <a:buSzTx/>
              <a:buNone/>
            </a:pPr>
            <a:r>
              <a:t>Defined using the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let</a:t>
            </a:r>
            <a:r>
              <a:t> keyword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name = </a:t>
            </a:r>
            <a:r>
              <a:rPr>
                <a:solidFill>
                  <a:srgbClr val="F95B57"/>
                </a:solidFill>
              </a:rPr>
              <a:t>“John”</a:t>
            </a:r>
            <a:endParaRPr>
              <a:solidFill>
                <a:srgbClr val="F95B57"/>
              </a:solidFill>
            </a:endParaRPr>
          </a:p>
          <a:p>
            <a:pPr marL="0" indent="0">
              <a:spcBef>
                <a:spcPts val="4600"/>
              </a:spcBef>
              <a:buSzTx/>
              <a:buNone/>
            </a:pPr>
            <a:r>
              <a:t>Defined using the let keyword</a:t>
            </a:r>
          </a:p>
          <a:p>
            <a:pPr marL="0" indent="0">
              <a:lnSpc>
                <a:spcPts val="5600"/>
              </a:lnSpc>
              <a:spcBef>
                <a:spcPts val="100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pi = 3.14159</a:t>
            </a:r>
            <a:endParaRPr>
              <a:solidFill>
                <a:srgbClr val="F95B57"/>
              </a:solidFill>
            </a:endParaRPr>
          </a:p>
          <a:p>
            <a:pPr marL="0" indent="0">
              <a:spcBef>
                <a:spcPts val="4600"/>
              </a:spcBef>
              <a:buSzTx/>
              <a:buNone/>
            </a:pPr>
            <a:r>
              <a:t>Can’t assign a constant a new value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name = </a:t>
            </a:r>
            <a:r>
              <a:rPr>
                <a:solidFill>
                  <a:srgbClr val="F95B57"/>
                </a:solidFill>
              </a:rPr>
              <a:t>“John”</a:t>
            </a:r>
            <a:endParaRPr>
              <a:solidFill>
                <a:srgbClr val="F95B57"/>
              </a:solidFill>
            </a:endParaRP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name = </a:t>
            </a:r>
            <a:r>
              <a:rPr>
                <a:solidFill>
                  <a:srgbClr val="F95B57"/>
                </a:solidFill>
              </a:rPr>
              <a:t>“James”</a:t>
            </a:r>
            <a:endParaRPr>
              <a:solidFill>
                <a:srgbClr val="F95B57"/>
              </a:solidFill>
            </a:endParaRPr>
          </a:p>
        </p:txBody>
      </p:sp>
      <p:grpSp>
        <p:nvGrpSpPr>
          <p:cNvPr id="91" name="Group 91"/>
          <p:cNvGrpSpPr/>
          <p:nvPr/>
        </p:nvGrpSpPr>
        <p:grpSpPr>
          <a:xfrm>
            <a:off x="13474700" y="10162030"/>
            <a:ext cx="9477717" cy="747599"/>
            <a:chOff x="0" y="0"/>
            <a:chExt cx="9477716" cy="747597"/>
          </a:xfrm>
        </p:grpSpPr>
        <p:sp>
          <p:nvSpPr>
            <p:cNvPr id="85" name="Shape 85"/>
            <p:cNvSpPr/>
            <p:nvPr/>
          </p:nvSpPr>
          <p:spPr>
            <a:xfrm>
              <a:off x="419464" y="79952"/>
              <a:ext cx="8050623" cy="587694"/>
            </a:xfrm>
            <a:prstGeom prst="rect">
              <a:avLst/>
            </a:prstGeom>
            <a:solidFill>
              <a:srgbClr val="FFAD9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80954"/>
              <a:ext cx="459271" cy="58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5" y="84"/>
                  </a:moveTo>
                  <a:lnTo>
                    <a:pt x="0" y="11041"/>
                  </a:lnTo>
                  <a:lnTo>
                    <a:pt x="19505" y="21590"/>
                  </a:lnTo>
                  <a:lnTo>
                    <a:pt x="21219" y="21600"/>
                  </a:lnTo>
                  <a:lnTo>
                    <a:pt x="21600" y="0"/>
                  </a:lnTo>
                  <a:lnTo>
                    <a:pt x="19505" y="84"/>
                  </a:lnTo>
                  <a:close/>
                </a:path>
              </a:pathLst>
            </a:custGeom>
            <a:solidFill>
              <a:srgbClr val="FFAD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87" name="Shape 87"/>
            <p:cNvSpPr/>
            <p:nvPr/>
          </p:nvSpPr>
          <p:spPr>
            <a:xfrm>
              <a:off x="1101498" y="137128"/>
              <a:ext cx="8376219" cy="4733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 Cannot assign to value: ‘name’ is a ‘let’ constant</a:t>
              </a: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361227" y="0"/>
              <a:ext cx="747599" cy="747598"/>
              <a:chOff x="0" y="0"/>
              <a:chExt cx="747597" cy="747597"/>
            </a:xfrm>
          </p:grpSpPr>
          <p:sp>
            <p:nvSpPr>
              <p:cNvPr id="88" name="Shape 88"/>
              <p:cNvSpPr/>
              <p:nvPr/>
            </p:nvSpPr>
            <p:spPr>
              <a:xfrm rot="20220000">
                <a:off x="88725" y="88725"/>
                <a:ext cx="570148" cy="570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18437" y="3163"/>
                    </a:lnTo>
                    <a:lnTo>
                      <a:pt x="21600" y="10800"/>
                    </a:lnTo>
                    <a:lnTo>
                      <a:pt x="18437" y="18437"/>
                    </a:lnTo>
                    <a:lnTo>
                      <a:pt x="10800" y="21600"/>
                    </a:lnTo>
                    <a:lnTo>
                      <a:pt x="3163" y="18437"/>
                    </a:lnTo>
                    <a:lnTo>
                      <a:pt x="0" y="10800"/>
                    </a:lnTo>
                    <a:lnTo>
                      <a:pt x="3163" y="3163"/>
                    </a:lnTo>
                    <a:close/>
                  </a:path>
                </a:pathLst>
              </a:custGeom>
              <a:solidFill>
                <a:srgbClr val="FF2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800100">
                  <a:defRPr sz="3000"/>
                </a:p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303686" y="44129"/>
                <a:ext cx="159938" cy="63566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 defTabSz="800100">
                  <a:spcBef>
                    <a:spcPts val="3000"/>
                  </a:spcBef>
                  <a:defRPr b="1" sz="4200"/>
                </a:lvl1pPr>
              </a:lstStyle>
              <a:p>
                <a:pPr/>
                <a:r>
                  <a:t>!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761516" y="4929175"/>
            <a:ext cx="22860968" cy="79451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1086248" y="4996975"/>
            <a:ext cx="902649" cy="658912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381000" dist="0" dir="5400000">
              <a:srgbClr val="000000">
                <a:alpha val="40000"/>
              </a:srgbClr>
            </a:outerShdw>
          </a:effectLst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761516" y="7286921"/>
            <a:ext cx="22860968" cy="152842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96" name="Shape 9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7" name="Shape 97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200"/>
              </a:spcBef>
              <a:buSzTx/>
              <a:buNone/>
            </a:pPr>
            <a:r>
              <a:t>Defined using the </a:t>
            </a:r>
            <a:r>
              <a:rPr spc="-42" sz="4200">
                <a:latin typeface="Menlo"/>
                <a:ea typeface="Menlo"/>
                <a:cs typeface="Menlo"/>
                <a:sym typeface="Menlo"/>
              </a:rPr>
              <a:t>var</a:t>
            </a:r>
            <a:r>
              <a:t> keyword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age = 29</a:t>
            </a:r>
            <a:endParaRPr>
              <a:solidFill>
                <a:srgbClr val="F95B57"/>
              </a:solidFill>
            </a:endParaRPr>
          </a:p>
          <a:p>
            <a:pPr marL="0" indent="0">
              <a:spcBef>
                <a:spcPts val="4600"/>
              </a:spcBef>
              <a:buSzTx/>
              <a:buNone/>
            </a:pPr>
            <a:r>
              <a:t>Can assign a new value to a variable</a:t>
            </a:r>
          </a:p>
          <a:p>
            <a:pPr marL="0" indent="0">
              <a:lnSpc>
                <a:spcPts val="5600"/>
              </a:lnSpc>
              <a:spcBef>
                <a:spcPts val="100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age = 29</a:t>
            </a:r>
          </a:p>
          <a:p>
            <a:pPr marL="0" indent="0">
              <a:lnSpc>
                <a:spcPts val="5600"/>
              </a:lnSpc>
              <a:spcBef>
                <a:spcPts val="100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age</a:t>
            </a:r>
            <a:r>
              <a:t> = 30</a:t>
            </a:r>
            <a:endParaRPr>
              <a:solidFill>
                <a:srgbClr val="F95B57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ubTitle" idx="1"/>
          </p:nvPr>
        </p:nvSpPr>
        <p:spPr>
          <a:prstGeom prst="rect">
            <a:avLst/>
          </a:prstGeom>
          <a:ln w="12700"/>
        </p:spPr>
        <p:txBody>
          <a:bodyPr lIns="50800" tIns="50800" rIns="50800" bIns="50800"/>
          <a:lstStyle/>
          <a:p>
            <a:pPr defTabSz="914400">
              <a:lnSpc>
                <a:spcPts val="5600"/>
              </a:lnSpc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defaultScore = 100</a:t>
            </a:r>
          </a:p>
          <a:p>
            <a:pPr defTabSz="914400">
              <a:lnSpc>
                <a:spcPts val="5600"/>
              </a:lnSpc>
              <a:defRPr sz="3000"/>
            </a:pPr>
            <a:r>
              <a:rPr>
                <a:solidFill>
                  <a:srgbClr val="3DCCCC"/>
                </a:solidFill>
              </a:rPr>
              <a:t>var</a:t>
            </a:r>
            <a:r>
              <a:t> playerOneScore = </a:t>
            </a:r>
            <a:r>
              <a:rPr>
                <a:solidFill>
                  <a:srgbClr val="6CCE66"/>
                </a:solidFill>
              </a:rPr>
              <a:t>defaultScore</a:t>
            </a:r>
          </a:p>
          <a:p>
            <a:pPr defTabSz="914400">
              <a:lnSpc>
                <a:spcPts val="5600"/>
              </a:lnSpc>
              <a:defRPr sz="3000"/>
            </a:pPr>
            <a:r>
              <a:rPr>
                <a:solidFill>
                  <a:srgbClr val="3DCCCC"/>
                </a:solidFill>
              </a:rPr>
              <a:t>var</a:t>
            </a:r>
            <a:r>
              <a:t> playerTwoScore = </a:t>
            </a:r>
            <a:r>
              <a:rPr>
                <a:solidFill>
                  <a:srgbClr val="6CCE66"/>
                </a:solidFill>
              </a:rPr>
              <a:t>defaultScore</a:t>
            </a:r>
          </a:p>
          <a:p>
            <a:pPr defTabSz="914400">
              <a:lnSpc>
                <a:spcPts val="5600"/>
              </a:lnSpc>
              <a:defRPr sz="3000"/>
            </a:pPr>
          </a:p>
          <a:p>
            <a:pPr defTabSz="914400">
              <a:lnSpc>
                <a:spcPts val="5600"/>
              </a:lnSpc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playerOneScore</a:t>
            </a:r>
            <a:r>
              <a:t>)</a:t>
            </a:r>
          </a:p>
          <a:p>
            <a:pPr defTabSz="914400">
              <a:lnSpc>
                <a:spcPts val="5600"/>
              </a:lnSpc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playerTwoScore</a:t>
            </a:r>
            <a:r>
              <a:t>)</a:t>
            </a:r>
          </a:p>
          <a:p>
            <a:pPr defTabSz="914400">
              <a:lnSpc>
                <a:spcPts val="5600"/>
              </a:lnSpc>
              <a:defRPr sz="3000"/>
            </a:pPr>
          </a:p>
          <a:p>
            <a:pPr defTabSz="914400">
              <a:lnSpc>
                <a:spcPts val="5600"/>
              </a:lnSpc>
              <a:defRPr sz="3000"/>
            </a:pPr>
            <a:r>
              <a:rPr>
                <a:solidFill>
                  <a:srgbClr val="6CCE66"/>
                </a:solidFill>
              </a:rPr>
              <a:t>playerOneScore</a:t>
            </a:r>
            <a:r>
              <a:t> = 200</a:t>
            </a:r>
          </a:p>
          <a:p>
            <a:pPr defTabSz="914400">
              <a:lnSpc>
                <a:spcPts val="5600"/>
              </a:lnSpc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playerOneScore</a:t>
            </a:r>
            <a:r>
              <a:t>)</a:t>
            </a:r>
          </a:p>
          <a:p>
            <a:pPr defTabSz="914400">
              <a:lnSpc>
                <a:spcPts val="5600"/>
              </a:lnSpc>
              <a:defRPr sz="3000"/>
            </a:pPr>
          </a:p>
          <a:p>
            <a:pPr defTabSz="914400">
              <a:lnSpc>
                <a:spcPts val="5600"/>
              </a:lnSpc>
              <a:defRPr sz="3000"/>
            </a:pPr>
            <a:r>
              <a:t>100</a:t>
            </a:r>
          </a:p>
          <a:p>
            <a:pPr defTabSz="914400">
              <a:lnSpc>
                <a:spcPts val="5600"/>
              </a:lnSpc>
              <a:defRPr sz="3000"/>
            </a:pPr>
            <a:r>
              <a:t>100</a:t>
            </a:r>
          </a:p>
          <a:p>
            <a:pPr defTabSz="914400">
              <a:lnSpc>
                <a:spcPts val="5600"/>
              </a:lnSpc>
              <a:defRPr sz="3000"/>
            </a:pPr>
            <a:r>
              <a:t>200</a:t>
            </a:r>
          </a:p>
          <a:p>
            <a:pPr defTabSz="914400">
              <a:lnSpc>
                <a:spcPts val="5600"/>
              </a:lnSpc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6" name="Shape 10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pic>
        <p:nvPicPr>
          <p:cNvPr id="107" name="Screen Shot 2016-12-13 at 3.20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4560" y="-498550"/>
            <a:ext cx="24453119" cy="1421455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1308100" y="13077316"/>
            <a:ext cx="21767800" cy="3121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3000"/>
              </a:spcBef>
              <a:defRPr sz="1500">
                <a:solidFill>
                  <a:schemeClr val="accent5">
                    <a:hueOff val="12236255"/>
                    <a:satOff val="7224"/>
                    <a:lumOff val="-8003"/>
                  </a:schemeClr>
                </a:solidFill>
              </a:defRPr>
            </a:lvl1pPr>
          </a:lstStyle>
          <a:p>
            <a:pPr/>
            <a:r>
              <a:t>Footnote here. If there is no footnote, delete this text box.</a:t>
            </a:r>
          </a:p>
        </p:txBody>
      </p:sp>
      <p:sp>
        <p:nvSpPr>
          <p:cNvPr id="109" name="Shape 109"/>
          <p:cNvSpPr/>
          <p:nvPr/>
        </p:nvSpPr>
        <p:spPr>
          <a:xfrm>
            <a:off x="1514883" y="4581760"/>
            <a:ext cx="3993199" cy="6819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800100">
              <a:spcBef>
                <a:spcPts val="3000"/>
              </a:spcBef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Starting location</a:t>
            </a:r>
          </a:p>
        </p:txBody>
      </p:sp>
      <p:sp>
        <p:nvSpPr>
          <p:cNvPr id="110" name="Shape 110"/>
          <p:cNvSpPr/>
          <p:nvPr/>
        </p:nvSpPr>
        <p:spPr>
          <a:xfrm>
            <a:off x="19367397" y="11776777"/>
            <a:ext cx="2753615" cy="6819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800100">
              <a:spcBef>
                <a:spcPts val="3000"/>
              </a:spcBef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Destination</a:t>
            </a:r>
          </a:p>
        </p:txBody>
      </p:sp>
      <p:sp>
        <p:nvSpPr>
          <p:cNvPr id="111" name="Shape 111"/>
          <p:cNvSpPr/>
          <p:nvPr/>
        </p:nvSpPr>
        <p:spPr>
          <a:xfrm>
            <a:off x="8731819" y="4436510"/>
            <a:ext cx="3919475" cy="6819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800100">
              <a:spcBef>
                <a:spcPts val="3000"/>
              </a:spcBef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Current location</a:t>
            </a:r>
          </a:p>
        </p:txBody>
      </p:sp>
      <p:sp>
        <p:nvSpPr>
          <p:cNvPr id="112" name="Shape 112"/>
          <p:cNvSpPr/>
          <p:nvPr/>
        </p:nvSpPr>
        <p:spPr>
          <a:xfrm>
            <a:off x="5327934" y="6681924"/>
            <a:ext cx="4246945" cy="6819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800100">
              <a:spcBef>
                <a:spcPts val="3000"/>
              </a:spcBef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Distance traveled</a:t>
            </a:r>
          </a:p>
        </p:txBody>
      </p:sp>
      <p:sp>
        <p:nvSpPr>
          <p:cNvPr id="113" name="Shape 113"/>
          <p:cNvSpPr/>
          <p:nvPr/>
        </p:nvSpPr>
        <p:spPr>
          <a:xfrm>
            <a:off x="14649129" y="10180454"/>
            <a:ext cx="4839590" cy="6819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800100">
              <a:spcBef>
                <a:spcPts val="3000"/>
              </a:spcBef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Remaining distance</a:t>
            </a:r>
          </a:p>
        </p:txBody>
      </p:sp>
      <p:sp>
        <p:nvSpPr>
          <p:cNvPr id="114" name="Shape 114"/>
          <p:cNvSpPr/>
          <p:nvPr/>
        </p:nvSpPr>
        <p:spPr>
          <a:xfrm>
            <a:off x="3284884" y="5978028"/>
            <a:ext cx="19911687" cy="687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4" y="1087"/>
                </a:lnTo>
                <a:cubicBezTo>
                  <a:pt x="127" y="1024"/>
                  <a:pt x="238" y="936"/>
                  <a:pt x="345" y="825"/>
                </a:cubicBezTo>
                <a:cubicBezTo>
                  <a:pt x="448" y="719"/>
                  <a:pt x="551" y="588"/>
                  <a:pt x="663" y="583"/>
                </a:cubicBezTo>
                <a:cubicBezTo>
                  <a:pt x="865" y="574"/>
                  <a:pt x="1032" y="964"/>
                  <a:pt x="1183" y="1352"/>
                </a:cubicBezTo>
                <a:cubicBezTo>
                  <a:pt x="1278" y="1593"/>
                  <a:pt x="1373" y="1839"/>
                  <a:pt x="1491" y="1958"/>
                </a:cubicBezTo>
                <a:cubicBezTo>
                  <a:pt x="1627" y="2094"/>
                  <a:pt x="1777" y="2047"/>
                  <a:pt x="1900" y="1827"/>
                </a:cubicBezTo>
                <a:cubicBezTo>
                  <a:pt x="2049" y="1913"/>
                  <a:pt x="2201" y="1954"/>
                  <a:pt x="2352" y="1948"/>
                </a:cubicBezTo>
                <a:cubicBezTo>
                  <a:pt x="2621" y="1939"/>
                  <a:pt x="2886" y="1787"/>
                  <a:pt x="3150" y="1640"/>
                </a:cubicBezTo>
                <a:cubicBezTo>
                  <a:pt x="3388" y="1507"/>
                  <a:pt x="3626" y="1377"/>
                  <a:pt x="3868" y="1307"/>
                </a:cubicBezTo>
                <a:cubicBezTo>
                  <a:pt x="3929" y="1289"/>
                  <a:pt x="3991" y="1275"/>
                  <a:pt x="4053" y="1265"/>
                </a:cubicBezTo>
                <a:cubicBezTo>
                  <a:pt x="4165" y="1337"/>
                  <a:pt x="4277" y="1408"/>
                  <a:pt x="4389" y="1479"/>
                </a:cubicBezTo>
                <a:cubicBezTo>
                  <a:pt x="4489" y="1541"/>
                  <a:pt x="4589" y="1604"/>
                  <a:pt x="4691" y="1636"/>
                </a:cubicBezTo>
                <a:cubicBezTo>
                  <a:pt x="4870" y="1694"/>
                  <a:pt x="5052" y="1660"/>
                  <a:pt x="5227" y="1536"/>
                </a:cubicBezTo>
                <a:cubicBezTo>
                  <a:pt x="5347" y="1566"/>
                  <a:pt x="5467" y="1552"/>
                  <a:pt x="5585" y="1494"/>
                </a:cubicBezTo>
                <a:cubicBezTo>
                  <a:pt x="5686" y="1446"/>
                  <a:pt x="5785" y="1365"/>
                  <a:pt x="5887" y="1392"/>
                </a:cubicBezTo>
                <a:cubicBezTo>
                  <a:pt x="5962" y="1412"/>
                  <a:pt x="6034" y="1491"/>
                  <a:pt x="6109" y="1515"/>
                </a:cubicBezTo>
                <a:cubicBezTo>
                  <a:pt x="6226" y="1551"/>
                  <a:pt x="6342" y="1453"/>
                  <a:pt x="6457" y="1383"/>
                </a:cubicBezTo>
                <a:cubicBezTo>
                  <a:pt x="6559" y="1321"/>
                  <a:pt x="6663" y="1281"/>
                  <a:pt x="6768" y="1298"/>
                </a:cubicBezTo>
                <a:cubicBezTo>
                  <a:pt x="7136" y="1360"/>
                  <a:pt x="7431" y="2069"/>
                  <a:pt x="7733" y="2633"/>
                </a:cubicBezTo>
                <a:cubicBezTo>
                  <a:pt x="8045" y="3217"/>
                  <a:pt x="8384" y="3678"/>
                  <a:pt x="8744" y="4001"/>
                </a:cubicBezTo>
                <a:lnTo>
                  <a:pt x="9267" y="4256"/>
                </a:lnTo>
                <a:lnTo>
                  <a:pt x="9692" y="4133"/>
                </a:lnTo>
                <a:lnTo>
                  <a:pt x="10540" y="3928"/>
                </a:lnTo>
                <a:lnTo>
                  <a:pt x="12166" y="3733"/>
                </a:lnTo>
                <a:lnTo>
                  <a:pt x="12196" y="6822"/>
                </a:lnTo>
                <a:lnTo>
                  <a:pt x="12321" y="9849"/>
                </a:lnTo>
                <a:lnTo>
                  <a:pt x="13742" y="9792"/>
                </a:lnTo>
                <a:cubicBezTo>
                  <a:pt x="13852" y="9682"/>
                  <a:pt x="13972" y="9691"/>
                  <a:pt x="14080" y="9819"/>
                </a:cubicBezTo>
                <a:cubicBezTo>
                  <a:pt x="14253" y="10024"/>
                  <a:pt x="14365" y="10479"/>
                  <a:pt x="14496" y="10844"/>
                </a:cubicBezTo>
                <a:cubicBezTo>
                  <a:pt x="14622" y="11194"/>
                  <a:pt x="14771" y="11473"/>
                  <a:pt x="14935" y="11663"/>
                </a:cubicBezTo>
                <a:lnTo>
                  <a:pt x="15715" y="13093"/>
                </a:lnTo>
                <a:lnTo>
                  <a:pt x="18087" y="12976"/>
                </a:lnTo>
                <a:lnTo>
                  <a:pt x="19032" y="14945"/>
                </a:lnTo>
                <a:cubicBezTo>
                  <a:pt x="19324" y="15744"/>
                  <a:pt x="19671" y="16358"/>
                  <a:pt x="20049" y="16749"/>
                </a:cubicBezTo>
                <a:cubicBezTo>
                  <a:pt x="20112" y="16814"/>
                  <a:pt x="20175" y="16872"/>
                  <a:pt x="20230" y="16979"/>
                </a:cubicBezTo>
                <a:cubicBezTo>
                  <a:pt x="20361" y="17235"/>
                  <a:pt x="20413" y="17671"/>
                  <a:pt x="20494" y="18051"/>
                </a:cubicBezTo>
                <a:cubicBezTo>
                  <a:pt x="20574" y="18428"/>
                  <a:pt x="20685" y="18749"/>
                  <a:pt x="20790" y="19066"/>
                </a:cubicBezTo>
                <a:cubicBezTo>
                  <a:pt x="20990" y="19664"/>
                  <a:pt x="21184" y="20281"/>
                  <a:pt x="21373" y="20917"/>
                </a:cubicBezTo>
                <a:lnTo>
                  <a:pt x="21600" y="21497"/>
                </a:lnTo>
                <a:lnTo>
                  <a:pt x="20838" y="21600"/>
                </a:lnTo>
              </a:path>
            </a:pathLst>
          </a:custGeom>
          <a:ln w="127000">
            <a:solidFill>
              <a:srgbClr val="F5D328"/>
            </a:solidFill>
            <a:miter lim="400000"/>
          </a:ln>
        </p:spPr>
        <p:txBody>
          <a:bodyPr lIns="0" tIns="0" rIns="0" bIns="0"/>
          <a:lstStyle/>
          <a:p>
            <a:pPr defTabSz="800100">
              <a:defRPr sz="3000"/>
            </a:pPr>
          </a:p>
        </p:txBody>
      </p:sp>
      <p:sp>
        <p:nvSpPr>
          <p:cNvPr id="115" name="Shape 115"/>
          <p:cNvSpPr/>
          <p:nvPr/>
        </p:nvSpPr>
        <p:spPr>
          <a:xfrm>
            <a:off x="22289879" y="12670874"/>
            <a:ext cx="312252" cy="312252"/>
          </a:xfrm>
          <a:prstGeom prst="ellipse">
            <a:avLst/>
          </a:prstGeom>
          <a:solidFill>
            <a:srgbClr val="C82506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800100">
              <a:defRPr sz="3000"/>
            </a:pPr>
          </a:p>
        </p:txBody>
      </p:sp>
      <p:sp>
        <p:nvSpPr>
          <p:cNvPr id="116" name="Shape 116"/>
          <p:cNvSpPr/>
          <p:nvPr/>
        </p:nvSpPr>
        <p:spPr>
          <a:xfrm>
            <a:off x="3121197" y="5766173"/>
            <a:ext cx="312252" cy="312251"/>
          </a:xfrm>
          <a:prstGeom prst="ellipse">
            <a:avLst/>
          </a:prstGeom>
          <a:solidFill>
            <a:srgbClr val="C82506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800100">
              <a:defRPr sz="3000"/>
            </a:pPr>
          </a:p>
        </p:txBody>
      </p:sp>
      <p:sp>
        <p:nvSpPr>
          <p:cNvPr id="117" name="Shape 117"/>
          <p:cNvSpPr/>
          <p:nvPr/>
        </p:nvSpPr>
        <p:spPr>
          <a:xfrm>
            <a:off x="10288379" y="6701874"/>
            <a:ext cx="312252" cy="312252"/>
          </a:xfrm>
          <a:prstGeom prst="ellipse">
            <a:avLst/>
          </a:prstGeom>
          <a:solidFill>
            <a:srgbClr val="C82506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defTabSz="800100">
              <a:defRPr sz="3000"/>
            </a:pPr>
          </a:p>
        </p:txBody>
      </p:sp>
      <p:sp>
        <p:nvSpPr>
          <p:cNvPr id="118" name="Shape 118"/>
          <p:cNvSpPr/>
          <p:nvPr/>
        </p:nvSpPr>
        <p:spPr>
          <a:xfrm>
            <a:off x="3284884" y="5978028"/>
            <a:ext cx="7123401" cy="846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39" y="8827"/>
                </a:lnTo>
                <a:cubicBezTo>
                  <a:pt x="356" y="8316"/>
                  <a:pt x="665" y="7603"/>
                  <a:pt x="965" y="6702"/>
                </a:cubicBezTo>
                <a:cubicBezTo>
                  <a:pt x="1253" y="5837"/>
                  <a:pt x="1541" y="4772"/>
                  <a:pt x="1852" y="4734"/>
                </a:cubicBezTo>
                <a:cubicBezTo>
                  <a:pt x="2418" y="4665"/>
                  <a:pt x="2884" y="7827"/>
                  <a:pt x="3308" y="10978"/>
                </a:cubicBezTo>
                <a:cubicBezTo>
                  <a:pt x="3572" y="12939"/>
                  <a:pt x="3839" y="14938"/>
                  <a:pt x="4168" y="15900"/>
                </a:cubicBezTo>
                <a:cubicBezTo>
                  <a:pt x="4547" y="17004"/>
                  <a:pt x="4967" y="16627"/>
                  <a:pt x="5311" y="14837"/>
                </a:cubicBezTo>
                <a:cubicBezTo>
                  <a:pt x="5727" y="15535"/>
                  <a:pt x="6151" y="15866"/>
                  <a:pt x="6575" y="15824"/>
                </a:cubicBezTo>
                <a:cubicBezTo>
                  <a:pt x="7327" y="15750"/>
                  <a:pt x="8068" y="14515"/>
                  <a:pt x="8805" y="13318"/>
                </a:cubicBezTo>
                <a:cubicBezTo>
                  <a:pt x="9470" y="12238"/>
                  <a:pt x="10137" y="11185"/>
                  <a:pt x="10811" y="10615"/>
                </a:cubicBezTo>
                <a:cubicBezTo>
                  <a:pt x="10983" y="10469"/>
                  <a:pt x="11155" y="10356"/>
                  <a:pt x="11328" y="10273"/>
                </a:cubicBezTo>
                <a:cubicBezTo>
                  <a:pt x="11641" y="10859"/>
                  <a:pt x="11955" y="11438"/>
                  <a:pt x="12268" y="12009"/>
                </a:cubicBezTo>
                <a:cubicBezTo>
                  <a:pt x="12548" y="12519"/>
                  <a:pt x="12828" y="13023"/>
                  <a:pt x="13112" y="13290"/>
                </a:cubicBezTo>
                <a:cubicBezTo>
                  <a:pt x="13614" y="13760"/>
                  <a:pt x="14122" y="13486"/>
                  <a:pt x="14612" y="12479"/>
                </a:cubicBezTo>
                <a:cubicBezTo>
                  <a:pt x="14946" y="12720"/>
                  <a:pt x="15282" y="12606"/>
                  <a:pt x="15613" y="12137"/>
                </a:cubicBezTo>
                <a:cubicBezTo>
                  <a:pt x="15893" y="11740"/>
                  <a:pt x="16172" y="11088"/>
                  <a:pt x="16455" y="11308"/>
                </a:cubicBezTo>
                <a:cubicBezTo>
                  <a:pt x="16666" y="11471"/>
                  <a:pt x="16867" y="12112"/>
                  <a:pt x="17077" y="12302"/>
                </a:cubicBezTo>
                <a:cubicBezTo>
                  <a:pt x="17404" y="12598"/>
                  <a:pt x="17726" y="11798"/>
                  <a:pt x="18048" y="11230"/>
                </a:cubicBezTo>
                <a:cubicBezTo>
                  <a:pt x="18334" y="10726"/>
                  <a:pt x="18625" y="10404"/>
                  <a:pt x="18917" y="10545"/>
                </a:cubicBezTo>
                <a:cubicBezTo>
                  <a:pt x="19421" y="10790"/>
                  <a:pt x="19891" y="12366"/>
                  <a:pt x="20324" y="14360"/>
                </a:cubicBezTo>
                <a:cubicBezTo>
                  <a:pt x="20548" y="15391"/>
                  <a:pt x="20786" y="16480"/>
                  <a:pt x="20976" y="17763"/>
                </a:cubicBezTo>
                <a:cubicBezTo>
                  <a:pt x="21176" y="19112"/>
                  <a:pt x="21396" y="20256"/>
                  <a:pt x="21600" y="21600"/>
                </a:cubicBezTo>
              </a:path>
            </a:pathLst>
          </a:custGeom>
          <a:ln w="127000">
            <a:solidFill>
              <a:srgbClr val="C82506"/>
            </a:solidFill>
            <a:miter lim="400000"/>
          </a:ln>
        </p:spPr>
        <p:txBody>
          <a:bodyPr lIns="0" tIns="0" rIns="0" bIns="0"/>
          <a:lstStyle/>
          <a:p>
            <a:pPr defTabSz="800100">
              <a:defRPr sz="3000"/>
            </a:pPr>
          </a:p>
        </p:txBody>
      </p:sp>
      <p:sp>
        <p:nvSpPr>
          <p:cNvPr id="119" name="Shape 119"/>
          <p:cNvSpPr/>
          <p:nvPr/>
        </p:nvSpPr>
        <p:spPr>
          <a:xfrm>
            <a:off x="10413307" y="6816611"/>
            <a:ext cx="12783264" cy="603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42" y="324"/>
                  <a:pt x="494" y="615"/>
                  <a:pt x="753" y="873"/>
                </a:cubicBezTo>
                <a:cubicBezTo>
                  <a:pt x="1020" y="1138"/>
                  <a:pt x="1294" y="1366"/>
                  <a:pt x="1574" y="1557"/>
                </a:cubicBezTo>
                <a:lnTo>
                  <a:pt x="2389" y="1847"/>
                </a:lnTo>
                <a:lnTo>
                  <a:pt x="3051" y="1708"/>
                </a:lnTo>
                <a:lnTo>
                  <a:pt x="4372" y="1474"/>
                </a:lnTo>
                <a:lnTo>
                  <a:pt x="6905" y="1252"/>
                </a:lnTo>
                <a:lnTo>
                  <a:pt x="6952" y="4770"/>
                </a:lnTo>
                <a:lnTo>
                  <a:pt x="7147" y="8217"/>
                </a:lnTo>
                <a:lnTo>
                  <a:pt x="9359" y="8153"/>
                </a:lnTo>
                <a:cubicBezTo>
                  <a:pt x="9531" y="8027"/>
                  <a:pt x="9719" y="8038"/>
                  <a:pt x="9887" y="8183"/>
                </a:cubicBezTo>
                <a:cubicBezTo>
                  <a:pt x="10156" y="8416"/>
                  <a:pt x="10330" y="8935"/>
                  <a:pt x="10534" y="9351"/>
                </a:cubicBezTo>
                <a:cubicBezTo>
                  <a:pt x="10731" y="9749"/>
                  <a:pt x="10963" y="10067"/>
                  <a:pt x="11218" y="10283"/>
                </a:cubicBezTo>
                <a:lnTo>
                  <a:pt x="12433" y="11911"/>
                </a:lnTo>
                <a:lnTo>
                  <a:pt x="16129" y="11778"/>
                </a:lnTo>
                <a:lnTo>
                  <a:pt x="17600" y="14021"/>
                </a:lnTo>
                <a:cubicBezTo>
                  <a:pt x="18056" y="14931"/>
                  <a:pt x="18595" y="15630"/>
                  <a:pt x="19185" y="16076"/>
                </a:cubicBezTo>
                <a:cubicBezTo>
                  <a:pt x="19282" y="16149"/>
                  <a:pt x="19380" y="16216"/>
                  <a:pt x="19466" y="16337"/>
                </a:cubicBezTo>
                <a:cubicBezTo>
                  <a:pt x="19670" y="16628"/>
                  <a:pt x="19751" y="17125"/>
                  <a:pt x="19877" y="17559"/>
                </a:cubicBezTo>
                <a:cubicBezTo>
                  <a:pt x="20002" y="17987"/>
                  <a:pt x="20175" y="18353"/>
                  <a:pt x="20339" y="18714"/>
                </a:cubicBezTo>
                <a:cubicBezTo>
                  <a:pt x="20649" y="19395"/>
                  <a:pt x="20952" y="20098"/>
                  <a:pt x="21246" y="20822"/>
                </a:cubicBezTo>
                <a:lnTo>
                  <a:pt x="21600" y="21482"/>
                </a:lnTo>
                <a:lnTo>
                  <a:pt x="20413" y="21600"/>
                </a:lnTo>
              </a:path>
            </a:pathLst>
          </a:custGeom>
          <a:ln w="127000">
            <a:solidFill>
              <a:srgbClr val="C82506"/>
            </a:solidFill>
            <a:miter lim="400000"/>
          </a:ln>
        </p:spPr>
        <p:txBody>
          <a:bodyPr lIns="0" tIns="0" rIns="0" bIns="0"/>
          <a:lstStyle/>
          <a:p>
            <a:pPr defTabSz="800100">
              <a:defRPr sz="3000"/>
            </a:pPr>
          </a:p>
        </p:txBody>
      </p:sp>
      <p:pic>
        <p:nvPicPr>
          <p:cNvPr id="120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80000">
            <a:off x="10052672" y="5770194"/>
            <a:ext cx="1277770" cy="6819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80000">
            <a:off x="10052672" y="5770194"/>
            <a:ext cx="1277770" cy="68192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Constant or variable?</a:t>
            </a:r>
          </a:p>
        </p:txBody>
      </p:sp>
      <p:sp>
        <p:nvSpPr>
          <p:cNvPr id="123" name="Shape 123"/>
          <p:cNvSpPr/>
          <p:nvPr/>
        </p:nvSpPr>
        <p:spPr>
          <a:xfrm>
            <a:off x="1244600" y="1568643"/>
            <a:ext cx="21894800" cy="1155314"/>
          </a:xfrm>
          <a:prstGeom prst="rect">
            <a:avLst/>
          </a:prstGeom>
          <a:ln w="254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800100">
              <a:spcBef>
                <a:spcPts val="3000"/>
              </a:spcBef>
              <a:defRPr sz="7000">
                <a:solidFill>
                  <a:schemeClr val="accent5">
                    <a:hueOff val="12236255"/>
                    <a:satOff val="7224"/>
                    <a:lumOff val="-800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1" dur="indefinite" fill="hold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; ">
                                      <p:cBhvr>
                                        <p:cTn id="15" dur="indefinite" fill="hold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6"/>
      <p:bldP build="whole" bldLvl="1" animBg="1" rev="0" advAuto="0" spid="118" grpId="11"/>
      <p:bldP build="whole" bldLvl="1" animBg="1" rev="0" advAuto="0" spid="121" grpId="2"/>
      <p:bldP build="whole" bldLvl="1" animBg="1" rev="0" advAuto="0" spid="110" grpId="7"/>
      <p:bldP build="whole" bldLvl="1" animBg="1" rev="0" advAuto="0" spid="119" grpId="14"/>
      <p:bldP build="whole" bldLvl="1" animBg="1" rev="0" advAuto="0" spid="112" grpId="10"/>
      <p:bldP build="whole" bldLvl="1" animBg="1" rev="0" advAuto="0" spid="118" grpId="15"/>
      <p:bldP build="whole" bldLvl="1" animBg="1" rev="0" advAuto="0" spid="112" grpId="12"/>
      <p:bldP build="whole" bldLvl="1" animBg="1" rev="0" advAuto="0" spid="111" grpId="8"/>
      <p:bldP build="whole" bldLvl="1" animBg="1" rev="0" advAuto="0" spid="111" grpId="9"/>
      <p:bldP build="whole" bldLvl="1" animBg="1" rev="0" advAuto="0" spid="109" grpId="4"/>
      <p:bldP build="whole" bldLvl="1" animBg="1" rev="0" advAuto="0" spid="109" grpId="5"/>
      <p:bldP build="whole" bldLvl="1" animBg="1" rev="0" advAuto="0" spid="113" grpId="13"/>
      <p:bldP build="whole" bldLvl="1" animBg="1" rev="0" advAuto="0" spid="107" grpId="3"/>
      <p:bldP build="whole" bldLvl="1" animBg="1" rev="0" advAuto="0" spid="1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761516" y="7863511"/>
            <a:ext cx="22860968" cy="394550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128" name="Shape 12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9" name="Shape 12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Rules</a:t>
            </a:r>
          </a:p>
        </p:txBody>
      </p:sp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Naming constants and variables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No mathematical symbols</a:t>
            </a:r>
          </a:p>
          <a:p>
            <a:pPr marL="0" indent="0">
              <a:buSzTx/>
              <a:buNone/>
            </a:pPr>
            <a:r>
              <a:t>No spaces</a:t>
            </a:r>
          </a:p>
          <a:p>
            <a:pPr marL="0" indent="0">
              <a:buSzTx/>
              <a:buNone/>
            </a:pPr>
            <a:r>
              <a:t>Can’t begin with a number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br/>
            <a:r>
              <a:rPr>
                <a:solidFill>
                  <a:srgbClr val="3DCCCC"/>
                </a:solidFill>
              </a:rPr>
              <a:t>let</a:t>
            </a:r>
            <a:r>
              <a:t> π = 3.14159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一百 = 100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🎲 = 6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mañana = </a:t>
            </a:r>
            <a:r>
              <a:rPr>
                <a:solidFill>
                  <a:srgbClr val="F95B57"/>
                </a:solidFill>
              </a:rPr>
              <a:t>"Tomorrow"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anzahlDerBücher = 15 </a:t>
            </a:r>
            <a:r>
              <a:rPr>
                <a:solidFill>
                  <a:srgbClr val="979BB2"/>
                </a:solidFill>
              </a:rPr>
              <a:t>//numberOfBooks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6" name="Shape 136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Best practices</a:t>
            </a:r>
          </a:p>
        </p:txBody>
      </p:sp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Naming constants and variables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20615" indent="-820615">
              <a:buSzPct val="100000"/>
              <a:buAutoNum type="arabicPeriod" startAt="1"/>
            </a:pPr>
            <a:r>
              <a:t>Be clear and descriptive</a:t>
            </a:r>
            <a:br/>
            <a:br/>
            <a:br/>
          </a:p>
          <a:p>
            <a:pPr marL="820615" indent="-820615">
              <a:buSzPct val="100000"/>
              <a:buAutoNum type="arabicPeriod" startAt="1"/>
            </a:pPr>
            <a:r>
              <a:t>Use camel case when multiple words in a name</a:t>
            </a:r>
          </a:p>
        </p:txBody>
      </p:sp>
      <p:sp>
        <p:nvSpPr>
          <p:cNvPr id="139" name="Shape 139"/>
          <p:cNvSpPr/>
          <p:nvPr/>
        </p:nvSpPr>
        <p:spPr>
          <a:xfrm>
            <a:off x="8470055" y="4896039"/>
            <a:ext cx="546466" cy="8255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800100">
              <a:spcBef>
                <a:spcPts val="3000"/>
              </a:spcBef>
              <a:defRPr sz="5500">
                <a:solidFill>
                  <a:srgbClr val="70BF41"/>
                </a:solidFill>
              </a:defRPr>
            </a:lvl1pPr>
          </a:lstStyle>
          <a:p>
            <a:pPr/>
            <a:r>
              <a:t>✓</a:t>
            </a:r>
          </a:p>
        </p:txBody>
      </p:sp>
      <p:sp>
        <p:nvSpPr>
          <p:cNvPr id="140" name="Shape 140"/>
          <p:cNvSpPr/>
          <p:nvPr/>
        </p:nvSpPr>
        <p:spPr>
          <a:xfrm>
            <a:off x="2029978" y="4837989"/>
            <a:ext cx="460587" cy="88355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800100">
              <a:spcBef>
                <a:spcPts val="3000"/>
              </a:spcBef>
              <a:defRPr sz="7700">
                <a:solidFill>
                  <a:srgbClr val="C82506"/>
                </a:solidFill>
              </a:defRPr>
            </a:lvl1pPr>
          </a:lstStyle>
          <a:p>
            <a:pPr/>
            <a:r>
              <a:t>⨯</a:t>
            </a:r>
          </a:p>
        </p:txBody>
      </p:sp>
      <p:sp>
        <p:nvSpPr>
          <p:cNvPr id="141" name="Shape 141"/>
          <p:cNvSpPr/>
          <p:nvPr/>
        </p:nvSpPr>
        <p:spPr>
          <a:xfrm>
            <a:off x="2675488" y="5026781"/>
            <a:ext cx="333834" cy="6947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lnSpc>
                <a:spcPts val="5600"/>
              </a:lnSpc>
              <a:defRPr sz="4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 sz="3000"/>
            </a:pPr>
            <a:r>
              <a:rPr sz="4200"/>
              <a:t>n</a:t>
            </a:r>
          </a:p>
        </p:txBody>
      </p:sp>
      <p:sp>
        <p:nvSpPr>
          <p:cNvPr id="142" name="Shape 142"/>
          <p:cNvSpPr/>
          <p:nvPr/>
        </p:nvSpPr>
        <p:spPr>
          <a:xfrm>
            <a:off x="9241729" y="5026781"/>
            <a:ext cx="2902906" cy="6947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lnSpc>
                <a:spcPts val="5600"/>
              </a:lnSpc>
              <a:defRPr sz="4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 sz="3000"/>
            </a:pPr>
            <a:r>
              <a:rPr sz="4200"/>
              <a:t>firstName</a:t>
            </a:r>
          </a:p>
        </p:txBody>
      </p:sp>
      <p:sp>
        <p:nvSpPr>
          <p:cNvPr id="143" name="Shape 143"/>
          <p:cNvSpPr/>
          <p:nvPr/>
        </p:nvSpPr>
        <p:spPr>
          <a:xfrm>
            <a:off x="2635700" y="8264013"/>
            <a:ext cx="2902906" cy="6947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lnSpc>
                <a:spcPts val="5600"/>
              </a:lnSpc>
              <a:defRPr sz="4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 sz="3000"/>
            </a:pPr>
            <a:r>
              <a:rPr sz="4200"/>
              <a:t>firstname</a:t>
            </a:r>
          </a:p>
        </p:txBody>
      </p:sp>
      <p:sp>
        <p:nvSpPr>
          <p:cNvPr id="144" name="Shape 144"/>
          <p:cNvSpPr/>
          <p:nvPr/>
        </p:nvSpPr>
        <p:spPr>
          <a:xfrm>
            <a:off x="9241729" y="8264013"/>
            <a:ext cx="2902906" cy="6947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lnSpc>
                <a:spcPts val="5600"/>
              </a:lnSpc>
              <a:defRPr sz="4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 sz="3000"/>
            </a:pPr>
            <a:r>
              <a:rPr sz="4200"/>
              <a:t>firstName</a:t>
            </a:r>
          </a:p>
        </p:txBody>
      </p:sp>
      <p:sp>
        <p:nvSpPr>
          <p:cNvPr id="145" name="Shape 145"/>
          <p:cNvSpPr/>
          <p:nvPr/>
        </p:nvSpPr>
        <p:spPr>
          <a:xfrm>
            <a:off x="8470055" y="8133271"/>
            <a:ext cx="546466" cy="8255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800100">
              <a:spcBef>
                <a:spcPts val="3000"/>
              </a:spcBef>
              <a:defRPr sz="5500">
                <a:solidFill>
                  <a:srgbClr val="70BF41"/>
                </a:solidFill>
              </a:defRPr>
            </a:lvl1pPr>
          </a:lstStyle>
          <a:p>
            <a:pPr/>
            <a:r>
              <a:t>✓</a:t>
            </a:r>
          </a:p>
        </p:txBody>
      </p:sp>
      <p:sp>
        <p:nvSpPr>
          <p:cNvPr id="146" name="Shape 146"/>
          <p:cNvSpPr/>
          <p:nvPr/>
        </p:nvSpPr>
        <p:spPr>
          <a:xfrm>
            <a:off x="2029978" y="8075221"/>
            <a:ext cx="460587" cy="88355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800100">
              <a:spcBef>
                <a:spcPts val="3000"/>
              </a:spcBef>
              <a:defRPr sz="7700">
                <a:solidFill>
                  <a:srgbClr val="C82506"/>
                </a:solidFill>
              </a:defRPr>
            </a:lvl1pPr>
          </a:lstStyle>
          <a:p>
            <a:pPr/>
            <a:r>
              <a:t>⨯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3"/>
      <p:bldP build="whole" bldLvl="1" animBg="1" rev="0" advAuto="0" spid="139" grpId="2"/>
      <p:bldP build="whole" bldLvl="1" animBg="1" rev="0" advAuto="0" spid="140" grpId="1"/>
      <p:bldP build="whole" bldLvl="1" animBg="1" rev="0" advAuto="0" spid="145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761517" y="5906692"/>
            <a:ext cx="22860968" cy="20574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761516" y="4019372"/>
            <a:ext cx="22860968" cy="137198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152" name="Shape 15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3" name="Shape 15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79BB2"/>
                </a:solidFill>
              </a:rPr>
              <a:t>// Setting pi to a rough estimate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π = 3.14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79BB2"/>
                </a:solidFill>
              </a:rPr>
              <a:t>/* The digits of pi are infinite,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79BB2"/>
                </a:solidFill>
              </a:rPr>
              <a:t>so instead I chose a close approximation.*/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π = 3.14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62ACDB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