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3429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6858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0287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3716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17145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0574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24003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27432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E4C8A7DB-2F60-4957-B80B-5C37B8994FCC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54D52"/>
              </a:solidFill>
              <a:prstDash val="solid"/>
              <a:miter lim="400000"/>
            </a:ln>
          </a:left>
          <a:right>
            <a:ln w="12700" cap="flat">
              <a:solidFill>
                <a:srgbClr val="454D52"/>
              </a:solidFill>
              <a:prstDash val="solid"/>
              <a:miter lim="400000"/>
            </a:ln>
          </a:right>
          <a:top>
            <a:ln w="127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rgbClr val="454D52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11983198"/>
              <a:satOff val="16147"/>
              <a:lumOff val="-6858"/>
              <a:alpha val="25000"/>
            </a:schemeClr>
          </a:solidFill>
        </a:fill>
      </a:tcStyle>
    </a:wholeTbl>
    <a:band2H>
      <a:tcTxStyle b="def" i="def"/>
      <a:tcStyle>
        <a:tcBdr/>
        <a:fill>
          <a:solidFill>
            <a:srgbClr val="EFF1F3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rgbClr val="A3BCCC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3BCCC"/>
              </a:solidFill>
              <a:prstDash val="solid"/>
              <a:miter lim="400000"/>
            </a:ln>
          </a:left>
          <a:right>
            <a:ln w="12700" cap="flat">
              <a:solidFill>
                <a:srgbClr val="A3BCCC"/>
              </a:solidFill>
              <a:prstDash val="solid"/>
              <a:miter lim="400000"/>
            </a:ln>
          </a:right>
          <a:top>
            <a:ln w="254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3BCCC"/>
              </a:solidFill>
              <a:prstDash val="solid"/>
              <a:miter lim="400000"/>
            </a:ln>
          </a:insideH>
          <a:insideV>
            <a:ln w="12700" cap="flat">
              <a:solidFill>
                <a:srgbClr val="A3BCCC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rgbClr val="A3BCCC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5" name="Shape 6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600">
        <a:latin typeface="+mn-lt"/>
        <a:ea typeface="+mn-ea"/>
        <a:cs typeface="+mn-cs"/>
        <a:sym typeface="Helvetica Neue"/>
      </a:defRPr>
    </a:lvl1pPr>
    <a:lvl2pPr indent="228600" defTabSz="457200" latinLnBrk="0">
      <a:defRPr sz="2600">
        <a:latin typeface="+mn-lt"/>
        <a:ea typeface="+mn-ea"/>
        <a:cs typeface="+mn-cs"/>
        <a:sym typeface="Helvetica Neue"/>
      </a:defRPr>
    </a:lvl2pPr>
    <a:lvl3pPr indent="457200" defTabSz="457200" latinLnBrk="0">
      <a:defRPr sz="2600">
        <a:latin typeface="+mn-lt"/>
        <a:ea typeface="+mn-ea"/>
        <a:cs typeface="+mn-cs"/>
        <a:sym typeface="Helvetica Neue"/>
      </a:defRPr>
    </a:lvl3pPr>
    <a:lvl4pPr indent="685800" defTabSz="457200" latinLnBrk="0">
      <a:defRPr sz="2600">
        <a:latin typeface="+mn-lt"/>
        <a:ea typeface="+mn-ea"/>
        <a:cs typeface="+mn-cs"/>
        <a:sym typeface="Helvetica Neue"/>
      </a:defRPr>
    </a:lvl4pPr>
    <a:lvl5pPr indent="914400" defTabSz="457200" latinLnBrk="0">
      <a:defRPr sz="2600">
        <a:latin typeface="+mn-lt"/>
        <a:ea typeface="+mn-ea"/>
        <a:cs typeface="+mn-cs"/>
        <a:sym typeface="Helvetica Neue"/>
      </a:defRPr>
    </a:lvl5pPr>
    <a:lvl6pPr indent="1143000" defTabSz="457200" latinLnBrk="0">
      <a:defRPr sz="2600">
        <a:latin typeface="+mn-lt"/>
        <a:ea typeface="+mn-ea"/>
        <a:cs typeface="+mn-cs"/>
        <a:sym typeface="Helvetica Neue"/>
      </a:defRPr>
    </a:lvl6pPr>
    <a:lvl7pPr indent="1371600" defTabSz="457200" latinLnBrk="0">
      <a:defRPr sz="2600">
        <a:latin typeface="+mn-lt"/>
        <a:ea typeface="+mn-ea"/>
        <a:cs typeface="+mn-cs"/>
        <a:sym typeface="Helvetica Neue"/>
      </a:defRPr>
    </a:lvl7pPr>
    <a:lvl8pPr indent="1600200" defTabSz="457200" latinLnBrk="0">
      <a:defRPr sz="2600">
        <a:latin typeface="+mn-lt"/>
        <a:ea typeface="+mn-ea"/>
        <a:cs typeface="+mn-cs"/>
        <a:sym typeface="Helvetica Neue"/>
      </a:defRPr>
    </a:lvl8pPr>
    <a:lvl9pPr indent="1828800" defTabSz="457200" latinLnBrk="0">
      <a:defRPr sz="26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10.xml.rels><?xml version="1.0" encoding="UTF-8" standalone="yes"?>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creativecommons.org/licenses/by-nc-sa/4.0/legalcode" TargetMode="Externa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9" name="Shape 6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</a:t>
            </a:r>
          </a:p>
          <a:p>
            <a:pPr marL="198437" indent="-198437">
              <a:buSzPct val="90000"/>
              <a:buChar char="•"/>
              <a:defRPr sz="3000"/>
            </a:pPr>
            <a:r>
              <a:t>Let’s get started.</a:t>
            </a:r>
          </a:p>
          <a:p>
            <a:pPr marL="198437" indent="-198437">
              <a:buSzPct val="90000"/>
              <a:buChar char="•"/>
              <a:defRPr sz="3000"/>
            </a:pPr>
            <a:r>
              <a:t>In this lesson, you'll learn about the origin of Swift and some of its basic syntax.</a:t>
            </a:r>
          </a:p>
          <a:p>
            <a:p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L550025A-en_WW App Development with Swift © 2017 Apple Inc. This work is licensed by Apple Inc. under the </a:t>
            </a:r>
            <a:r>
              <a:rPr u="sng">
                <a:hlinkClick r:id="rId3" invalidUrl="" action="" tgtFrame="" tooltip="" history="1" highlightClick="0" endSnd="0"/>
              </a:rPr>
              <a:t>Creative Commons Attribution-NonCommercial-ShareAlike 4.0 International</a:t>
            </a:r>
            <a:r>
              <a:t> license (</a:t>
            </a:r>
            <a:r>
              <a:rPr u="sng">
                <a:hlinkClick r:id="rId3" invalidUrl="" action="" tgtFrame="" tooltip="" history="1" highlightClick="0" endSnd="0"/>
              </a:rPr>
              <a:t>https://creativecommons.org/licenses/by-nc-sa/4.0/legalcode</a:t>
            </a:r>
            <a:r>
              <a:t>).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6" name="Shape 7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</a:t>
            </a:r>
          </a:p>
          <a:p>
            <a:pPr marL="198437" indent="-198437">
              <a:buSzPct val="90000"/>
              <a:buChar char="•"/>
              <a:defRPr sz="3000"/>
            </a:pPr>
            <a:r>
              <a:t>Swift was introduced at WWDC 2014 as a modern language for writing apps for iOS and macOS. </a:t>
            </a:r>
          </a:p>
          <a:p>
            <a:pPr marL="198437" indent="-198437">
              <a:buSzPct val="90000"/>
              <a:buChar char="•"/>
              <a:defRPr sz="3000"/>
            </a:pPr>
            <a:r>
              <a:t>It replaces Objective-C as the primary language for iOS and macOS. </a:t>
            </a:r>
          </a:p>
          <a:p>
            <a:pPr marL="198437" indent="-198437">
              <a:buSzPct val="90000"/>
              <a:buChar char="•"/>
              <a:defRPr sz="3000"/>
            </a:pPr>
            <a:r>
              <a:t>It’s easier than other languages to learn, read, write, and maintain applications.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5" name="Shape 8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</a:t>
            </a:r>
          </a:p>
          <a:p>
            <a:pPr marL="171979" indent="-171979">
              <a:buSzPct val="90000"/>
              <a:buChar char="•"/>
            </a:pPr>
            <a:r>
              <a:t>Swift is a modern language—it’s safe, fast, and expressive.</a:t>
            </a:r>
          </a:p>
          <a:p>
            <a:pPr/>
            <a:r>
              <a:t>Do</a:t>
            </a:r>
          </a:p>
          <a:p>
            <a:pPr marL="171979" indent="-171979">
              <a:buSzPct val="90000"/>
              <a:buChar char="•"/>
            </a:pPr>
            <a:r>
              <a:t>Explain the meaning of “safe,” “fast,” and “expressive.”</a:t>
            </a:r>
          </a:p>
          <a:p>
            <a:pPr marL="171979" indent="-171979">
              <a:buSzPct val="90000"/>
              <a:buChar char="•"/>
            </a:pPr>
            <a:r>
              <a:t>Explain the key features:</a:t>
            </a:r>
          </a:p>
          <a:p>
            <a:pPr lvl="1" marL="451379" indent="-171979">
              <a:buSzPct val="90000"/>
              <a:buChar char="•"/>
            </a:pPr>
            <a:r>
              <a:t>Clean syntax</a:t>
            </a:r>
          </a:p>
          <a:p>
            <a:pPr lvl="1" marL="451379" indent="-171979">
              <a:buSzPct val="90000"/>
              <a:buChar char="•"/>
            </a:pPr>
            <a:r>
              <a:t>Optionals</a:t>
            </a:r>
          </a:p>
          <a:p>
            <a:pPr lvl="1" marL="451379" indent="-171979">
              <a:buSzPct val="90000"/>
              <a:buChar char="•"/>
            </a:pPr>
            <a:r>
              <a:t>Type inference</a:t>
            </a:r>
          </a:p>
          <a:p>
            <a:pPr lvl="1" marL="451379" indent="-171979">
              <a:buSzPct val="90000"/>
              <a:buChar char="•"/>
            </a:pPr>
            <a:r>
              <a:t>Type safety</a:t>
            </a:r>
          </a:p>
          <a:p>
            <a:pPr lvl="1" marL="451379" indent="-171979">
              <a:buSzPct val="90000"/>
              <a:buChar char="•"/>
            </a:pPr>
            <a:r>
              <a:t>Automatic Reference Counting (ARC) for memory management</a:t>
            </a:r>
          </a:p>
          <a:p>
            <a:pPr lvl="1" marL="451379" indent="-171979">
              <a:buSzPct val="90000"/>
              <a:buChar char="•"/>
            </a:pPr>
            <a:r>
              <a:t>Tuples and multiple return values</a:t>
            </a:r>
          </a:p>
          <a:p>
            <a:pPr lvl="1" marL="451379" indent="-171979">
              <a:buSzPct val="90000"/>
              <a:buChar char="•"/>
            </a:pPr>
            <a:r>
              <a:t>Generics</a:t>
            </a:r>
          </a:p>
          <a:p>
            <a:pPr lvl="1" marL="451379" indent="-171979">
              <a:buSzPct val="90000"/>
              <a:buChar char="•"/>
            </a:pPr>
            <a:r>
              <a:t>Fast and concise iteration over collections</a:t>
            </a:r>
          </a:p>
          <a:p>
            <a:pPr lvl="1" marL="451379" indent="-171979">
              <a:buSzPct val="90000"/>
              <a:buChar char="•"/>
            </a:pPr>
            <a:r>
              <a:t>Structs that support methods, extensions, and protocols</a:t>
            </a:r>
          </a:p>
          <a:p>
            <a:pPr lvl="1" marL="451379" indent="-171979">
              <a:buSzPct val="90000"/>
              <a:buChar char="•"/>
            </a:pPr>
            <a:r>
              <a:t>Map, filter, reduce, and other functional programming patterns</a:t>
            </a:r>
          </a:p>
          <a:p>
            <a:pPr lvl="1" marL="451379" indent="-171979">
              <a:buSzPct val="90000"/>
              <a:buChar char="•"/>
            </a:pPr>
            <a:r>
              <a:t>Powerful error handling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7" name="Shape 9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000">
                <a:solidFill>
                  <a:srgbClr val="0096FF"/>
                </a:solidFill>
              </a:defRPr>
            </a:pPr>
            <a:r>
              <a:t>Say</a:t>
            </a:r>
          </a:p>
          <a:p>
            <a:pPr marL="198437" indent="-198437">
              <a:buSzPct val="90000"/>
              <a:buChar char="•"/>
              <a:defRPr sz="3000"/>
            </a:pPr>
            <a:r>
              <a:t>Swift was released as open source in December 2015.</a:t>
            </a:r>
          </a:p>
          <a:p>
            <a:pPr marL="198437" indent="-198437">
              <a:buSzPct val="90000"/>
              <a:buChar char="•"/>
              <a:defRPr sz="3000"/>
            </a:pPr>
            <a:r>
              <a:t>“Open source” means that there’s community input and support, it’s evolving and improving, and there’s support for more platforms over time.</a:t>
            </a:r>
          </a:p>
          <a:p>
            <a:pPr marL="198437" indent="-198437">
              <a:buSzPct val="90000"/>
              <a:buChar char="•"/>
              <a:defRPr sz="3000"/>
            </a:pPr>
            <a:r>
              <a:t>For more information, go to Swift.org.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6" name="Shape 10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000">
                <a:solidFill>
                  <a:srgbClr val="0096FF"/>
                </a:solidFill>
              </a:defRPr>
            </a:pPr>
            <a:r>
              <a:t>Do</a:t>
            </a:r>
          </a:p>
          <a:p>
            <a:pPr marL="198437" indent="-198437">
              <a:buSzPct val="90000"/>
              <a:buChar char="•"/>
              <a:defRPr sz="3000"/>
            </a:pPr>
            <a:r>
              <a:t>Describe the Swift file format (plain text, .swift file extension, one or more statements, and so on). </a:t>
            </a:r>
          </a:p>
          <a:p>
            <a:pPr marL="198437" indent="-198437">
              <a:buSzPct val="90000"/>
              <a:buChar char="•"/>
              <a:defRPr sz="3000"/>
            </a:pPr>
            <a:r>
              <a:t>Explain that there’s one file for code and definitions.</a:t>
            </a:r>
          </a:p>
          <a:p>
            <a:pPr marL="198437" indent="-198437">
              <a:buSzPct val="90000"/>
              <a:buChar char="•"/>
              <a:defRPr sz="3000"/>
            </a:pPr>
            <a:r>
              <a:t>Demonstrate how the simplest app to write is “Hello, world!”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6" name="Shape 11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000">
                <a:solidFill>
                  <a:srgbClr val="0096FF"/>
                </a:solidFill>
              </a:defRPr>
            </a:pPr>
            <a:r>
              <a:t>Say</a:t>
            </a:r>
          </a:p>
          <a:p>
            <a:pPr>
              <a:defRPr sz="3000"/>
            </a:pPr>
            <a:r>
              <a:t>Swift comes with the REPL (Read, Eval, Print Loop) tool to evaluate simple commands.</a:t>
            </a:r>
          </a:p>
          <a:p>
            <a:pPr>
              <a:defRPr sz="3000">
                <a:solidFill>
                  <a:srgbClr val="0096FF"/>
                </a:solidFill>
              </a:defRPr>
            </a:pPr>
            <a:r>
              <a:t>Do</a:t>
            </a:r>
          </a:p>
          <a:p>
            <a:pPr>
              <a:defRPr sz="3000"/>
            </a:pPr>
            <a:r>
              <a:t>Quickly demonstrate creating “Hello, world!” in Swift in Terminal. Students can follow along.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000">
                <a:solidFill>
                  <a:srgbClr val="0096FF"/>
                </a:solidFill>
              </a:defRPr>
            </a:pPr>
            <a:r>
              <a:t>Do</a:t>
            </a:r>
          </a:p>
          <a:p>
            <a:pPr marL="198437" indent="-198437">
              <a:buSzPct val="90000"/>
              <a:buChar char="•"/>
              <a:defRPr sz="3000"/>
            </a:pPr>
            <a:r>
              <a:t>Open PlaygroundDemo and describe the playground environment.</a:t>
            </a:r>
          </a:p>
          <a:p>
            <a:pPr marL="198437" indent="-198437">
              <a:buSzPct val="90000"/>
              <a:buChar char="•"/>
              <a:defRPr sz="3000"/>
            </a:pPr>
            <a:r>
              <a:t>Show the lower-left run button: Click and hold and show "run automatically" and "run manually.”</a:t>
            </a:r>
          </a:p>
          <a:p>
            <a:pPr marL="198437" indent="-198437">
              <a:buSzPct val="90000"/>
              <a:buChar char="•"/>
              <a:defRPr sz="3000"/>
            </a:pPr>
            <a:r>
              <a:t>Show the lower-left show/hide debug area.</a:t>
            </a:r>
          </a:p>
          <a:p>
            <a:pPr marL="198437" indent="-198437">
              <a:buSzPct val="90000"/>
              <a:buChar char="•"/>
              <a:defRPr sz="3000"/>
            </a:pPr>
            <a:r>
              <a:t>Show the right column output.</a:t>
            </a:r>
          </a:p>
          <a:p>
            <a:pPr>
              <a:defRPr sz="3000">
                <a:solidFill>
                  <a:srgbClr val="0096FF"/>
                </a:solidFill>
              </a:defRPr>
            </a:pPr>
            <a:r>
              <a:t>Say</a:t>
            </a:r>
          </a:p>
          <a:p>
            <a:pPr marL="198437" indent="-198437">
              <a:buSzPct val="90000"/>
              <a:buChar char="•"/>
              <a:defRPr sz="3000"/>
            </a:pPr>
            <a:r>
              <a:t>You can hover over output to see the eye icon inspector. </a:t>
            </a:r>
          </a:p>
          <a:p>
            <a:pPr indent="190500">
              <a:defRPr sz="3000"/>
            </a:pPr>
            <a:r>
              <a:t>[Click the eye for a popover with the output.]</a:t>
            </a:r>
          </a:p>
          <a:p>
            <a:pPr marL="198437" indent="-198437">
              <a:buSzPct val="90000"/>
              <a:buChar char="•"/>
              <a:defRPr sz="3000"/>
            </a:pPr>
            <a:r>
              <a:t>You can hover over output to see the square “Show Output Inline” inspector.</a:t>
            </a:r>
          </a:p>
          <a:p>
            <a:pPr>
              <a:defRPr sz="3000">
                <a:solidFill>
                  <a:srgbClr val="0096FF"/>
                </a:solidFill>
              </a:defRPr>
            </a:pPr>
            <a:r>
              <a:t>Do</a:t>
            </a:r>
          </a:p>
          <a:p>
            <a:pPr marL="198437" indent="-198437">
              <a:buSzPct val="90000"/>
              <a:buChar char="•"/>
              <a:defRPr sz="3000"/>
            </a:pPr>
            <a:r>
              <a:t>Show the attributes inspector “Show Timeline Checkbox.”</a:t>
            </a:r>
          </a:p>
          <a:p>
            <a:pPr marL="198437" indent="-198437">
              <a:buSzPct val="90000"/>
              <a:buChar char="•"/>
              <a:defRPr sz="3000"/>
            </a:pPr>
            <a:r>
              <a:t>Show moving the timeline.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6" name="Shape 13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000">
                <a:solidFill>
                  <a:srgbClr val="0096FF"/>
                </a:solidFill>
              </a:defRPr>
            </a:pPr>
            <a:r>
              <a:t>Do</a:t>
            </a:r>
          </a:p>
          <a:p>
            <a:pPr marL="198437" indent="-198437">
              <a:buSzPct val="90000"/>
              <a:buChar char="•"/>
              <a:defRPr sz="3000"/>
            </a:pPr>
            <a:r>
              <a:t>Present this as a group activity, with participants following along on their own computers.</a:t>
            </a:r>
          </a:p>
          <a:p>
            <a:pPr marL="198437" indent="-198437">
              <a:buSzPct val="90000"/>
              <a:buChar char="•"/>
              <a:defRPr sz="3000"/>
            </a:pPr>
            <a:r>
              <a:t>As you go through this procedure with the participants, discuss the autocomplete feature while you enter the print statement.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6" name="Shape 14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</a:t>
            </a:r>
          </a:p>
          <a:p>
            <a:pPr marL="171979" indent="-171979">
              <a:buSzPct val="90000"/>
              <a:buChar char="•"/>
            </a:pPr>
            <a:r>
              <a:t>Explain the two commenting methods.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creativecommons.org/licenses/by-nc-sa/4.0/legalcode" TargetMode="Externa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body" sz="quarter" idx="13"/>
          </p:nvPr>
        </p:nvSpPr>
        <p:spPr>
          <a:xfrm>
            <a:off x="214165" y="13373100"/>
            <a:ext cx="19291301" cy="228600"/>
          </a:xfrm>
          <a:prstGeom prst="rect">
            <a:avLst/>
          </a:prstGeom>
          <a:ln w="12700"/>
        </p:spPr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20" name="Shape 20"/>
          <p:cNvSpPr/>
          <p:nvPr>
            <p:ph type="body" sz="quarter" idx="14"/>
          </p:nvPr>
        </p:nvSpPr>
        <p:spPr>
          <a:xfrm>
            <a:off x="1143000" y="2057400"/>
            <a:ext cx="22098001" cy="1106120"/>
          </a:xfrm>
          <a:prstGeom prst="rect">
            <a:avLst/>
          </a:prstGeom>
          <a:ln w="12700"/>
        </p:spPr>
        <p:txBody>
          <a:bodyPr lIns="50800" tIns="50800" rIns="50800" bIns="50800">
            <a:spAutoFit/>
          </a:bodyPr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155700" y="0"/>
            <a:ext cx="22098000" cy="2057400"/>
          </a:xfrm>
          <a:prstGeom prst="rect">
            <a:avLst/>
          </a:prstGeom>
          <a:ln w="12700"/>
        </p:spPr>
        <p:txBody>
          <a:bodyPr lIns="50800" tIns="50800" rIns="50800" bIns="50800" anchor="b"/>
          <a:lstStyle>
            <a:lvl1pPr defTabSz="825500">
              <a:lnSpc>
                <a:spcPts val="7300"/>
              </a:lnSpc>
              <a:spcBef>
                <a:spcPts val="0"/>
              </a:spcBef>
              <a:defRPr b="1" spc="-136" sz="6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1143000" y="3911600"/>
            <a:ext cx="22098000" cy="9118600"/>
          </a:xfrm>
          <a:prstGeom prst="rect">
            <a:avLst/>
          </a:prstGeom>
          <a:ln w="12700"/>
        </p:spPr>
        <p:txBody>
          <a:bodyPr lIns="50800" tIns="50800" rIns="50800" bIns="50800"/>
          <a:lstStyle>
            <a:lvl1pPr marL="317500" indent="-317500" defTabSz="914400">
              <a:lnSpc>
                <a:spcPct val="100000"/>
              </a:lnSpc>
              <a:spcBef>
                <a:spcPts val="2800"/>
              </a:spcBef>
              <a:buSzPct val="90000"/>
              <a:buChar char="•"/>
              <a:defRPr spc="-48" sz="4800">
                <a:latin typeface="+mn-lt"/>
                <a:ea typeface="+mn-ea"/>
                <a:cs typeface="+mn-cs"/>
                <a:sym typeface="Helvetica Neue"/>
              </a:defRPr>
            </a:lvl1pPr>
            <a:lvl2pPr marL="635000" indent="-304800" defTabSz="914400">
              <a:lnSpc>
                <a:spcPct val="100000"/>
              </a:lnSpc>
              <a:spcBef>
                <a:spcPts val="2800"/>
              </a:spcBef>
              <a:buSzPct val="80000"/>
              <a:buChar char="-"/>
              <a:defRPr spc="-48" sz="4800">
                <a:latin typeface="+mn-lt"/>
                <a:ea typeface="+mn-ea"/>
                <a:cs typeface="+mn-cs"/>
                <a:sym typeface="Helvetica Neue"/>
              </a:defRPr>
            </a:lvl2pPr>
            <a:lvl3pPr marL="947419" indent="-299719" defTabSz="914400">
              <a:lnSpc>
                <a:spcPct val="100000"/>
              </a:lnSpc>
              <a:spcBef>
                <a:spcPts val="2800"/>
              </a:spcBef>
              <a:buSzPct val="80000"/>
              <a:buChar char="-"/>
              <a:defRPr spc="-48" sz="4800">
                <a:latin typeface="+mn-lt"/>
                <a:ea typeface="+mn-ea"/>
                <a:cs typeface="+mn-cs"/>
                <a:sym typeface="Helvetica Neue"/>
              </a:defRPr>
            </a:lvl3pPr>
            <a:lvl4pPr marL="1252219" indent="-287019" defTabSz="914400">
              <a:lnSpc>
                <a:spcPct val="100000"/>
              </a:lnSpc>
              <a:spcBef>
                <a:spcPts val="2800"/>
              </a:spcBef>
              <a:buSzPct val="80000"/>
              <a:buChar char="-"/>
              <a:defRPr spc="-48" sz="4800">
                <a:latin typeface="+mn-lt"/>
                <a:ea typeface="+mn-ea"/>
                <a:cs typeface="+mn-cs"/>
                <a:sym typeface="Helvetica Neue"/>
              </a:defRPr>
            </a:lvl4pPr>
            <a:lvl5pPr marL="1550669" indent="-280669" defTabSz="914400">
              <a:lnSpc>
                <a:spcPct val="100000"/>
              </a:lnSpc>
              <a:spcBef>
                <a:spcPts val="2800"/>
              </a:spcBef>
              <a:buSzPct val="80000"/>
              <a:buChar char="-"/>
              <a:defRPr spc="-48" sz="480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23963891" y="13042900"/>
            <a:ext cx="326137" cy="312167"/>
          </a:xfrm>
          <a:prstGeom prst="rect">
            <a:avLst/>
          </a:prstGeom>
          <a:ln w="12700"/>
        </p:spPr>
        <p:txBody>
          <a:bodyPr lIns="50800" tIns="50800" rIns="50800" bIns="50800"/>
          <a:lstStyle>
            <a:lvl1pPr algn="r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defTabSz="914400"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s-Only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body" sz="quarter" idx="13"/>
          </p:nvPr>
        </p:nvSpPr>
        <p:spPr>
          <a:xfrm>
            <a:off x="214165" y="13373100"/>
            <a:ext cx="19291301" cy="228600"/>
          </a:xfrm>
          <a:prstGeom prst="rect">
            <a:avLst/>
          </a:prstGeom>
          <a:ln w="12700"/>
        </p:spPr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31" name="Shape 31"/>
          <p:cNvSpPr/>
          <p:nvPr>
            <p:ph type="body" sz="quarter" idx="14"/>
          </p:nvPr>
        </p:nvSpPr>
        <p:spPr>
          <a:xfrm>
            <a:off x="1140172" y="2057400"/>
            <a:ext cx="22098001" cy="1106120"/>
          </a:xfrm>
          <a:prstGeom prst="rect">
            <a:avLst/>
          </a:prstGeom>
          <a:ln w="12700"/>
        </p:spPr>
        <p:txBody>
          <a:bodyPr lIns="50800" tIns="50800" rIns="50800" bIns="50800">
            <a:spAutoFit/>
          </a:bodyPr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32" name="Shape 32"/>
          <p:cNvSpPr/>
          <p:nvPr>
            <p:ph type="title"/>
          </p:nvPr>
        </p:nvSpPr>
        <p:spPr>
          <a:xfrm>
            <a:off x="1155700" y="0"/>
            <a:ext cx="22098000" cy="2057400"/>
          </a:xfrm>
          <a:prstGeom prst="rect">
            <a:avLst/>
          </a:prstGeom>
          <a:ln w="12700"/>
        </p:spPr>
        <p:txBody>
          <a:bodyPr lIns="50800" tIns="50800" rIns="50800" bIns="50800" anchor="b"/>
          <a:lstStyle>
            <a:lvl1pPr defTabSz="825500">
              <a:lnSpc>
                <a:spcPts val="7300"/>
              </a:lnSpc>
              <a:spcBef>
                <a:spcPts val="0"/>
              </a:spcBef>
              <a:defRPr b="1" spc="-136" sz="6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xfrm>
            <a:off x="23963891" y="13042900"/>
            <a:ext cx="326137" cy="312167"/>
          </a:xfrm>
          <a:prstGeom prst="rect">
            <a:avLst/>
          </a:prstGeom>
          <a:ln w="12700"/>
        </p:spPr>
        <p:txBody>
          <a:bodyPr lIns="50800" tIns="50800" rIns="50800" bIns="50800"/>
          <a:lstStyle>
            <a:lvl1pPr algn="r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defTabSz="914400"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body" sz="quarter" idx="13"/>
          </p:nvPr>
        </p:nvSpPr>
        <p:spPr>
          <a:xfrm>
            <a:off x="214165" y="13373100"/>
            <a:ext cx="19291301" cy="228600"/>
          </a:xfrm>
          <a:prstGeom prst="rect">
            <a:avLst/>
          </a:prstGeom>
          <a:ln w="12700"/>
        </p:spPr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xfrm>
            <a:off x="23963891" y="13042900"/>
            <a:ext cx="326137" cy="312167"/>
          </a:xfrm>
          <a:prstGeom prst="rect">
            <a:avLst/>
          </a:prstGeom>
          <a:ln w="12700"/>
        </p:spPr>
        <p:txBody>
          <a:bodyPr lIns="50800" tIns="50800" rIns="50800" bIns="50800"/>
          <a:lstStyle>
            <a:lvl1pPr algn="r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defTabSz="914400"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ubtopic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body" sz="quarter" idx="13"/>
          </p:nvPr>
        </p:nvSpPr>
        <p:spPr>
          <a:xfrm>
            <a:off x="214165" y="13373100"/>
            <a:ext cx="19291301" cy="228600"/>
          </a:xfrm>
          <a:prstGeom prst="rect">
            <a:avLst/>
          </a:prstGeom>
          <a:ln w="12700"/>
        </p:spPr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49" name="Shape 49"/>
          <p:cNvSpPr/>
          <p:nvPr>
            <p:ph type="title"/>
          </p:nvPr>
        </p:nvSpPr>
        <p:spPr>
          <a:xfrm>
            <a:off x="1143000" y="2743200"/>
            <a:ext cx="22098000" cy="8229600"/>
          </a:xfrm>
          <a:prstGeom prst="rect">
            <a:avLst/>
          </a:prstGeom>
          <a:ln w="12700"/>
        </p:spPr>
        <p:txBody>
          <a:bodyPr lIns="50800" tIns="50800" rIns="50800" bIns="50800" anchor="ctr"/>
          <a:lstStyle>
            <a:lvl1pPr defTabSz="914400">
              <a:lnSpc>
                <a:spcPts val="11200"/>
              </a:lnSpc>
              <a:spcBef>
                <a:spcPts val="0"/>
              </a:spcBef>
              <a:defRPr b="1" spc="-200"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xfrm>
            <a:off x="23963891" y="13042900"/>
            <a:ext cx="326137" cy="312167"/>
          </a:xfrm>
          <a:prstGeom prst="rect">
            <a:avLst/>
          </a:prstGeom>
          <a:ln w="12700"/>
        </p:spPr>
        <p:txBody>
          <a:bodyPr lIns="50800" tIns="50800" rIns="50800" bIns="50800"/>
          <a:lstStyle>
            <a:lvl1pPr algn="r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defTabSz="914400"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losing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6628320" y="12982076"/>
            <a:ext cx="11127360" cy="55346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3500" tIns="63500" rIns="63500" bIns="63500" anchor="ctr">
            <a:spAutoFit/>
          </a:bodyPr>
          <a:lstStyle/>
          <a:p>
            <a:pPr>
              <a:tabLst>
                <a:tab pos="1651000" algn="l"/>
              </a:tabLst>
              <a:defRPr sz="1500"/>
            </a:pPr>
            <a:r>
              <a:t>© 2017 Apple Inc. </a:t>
            </a:r>
          </a:p>
          <a:p>
            <a:pPr>
              <a:tabLst>
                <a:tab pos="1651000" algn="l"/>
              </a:tabLst>
              <a:defRPr sz="1500"/>
            </a:pPr>
            <a:r>
              <a:t>This work is licensed by Apple Inc. under the </a:t>
            </a:r>
            <a:r>
              <a:rPr>
                <a:hlinkClick r:id="rId2" invalidUrl="" action="" tgtFrame="" tooltip="" history="1" highlightClick="0" endSnd="0"/>
              </a:rPr>
              <a:t>Creative Commons Attribution-NonCommercial-ShareAlike 4.0 International</a:t>
            </a:r>
            <a:r>
              <a:t> license.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xfrm>
            <a:off x="23963891" y="13335000"/>
            <a:ext cx="326137" cy="312167"/>
          </a:xfrm>
          <a:prstGeom prst="rect">
            <a:avLst/>
          </a:prstGeom>
          <a:ln w="12700"/>
        </p:spPr>
        <p:txBody>
          <a:bodyPr lIns="50800" tIns="50800" rIns="50800" bIns="50800"/>
          <a:lstStyle>
            <a:lvl1pPr algn="r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defTabSz="914400"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B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body" idx="1"/>
          </p:nvPr>
        </p:nvSpPr>
        <p:spPr>
          <a:xfrm>
            <a:off x="1524000" y="604741"/>
            <a:ext cx="21336000" cy="1391426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7150" tIns="57150" rIns="57150" bIns="5715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1524000" y="762000"/>
            <a:ext cx="21336000" cy="140970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22776924" y="14414500"/>
            <a:ext cx="381204" cy="387070"/>
          </a:xfrm>
          <a:prstGeom prst="rect">
            <a:avLst/>
          </a:prstGeom>
          <a:ln w="25400">
            <a:miter lim="400000"/>
          </a:ln>
        </p:spPr>
        <p:txBody>
          <a:bodyPr wrap="none" lIns="57150" tIns="57150" rIns="57150" bIns="57150">
            <a:spAutoFit/>
          </a:bodyPr>
          <a:lstStyle>
            <a:lvl1pPr algn="l" defTabSz="822960">
              <a:lnSpc>
                <a:spcPct val="120000"/>
              </a:lnSpc>
              <a:spcBef>
                <a:spcPts val="1600"/>
              </a:spcBef>
              <a:defRPr sz="1800">
                <a:solidFill>
                  <a:srgbClr val="A6B0C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ransition xmlns:p14="http://schemas.microsoft.com/office/powerpoint/2010/main" spd="med" advClick="1"/>
  <p:txStyles>
    <p:titleStyle>
      <a:lvl1pPr marL="0" marR="0" indent="0" algn="l" defTabSz="822960" latinLnBrk="0">
        <a:lnSpc>
          <a:spcPts val="104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ln>
            <a:noFill/>
          </a:ln>
          <a:solidFill>
            <a:srgbClr val="FFFFFF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1pPr>
      <a:lvl2pPr marL="0" marR="0" indent="228600" algn="l" defTabSz="822960" latinLnBrk="0">
        <a:lnSpc>
          <a:spcPts val="104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ln>
            <a:noFill/>
          </a:ln>
          <a:solidFill>
            <a:srgbClr val="FFFFFF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2pPr>
      <a:lvl3pPr marL="0" marR="0" indent="457200" algn="l" defTabSz="822960" latinLnBrk="0">
        <a:lnSpc>
          <a:spcPts val="104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ln>
            <a:noFill/>
          </a:ln>
          <a:solidFill>
            <a:srgbClr val="FFFFFF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3pPr>
      <a:lvl4pPr marL="0" marR="0" indent="685800" algn="l" defTabSz="822960" latinLnBrk="0">
        <a:lnSpc>
          <a:spcPts val="104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ln>
            <a:noFill/>
          </a:ln>
          <a:solidFill>
            <a:srgbClr val="FFFFFF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4pPr>
      <a:lvl5pPr marL="0" marR="0" indent="914400" algn="l" defTabSz="822960" latinLnBrk="0">
        <a:lnSpc>
          <a:spcPts val="104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ln>
            <a:noFill/>
          </a:ln>
          <a:solidFill>
            <a:srgbClr val="FFFFFF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5pPr>
      <a:lvl6pPr marL="0" marR="0" indent="1143000" algn="l" defTabSz="822960" latinLnBrk="0">
        <a:lnSpc>
          <a:spcPts val="104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ln>
            <a:noFill/>
          </a:ln>
          <a:solidFill>
            <a:srgbClr val="FFFFFF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6pPr>
      <a:lvl7pPr marL="0" marR="0" indent="1371600" algn="l" defTabSz="822960" latinLnBrk="0">
        <a:lnSpc>
          <a:spcPts val="104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ln>
            <a:noFill/>
          </a:ln>
          <a:solidFill>
            <a:srgbClr val="FFFFFF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7pPr>
      <a:lvl8pPr marL="0" marR="0" indent="1600200" algn="l" defTabSz="822960" latinLnBrk="0">
        <a:lnSpc>
          <a:spcPts val="104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ln>
            <a:noFill/>
          </a:ln>
          <a:solidFill>
            <a:srgbClr val="FFFFFF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8pPr>
      <a:lvl9pPr marL="0" marR="0" indent="1828800" algn="l" defTabSz="822960" latinLnBrk="0">
        <a:lnSpc>
          <a:spcPts val="104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ln>
            <a:noFill/>
          </a:ln>
          <a:solidFill>
            <a:srgbClr val="FFFFFF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9pPr>
    </p:titleStyle>
    <p:bodyStyle>
      <a:lvl1pPr marL="0" marR="0" indent="0" algn="l" defTabSz="82296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FFFFFF"/>
          </a:solidFill>
          <a:uFillTx/>
          <a:latin typeface="Menlo"/>
          <a:ea typeface="Menlo"/>
          <a:cs typeface="Menlo"/>
          <a:sym typeface="Menlo"/>
        </a:defRPr>
      </a:lvl1pPr>
      <a:lvl2pPr marL="0" marR="0" indent="0" algn="l" defTabSz="82296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FFFFFF"/>
          </a:solidFill>
          <a:uFillTx/>
          <a:latin typeface="Menlo"/>
          <a:ea typeface="Menlo"/>
          <a:cs typeface="Menlo"/>
          <a:sym typeface="Menlo"/>
        </a:defRPr>
      </a:lvl2pPr>
      <a:lvl3pPr marL="0" marR="0" indent="0" algn="l" defTabSz="82296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FFFFFF"/>
          </a:solidFill>
          <a:uFillTx/>
          <a:latin typeface="Menlo"/>
          <a:ea typeface="Menlo"/>
          <a:cs typeface="Menlo"/>
          <a:sym typeface="Menlo"/>
        </a:defRPr>
      </a:lvl3pPr>
      <a:lvl4pPr marL="0" marR="0" indent="0" algn="l" defTabSz="82296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FFFFFF"/>
          </a:solidFill>
          <a:uFillTx/>
          <a:latin typeface="Menlo"/>
          <a:ea typeface="Menlo"/>
          <a:cs typeface="Menlo"/>
          <a:sym typeface="Menlo"/>
        </a:defRPr>
      </a:lvl4pPr>
      <a:lvl5pPr marL="0" marR="0" indent="0" algn="l" defTabSz="82296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FFFFFF"/>
          </a:solidFill>
          <a:uFillTx/>
          <a:latin typeface="Menlo"/>
          <a:ea typeface="Menlo"/>
          <a:cs typeface="Menlo"/>
          <a:sym typeface="Menlo"/>
        </a:defRPr>
      </a:lvl5pPr>
      <a:lvl6pPr marL="0" marR="0" indent="1143000" algn="l" defTabSz="82296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FFFFFF"/>
          </a:solidFill>
          <a:uFillTx/>
          <a:latin typeface="Menlo"/>
          <a:ea typeface="Menlo"/>
          <a:cs typeface="Menlo"/>
          <a:sym typeface="Menlo"/>
        </a:defRPr>
      </a:lvl6pPr>
      <a:lvl7pPr marL="0" marR="0" indent="1371600" algn="l" defTabSz="82296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FFFFFF"/>
          </a:solidFill>
          <a:uFillTx/>
          <a:latin typeface="Menlo"/>
          <a:ea typeface="Menlo"/>
          <a:cs typeface="Menlo"/>
          <a:sym typeface="Menlo"/>
        </a:defRPr>
      </a:lvl7pPr>
      <a:lvl8pPr marL="0" marR="0" indent="1600200" algn="l" defTabSz="82296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FFFFFF"/>
          </a:solidFill>
          <a:uFillTx/>
          <a:latin typeface="Menlo"/>
          <a:ea typeface="Menlo"/>
          <a:cs typeface="Menlo"/>
          <a:sym typeface="Menlo"/>
        </a:defRPr>
      </a:lvl8pPr>
      <a:lvl9pPr marL="0" marR="0" indent="1828800" algn="l" defTabSz="82296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FFFFFF"/>
          </a:solidFill>
          <a:uFillTx/>
          <a:latin typeface="Menlo"/>
          <a:ea typeface="Menlo"/>
          <a:cs typeface="Menlo"/>
          <a:sym typeface="Menlo"/>
        </a:defRPr>
      </a:lvl9pPr>
    </p:bodyStyle>
    <p:otherStyle>
      <a:lvl1pPr marL="0" marR="0" indent="0" algn="l" defTabSz="822960" latinLnBrk="0">
        <a:lnSpc>
          <a:spcPct val="12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1pPr>
      <a:lvl2pPr marL="0" marR="0" indent="228600" algn="l" defTabSz="822960" latinLnBrk="0">
        <a:lnSpc>
          <a:spcPct val="12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2pPr>
      <a:lvl3pPr marL="0" marR="0" indent="457200" algn="l" defTabSz="822960" latinLnBrk="0">
        <a:lnSpc>
          <a:spcPct val="12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3pPr>
      <a:lvl4pPr marL="0" marR="0" indent="685800" algn="l" defTabSz="822960" latinLnBrk="0">
        <a:lnSpc>
          <a:spcPct val="12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4pPr>
      <a:lvl5pPr marL="0" marR="0" indent="914400" algn="l" defTabSz="822960" latinLnBrk="0">
        <a:lnSpc>
          <a:spcPct val="12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5pPr>
      <a:lvl6pPr marL="0" marR="0" indent="1143000" algn="l" defTabSz="822960" latinLnBrk="0">
        <a:lnSpc>
          <a:spcPct val="12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6pPr>
      <a:lvl7pPr marL="0" marR="0" indent="1371600" algn="l" defTabSz="822960" latinLnBrk="0">
        <a:lnSpc>
          <a:spcPct val="12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7pPr>
      <a:lvl8pPr marL="0" marR="0" indent="1600200" algn="l" defTabSz="822960" latinLnBrk="0">
        <a:lnSpc>
          <a:spcPct val="12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8pPr>
      <a:lvl9pPr marL="0" marR="0" indent="1828800" algn="l" defTabSz="822960" latinLnBrk="0">
        <a:lnSpc>
          <a:spcPct val="12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25500">
              <a:lnSpc>
                <a:spcPct val="100000"/>
              </a:lnSpc>
            </a:pPr>
            <a:r>
              <a:t>Unit 1—Lesson 1:</a:t>
            </a:r>
          </a:p>
          <a:p>
            <a:pPr defTabSz="825500">
              <a:lnSpc>
                <a:spcPct val="100000"/>
              </a:lnSpc>
            </a:pPr>
            <a:r>
              <a:t>Introduction to Swift and Playgrounds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39" name="Shape 139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Unit 1—Lesson 1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Open and complete the exercises in </a:t>
            </a:r>
            <a:r>
              <a:rPr>
                <a:latin typeface="Menlo"/>
                <a:ea typeface="Menlo"/>
                <a:cs typeface="Menlo"/>
                <a:sym typeface="Menlo"/>
              </a:rPr>
              <a:t>Lab - Introduction.playground</a:t>
            </a:r>
          </a:p>
        </p:txBody>
      </p:sp>
      <p:grpSp>
        <p:nvGrpSpPr>
          <p:cNvPr id="144" name="Group 144"/>
          <p:cNvGrpSpPr/>
          <p:nvPr/>
        </p:nvGrpSpPr>
        <p:grpSpPr>
          <a:xfrm>
            <a:off x="21551900" y="1297017"/>
            <a:ext cx="1524001" cy="1524001"/>
            <a:chOff x="0" y="0"/>
            <a:chExt cx="1524000" cy="1524000"/>
          </a:xfrm>
        </p:grpSpPr>
        <p:sp>
          <p:nvSpPr>
            <p:cNvPr id="142" name="Shape 142"/>
            <p:cNvSpPr/>
            <p:nvPr/>
          </p:nvSpPr>
          <p:spPr>
            <a:xfrm>
              <a:off x="0" y="0"/>
              <a:ext cx="1524001" cy="1524001"/>
            </a:xfrm>
            <a:prstGeom prst="ellipse">
              <a:avLst/>
            </a:prstGeom>
            <a:gradFill flip="none" rotWithShape="1">
              <a:gsLst>
                <a:gs pos="0">
                  <a:srgbClr val="FE5F55"/>
                </a:gs>
                <a:gs pos="100000">
                  <a:srgbClr val="E4234A"/>
                </a:gs>
              </a:gsLst>
              <a:lin ang="5400000" scaled="0"/>
            </a:gradFill>
            <a:ln w="3810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800100">
                <a:spcBef>
                  <a:spcPts val="3000"/>
                </a:spcBef>
                <a:defRPr sz="45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pic>
          <p:nvPicPr>
            <p:cNvPr id="143" name="pasted-imag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30261" y="411519"/>
              <a:ext cx="663478" cy="7009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72" name="Shape 72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73" name="Shape 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little history</a:t>
            </a:r>
          </a:p>
        </p:txBody>
      </p:sp>
      <p:pic>
        <p:nvPicPr>
          <p:cNvPr id="74" name="Swift.org_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53450" y="4064000"/>
            <a:ext cx="7302500" cy="7302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79" name="Shape 79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80" name="Shape 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modern language</a:t>
            </a:r>
          </a:p>
        </p:txBody>
      </p:sp>
      <p:sp>
        <p:nvSpPr>
          <p:cNvPr id="81" name="Shape 81"/>
          <p:cNvSpPr/>
          <p:nvPr/>
        </p:nvSpPr>
        <p:spPr>
          <a:xfrm>
            <a:off x="5231894" y="5863618"/>
            <a:ext cx="2868545" cy="2868545"/>
          </a:xfrm>
          <a:prstGeom prst="roundRect">
            <a:avLst>
              <a:gd name="adj" fmla="val 15000"/>
            </a:avLst>
          </a:prstGeom>
          <a:ln w="635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3500" tIns="63500" rIns="63500" bIns="63500" anchor="ctr"/>
          <a:lstStyle/>
          <a:p>
            <a:pPr/>
            <a:r>
              <a:t>SAFE</a:t>
            </a:r>
          </a:p>
        </p:txBody>
      </p:sp>
      <p:sp>
        <p:nvSpPr>
          <p:cNvPr id="82" name="Shape 82"/>
          <p:cNvSpPr/>
          <p:nvPr/>
        </p:nvSpPr>
        <p:spPr>
          <a:xfrm>
            <a:off x="10757727" y="5990618"/>
            <a:ext cx="2868545" cy="2868545"/>
          </a:xfrm>
          <a:prstGeom prst="roundRect">
            <a:avLst>
              <a:gd name="adj" fmla="val 15000"/>
            </a:avLst>
          </a:prstGeom>
          <a:ln w="635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3500" tIns="63500" rIns="63500" bIns="63500" anchor="ctr"/>
          <a:lstStyle/>
          <a:p>
            <a:pPr/>
            <a:r>
              <a:t>FAST</a:t>
            </a:r>
          </a:p>
        </p:txBody>
      </p:sp>
      <p:sp>
        <p:nvSpPr>
          <p:cNvPr id="83" name="Shape 83"/>
          <p:cNvSpPr/>
          <p:nvPr/>
        </p:nvSpPr>
        <p:spPr>
          <a:xfrm>
            <a:off x="16283561" y="5990618"/>
            <a:ext cx="2868544" cy="2868545"/>
          </a:xfrm>
          <a:prstGeom prst="roundRect">
            <a:avLst>
              <a:gd name="adj" fmla="val 15000"/>
            </a:avLst>
          </a:prstGeom>
          <a:ln w="635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3500" tIns="63500" rIns="63500" bIns="63500" anchor="ctr"/>
          <a:lstStyle/>
          <a:p>
            <a:pPr/>
            <a:r>
              <a:t>EXPRESSIVE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88" name="Shape 88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89" name="Shape 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safe language</a:t>
            </a:r>
          </a:p>
        </p:txBody>
      </p:sp>
      <p:sp>
        <p:nvSpPr>
          <p:cNvPr id="90" name="Shape 9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Explicit object “types”</a:t>
            </a:r>
          </a:p>
          <a:p>
            <a:pPr/>
            <a:r>
              <a:t>Type inference</a:t>
            </a:r>
          </a:p>
          <a:p>
            <a:pPr/>
            <a:r>
              <a:t>Optionals</a:t>
            </a:r>
          </a:p>
          <a:p>
            <a:pPr/>
            <a:r>
              <a:t>Error handling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93" name="Shape 93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94" name="Shape 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Open Source</a:t>
            </a:r>
          </a:p>
        </p:txBody>
      </p:sp>
      <p:pic>
        <p:nvPicPr>
          <p:cNvPr id="95" name="swift.org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01073" y="3877928"/>
            <a:ext cx="14181854" cy="91394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00" name="Shape 100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01" name="Shape 1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Hello, world</a:t>
            </a:r>
          </a:p>
        </p:txBody>
      </p:sp>
      <p:pic>
        <p:nvPicPr>
          <p:cNvPr id="102" name="swift-source_Ico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625914" y="5090993"/>
            <a:ext cx="5582839" cy="5582839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Shape 103"/>
          <p:cNvSpPr/>
          <p:nvPr/>
        </p:nvSpPr>
        <p:spPr>
          <a:xfrm>
            <a:off x="16552040" y="10426847"/>
            <a:ext cx="3730586" cy="94221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/>
            </a:lvl1pPr>
          </a:lstStyle>
          <a:p>
            <a:pPr/>
            <a:r>
              <a:t>main.swift</a:t>
            </a:r>
          </a:p>
        </p:txBody>
      </p:sp>
      <p:sp>
        <p:nvSpPr>
          <p:cNvPr id="104" name="Shape 104"/>
          <p:cNvSpPr/>
          <p:nvPr/>
        </p:nvSpPr>
        <p:spPr>
          <a:xfrm>
            <a:off x="1339230" y="7404099"/>
            <a:ext cx="7077647" cy="6223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 defTabSz="800100">
              <a:spcBef>
                <a:spcPts val="3000"/>
              </a:spcBef>
              <a:defRPr sz="42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>
              <a:defRPr sz="45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sz="4200">
                <a:latin typeface="Menlo"/>
                <a:ea typeface="Menlo"/>
                <a:cs typeface="Menlo"/>
                <a:sym typeface="Menlo"/>
              </a:rPr>
              <a:t>print("Hello, world!")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09" name="Shape 109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10" name="Shape 1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Hello, world</a:t>
            </a:r>
          </a:p>
        </p:txBody>
      </p:sp>
      <p:sp>
        <p:nvSpPr>
          <p:cNvPr id="111" name="Shape 1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820615" indent="-820615">
              <a:buSzPct val="100000"/>
              <a:buAutoNum type="arabicPeriod" startAt="1"/>
            </a:pPr>
            <a:r>
              <a:t>Open Terminal</a:t>
            </a:r>
          </a:p>
          <a:p>
            <a:pPr marL="820615" indent="-820615">
              <a:buSzPct val="100000"/>
              <a:buAutoNum type="arabicPeriod" startAt="1"/>
            </a:pPr>
            <a:r>
              <a:t>Type </a:t>
            </a:r>
            <a:r>
              <a:rPr spc="-42" sz="4200">
                <a:latin typeface="Menlo"/>
                <a:ea typeface="Menlo"/>
                <a:cs typeface="Menlo"/>
                <a:sym typeface="Menlo"/>
              </a:rPr>
              <a:t>swift</a:t>
            </a:r>
            <a:r>
              <a:t> and press Enter</a:t>
            </a:r>
          </a:p>
          <a:p>
            <a:pPr marL="820615" indent="-820615">
              <a:buSzPct val="100000"/>
              <a:buAutoNum type="arabicPeriod" startAt="1"/>
            </a:pPr>
            <a:r>
              <a:t>Type </a:t>
            </a:r>
            <a:r>
              <a:rPr spc="-42" sz="4200">
                <a:latin typeface="Menlo"/>
                <a:ea typeface="Menlo"/>
                <a:cs typeface="Menlo"/>
                <a:sym typeface="Menlo"/>
              </a:rPr>
              <a:t>print("Hello, world!")</a:t>
            </a:r>
            <a:r>
              <a:t> and press Return</a:t>
            </a:r>
          </a:p>
          <a:p>
            <a:pPr marL="820615" indent="-820615">
              <a:buSzPct val="100000"/>
              <a:buAutoNum type="arabicPeriod" startAt="1"/>
            </a:pPr>
            <a:r>
              <a:t>Type </a:t>
            </a:r>
            <a:r>
              <a:rPr spc="-42" sz="4200">
                <a:latin typeface="Menlo"/>
                <a:ea typeface="Menlo"/>
                <a:cs typeface="Menlo"/>
                <a:sym typeface="Menlo"/>
              </a:rPr>
              <a:t>quit</a:t>
            </a:r>
            <a:r>
              <a:t> and press Return</a:t>
            </a:r>
          </a:p>
          <a:p>
            <a:pPr marL="820615" indent="-820615">
              <a:buSzPct val="100000"/>
              <a:buAutoNum type="arabicPeriod" startAt="1"/>
            </a:pPr>
            <a:r>
              <a:t>Quit Terminal</a:t>
            </a:r>
          </a:p>
        </p:txBody>
      </p:sp>
      <p:grpSp>
        <p:nvGrpSpPr>
          <p:cNvPr id="114" name="Group 114"/>
          <p:cNvGrpSpPr/>
          <p:nvPr/>
        </p:nvGrpSpPr>
        <p:grpSpPr>
          <a:xfrm>
            <a:off x="21551900" y="1306016"/>
            <a:ext cx="1524000" cy="1524001"/>
            <a:chOff x="0" y="0"/>
            <a:chExt cx="1523999" cy="1523999"/>
          </a:xfrm>
        </p:grpSpPr>
        <p:sp>
          <p:nvSpPr>
            <p:cNvPr id="112" name="Shape 112"/>
            <p:cNvSpPr/>
            <p:nvPr/>
          </p:nvSpPr>
          <p:spPr>
            <a:xfrm>
              <a:off x="0" y="0"/>
              <a:ext cx="1524000" cy="1524000"/>
            </a:xfrm>
            <a:prstGeom prst="ellipse">
              <a:avLst/>
            </a:prstGeom>
            <a:gradFill flip="none" rotWithShape="1">
              <a:gsLst>
                <a:gs pos="0">
                  <a:srgbClr val="0091FF"/>
                </a:gs>
                <a:gs pos="100000">
                  <a:srgbClr val="005BBE"/>
                </a:gs>
              </a:gsLst>
              <a:lin ang="5400000" scaled="0"/>
            </a:gradFill>
            <a:ln w="3810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63500" tIns="63500" rIns="63500" bIns="63500" numCol="1" anchor="ctr">
              <a:noAutofit/>
            </a:bodyPr>
            <a:lstStyle/>
            <a:p>
              <a:pPr/>
            </a:p>
          </p:txBody>
        </p:sp>
        <p:pic>
          <p:nvPicPr>
            <p:cNvPr id="113" name="pasted-imag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92884" y="392855"/>
              <a:ext cx="738230" cy="73829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19" name="Shape 119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20" name="Shape 1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Playgrounds</a:t>
            </a:r>
          </a:p>
        </p:txBody>
      </p:sp>
      <p:pic>
        <p:nvPicPr>
          <p:cNvPr id="121" name="Playground Exampl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16185" y="3856234"/>
            <a:ext cx="15151630" cy="918280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4" name="Group 124"/>
          <p:cNvGrpSpPr/>
          <p:nvPr/>
        </p:nvGrpSpPr>
        <p:grpSpPr>
          <a:xfrm>
            <a:off x="21551900" y="1306016"/>
            <a:ext cx="1524000" cy="1524001"/>
            <a:chOff x="0" y="0"/>
            <a:chExt cx="1523999" cy="1523999"/>
          </a:xfrm>
        </p:grpSpPr>
        <p:sp>
          <p:nvSpPr>
            <p:cNvPr id="122" name="Shape 122"/>
            <p:cNvSpPr/>
            <p:nvPr/>
          </p:nvSpPr>
          <p:spPr>
            <a:xfrm>
              <a:off x="0" y="0"/>
              <a:ext cx="1524000" cy="1524000"/>
            </a:xfrm>
            <a:prstGeom prst="ellipse">
              <a:avLst/>
            </a:prstGeom>
            <a:gradFill flip="none" rotWithShape="1">
              <a:gsLst>
                <a:gs pos="0">
                  <a:srgbClr val="0091FF"/>
                </a:gs>
                <a:gs pos="100000">
                  <a:srgbClr val="005BBE"/>
                </a:gs>
              </a:gsLst>
              <a:lin ang="5400000" scaled="0"/>
            </a:gradFill>
            <a:ln w="3810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63500" tIns="63500" rIns="63500" bIns="63500" numCol="1" anchor="ctr">
              <a:noAutofit/>
            </a:bodyPr>
            <a:lstStyle/>
            <a:p>
              <a:pPr/>
            </a:p>
          </p:txBody>
        </p:sp>
        <p:pic>
          <p:nvPicPr>
            <p:cNvPr id="123" name="pasted-image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92884" y="392855"/>
              <a:ext cx="738230" cy="73829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29" name="Shape 129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30" name="Shape 1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Hello, world</a:t>
            </a:r>
          </a:p>
        </p:txBody>
      </p:sp>
      <p:sp>
        <p:nvSpPr>
          <p:cNvPr id="131" name="Shape 13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820615" indent="-820615">
              <a:buSzPct val="100000"/>
              <a:buAutoNum type="arabicPeriod" startAt="1"/>
            </a:pPr>
            <a:r>
              <a:t>Open Xcode</a:t>
            </a:r>
          </a:p>
          <a:p>
            <a:pPr marL="820615" indent="-820615">
              <a:buSzPct val="100000"/>
              <a:buAutoNum type="arabicPeriod" startAt="1"/>
            </a:pPr>
            <a:r>
              <a:t>Choose File &gt; New &gt; Playground</a:t>
            </a:r>
          </a:p>
          <a:p>
            <a:pPr marL="820615" indent="-820615">
              <a:buSzPct val="100000"/>
              <a:buAutoNum type="arabicPeriod" startAt="1"/>
            </a:pPr>
            <a:r>
              <a:t>Name the playground “Hello, world!” and choose iOS for the platform</a:t>
            </a:r>
          </a:p>
          <a:p>
            <a:pPr marL="820615" indent="-820615">
              <a:buSzPct val="100000"/>
              <a:buAutoNum type="arabicPeriod" startAt="1"/>
            </a:pPr>
            <a:r>
              <a:t>Click Next and save the playground</a:t>
            </a:r>
          </a:p>
          <a:p>
            <a:pPr marL="820615" indent="-820615">
              <a:buSzPct val="100000"/>
              <a:buAutoNum type="arabicPeriod" startAt="1"/>
            </a:pPr>
            <a:r>
              <a:t>Add </a:t>
            </a:r>
            <a:r>
              <a:rPr spc="-42" sz="4200">
                <a:latin typeface="Menlo"/>
                <a:ea typeface="Menlo"/>
                <a:cs typeface="Menlo"/>
                <a:sym typeface="Menlo"/>
              </a:rPr>
              <a:t>print("Hello, world!")</a:t>
            </a:r>
          </a:p>
          <a:p>
            <a:pPr marL="820615" indent="-820615">
              <a:buSzPct val="100000"/>
              <a:buAutoNum type="arabicPeriod" startAt="1"/>
            </a:pPr>
            <a:r>
              <a:t>Replace </a:t>
            </a:r>
            <a:r>
              <a:rPr spc="-42" sz="4200">
                <a:latin typeface="Menlo"/>
                <a:ea typeface="Menlo"/>
                <a:cs typeface="Menlo"/>
                <a:sym typeface="Menlo"/>
              </a:rPr>
              <a:t>"Hello, world!"</a:t>
            </a:r>
            <a:r>
              <a:t> with </a:t>
            </a:r>
            <a:r>
              <a:rPr spc="-42" sz="4200">
                <a:latin typeface="Menlo"/>
                <a:ea typeface="Menlo"/>
                <a:cs typeface="Menlo"/>
                <a:sym typeface="Menlo"/>
              </a:rPr>
              <a:t>str</a:t>
            </a:r>
          </a:p>
        </p:txBody>
      </p:sp>
      <p:grpSp>
        <p:nvGrpSpPr>
          <p:cNvPr id="134" name="Group 134"/>
          <p:cNvGrpSpPr/>
          <p:nvPr/>
        </p:nvGrpSpPr>
        <p:grpSpPr>
          <a:xfrm>
            <a:off x="21551900" y="1306016"/>
            <a:ext cx="1524000" cy="1524001"/>
            <a:chOff x="0" y="0"/>
            <a:chExt cx="1523999" cy="1523999"/>
          </a:xfrm>
        </p:grpSpPr>
        <p:sp>
          <p:nvSpPr>
            <p:cNvPr id="132" name="Shape 132"/>
            <p:cNvSpPr/>
            <p:nvPr/>
          </p:nvSpPr>
          <p:spPr>
            <a:xfrm>
              <a:off x="0" y="0"/>
              <a:ext cx="1524000" cy="1524000"/>
            </a:xfrm>
            <a:prstGeom prst="ellipse">
              <a:avLst/>
            </a:prstGeom>
            <a:gradFill flip="none" rotWithShape="1">
              <a:gsLst>
                <a:gs pos="0">
                  <a:srgbClr val="0091FF"/>
                </a:gs>
                <a:gs pos="100000">
                  <a:srgbClr val="005BBE"/>
                </a:gs>
              </a:gsLst>
              <a:lin ang="5400000" scaled="0"/>
            </a:gradFill>
            <a:ln w="3810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63500" tIns="63500" rIns="63500" bIns="63500" numCol="1" anchor="ctr">
              <a:noAutofit/>
            </a:bodyPr>
            <a:lstStyle/>
            <a:p>
              <a:pPr/>
            </a:p>
          </p:txBody>
        </p:sp>
        <p:pic>
          <p:nvPicPr>
            <p:cNvPr id="133" name="pasted-imag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92884" y="392855"/>
              <a:ext cx="738230" cy="73829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62ACDB"/>
      </a:dk1>
      <a:lt1>
        <a:srgbClr val="FFFFFF"/>
      </a:lt1>
      <a:dk2>
        <a:srgbClr val="000000"/>
      </a:dk2>
      <a:lt2>
        <a:srgbClr val="BF832E"/>
      </a:lt2>
      <a:accent1>
        <a:srgbClr val="A8A8A8"/>
      </a:accent1>
      <a:accent2>
        <a:srgbClr val="E9E9E9"/>
      </a:accent2>
      <a:accent3>
        <a:srgbClr val="D3D3D3"/>
      </a:accent3>
      <a:accent4>
        <a:srgbClr val="BEBEBE"/>
      </a:accent4>
      <a:accent5>
        <a:srgbClr val="8C8C8C"/>
      </a:accent5>
      <a:accent6>
        <a:srgbClr val="666666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hueOff val="12187156"/>
            <a:satOff val="46781"/>
            <a:lumOff val="-37058"/>
          </a:schemeClr>
        </a:solid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63500" tIns="63500" rIns="63500" bIns="63500" numCol="1" spcCol="38100" rtlCol="0" anchor="ctr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2">
              <a:hueOff val="12187156"/>
              <a:satOff val="46781"/>
              <a:lumOff val="-37058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63500" tIns="63500" rIns="63500" bIns="63500" numCol="1" spcCol="38100" rtlCol="0" anchor="ctr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000000"/>
      </a:dk2>
      <a:lt2>
        <a:srgbClr val="BF832E"/>
      </a:lt2>
      <a:accent1>
        <a:srgbClr val="A8A8A8"/>
      </a:accent1>
      <a:accent2>
        <a:srgbClr val="E9E9E9"/>
      </a:accent2>
      <a:accent3>
        <a:srgbClr val="D3D3D3"/>
      </a:accent3>
      <a:accent4>
        <a:srgbClr val="BEBEBE"/>
      </a:accent4>
      <a:accent5>
        <a:srgbClr val="8C8C8C"/>
      </a:accent5>
      <a:accent6>
        <a:srgbClr val="666666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hueOff val="12187156"/>
            <a:satOff val="46781"/>
            <a:lumOff val="-37058"/>
          </a:schemeClr>
        </a:solid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63500" tIns="63500" rIns="63500" bIns="63500" numCol="1" spcCol="38100" rtlCol="0" anchor="ctr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2">
              <a:hueOff val="12187156"/>
              <a:satOff val="46781"/>
              <a:lumOff val="-37058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63500" tIns="63500" rIns="63500" bIns="63500" numCol="1" spcCol="38100" rtlCol="0" anchor="ctr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