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3429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685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0287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7145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057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24003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2743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249A10E0-B7A2-430E-B39D-6FC6B0B76B9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4D52"/>
              </a:solidFill>
              <a:prstDash val="solid"/>
              <a:miter lim="400000"/>
            </a:ln>
          </a:left>
          <a:right>
            <a:ln w="12700" cap="flat">
              <a:solidFill>
                <a:srgbClr val="454D52"/>
              </a:solidFill>
              <a:prstDash val="solid"/>
              <a:miter lim="400000"/>
            </a:ln>
          </a:right>
          <a:top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rgbClr val="454D5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11983198"/>
              <a:satOff val="16147"/>
              <a:lumOff val="-6858"/>
              <a:alpha val="25000"/>
            </a:schemeClr>
          </a:solidFill>
        </a:fill>
      </a:tcStyle>
    </a:wholeTbl>
    <a:band2H>
      <a:tcTxStyle b="def" i="def"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rgbClr val="A3BCCC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3BCCC"/>
              </a:solidFill>
              <a:prstDash val="solid"/>
              <a:miter lim="400000"/>
            </a:ln>
          </a:left>
          <a:right>
            <a:ln w="12700" cap="flat">
              <a:solidFill>
                <a:srgbClr val="A3BCCC"/>
              </a:solidFill>
              <a:prstDash val="solid"/>
              <a:miter lim="400000"/>
            </a:ln>
          </a:right>
          <a:top>
            <a:ln w="254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3BCCC"/>
              </a:solidFill>
              <a:prstDash val="solid"/>
              <a:miter lim="400000"/>
            </a:ln>
          </a:insideH>
          <a:insideV>
            <a:ln w="12700" cap="flat">
              <a:solidFill>
                <a:srgbClr val="A3BCCC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rgbClr val="A3BCCC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1pPr>
    <a:lvl2pPr indent="2286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2pPr>
    <a:lvl3pPr indent="4572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3pPr>
    <a:lvl4pPr indent="6858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4pPr>
    <a:lvl5pPr indent="9144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5pPr>
    <a:lvl6pPr indent="11430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6pPr>
    <a:lvl7pPr indent="13716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7pPr>
    <a:lvl8pPr indent="16002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8pPr>
    <a:lvl9pPr indent="18288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creativecommons.org/licenses/by-nc-sa/4.0/legalcode" TargetMode="Externa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" name="Shape 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spcBef>
                <a:spcPts val="1500"/>
              </a:spcBef>
              <a:buSzPct val="100000"/>
              <a:buChar char="•"/>
            </a:pPr>
            <a:r>
              <a:t>Because most programs don't just run linear code, we need functions.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Sometimes having the same names inside and when calling isn't so good.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It may be better to have different descriptive names for calling and implementing.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First is example of a function students have used that omitted the label.</a:t>
            </a:r>
          </a:p>
          <a:p>
            <a:pPr marL="228600" indent="-228600">
              <a:buSzPct val="100000"/>
              <a:buChar char="•"/>
            </a:pPr>
            <a:r>
              <a:t>The second example defines a function that omits the label for the first parameter.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Functions can have default values for parameters, and if so, you don't need to pass them.</a:t>
            </a:r>
          </a:p>
          <a:p>
            <a:pPr marL="228600" indent="-228600">
              <a:buSzPct val="100000"/>
              <a:buChar char="•"/>
            </a:pPr>
            <a:r>
              <a:t>Note that functions can have more than one parameter with a default value.</a:t>
            </a:r>
          </a:p>
          <a:p>
            <a:pPr marL="228600" indent="-228600">
              <a:buSzPct val="100000"/>
              <a:buChar char="•"/>
            </a:pPr>
            <a:r>
              <a:t>This is a tricky language feature; go to the documentation to see the full function.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Shape 1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sz="2600"/>
            </a:pPr>
            <a:r>
              <a:t>L550025A-en_WW App Development with Swift © 2017 Apple Inc. This work is licensed by Apple Inc. under the </a:t>
            </a:r>
            <a:r>
              <a:rPr u="sng">
                <a:hlinkClick r:id="rId3" invalidUrl="" action="" tgtFrame="" tooltip="" history="1" highlightClick="0" endSnd="0"/>
              </a:rPr>
              <a:t>Creative Commons Attribution-NonCommercial-ShareAlike 4.0 International</a:t>
            </a:r>
            <a:r>
              <a:t> license (</a:t>
            </a:r>
            <a:r>
              <a:rPr u="sng">
                <a:hlinkClick r:id="rId3" invalidUrl="" action="" tgtFrame="" tooltip="" history="1" highlightClick="0" endSnd="0"/>
              </a:rPr>
              <a:t>https://creativecommons.org/licenses/by-nc-sa/4.0/legalcode</a:t>
            </a:r>
            <a:r>
              <a:t>).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9" name="Shape 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spcBef>
                <a:spcPts val="1500"/>
              </a:spcBef>
              <a:buSzPct val="100000"/>
              <a:buChar char="•"/>
            </a:pPr>
            <a:r>
              <a:rPr>
                <a:latin typeface="Menlo"/>
                <a:ea typeface="Menlo"/>
                <a:cs typeface="Menlo"/>
                <a:sym typeface="Menlo"/>
              </a:rPr>
              <a:t>tieMyShoes()</a:t>
            </a:r>
            <a:r>
              <a:rPr sz="2900"/>
              <a:t>—</a:t>
            </a:r>
            <a:r>
              <a:t>No parameters required; shoes are always tied the same way.</a:t>
            </a:r>
          </a:p>
          <a:p>
            <a:pPr marL="228600" indent="-228600">
              <a:spcBef>
                <a:spcPts val="1500"/>
              </a:spcBef>
              <a:buSzPct val="100000"/>
              <a:buChar char="•"/>
            </a:pPr>
            <a:r>
              <a:rPr>
                <a:latin typeface="Menlo"/>
                <a:ea typeface="Menlo"/>
                <a:cs typeface="Menlo"/>
                <a:sym typeface="Menlo"/>
              </a:rPr>
              <a:t>makeBreakfast(food: ["eggs", “smoothie"])</a:t>
            </a:r>
            <a:r>
              <a:t>—Use parameters when you want to do the work differently at different times.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9" name="Shape 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</a:t>
            </a:r>
          </a:p>
          <a:p>
            <a:pPr marL="228600" indent="-228600">
              <a:buSzPct val="100000"/>
              <a:buChar char="•"/>
            </a:pPr>
            <a:r>
              <a:t>This slide shows the syntax for defining a function.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8" name="Shape 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</a:t>
            </a:r>
          </a:p>
          <a:p>
            <a:pPr marL="228600" indent="-228600">
              <a:buSzPct val="100000"/>
              <a:buChar char="•"/>
            </a:pPr>
            <a:r>
              <a:t>This slide shows an implementation and call of a function with no arguments and no return.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</a:t>
            </a:r>
          </a:p>
          <a:p>
            <a:pPr marL="228600" indent="-228600">
              <a:buSzPct val="100000"/>
              <a:buChar char="•"/>
            </a:pPr>
            <a:r>
              <a:t>This slide shows an implementation and call of function with a parameter.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This slide shows using more than one argument.</a:t>
            </a:r>
          </a:p>
          <a:p>
            <a:pPr marL="228600" indent="-228600">
              <a:buSzPct val="100000"/>
              <a:buChar char="•"/>
            </a:pPr>
            <a:r>
              <a:t>Properly named arguments help document the function (“self-documenting code”).</a:t>
            </a:r>
          </a:p>
          <a:p>
            <a:pPr marL="228600" indent="-228600">
              <a:buSzPct val="100000"/>
              <a:buChar char="•"/>
            </a:pPr>
            <a:r>
              <a:t>Note that named arguments must be passed in name order.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</a:t>
            </a:r>
          </a:p>
          <a:p>
            <a:pPr marL="228600" indent="-228600">
              <a:buSzPct val="100000"/>
              <a:buChar char="•"/>
            </a:pPr>
            <a:r>
              <a:t>Talk about functions returning a result.</a:t>
            </a:r>
          </a:p>
          <a:p>
            <a:pPr marL="228600" indent="-228600">
              <a:buSzPct val="100000"/>
              <a:buChar char="•"/>
            </a:pPr>
            <a:r>
              <a:t>Click to highlight </a:t>
            </a:r>
            <a:r>
              <a:rPr>
                <a:latin typeface="Menlo"/>
                <a:ea typeface="Menlo"/>
                <a:cs typeface="Menlo"/>
                <a:sym typeface="Menlo"/>
              </a:rPr>
              <a:t>-&gt; Int</a:t>
            </a:r>
            <a:r>
              <a:t> to show the return type.</a:t>
            </a:r>
          </a:p>
          <a:p>
            <a:pPr marL="228600" indent="-228600">
              <a:buSzPct val="100000"/>
              <a:buChar char="•"/>
            </a:pPr>
            <a:r>
              <a:t>Click to highlight </a:t>
            </a:r>
            <a:r>
              <a:rPr>
                <a:latin typeface="Menlo"/>
                <a:ea typeface="Menlo"/>
                <a:cs typeface="Menlo"/>
                <a:sym typeface="Menlo"/>
              </a:rPr>
              <a:t>return result</a:t>
            </a:r>
            <a:r>
              <a:t> to show how the function returns the result.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</a:t>
            </a:r>
          </a:p>
          <a:p>
            <a:pPr marL="228600" indent="-228600">
              <a:buSzPct val="100000"/>
              <a:buChar char="•"/>
            </a:pPr>
            <a:r>
              <a:t>Click to display capturing the return value, then printing it.</a:t>
            </a:r>
          </a:p>
          <a:p>
            <a:pPr marL="228600" indent="-228600">
              <a:buSzPct val="100000"/>
              <a:buChar char="•"/>
            </a:pPr>
            <a:r>
              <a:t>Click again to display calling the function in String interpolation.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Commonly use the same label internally and externally.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creativecommons.org/licenses/by-nc-sa/4.0/legalcode" TargetMode="Externa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body" sz="quarter" idx="13"/>
          </p:nvPr>
        </p:nvSpPr>
        <p:spPr>
          <a:xfrm>
            <a:off x="214165" y="13373100"/>
            <a:ext cx="19291301" cy="228600"/>
          </a:xfrm>
          <a:prstGeom prst="rect">
            <a:avLst/>
          </a:prstGeom>
          <a:ln w="12700"/>
        </p:spPr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0" name="Shape 20"/>
          <p:cNvSpPr/>
          <p:nvPr>
            <p:ph type="body" sz="quarter" idx="14"/>
          </p:nvPr>
        </p:nvSpPr>
        <p:spPr>
          <a:xfrm>
            <a:off x="1143000" y="2057400"/>
            <a:ext cx="22098001" cy="1106120"/>
          </a:xfrm>
          <a:prstGeom prst="rect">
            <a:avLst/>
          </a:prstGeom>
          <a:ln w="12700"/>
        </p:spPr>
        <p:txBody>
          <a:bodyPr lIns="50800" tIns="50800" rIns="50800" bIns="50800">
            <a:spAutoFit/>
          </a:bodyPr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155700" y="0"/>
            <a:ext cx="22098000" cy="2057400"/>
          </a:xfrm>
          <a:prstGeom prst="rect">
            <a:avLst/>
          </a:prstGeom>
          <a:ln w="12700"/>
        </p:spPr>
        <p:txBody>
          <a:bodyPr lIns="50800" tIns="50800" rIns="50800" bIns="50800" anchor="b"/>
          <a:lstStyle>
            <a:lvl1pPr defTabSz="825500">
              <a:lnSpc>
                <a:spcPts val="7300"/>
              </a:lnSpc>
              <a:spcBef>
                <a:spcPts val="0"/>
              </a:spcBef>
              <a:defRPr b="1"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143000" y="3911600"/>
            <a:ext cx="22098000" cy="9118600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marL="317500" indent="-317500" defTabSz="914400">
              <a:lnSpc>
                <a:spcPct val="100000"/>
              </a:lnSpc>
              <a:spcBef>
                <a:spcPts val="2800"/>
              </a:spcBef>
              <a:buSzPct val="90000"/>
              <a:buChar char="•"/>
              <a:defRPr spc="-48" sz="4800">
                <a:latin typeface="+mn-lt"/>
                <a:ea typeface="+mn-ea"/>
                <a:cs typeface="+mn-cs"/>
                <a:sym typeface="Helvetica Neue"/>
              </a:defRPr>
            </a:lvl1pPr>
            <a:lvl2pPr marL="635000" indent="-304800" defTabSz="914400">
              <a:lnSpc>
                <a:spcPct val="100000"/>
              </a:lnSpc>
              <a:spcBef>
                <a:spcPts val="2800"/>
              </a:spcBef>
              <a:buSzPct val="80000"/>
              <a:buChar char="-"/>
              <a:defRPr spc="-48" sz="4800">
                <a:latin typeface="+mn-lt"/>
                <a:ea typeface="+mn-ea"/>
                <a:cs typeface="+mn-cs"/>
                <a:sym typeface="Helvetica Neue"/>
              </a:defRPr>
            </a:lvl2pPr>
            <a:lvl3pPr marL="947419" indent="-299719" defTabSz="914400">
              <a:lnSpc>
                <a:spcPct val="100000"/>
              </a:lnSpc>
              <a:spcBef>
                <a:spcPts val="2800"/>
              </a:spcBef>
              <a:buSzPct val="80000"/>
              <a:buChar char="-"/>
              <a:defRPr spc="-48" sz="4800">
                <a:latin typeface="+mn-lt"/>
                <a:ea typeface="+mn-ea"/>
                <a:cs typeface="+mn-cs"/>
                <a:sym typeface="Helvetica Neue"/>
              </a:defRPr>
            </a:lvl3pPr>
            <a:lvl4pPr marL="1252219" indent="-287019" defTabSz="914400">
              <a:lnSpc>
                <a:spcPct val="100000"/>
              </a:lnSpc>
              <a:spcBef>
                <a:spcPts val="2800"/>
              </a:spcBef>
              <a:buSzPct val="80000"/>
              <a:buChar char="-"/>
              <a:defRPr spc="-48" sz="4800">
                <a:latin typeface="+mn-lt"/>
                <a:ea typeface="+mn-ea"/>
                <a:cs typeface="+mn-cs"/>
                <a:sym typeface="Helvetica Neue"/>
              </a:defRPr>
            </a:lvl4pPr>
            <a:lvl5pPr marL="1550669" indent="-280669" defTabSz="914400">
              <a:lnSpc>
                <a:spcPct val="100000"/>
              </a:lnSpc>
              <a:spcBef>
                <a:spcPts val="2800"/>
              </a:spcBef>
              <a:buSzPct val="80000"/>
              <a:buChar char="-"/>
              <a:defRPr spc="-48" sz="48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23963891" y="130429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s-Only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body" sz="quarter" idx="13"/>
          </p:nvPr>
        </p:nvSpPr>
        <p:spPr>
          <a:xfrm>
            <a:off x="214165" y="13373100"/>
            <a:ext cx="19291301" cy="228600"/>
          </a:xfrm>
          <a:prstGeom prst="rect">
            <a:avLst/>
          </a:prstGeom>
          <a:ln w="12700"/>
        </p:spPr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31" name="Shape 31"/>
          <p:cNvSpPr/>
          <p:nvPr>
            <p:ph type="body" sz="quarter" idx="14"/>
          </p:nvPr>
        </p:nvSpPr>
        <p:spPr>
          <a:xfrm>
            <a:off x="1140172" y="2057400"/>
            <a:ext cx="22098001" cy="1106120"/>
          </a:xfrm>
          <a:prstGeom prst="rect">
            <a:avLst/>
          </a:prstGeom>
          <a:ln w="12700"/>
        </p:spPr>
        <p:txBody>
          <a:bodyPr lIns="50800" tIns="50800" rIns="50800" bIns="50800">
            <a:spAutoFit/>
          </a:bodyPr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1155700" y="0"/>
            <a:ext cx="22098000" cy="2057400"/>
          </a:xfrm>
          <a:prstGeom prst="rect">
            <a:avLst/>
          </a:prstGeom>
          <a:ln w="12700"/>
        </p:spPr>
        <p:txBody>
          <a:bodyPr lIns="50800" tIns="50800" rIns="50800" bIns="50800" anchor="b"/>
          <a:lstStyle>
            <a:lvl1pPr defTabSz="825500">
              <a:lnSpc>
                <a:spcPts val="7300"/>
              </a:lnSpc>
              <a:spcBef>
                <a:spcPts val="0"/>
              </a:spcBef>
              <a:defRPr b="1"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xfrm>
            <a:off x="23963891" y="130429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body" sz="quarter" idx="13"/>
          </p:nvPr>
        </p:nvSpPr>
        <p:spPr>
          <a:xfrm>
            <a:off x="214165" y="13373100"/>
            <a:ext cx="19291301" cy="228600"/>
          </a:xfrm>
          <a:prstGeom prst="rect">
            <a:avLst/>
          </a:prstGeom>
          <a:ln w="12700"/>
        </p:spPr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xfrm>
            <a:off x="23963891" y="130429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ubtopic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body" sz="quarter" idx="13"/>
          </p:nvPr>
        </p:nvSpPr>
        <p:spPr>
          <a:xfrm>
            <a:off x="214165" y="13373100"/>
            <a:ext cx="19291301" cy="228600"/>
          </a:xfrm>
          <a:prstGeom prst="rect">
            <a:avLst/>
          </a:prstGeom>
          <a:ln w="12700"/>
        </p:spPr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49" name="Shape 49"/>
          <p:cNvSpPr/>
          <p:nvPr>
            <p:ph type="title"/>
          </p:nvPr>
        </p:nvSpPr>
        <p:spPr>
          <a:xfrm>
            <a:off x="1143000" y="2743200"/>
            <a:ext cx="22098000" cy="8229600"/>
          </a:xfrm>
          <a:prstGeom prst="rect">
            <a:avLst/>
          </a:prstGeom>
          <a:ln w="12700"/>
        </p:spPr>
        <p:txBody>
          <a:bodyPr lIns="50800" tIns="50800" rIns="50800" bIns="50800" anchor="ctr"/>
          <a:lstStyle>
            <a:lvl1pPr defTabSz="914400">
              <a:lnSpc>
                <a:spcPts val="11200"/>
              </a:lnSpc>
              <a:spcBef>
                <a:spcPts val="0"/>
              </a:spcBef>
              <a:defRPr b="1" spc="-200"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xfrm>
            <a:off x="23963891" y="130429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losing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6628320" y="12982076"/>
            <a:ext cx="11127360" cy="55346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3500" tIns="63500" rIns="63500" bIns="63500" anchor="ctr">
            <a:spAutoFit/>
          </a:bodyPr>
          <a:lstStyle/>
          <a:p>
            <a:pPr>
              <a:tabLst>
                <a:tab pos="1651000" algn="l"/>
              </a:tabLst>
              <a:defRPr sz="1500"/>
            </a:pPr>
            <a:r>
              <a:t>© 2017 Apple Inc. </a:t>
            </a:r>
          </a:p>
          <a:p>
            <a:pPr>
              <a:tabLst>
                <a:tab pos="1651000" algn="l"/>
              </a:tabLst>
              <a:defRPr sz="1500"/>
            </a:pPr>
            <a:r>
              <a:t>This work is licensed by Apple Inc. under the </a:t>
            </a:r>
            <a:r>
              <a:rPr>
                <a:hlinkClick r:id="rId2" invalidUrl="" action="" tgtFrame="" tooltip="" history="1" highlightClick="0" endSnd="0"/>
              </a:rPr>
              <a:t>Creative Commons Attribution-NonCommercial-ShareAlike 4.0 International</a:t>
            </a:r>
            <a:r>
              <a:t> license.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xfrm>
            <a:off x="23963891" y="133350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1524000" y="604741"/>
            <a:ext cx="21336000" cy="139142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7150" tIns="57150" rIns="57150" bIns="5715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524000" y="762000"/>
            <a:ext cx="21336000" cy="14097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22776924" y="14414500"/>
            <a:ext cx="381204" cy="387070"/>
          </a:xfrm>
          <a:prstGeom prst="rect">
            <a:avLst/>
          </a:prstGeom>
          <a:ln w="25400">
            <a:miter lim="400000"/>
          </a:ln>
        </p:spPr>
        <p:txBody>
          <a:bodyPr wrap="none" lIns="57150" tIns="57150" rIns="57150" bIns="57150">
            <a:spAutoFit/>
          </a:bodyPr>
          <a:lstStyle>
            <a:lvl1pPr algn="l" defTabSz="822960">
              <a:lnSpc>
                <a:spcPct val="120000"/>
              </a:lnSpc>
              <a:spcBef>
                <a:spcPts val="1600"/>
              </a:spcBef>
              <a:defRPr sz="1800">
                <a:solidFill>
                  <a:srgbClr val="A6B0C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1pPr>
      <a:lvl2pPr marL="0" marR="0" indent="2286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2pPr>
      <a:lvl3pPr marL="0" marR="0" indent="4572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3pPr>
      <a:lvl4pPr marL="0" marR="0" indent="6858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4pPr>
      <a:lvl5pPr marL="0" marR="0" indent="9144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5pPr>
      <a:lvl6pPr marL="0" marR="0" indent="11430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6pPr>
      <a:lvl7pPr marL="0" marR="0" indent="13716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7pPr>
      <a:lvl8pPr marL="0" marR="0" indent="16002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8pPr>
      <a:lvl9pPr marL="0" marR="0" indent="18288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9pPr>
    </p:titleStyle>
    <p:bodyStyle>
      <a:lvl1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1pPr>
      <a:lvl2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2pPr>
      <a:lvl3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3pPr>
      <a:lvl4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4pPr>
      <a:lvl5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5pPr>
      <a:lvl6pPr marL="0" marR="0" indent="114300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6pPr>
      <a:lvl7pPr marL="0" marR="0" indent="137160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7pPr>
      <a:lvl8pPr marL="0" marR="0" indent="160020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8pPr>
      <a:lvl9pPr marL="0" marR="0" indent="182880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9pPr>
    </p:bodyStyle>
    <p:otherStyle>
      <a:lvl1pPr marL="0" marR="0" indent="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2286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4572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6858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9144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1430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3716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6002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8288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 2—Lesson 2:</a:t>
            </a:r>
          </a:p>
          <a:p>
            <a:pPr/>
            <a:r>
              <a:t>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51" name="Shape 151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Argument labels</a:t>
            </a:r>
          </a:p>
        </p:txBody>
      </p:sp>
      <p:sp>
        <p:nvSpPr>
          <p:cNvPr id="153" name="Shape 153"/>
          <p:cNvSpPr/>
          <p:nvPr/>
        </p:nvSpPr>
        <p:spPr>
          <a:xfrm>
            <a:off x="761516" y="3898900"/>
            <a:ext cx="22860968" cy="3531208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func</a:t>
            </a:r>
            <a:r>
              <a:t> sayHello(to: </a:t>
            </a:r>
            <a:r>
              <a:rPr>
                <a:solidFill>
                  <a:srgbClr val="6CCE66"/>
                </a:solidFill>
              </a:rPr>
              <a:t>String</a:t>
            </a:r>
            <a:r>
              <a:t>, and: </a:t>
            </a:r>
            <a:r>
              <a:rPr>
                <a:solidFill>
                  <a:srgbClr val="6CCE66"/>
                </a:solidFill>
              </a:rPr>
              <a:t>String</a:t>
            </a:r>
            <a:r>
              <a:t>)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"Hello </a:t>
            </a:r>
            <a:r>
              <a:t>\</a:t>
            </a:r>
            <a:r>
              <a:rPr>
                <a:solidFill>
                  <a:srgbClr val="F95B57"/>
                </a:solidFill>
              </a:rPr>
              <a:t>(</a:t>
            </a:r>
            <a:r>
              <a:t>to</a:t>
            </a:r>
            <a:r>
              <a:rPr>
                <a:solidFill>
                  <a:srgbClr val="F95B57"/>
                </a:solidFill>
              </a:rPr>
              <a:t>) and </a:t>
            </a:r>
            <a:r>
              <a:t>\</a:t>
            </a:r>
            <a:r>
              <a:rPr>
                <a:solidFill>
                  <a:srgbClr val="F95B57"/>
                </a:solidFill>
              </a:rPr>
              <a:t>(</a:t>
            </a:r>
            <a:r>
              <a:t>and</a:t>
            </a:r>
            <a:r>
              <a:rPr>
                <a:solidFill>
                  <a:srgbClr val="F95B57"/>
                </a:solidFill>
              </a:rPr>
              <a:t>)"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sayHello</a:t>
            </a:r>
            <a:r>
              <a:t>(to: </a:t>
            </a:r>
            <a:r>
              <a:rPr>
                <a:solidFill>
                  <a:srgbClr val="F95B57"/>
                </a:solidFill>
              </a:rPr>
              <a:t>"Luke"</a:t>
            </a:r>
            <a:r>
              <a:t>, and: </a:t>
            </a:r>
            <a:r>
              <a:rPr>
                <a:solidFill>
                  <a:srgbClr val="F95B57"/>
                </a:solidFill>
              </a:rPr>
              <a:t>"Dave"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59" name="Shape 159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External names</a:t>
            </a:r>
          </a:p>
        </p:txBody>
      </p:sp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Argument labels</a:t>
            </a:r>
          </a:p>
        </p:txBody>
      </p:sp>
      <p:sp>
        <p:nvSpPr>
          <p:cNvPr id="161" name="Shape 161"/>
          <p:cNvSpPr/>
          <p:nvPr/>
        </p:nvSpPr>
        <p:spPr>
          <a:xfrm>
            <a:off x="761516" y="3898900"/>
            <a:ext cx="22860968" cy="3558518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func</a:t>
            </a:r>
            <a:r>
              <a:t> sayHello(to person: </a:t>
            </a:r>
            <a:r>
              <a:rPr>
                <a:solidFill>
                  <a:srgbClr val="6CCE66"/>
                </a:solidFill>
              </a:rPr>
              <a:t>String</a:t>
            </a:r>
            <a:r>
              <a:t>, and anotherPerson: </a:t>
            </a:r>
            <a:r>
              <a:rPr>
                <a:solidFill>
                  <a:srgbClr val="6CCE66"/>
                </a:solidFill>
              </a:rPr>
              <a:t>String</a:t>
            </a:r>
            <a:r>
              <a:t>)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"Hello </a:t>
            </a:r>
            <a:r>
              <a:t>\</a:t>
            </a:r>
            <a:r>
              <a:rPr>
                <a:solidFill>
                  <a:srgbClr val="F95B57"/>
                </a:solidFill>
              </a:rPr>
              <a:t>(</a:t>
            </a:r>
            <a:r>
              <a:t>person</a:t>
            </a:r>
            <a:r>
              <a:rPr>
                <a:solidFill>
                  <a:srgbClr val="F95B57"/>
                </a:solidFill>
              </a:rPr>
              <a:t>) and </a:t>
            </a:r>
            <a:r>
              <a:t>\</a:t>
            </a:r>
            <a:r>
              <a:rPr>
                <a:solidFill>
                  <a:srgbClr val="F95B57"/>
                </a:solidFill>
              </a:rPr>
              <a:t>(</a:t>
            </a:r>
            <a:r>
              <a:t>anotherPerson</a:t>
            </a:r>
            <a:r>
              <a:rPr>
                <a:solidFill>
                  <a:srgbClr val="F95B57"/>
                </a:solidFill>
              </a:rPr>
              <a:t>)"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sayHello</a:t>
            </a:r>
            <a:r>
              <a:t>(to: </a:t>
            </a:r>
            <a:r>
              <a:rPr>
                <a:solidFill>
                  <a:srgbClr val="F95B57"/>
                </a:solidFill>
              </a:rPr>
              <a:t>"Luke"</a:t>
            </a:r>
            <a:r>
              <a:t>, and: </a:t>
            </a:r>
            <a:r>
              <a:rPr>
                <a:solidFill>
                  <a:srgbClr val="F95B57"/>
                </a:solidFill>
              </a:rPr>
              <a:t>"Dave"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67" name="Shape 167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Omitting labels</a:t>
            </a:r>
          </a:p>
        </p:txBody>
      </p:sp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Argument labels</a:t>
            </a:r>
          </a:p>
        </p:txBody>
      </p:sp>
      <p:sp>
        <p:nvSpPr>
          <p:cNvPr id="169" name="Shape 169"/>
          <p:cNvSpPr/>
          <p:nvPr/>
        </p:nvSpPr>
        <p:spPr>
          <a:xfrm>
            <a:off x="761516" y="3898900"/>
            <a:ext cx="22860968" cy="89776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70" name="Shape 170"/>
          <p:cNvSpPr/>
          <p:nvPr/>
        </p:nvSpPr>
        <p:spPr>
          <a:xfrm>
            <a:off x="761517" y="5674258"/>
            <a:ext cx="22860968" cy="3713338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71" name="Shape 171"/>
          <p:cNvSpPr/>
          <p:nvPr/>
        </p:nvSpPr>
        <p:spPr>
          <a:xfrm>
            <a:off x="3186004" y="5957305"/>
            <a:ext cx="362164" cy="581066"/>
          </a:xfrm>
          <a:prstGeom prst="rect">
            <a:avLst/>
          </a:prstGeom>
          <a:solidFill>
            <a:srgbClr val="34435A"/>
          </a:solidFill>
          <a:ln w="12700">
            <a:solidFill>
              <a:srgbClr val="505A7A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"Hello, world!"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func</a:t>
            </a:r>
            <a:r>
              <a:t> add(_ firstNumber: </a:t>
            </a:r>
            <a:r>
              <a:rPr>
                <a:solidFill>
                  <a:srgbClr val="6CCE66"/>
                </a:solidFill>
              </a:rPr>
              <a:t>Int</a:t>
            </a:r>
            <a:r>
              <a:t>, to secondNumber: </a:t>
            </a:r>
            <a:r>
              <a:rPr>
                <a:solidFill>
                  <a:srgbClr val="6CCE66"/>
                </a:solidFill>
              </a:rPr>
              <a:t>Int</a:t>
            </a:r>
            <a:r>
              <a:t>) -&gt; </a:t>
            </a:r>
            <a:r>
              <a:rPr>
                <a:solidFill>
                  <a:srgbClr val="6CCE66"/>
                </a:solidFill>
              </a:rPr>
              <a:t>Int</a:t>
            </a:r>
            <a:r>
              <a:t>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DCCCC"/>
                </a:solidFill>
              </a:rPr>
              <a:t>return</a:t>
            </a:r>
            <a:r>
              <a:t> firstNumber + secondNumber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total = </a:t>
            </a:r>
            <a:r>
              <a:rPr>
                <a:solidFill>
                  <a:srgbClr val="6CCE66"/>
                </a:solidFill>
              </a:rPr>
              <a:t>add</a:t>
            </a:r>
            <a:r>
              <a:t>(14, to: 6)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77" name="Shape 177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78" name="Shape 178"/>
          <p:cNvSpPr/>
          <p:nvPr/>
        </p:nvSpPr>
        <p:spPr>
          <a:xfrm>
            <a:off x="761517" y="8450031"/>
            <a:ext cx="22860968" cy="1396126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79" name="Shape 179"/>
          <p:cNvSpPr/>
          <p:nvPr/>
        </p:nvSpPr>
        <p:spPr>
          <a:xfrm>
            <a:off x="761516" y="3898900"/>
            <a:ext cx="22860968" cy="4228705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80" name="Shape 180"/>
          <p:cNvSpPr/>
          <p:nvPr/>
        </p:nvSpPr>
        <p:spPr>
          <a:xfrm>
            <a:off x="10749453" y="4011713"/>
            <a:ext cx="812447" cy="658913"/>
          </a:xfrm>
          <a:prstGeom prst="rect">
            <a:avLst/>
          </a:prstGeom>
          <a:solidFill>
            <a:srgbClr val="34435A"/>
          </a:solidFill>
          <a:ln w="12700">
            <a:solidFill>
              <a:srgbClr val="505A7A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Default parameter values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func</a:t>
            </a:r>
            <a:r>
              <a:t> display(teamName: </a:t>
            </a:r>
            <a:r>
              <a:rPr>
                <a:solidFill>
                  <a:srgbClr val="6CCE66"/>
                </a:solidFill>
              </a:rPr>
              <a:t>String</a:t>
            </a:r>
            <a:r>
              <a:t>, score: </a:t>
            </a:r>
            <a:r>
              <a:rPr>
                <a:solidFill>
                  <a:srgbClr val="6CCE66"/>
                </a:solidFill>
              </a:rPr>
              <a:t>Int</a:t>
            </a:r>
            <a:r>
              <a:t> = 0)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</a:t>
            </a:r>
            <a:r>
              <a:t>\</a:t>
            </a:r>
            <a:r>
              <a:rPr>
                <a:solidFill>
                  <a:srgbClr val="F95B57"/>
                </a:solidFill>
              </a:rPr>
              <a:t>(teamName): </a:t>
            </a:r>
            <a:r>
              <a:t>\</a:t>
            </a:r>
            <a:r>
              <a:rPr>
                <a:solidFill>
                  <a:srgbClr val="F95B57"/>
                </a:solidFill>
              </a:rPr>
              <a:t>(score)"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display(teamName: </a:t>
            </a:r>
            <a:r>
              <a:rPr>
                <a:solidFill>
                  <a:srgbClr val="F95B57"/>
                </a:solidFill>
              </a:rPr>
              <a:t>"Wombats"</a:t>
            </a:r>
            <a:r>
              <a:t>, score: 100)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display(teamName: </a:t>
            </a:r>
            <a:r>
              <a:rPr>
                <a:solidFill>
                  <a:srgbClr val="F95B57"/>
                </a:solidFill>
              </a:rPr>
              <a:t>"Wombats"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Wombats: 100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Wombats: 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87" name="Shape 187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Lab-Functions</a:t>
            </a:r>
          </a:p>
        </p:txBody>
      </p:sp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 2—Lesson 2</a:t>
            </a:r>
          </a:p>
        </p:txBody>
      </p:sp>
      <p:sp>
        <p:nvSpPr>
          <p:cNvPr id="189" name="Shape 1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Open and complete the exercises in </a:t>
            </a:r>
            <a:r>
              <a:rPr>
                <a:latin typeface="Menlo"/>
                <a:ea typeface="Menlo"/>
                <a:cs typeface="Menlo"/>
                <a:sym typeface="Menlo"/>
              </a:rPr>
              <a:t>Lab - Functions.playground</a:t>
            </a:r>
          </a:p>
        </p:txBody>
      </p:sp>
      <p:grpSp>
        <p:nvGrpSpPr>
          <p:cNvPr id="192" name="Group 192"/>
          <p:cNvGrpSpPr/>
          <p:nvPr/>
        </p:nvGrpSpPr>
        <p:grpSpPr>
          <a:xfrm>
            <a:off x="21551900" y="1297017"/>
            <a:ext cx="1524001" cy="1524001"/>
            <a:chOff x="0" y="0"/>
            <a:chExt cx="1524000" cy="1524000"/>
          </a:xfrm>
        </p:grpSpPr>
        <p:sp>
          <p:nvSpPr>
            <p:cNvPr id="190" name="Shape 190"/>
            <p:cNvSpPr/>
            <p:nvPr/>
          </p:nvSpPr>
          <p:spPr>
            <a:xfrm>
              <a:off x="0" y="0"/>
              <a:ext cx="1524001" cy="1524001"/>
            </a:xfrm>
            <a:prstGeom prst="ellipse">
              <a:avLst/>
            </a:prstGeom>
            <a:gradFill flip="none" rotWithShape="1">
              <a:gsLst>
                <a:gs pos="0">
                  <a:srgbClr val="FE5F55"/>
                </a:gs>
                <a:gs pos="100000">
                  <a:srgbClr val="E4234A"/>
                </a:gs>
              </a:gsLst>
              <a:lin ang="5400000" scaled="0"/>
            </a:gradFill>
            <a:ln w="381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800100">
                <a:spcBef>
                  <a:spcPts val="3000"/>
                </a:spcBef>
                <a:defRPr sz="45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pic>
          <p:nvPicPr>
            <p:cNvPr id="191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30261" y="411519"/>
              <a:ext cx="663478" cy="7009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73" name="Shape 73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74" name="Shape 74"/>
          <p:cNvSpPr/>
          <p:nvPr/>
        </p:nvSpPr>
        <p:spPr>
          <a:xfrm>
            <a:off x="761517" y="3898900"/>
            <a:ext cx="22860968" cy="820928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75" name="Shape 75"/>
          <p:cNvSpPr/>
          <p:nvPr/>
        </p:nvSpPr>
        <p:spPr>
          <a:xfrm>
            <a:off x="761517" y="5216626"/>
            <a:ext cx="22860968" cy="820930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tieMyShoes</a:t>
            </a:r>
            <a:r>
              <a:t>()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makeBreakfast</a:t>
            </a:r>
            <a:r>
              <a:t>(food: </a:t>
            </a:r>
            <a:r>
              <a:rPr>
                <a:solidFill>
                  <a:srgbClr val="F95B57"/>
                </a:solidFill>
              </a:rPr>
              <a:t>"scrambled eggs"</a:t>
            </a:r>
            <a:r>
              <a:t>, drink: </a:t>
            </a:r>
            <a:r>
              <a:rPr>
                <a:solidFill>
                  <a:srgbClr val="F95B57"/>
                </a:solidFill>
              </a:rPr>
              <a:t>"orange juice"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82" name="Shape 82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Defining a function</a:t>
            </a:r>
          </a:p>
        </p:txBody>
      </p:sp>
      <p:sp>
        <p:nvSpPr>
          <p:cNvPr id="83" name="Shape 83"/>
          <p:cNvSpPr/>
          <p:nvPr/>
        </p:nvSpPr>
        <p:spPr>
          <a:xfrm>
            <a:off x="761517" y="10345316"/>
            <a:ext cx="22860968" cy="80010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84" name="Shape 84"/>
          <p:cNvSpPr/>
          <p:nvPr/>
        </p:nvSpPr>
        <p:spPr>
          <a:xfrm>
            <a:off x="761517" y="6461676"/>
            <a:ext cx="22860968" cy="3592219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85" name="Shape 85"/>
          <p:cNvSpPr/>
          <p:nvPr/>
        </p:nvSpPr>
        <p:spPr>
          <a:xfrm>
            <a:off x="761516" y="3898900"/>
            <a:ext cx="22860968" cy="2262799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func</a:t>
            </a:r>
            <a:r>
              <a:t> </a:t>
            </a:r>
            <a:r>
              <a:rPr i="1"/>
              <a:t>functionName</a:t>
            </a:r>
            <a:r>
              <a:t> (</a:t>
            </a:r>
            <a:r>
              <a:rPr i="1"/>
              <a:t>parameters</a:t>
            </a:r>
            <a:r>
              <a:t>) -&gt; </a:t>
            </a:r>
            <a:r>
              <a:rPr i="1"/>
              <a:t>ReturnType</a:t>
            </a:r>
            <a:r>
              <a:t>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979BB2"/>
                </a:solidFill>
              </a:rPr>
              <a:t>// Body of the function</a:t>
            </a:r>
            <a:endParaRPr>
              <a:solidFill>
                <a:srgbClr val="979BB2"/>
              </a:solidFill>
            </a:endParaR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func</a:t>
            </a:r>
            <a:r>
              <a:t> displayPi()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"3.1415926535"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displayPi</a:t>
            </a:r>
            <a:r>
              <a:t>()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3.1415926535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92" name="Shape 92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93" name="Shape 93"/>
          <p:cNvSpPr/>
          <p:nvPr/>
        </p:nvSpPr>
        <p:spPr>
          <a:xfrm>
            <a:off x="761517" y="7795357"/>
            <a:ext cx="22860968" cy="80010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94" name="Shape 94"/>
          <p:cNvSpPr/>
          <p:nvPr/>
        </p:nvSpPr>
        <p:spPr>
          <a:xfrm>
            <a:off x="761517" y="3898900"/>
            <a:ext cx="22860968" cy="3592218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95" name="Shape 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func</a:t>
            </a:r>
            <a:r>
              <a:t> displayPi()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"3.1415926535"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displayPi</a:t>
            </a:r>
            <a:r>
              <a:t>()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3.1415926535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01" name="Shape 101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02" name="Shape 102"/>
          <p:cNvSpPr/>
          <p:nvPr/>
        </p:nvSpPr>
        <p:spPr>
          <a:xfrm>
            <a:off x="761517" y="8388832"/>
            <a:ext cx="22860968" cy="80010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03" name="Shape 1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Parameters</a:t>
            </a:r>
          </a:p>
        </p:txBody>
      </p:sp>
      <p:sp>
        <p:nvSpPr>
          <p:cNvPr id="104" name="Shape 104"/>
          <p:cNvSpPr/>
          <p:nvPr/>
        </p:nvSpPr>
        <p:spPr>
          <a:xfrm>
            <a:off x="761516" y="3898900"/>
            <a:ext cx="22860968" cy="414280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func</a:t>
            </a:r>
            <a:r>
              <a:t> triple(value: </a:t>
            </a:r>
            <a:r>
              <a:rPr>
                <a:solidFill>
                  <a:srgbClr val="6CCE66"/>
                </a:solidFill>
              </a:rPr>
              <a:t>Int</a:t>
            </a:r>
            <a:r>
              <a:t>)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let</a:t>
            </a:r>
            <a:r>
              <a:t> result = value * 3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"If you multiply </a:t>
            </a:r>
            <a:r>
              <a:t>\</a:t>
            </a:r>
            <a:r>
              <a:rPr>
                <a:solidFill>
                  <a:srgbClr val="F95B57"/>
                </a:solidFill>
              </a:rPr>
              <a:t>(</a:t>
            </a:r>
            <a:r>
              <a:rPr>
                <a:solidFill>
                  <a:srgbClr val="6CCE66"/>
                </a:solidFill>
              </a:rPr>
              <a:t>value</a:t>
            </a:r>
            <a:r>
              <a:rPr>
                <a:solidFill>
                  <a:srgbClr val="F95B57"/>
                </a:solidFill>
              </a:rPr>
              <a:t>) by 3, you'll get </a:t>
            </a:r>
            <a:r>
              <a:t>\</a:t>
            </a:r>
            <a:r>
              <a:rPr>
                <a:solidFill>
                  <a:srgbClr val="F95B57"/>
                </a:solidFill>
              </a:rPr>
              <a:t>(</a:t>
            </a:r>
            <a:r>
              <a:rPr>
                <a:solidFill>
                  <a:srgbClr val="6CCE66"/>
                </a:solidFill>
              </a:rPr>
              <a:t>result</a:t>
            </a:r>
            <a:r>
              <a:rPr>
                <a:solidFill>
                  <a:srgbClr val="F95B57"/>
                </a:solidFill>
              </a:rPr>
              <a:t>)."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triple</a:t>
            </a:r>
            <a:r>
              <a:t>(value: 10)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If you multiply 10 by 3, you'll get 30.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10" name="Shape 110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Multiple parameters</a:t>
            </a:r>
          </a:p>
        </p:txBody>
      </p:sp>
      <p:sp>
        <p:nvSpPr>
          <p:cNvPr id="111" name="Shape 111"/>
          <p:cNvSpPr/>
          <p:nvPr/>
        </p:nvSpPr>
        <p:spPr>
          <a:xfrm>
            <a:off x="761517" y="8421723"/>
            <a:ext cx="22860968" cy="80010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Parameters</a:t>
            </a:r>
          </a:p>
        </p:txBody>
      </p:sp>
      <p:sp>
        <p:nvSpPr>
          <p:cNvPr id="113" name="Shape 113"/>
          <p:cNvSpPr/>
          <p:nvPr/>
        </p:nvSpPr>
        <p:spPr>
          <a:xfrm>
            <a:off x="761516" y="3898900"/>
            <a:ext cx="22860968" cy="4169239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func</a:t>
            </a:r>
            <a:r>
              <a:t> multiply(firstNumber: </a:t>
            </a:r>
            <a:r>
              <a:rPr>
                <a:solidFill>
                  <a:srgbClr val="6CCE66"/>
                </a:solidFill>
              </a:rPr>
              <a:t>Int</a:t>
            </a:r>
            <a:r>
              <a:t>, secondNumber: </a:t>
            </a:r>
            <a:r>
              <a:rPr>
                <a:solidFill>
                  <a:srgbClr val="6CCE66"/>
                </a:solidFill>
              </a:rPr>
              <a:t>Int</a:t>
            </a:r>
            <a:r>
              <a:t>)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let</a:t>
            </a:r>
            <a:r>
              <a:t> result = firstNumber * secondNumber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"The result is </a:t>
            </a:r>
            <a:r>
              <a:t>\</a:t>
            </a:r>
            <a:r>
              <a:rPr>
                <a:solidFill>
                  <a:srgbClr val="F95B57"/>
                </a:solidFill>
              </a:rPr>
              <a:t>(result)."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multiply</a:t>
            </a:r>
            <a:r>
              <a:t>(firstNumber: 10, secondNumber: 5)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The result is 50.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19" name="Shape 119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Return values</a:t>
            </a:r>
          </a:p>
        </p:txBody>
      </p:sp>
      <p:sp>
        <p:nvSpPr>
          <p:cNvPr id="121" name="Shape 121"/>
          <p:cNvSpPr/>
          <p:nvPr/>
        </p:nvSpPr>
        <p:spPr>
          <a:xfrm>
            <a:off x="761516" y="3898900"/>
            <a:ext cx="22860968" cy="2992677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22" name="Shape 122"/>
          <p:cNvSpPr/>
          <p:nvPr/>
        </p:nvSpPr>
        <p:spPr>
          <a:xfrm>
            <a:off x="12741607" y="4119378"/>
            <a:ext cx="1604012" cy="468821"/>
          </a:xfrm>
          <a:prstGeom prst="rect">
            <a:avLst/>
          </a:prstGeom>
          <a:solidFill>
            <a:srgbClr val="34435A"/>
          </a:solidFill>
          <a:ln w="12700">
            <a:solidFill>
              <a:srgbClr val="505A7A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23" name="Shape 123"/>
          <p:cNvSpPr/>
          <p:nvPr/>
        </p:nvSpPr>
        <p:spPr>
          <a:xfrm>
            <a:off x="1580670" y="5399715"/>
            <a:ext cx="3126461" cy="468821"/>
          </a:xfrm>
          <a:prstGeom prst="rect">
            <a:avLst/>
          </a:prstGeom>
          <a:solidFill>
            <a:srgbClr val="34435A"/>
          </a:solidFill>
          <a:ln w="12700">
            <a:solidFill>
              <a:srgbClr val="505A7A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func</a:t>
            </a:r>
            <a:r>
              <a:t> multiply(firstNumber: </a:t>
            </a:r>
            <a:r>
              <a:rPr>
                <a:solidFill>
                  <a:srgbClr val="6CCE66"/>
                </a:solidFill>
              </a:rPr>
              <a:t>Int</a:t>
            </a:r>
            <a:r>
              <a:t>, secondNumber: </a:t>
            </a:r>
            <a:r>
              <a:rPr>
                <a:solidFill>
                  <a:srgbClr val="6CCE66"/>
                </a:solidFill>
              </a:rPr>
              <a:t>Int</a:t>
            </a:r>
            <a:r>
              <a:t>) -&gt; </a:t>
            </a:r>
            <a:r>
              <a:rPr>
                <a:solidFill>
                  <a:srgbClr val="6CCE66"/>
                </a:solidFill>
              </a:rPr>
              <a:t>Int</a:t>
            </a:r>
            <a:r>
              <a:t>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let</a:t>
            </a:r>
            <a:r>
              <a:t> result = </a:t>
            </a:r>
            <a:r>
              <a:rPr>
                <a:solidFill>
                  <a:srgbClr val="6CCE66"/>
                </a:solidFill>
              </a:rPr>
              <a:t>firstNumber</a:t>
            </a:r>
            <a:r>
              <a:t> * </a:t>
            </a:r>
            <a:r>
              <a:rPr>
                <a:solidFill>
                  <a:srgbClr val="6CCE66"/>
                </a:solidFill>
              </a:rPr>
              <a:t>secondNumber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return result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2"/>
      <p:bldP build="whole" bldLvl="1" animBg="1" rev="0" advAuto="0" spid="123" grpId="3"/>
      <p:bldP build="whole" bldLvl="1" animBg="1" rev="0" advAuto="0" spid="12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29" name="Shape 129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693108" y="8923353"/>
            <a:ext cx="22860968" cy="80010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31" name="Shape 131"/>
          <p:cNvSpPr/>
          <p:nvPr/>
        </p:nvSpPr>
        <p:spPr>
          <a:xfrm>
            <a:off x="728625" y="6753630"/>
            <a:ext cx="22926751" cy="152400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Return values</a:t>
            </a:r>
          </a:p>
        </p:txBody>
      </p:sp>
      <p:sp>
        <p:nvSpPr>
          <p:cNvPr id="133" name="Shape 133"/>
          <p:cNvSpPr/>
          <p:nvPr/>
        </p:nvSpPr>
        <p:spPr>
          <a:xfrm>
            <a:off x="761516" y="3898900"/>
            <a:ext cx="22860968" cy="2225486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func</a:t>
            </a:r>
            <a:r>
              <a:t> multiply(firstNumber: </a:t>
            </a:r>
            <a:r>
              <a:rPr>
                <a:solidFill>
                  <a:srgbClr val="6CCE66"/>
                </a:solidFill>
              </a:rPr>
              <a:t>Int</a:t>
            </a:r>
            <a:r>
              <a:t>, secondNumber: </a:t>
            </a:r>
            <a:r>
              <a:rPr>
                <a:solidFill>
                  <a:srgbClr val="6CCE66"/>
                </a:solidFill>
              </a:rPr>
              <a:t>Int</a:t>
            </a:r>
            <a:r>
              <a:t>) -&gt; </a:t>
            </a:r>
            <a:r>
              <a:rPr>
                <a:solidFill>
                  <a:srgbClr val="6CCE66"/>
                </a:solidFill>
              </a:rPr>
              <a:t>Int</a:t>
            </a:r>
            <a:r>
              <a:t>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</a:t>
            </a:r>
            <a:r>
              <a:rPr>
                <a:solidFill>
                  <a:srgbClr val="3DCCCC"/>
                </a:solidFill>
              </a:rPr>
              <a:t>return</a:t>
            </a:r>
            <a:r>
              <a:t> </a:t>
            </a:r>
            <a:r>
              <a:rPr>
                <a:solidFill>
                  <a:srgbClr val="6CCE66"/>
                </a:solidFill>
              </a:rPr>
              <a:t>firstNumber</a:t>
            </a:r>
            <a:r>
              <a:t> * </a:t>
            </a:r>
            <a:r>
              <a:rPr>
                <a:solidFill>
                  <a:srgbClr val="6CCE66"/>
                </a:solidFill>
              </a:rPr>
              <a:t>secondNumber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135" name="Shape 135"/>
          <p:cNvSpPr/>
          <p:nvPr/>
        </p:nvSpPr>
        <p:spPr>
          <a:xfrm>
            <a:off x="1143000" y="5434592"/>
            <a:ext cx="16488357" cy="400946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/>
          <a:p>
            <a:pPr algn="l" defTabSz="822960">
              <a:lnSpc>
                <a:spcPts val="5000"/>
              </a:lnSpc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myResult = </a:t>
            </a:r>
            <a:r>
              <a:rPr>
                <a:solidFill>
                  <a:srgbClr val="6CCE66"/>
                </a:solidFill>
              </a:rPr>
              <a:t>multiply</a:t>
            </a:r>
            <a:r>
              <a:t>(firstNumber: 10, secondNumber: 5)</a:t>
            </a:r>
          </a:p>
          <a:p>
            <a:pPr algn="l" defTabSz="822960">
              <a:lnSpc>
                <a:spcPts val="5000"/>
              </a:lnSpc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"10 * 5 is </a:t>
            </a:r>
            <a:r>
              <a:t>\</a:t>
            </a:r>
            <a:r>
              <a:rPr>
                <a:solidFill>
                  <a:srgbClr val="F95B57"/>
                </a:solidFill>
              </a:rPr>
              <a:t>(</a:t>
            </a:r>
            <a:r>
              <a:rPr>
                <a:solidFill>
                  <a:srgbClr val="6CCE66"/>
                </a:solidFill>
              </a:rPr>
              <a:t>myResult</a:t>
            </a:r>
            <a:r>
              <a:rPr>
                <a:solidFill>
                  <a:srgbClr val="F95B57"/>
                </a:solidFill>
              </a:rPr>
              <a:t>)"</a:t>
            </a:r>
            <a:r>
              <a:t>)</a:t>
            </a:r>
          </a:p>
        </p:txBody>
      </p:sp>
      <p:sp>
        <p:nvSpPr>
          <p:cNvPr id="136" name="Shape 136"/>
          <p:cNvSpPr/>
          <p:nvPr/>
        </p:nvSpPr>
        <p:spPr>
          <a:xfrm>
            <a:off x="1143000" y="8889148"/>
            <a:ext cx="21767800" cy="8001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/>
          <a:p>
            <a:pPr algn="l" defTabSz="822960">
              <a:lnSpc>
                <a:spcPts val="5000"/>
              </a:lnSpc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"10 * 5 is </a:t>
            </a:r>
            <a:r>
              <a:t>\</a:t>
            </a:r>
            <a:r>
              <a:rPr>
                <a:solidFill>
                  <a:srgbClr val="F95B57"/>
                </a:solidFill>
              </a:rPr>
              <a:t>(</a:t>
            </a:r>
            <a:r>
              <a:rPr>
                <a:solidFill>
                  <a:srgbClr val="6CCE66"/>
                </a:solidFill>
              </a:rPr>
              <a:t>multiply</a:t>
            </a:r>
            <a:r>
              <a:t>(firstNumber: 10, secondNumber: 5)</a:t>
            </a:r>
            <a:r>
              <a:rPr>
                <a:solidFill>
                  <a:srgbClr val="F95B57"/>
                </a:solidFill>
              </a:rPr>
              <a:t>)"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4"/>
      <p:bldP build="whole" bldLvl="1" animBg="1" rev="0" advAuto="0" spid="135" grpId="1"/>
      <p:bldP build="whole" bldLvl="1" animBg="1" rev="0" advAuto="0" spid="136" grpId="3"/>
      <p:bldP build="whole" bldLvl="1" animBg="1" rev="0" advAuto="0" spid="131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41" name="Shape 141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Argument labels</a:t>
            </a:r>
          </a:p>
        </p:txBody>
      </p:sp>
      <p:sp>
        <p:nvSpPr>
          <p:cNvPr id="143" name="Shape 143"/>
          <p:cNvSpPr/>
          <p:nvPr/>
        </p:nvSpPr>
        <p:spPr>
          <a:xfrm>
            <a:off x="761516" y="3898900"/>
            <a:ext cx="22860968" cy="3677254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44" name="Shape 144"/>
          <p:cNvSpPr/>
          <p:nvPr/>
        </p:nvSpPr>
        <p:spPr>
          <a:xfrm>
            <a:off x="5318642" y="4762204"/>
            <a:ext cx="2115881" cy="454285"/>
          </a:xfrm>
          <a:prstGeom prst="rect">
            <a:avLst/>
          </a:prstGeom>
          <a:solidFill>
            <a:srgbClr val="34435A"/>
          </a:solidFill>
          <a:ln w="12700">
            <a:solidFill>
              <a:srgbClr val="505A7A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45" name="Shape 145"/>
          <p:cNvSpPr/>
          <p:nvPr/>
        </p:nvSpPr>
        <p:spPr>
          <a:xfrm>
            <a:off x="3235804" y="6668090"/>
            <a:ext cx="2115881" cy="454285"/>
          </a:xfrm>
          <a:prstGeom prst="rect">
            <a:avLst/>
          </a:prstGeom>
          <a:solidFill>
            <a:srgbClr val="34435A"/>
          </a:solidFill>
          <a:ln w="12700">
            <a:solidFill>
              <a:srgbClr val="505A7A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func</a:t>
            </a:r>
            <a:r>
              <a:t> sayHello(firstName: </a:t>
            </a:r>
            <a:r>
              <a:rPr>
                <a:solidFill>
                  <a:srgbClr val="6CCE66"/>
                </a:solidFill>
              </a:rPr>
              <a:t>String</a:t>
            </a:r>
            <a:r>
              <a:t>)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"Hello, </a:t>
            </a:r>
            <a:r>
              <a:t>\</a:t>
            </a:r>
            <a:r>
              <a:rPr>
                <a:solidFill>
                  <a:srgbClr val="F95B57"/>
                </a:solidFill>
              </a:rPr>
              <a:t>(</a:t>
            </a:r>
            <a:r>
              <a:t>firstName</a:t>
            </a:r>
            <a:r>
              <a:rPr>
                <a:solidFill>
                  <a:srgbClr val="F95B57"/>
                </a:solidFill>
              </a:rPr>
              <a:t>)!"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sayHello</a:t>
            </a:r>
            <a:r>
              <a:t>(firstName: </a:t>
            </a:r>
            <a:r>
              <a:rPr>
                <a:solidFill>
                  <a:srgbClr val="F95B57"/>
                </a:solidFill>
              </a:rPr>
              <a:t>"Amy"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62ACDB"/>
      </a:dk1>
      <a:lt1>
        <a:srgbClr val="FFFFFF"/>
      </a:lt1>
      <a:dk2>
        <a:srgbClr val="000000"/>
      </a:dk2>
      <a:lt2>
        <a:srgbClr val="BF832E"/>
      </a:lt2>
      <a:accent1>
        <a:srgbClr val="A8A8A8"/>
      </a:accent1>
      <a:accent2>
        <a:srgbClr val="E9E9E9"/>
      </a:accent2>
      <a:accent3>
        <a:srgbClr val="D3D3D3"/>
      </a:accent3>
      <a:accent4>
        <a:srgbClr val="BEBEBE"/>
      </a:accent4>
      <a:accent5>
        <a:srgbClr val="8C8C8C"/>
      </a:accent5>
      <a:accent6>
        <a:srgbClr val="666666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hueOff val="12187156"/>
            <a:satOff val="46781"/>
            <a:lumOff val="-37058"/>
          </a:schemeClr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2">
              <a:hueOff val="12187156"/>
              <a:satOff val="46781"/>
              <a:lumOff val="-3705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000000"/>
      </a:dk2>
      <a:lt2>
        <a:srgbClr val="BF832E"/>
      </a:lt2>
      <a:accent1>
        <a:srgbClr val="A8A8A8"/>
      </a:accent1>
      <a:accent2>
        <a:srgbClr val="E9E9E9"/>
      </a:accent2>
      <a:accent3>
        <a:srgbClr val="D3D3D3"/>
      </a:accent3>
      <a:accent4>
        <a:srgbClr val="BEBEBE"/>
      </a:accent4>
      <a:accent5>
        <a:srgbClr val="8C8C8C"/>
      </a:accent5>
      <a:accent6>
        <a:srgbClr val="666666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hueOff val="12187156"/>
            <a:satOff val="46781"/>
            <a:lumOff val="-37058"/>
          </a:schemeClr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2">
              <a:hueOff val="12187156"/>
              <a:satOff val="46781"/>
              <a:lumOff val="-3705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