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429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287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7145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57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4003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281D5093-E047-4376-8633-F961FAA84C44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4D52"/>
              </a:solidFill>
              <a:prstDash val="solid"/>
              <a:miter lim="400000"/>
            </a:ln>
          </a:left>
          <a:right>
            <a:ln w="12700" cap="flat">
              <a:solidFill>
                <a:srgbClr val="454D52"/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454D5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11983198"/>
              <a:satOff val="16147"/>
              <a:lumOff val="-6858"/>
              <a:alpha val="25000"/>
            </a:schemeClr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A3BCCC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3BCCC"/>
              </a:solidFill>
              <a:prstDash val="solid"/>
              <a:miter lim="400000"/>
            </a:ln>
          </a:left>
          <a:right>
            <a:ln w="12700" cap="flat">
              <a:solidFill>
                <a:srgbClr val="A3BCCC"/>
              </a:solidFill>
              <a:prstDash val="solid"/>
              <a:miter lim="400000"/>
            </a:ln>
          </a:right>
          <a:top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3BCCC"/>
              </a:solidFill>
              <a:prstDash val="solid"/>
              <a:miter lim="400000"/>
            </a:ln>
          </a:insideH>
          <a:insideV>
            <a:ln w="12700" cap="flat">
              <a:solidFill>
                <a:srgbClr val="A3BCCC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A3BCCC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1pPr>
    <a:lvl2pPr indent="2286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2pPr>
    <a:lvl3pPr indent="4572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3pPr>
    <a:lvl4pPr indent="6858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4pPr>
    <a:lvl5pPr indent="9144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5pPr>
    <a:lvl6pPr indent="11430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6pPr>
    <a:lvl7pPr indent="13716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7pPr>
    <a:lvl8pPr indent="16002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8pPr>
    <a:lvl9pPr indent="18288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3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4.xml.rels><?xml version="1.0" encoding="UTF-8" standalone="yes"?>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5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6.xml.rels><?xml version="1.0" encoding="UTF-8" standalone="yes"?>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27.xml.rels><?xml version="1.0" encoding="UTF-8" standalone="yes"?>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creativecommons.org/licenses/by-nc-sa/4.0/legalcode" TargetMode="Externa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/>
            <a:r>
              <a:t>This is a long presentation.</a:t>
            </a:r>
          </a:p>
          <a:p>
            <a:pPr/>
            <a:r>
              <a:t>The recommendation is to stop part-way and have students complete a few of the lab exercises. </a:t>
            </a:r>
          </a:p>
          <a:p>
            <a:pPr/>
            <a:r>
              <a:t>Then resume the lecture followed by students completing the exercises.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Structs always get a memberwise initializer from the compiler, whether or not you have default values.</a:t>
            </a:r>
          </a:p>
          <a:p>
            <a:pPr marL="228600" indent="-228600">
              <a:buSzPct val="100000"/>
              <a:buChar char="•"/>
            </a:pPr>
            <a:r>
              <a:t>We saw that Odometer has a default value, but we can override that by calling the memberwise initializer.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Person with a "name" property probably shouldn't have a default var name: String (no default value, so no init() )  </a:t>
            </a:r>
          </a:p>
          <a:p>
            <a:pPr marL="228600" indent="-228600">
              <a:buSzPct val="100000"/>
              <a:buChar char="•"/>
            </a:pPr>
            <a:r>
              <a:t>So call the memberwise initializer.</a:t>
            </a:r>
          </a:p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The next slide builds upon this one.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This slide shows two structs and their respective memberwise initializers.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In this example, the memberwise initializer requires you to calculate the CelsiusValue before you initialize a newTemperature object.</a:t>
            </a:r>
          </a:p>
          <a:p>
            <a:pPr/>
            <a:r>
              <a:t>Do</a:t>
            </a:r>
          </a:p>
          <a:p>
            <a:pPr marL="228600" indent="-228600">
              <a:buSzPct val="100000"/>
              <a:buChar char="•"/>
            </a:pPr>
            <a:r>
              <a:t>Click to display using the Fahrenheit example. </a:t>
            </a:r>
          </a:p>
          <a:p>
            <a:pPr/>
            <a:r>
              <a:t>Say </a:t>
            </a:r>
          </a:p>
          <a:p>
            <a:pPr marL="228600" indent="-228600">
              <a:buSzPct val="100000"/>
              <a:buChar char="•"/>
            </a:pPr>
            <a:r>
              <a:t>What if we want to create one from a Fahrenheit value? We’d have to convert to Celsius in code and then pass that in.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Instead of calculating Fahrenheit &gt; Celsius outside the struct, make an initializer that takes a Fahrenheit value and converts it for us.</a:t>
            </a:r>
          </a:p>
          <a:p>
            <a:pPr marL="228600" indent="-228600">
              <a:buSzPct val="100000"/>
              <a:buChar char="•"/>
            </a:pPr>
            <a:r>
              <a:t>When we write our own initializers, we must make sure all properties are set to something before we’re done, so this one is valid.</a:t>
            </a:r>
          </a:p>
          <a:p>
            <a:pPr marL="228600" indent="-228600">
              <a:buSzPct val="100000"/>
              <a:buChar char="•"/>
            </a:pPr>
            <a:r>
              <a:t>Show String in the docs and point out the many init(...) methods.</a:t>
            </a:r>
          </a:p>
          <a:p>
            <a:pPr marL="228600" indent="-228600">
              <a:buSzPct val="100000"/>
              <a:buChar char="•"/>
            </a:pPr>
            <a:r>
              <a:t>Note that as soon as we write ANY init methods, we no longer get:</a:t>
            </a:r>
          </a:p>
          <a:p>
            <a:pPr/>
            <a:r>
              <a:t>	. The init() that we get by having default values</a:t>
            </a:r>
          </a:p>
          <a:p>
            <a:pPr/>
            <a:r>
              <a:t>	. The memberwise initializer</a:t>
            </a:r>
          </a:p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If we write inits in an extension, we still get the compiler-written ones.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The methods so far are "instance methods,” meant to be called on an instance.</a:t>
            </a:r>
          </a:p>
          <a:p>
            <a:pPr marL="228600" indent="-228600">
              <a:buSzPct val="100000"/>
              <a:buChar char="•"/>
            </a:pPr>
            <a:r>
              <a:t>Calling area() will return different values depending on the width and height of the receiving instance.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Here’s another example to highlight instance methods.</a:t>
            </a:r>
          </a:p>
          <a:p>
            <a:pPr marL="228600" indent="-228600">
              <a:buSzPct val="100000"/>
              <a:buChar char="•"/>
            </a:pPr>
            <a:r>
              <a:t>Odometer type—Can have A and B trip odometers like a car does; each its own instance with its own count property value.</a:t>
            </a:r>
          </a:p>
          <a:p>
            <a:pPr marL="228600" indent="-228600">
              <a:buSzPct val="100000"/>
              <a:buChar char="•"/>
            </a:pPr>
            <a:r>
              <a:t>Note mutating—If a method on a value type changes a property, it must be annotated with mutating (another example of Swift safety).</a:t>
            </a:r>
          </a:p>
          <a:p>
            <a:pPr marL="228600" indent="-228600">
              <a:buSzPct val="100000"/>
              <a:buChar char="•"/>
            </a:pPr>
            <a:r>
              <a:t>Note that mutating isn't required for Classes.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Let’s say we want to be able to get Celsius, Fahrenheit, and kelvin from a Temperature instance.</a:t>
            </a:r>
          </a:p>
          <a:p>
            <a:pPr marL="228600" indent="-228600">
              <a:buSzPct val="100000"/>
              <a:buChar char="•"/>
            </a:pPr>
            <a:r>
              <a:t>Here’s a bad way to do it: properties for all three and a memberwise initializer.</a:t>
            </a:r>
          </a:p>
          <a:p>
            <a:pPr marL="228600" indent="-228600">
              <a:buSzPct val="100000"/>
              <a:buChar char="•"/>
            </a:pPr>
            <a:r>
              <a:t>It’s bad because the caller has to calculate all three values to pass in.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Another way would be an initializer for each scale of temperature.</a:t>
            </a:r>
          </a:p>
          <a:p>
            <a:pPr marL="228600" indent="-228600">
              <a:buSzPct val="100000"/>
              <a:buChar char="•"/>
            </a:pPr>
            <a:r>
              <a:t>It’s better for the inits—only one value is needed.</a:t>
            </a:r>
          </a:p>
          <a:p>
            <a:pPr marL="228600" indent="-228600">
              <a:buSzPct val="100000"/>
              <a:buChar char="•"/>
            </a:pPr>
            <a:r>
              <a:t>It’s still challenging for the state. Imagine that this thing can somehow do measurements itself; any time the temperature changes, all three properties would need to be updated.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Computed properties would potentially simplify the state—have one Celsius property and compute the others.</a:t>
            </a:r>
          </a:p>
          <a:p>
            <a:pPr marL="228600" indent="-228600">
              <a:buSzPct val="100000"/>
              <a:buChar char="•"/>
            </a:pPr>
            <a:r>
              <a:t>You would probably still want an init for each kind of temperature, but only one property for state.</a:t>
            </a:r>
          </a:p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Computed properties are "get" and optionally “set," and if there’s only the getter you can omit the "get."</a:t>
            </a:r>
          </a:p>
          <a:p>
            <a:pPr marL="228600" indent="-228600">
              <a:buSzPct val="100000"/>
              <a:buChar char="•"/>
            </a:pPr>
            <a:r>
              <a:t>Computed properties must be "var."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" name="Shape 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Use the struct keyword.</a:t>
            </a:r>
          </a:p>
          <a:p>
            <a:pPr marL="228600" indent="-228600">
              <a:buSzPct val="100000"/>
              <a:buChar char="•"/>
            </a:pPr>
            <a:r>
              <a:t>Note that because structs are value types, if you have a struct with var properties and an instance created into a let variable, the properties aren’t changeable.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</a:t>
            </a:r>
          </a:p>
          <a:p>
            <a:pPr marL="228600" indent="-228600">
              <a:buSzPct val="100000"/>
              <a:buChar char="•"/>
            </a:pPr>
            <a:r>
              <a:t>Add the kelvin-computed property as a demo or walkthrough:</a:t>
            </a:r>
          </a:p>
          <a:p>
            <a:pPr/>
            <a:r>
              <a:t>		var kelvin: Double {</a:t>
            </a:r>
          </a:p>
          <a:p>
            <a:pPr/>
            <a:r>
              <a:t>			return Celsius + 273.15</a:t>
            </a:r>
          </a:p>
          <a:p>
            <a:pPr/>
            <a:r>
              <a:t>		}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  <a:defRPr>
                <a:solidFill>
                  <a:srgbClr val="0096FF"/>
                </a:solidFill>
              </a:defRPr>
            </a:pPr>
            <a:r>
              <a:t>Note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</a:pPr>
            <a:r>
              <a:t>Here’s the solution for the challenge.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Use the static keyword on a property to make it "one per type.”</a:t>
            </a:r>
          </a:p>
          <a:p>
            <a:pPr marL="228600" indent="-228600">
              <a:buSzPct val="100000"/>
              <a:buChar char="•"/>
            </a:pPr>
            <a:r>
              <a:t>Ask the type for the property.</a:t>
            </a:r>
          </a:p>
          <a:p>
            <a:pPr marL="228600" indent="-228600">
              <a:buSzPct val="100000"/>
              <a:buChar char="•"/>
            </a:pPr>
            <a:r>
              <a:t>The naming convention of types being capitalized and everything else lowercase helps you easily see what’s going on.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Use static func to denote a static method.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Shape 2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Struct is a "value type"—copied on assignment when passed into a method or function and when returned from a function.</a:t>
            </a:r>
          </a:p>
          <a:p>
            <a:pPr marL="228600" indent="-228600">
              <a:buSzPct val="100000"/>
              <a:buChar char="•"/>
            </a:pPr>
            <a:r>
              <a:t>This shows that if a struct is copied and then a change is made to the original, the copy doesn’t change.</a:t>
            </a:r>
          </a:p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This is conceptual—“copy on write" is really how it works. A copy isn't made unless a property changes.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Shape 2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"self" is the instance itself.</a:t>
            </a:r>
          </a:p>
          <a:p>
            <a:pPr marL="228600" indent="-228600">
              <a:buSzPct val="100000"/>
              <a:buChar char="•"/>
            </a:pPr>
            <a:r>
              <a:t>This shows that "self.color" works to access properties.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In this example, the argument to init is the same as the property, so "self" is required to disambiguate.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3" name="Shape 2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2600"/>
            </a:pPr>
            <a:r>
              <a:t>L550025A-en_WW App Development with Swift © 2017 Apple Inc. This work is licensed by Apple Inc. under the </a:t>
            </a:r>
            <a:r>
              <a:rPr u="sng">
                <a:hlinkClick r:id="rId3" invalidUrl="" action="" tgtFrame="" tooltip="" history="1" highlightClick="0" endSnd="0"/>
              </a:rPr>
              <a:t>Creative Commons Attribution-NonCommercial-ShareAlike 4.0 International</a:t>
            </a:r>
            <a:r>
              <a:t> license (</a:t>
            </a:r>
            <a:r>
              <a:rPr u="sng">
                <a:hlinkClick r:id="rId3" invalidUrl="" action="" tgtFrame="" tooltip="" history="1" highlightClick="0" endSnd="0"/>
              </a:rPr>
              <a:t>https://creativecommons.org/licenses/by-nc-sa/4.0/legalcode</a:t>
            </a:r>
            <a:r>
              <a:t>).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7" name="Shape 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Use the dot syntax to access properties.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  <a:defRPr>
                <a:solidFill>
                  <a:srgbClr val="0096FF"/>
                </a:solidFill>
              </a:defRPr>
            </a:pPr>
            <a:r>
              <a:t>Say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</a:pPr>
            <a:r>
              <a:t>Structures can have behavior.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</a:pPr>
            <a:r>
              <a:t>"Methods" are functions on a type.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This slide shows creating two instances of a struct.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This slide shows how to call methods on an instance: The firstCar has driven away, and the secondCar is still sitting there, not running.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The standard library types all have </a:t>
            </a:r>
            <a:r>
              <a:rPr>
                <a:latin typeface="Menlo"/>
                <a:ea typeface="Menlo"/>
                <a:cs typeface="Menlo"/>
                <a:sym typeface="Menlo"/>
              </a:rPr>
              <a:t>init()</a:t>
            </a:r>
            <a:r>
              <a:t>, which returns an empty or default instance.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This slide shows the () shortcut.</a:t>
            </a:r>
          </a:p>
          <a:p>
            <a:pPr marL="228600" indent="-228600">
              <a:buSzPct val="100000"/>
              <a:buChar char="•"/>
            </a:pPr>
            <a:r>
              <a:t>Go to String in the docs and show the inits. They can all be run with or without the init. part.</a:t>
            </a:r>
          </a:p>
          <a:p>
            <a:pPr marL="228600" indent="-228600">
              <a:buSzPct val="100000"/>
              <a:buChar char="•"/>
            </a:pPr>
            <a:r>
              <a:t>Whenever you’re using a new type, look at the inits. How can &lt;word got deleted, sorry John!&gt; an instance?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For types we create: If all the stored properties of your struct have default values, the compiler writes the no-argument initializer for you</a:t>
            </a:r>
          </a:p>
          <a:p>
            <a:pPr marL="228600" indent="-228600">
              <a:buSzPct val="100000"/>
              <a:buChar char="•"/>
            </a:pPr>
            <a:r>
              <a:t>init() creates an instance with default values.</a:t>
            </a:r>
          </a:p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Some time during this part of the lesson, you should say that before initialization completes, all properties need a value.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creativecommons.org/licenses/by-nc-sa/4.0/legalcode" TargetMode="Externa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0" name="Shape 20"/>
          <p:cNvSpPr/>
          <p:nvPr>
            <p:ph type="body" sz="quarter" idx="14"/>
          </p:nvPr>
        </p:nvSpPr>
        <p:spPr>
          <a:xfrm>
            <a:off x="1143000" y="2057400"/>
            <a:ext cx="22098001" cy="1106120"/>
          </a:xfrm>
          <a:prstGeom prst="rect">
            <a:avLst/>
          </a:prstGeom>
          <a:ln w="12700"/>
        </p:spPr>
        <p:txBody>
          <a:bodyPr lIns="50800" tIns="50800" rIns="50800" bIns="50800">
            <a:spAutoFit/>
          </a:bodyPr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155700" y="0"/>
            <a:ext cx="22098000" cy="2057400"/>
          </a:xfrm>
          <a:prstGeom prst="rect">
            <a:avLst/>
          </a:prstGeom>
          <a:ln w="12700"/>
        </p:spPr>
        <p:txBody>
          <a:bodyPr lIns="50800" tIns="50800" rIns="50800" bIns="50800" anchor="b"/>
          <a:lstStyle>
            <a:lvl1pPr defTabSz="825500">
              <a:lnSpc>
                <a:spcPts val="7300"/>
              </a:lnSpc>
              <a:spcBef>
                <a:spcPts val="0"/>
              </a:spcBef>
              <a:defRPr b="1"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143000" y="3911600"/>
            <a:ext cx="22098000" cy="9118600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marL="317500" indent="-317500" defTabSz="914400">
              <a:lnSpc>
                <a:spcPct val="100000"/>
              </a:lnSpc>
              <a:spcBef>
                <a:spcPts val="2800"/>
              </a:spcBef>
              <a:buSzPct val="90000"/>
              <a:buChar char="•"/>
              <a:defRPr spc="-48" sz="4800">
                <a:latin typeface="+mn-lt"/>
                <a:ea typeface="+mn-ea"/>
                <a:cs typeface="+mn-cs"/>
                <a:sym typeface="Helvetica Neue"/>
              </a:defRPr>
            </a:lvl1pPr>
            <a:lvl2pPr marL="635000" indent="-304800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2pPr>
            <a:lvl3pPr marL="947419" indent="-29971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3pPr>
            <a:lvl4pPr marL="1252219" indent="-28701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4pPr>
            <a:lvl5pPr marL="1550669" indent="-28066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s-Only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1" name="Shape 31"/>
          <p:cNvSpPr/>
          <p:nvPr>
            <p:ph type="body" sz="quarter" idx="14"/>
          </p:nvPr>
        </p:nvSpPr>
        <p:spPr>
          <a:xfrm>
            <a:off x="1140172" y="2057400"/>
            <a:ext cx="22098001" cy="1106120"/>
          </a:xfrm>
          <a:prstGeom prst="rect">
            <a:avLst/>
          </a:prstGeom>
          <a:ln w="12700"/>
        </p:spPr>
        <p:txBody>
          <a:bodyPr lIns="50800" tIns="50800" rIns="50800" bIns="50800">
            <a:spAutoFit/>
          </a:bodyPr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1155700" y="0"/>
            <a:ext cx="22098000" cy="2057400"/>
          </a:xfrm>
          <a:prstGeom prst="rect">
            <a:avLst/>
          </a:prstGeom>
          <a:ln w="12700"/>
        </p:spPr>
        <p:txBody>
          <a:bodyPr lIns="50800" tIns="50800" rIns="50800" bIns="50800" anchor="b"/>
          <a:lstStyle>
            <a:lvl1pPr defTabSz="825500">
              <a:lnSpc>
                <a:spcPts val="7300"/>
              </a:lnSpc>
              <a:spcBef>
                <a:spcPts val="0"/>
              </a:spcBef>
              <a:defRPr b="1"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ubtopic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9" name="Shape 49"/>
          <p:cNvSpPr/>
          <p:nvPr>
            <p:ph type="title"/>
          </p:nvPr>
        </p:nvSpPr>
        <p:spPr>
          <a:xfrm>
            <a:off x="1143000" y="2743200"/>
            <a:ext cx="22098000" cy="8229600"/>
          </a:xfrm>
          <a:prstGeom prst="rect">
            <a:avLst/>
          </a:prstGeom>
          <a:ln w="12700"/>
        </p:spPr>
        <p:txBody>
          <a:bodyPr lIns="50800" tIns="50800" rIns="50800" bIns="50800" anchor="ctr"/>
          <a:lstStyle>
            <a:lvl1pPr defTabSz="914400">
              <a:lnSpc>
                <a:spcPts val="11200"/>
              </a:lnSpc>
              <a:spcBef>
                <a:spcPts val="0"/>
              </a:spcBef>
              <a:defRPr b="1" spc="-200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losing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6628320" y="12982076"/>
            <a:ext cx="11127360" cy="5534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>
              <a:tabLst>
                <a:tab pos="1651000" algn="l"/>
              </a:tabLst>
              <a:defRPr sz="1500"/>
            </a:pPr>
            <a:r>
              <a:t>© 2017 Apple Inc. </a:t>
            </a:r>
          </a:p>
          <a:p>
            <a:pPr>
              <a:tabLst>
                <a:tab pos="1651000" algn="l"/>
              </a:tabLst>
              <a:defRPr sz="1500"/>
            </a:pPr>
            <a:r>
              <a:t>This work is licensed by Apple Inc. under the </a:t>
            </a:r>
            <a:r>
              <a:rPr>
                <a:hlinkClick r:id="rId2" invalidUrl="" action="" tgtFrame="" tooltip="" history="1" highlightClick="0" endSnd="0"/>
              </a:rPr>
              <a:t>Creative Commons Attribution-NonCommercial-ShareAlike 4.0 International</a:t>
            </a:r>
            <a:r>
              <a:t> license.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xfrm>
            <a:off x="23963891" y="133350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524000" y="604741"/>
            <a:ext cx="21336000" cy="139142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50" tIns="57150" rIns="57150" bIns="5715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524000" y="762000"/>
            <a:ext cx="21336000" cy="14097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22776924" y="14414500"/>
            <a:ext cx="381204" cy="387070"/>
          </a:xfrm>
          <a:prstGeom prst="rect">
            <a:avLst/>
          </a:prstGeom>
          <a:ln w="25400">
            <a:miter lim="400000"/>
          </a:ln>
        </p:spPr>
        <p:txBody>
          <a:bodyPr wrap="none" lIns="57150" tIns="57150" rIns="57150" bIns="57150">
            <a:spAutoFit/>
          </a:bodyPr>
          <a:lstStyle>
            <a:lvl1pPr algn="l" defTabSz="822960">
              <a:lnSpc>
                <a:spcPct val="120000"/>
              </a:lnSpc>
              <a:spcBef>
                <a:spcPts val="1600"/>
              </a:spcBef>
              <a:defRPr sz="1800">
                <a:solidFill>
                  <a:srgbClr val="A6B0C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1pPr>
      <a:lvl2pPr marL="0" marR="0" indent="2286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2pPr>
      <a:lvl3pPr marL="0" marR="0" indent="4572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3pPr>
      <a:lvl4pPr marL="0" marR="0" indent="6858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4pPr>
      <a:lvl5pPr marL="0" marR="0" indent="9144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5pPr>
      <a:lvl6pPr marL="0" marR="0" indent="11430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6pPr>
      <a:lvl7pPr marL="0" marR="0" indent="13716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7pPr>
      <a:lvl8pPr marL="0" marR="0" indent="16002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8pPr>
      <a:lvl9pPr marL="0" marR="0" indent="18288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9pPr>
    </p:titleStyle>
    <p:bodyStyle>
      <a:lvl1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1pPr>
      <a:lvl2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2pPr>
      <a:lvl3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3pPr>
      <a:lvl4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4pPr>
      <a:lvl5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5pPr>
      <a:lvl6pPr marL="0" marR="0" indent="11430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6pPr>
      <a:lvl7pPr marL="0" marR="0" indent="13716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7pPr>
      <a:lvl8pPr marL="0" marR="0" indent="16002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8pPr>
      <a:lvl9pPr marL="0" marR="0" indent="18288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9pPr>
    </p:bodyStyle>
    <p:otherStyle>
      <a:lvl1pPr marL="0" marR="0" indent="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2—Lesson 3:</a:t>
            </a:r>
          </a:p>
          <a:p>
            <a:pPr/>
            <a:r>
              <a:t>Structures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36" name="Shape 136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Memberwise initializers</a:t>
            </a:r>
          </a:p>
        </p:txBody>
      </p:sp>
      <p:sp>
        <p:nvSpPr>
          <p:cNvPr id="137" name="Shape 137"/>
          <p:cNvSpPr/>
          <p:nvPr/>
        </p:nvSpPr>
        <p:spPr>
          <a:xfrm>
            <a:off x="761517" y="5844353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Initializers</a:t>
            </a:r>
          </a:p>
        </p:txBody>
      </p:sp>
      <p:sp>
        <p:nvSpPr>
          <p:cNvPr id="139" name="Shape 139"/>
          <p:cNvSpPr/>
          <p:nvPr/>
        </p:nvSpPr>
        <p:spPr>
          <a:xfrm>
            <a:off x="761516" y="3898900"/>
            <a:ext cx="22860968" cy="1524000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odometer = </a:t>
            </a:r>
            <a:r>
              <a:rPr>
                <a:solidFill>
                  <a:srgbClr val="6CCE66"/>
                </a:solidFill>
              </a:rPr>
              <a:t>Odometer</a:t>
            </a:r>
            <a:r>
              <a:t>(</a:t>
            </a:r>
            <a:r>
              <a:rPr>
                <a:solidFill>
                  <a:srgbClr val="6CCE66"/>
                </a:solidFill>
              </a:rPr>
              <a:t>count</a:t>
            </a:r>
            <a:r>
              <a:t>: 27000)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(odometer.count)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27000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45" name="Shape 145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Memberwise initializers</a:t>
            </a:r>
          </a:p>
        </p:txBody>
      </p:sp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Initializers</a:t>
            </a:r>
          </a:p>
        </p:txBody>
      </p:sp>
      <p:sp>
        <p:nvSpPr>
          <p:cNvPr id="147" name="Shape 147"/>
          <p:cNvSpPr/>
          <p:nvPr/>
        </p:nvSpPr>
        <p:spPr>
          <a:xfrm>
            <a:off x="761516" y="3898900"/>
            <a:ext cx="22860968" cy="2335780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Person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name: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53" name="Shape 153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Memberwise initializers</a:t>
            </a:r>
          </a:p>
        </p:txBody>
      </p:sp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Initializers</a:t>
            </a:r>
          </a:p>
        </p:txBody>
      </p:sp>
      <p:sp>
        <p:nvSpPr>
          <p:cNvPr id="155" name="Shape 155"/>
          <p:cNvSpPr/>
          <p:nvPr/>
        </p:nvSpPr>
        <p:spPr>
          <a:xfrm>
            <a:off x="761516" y="3898900"/>
            <a:ext cx="22860968" cy="6283457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Person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name: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func</a:t>
            </a:r>
            <a:r>
              <a:t> sayHello()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"Hello there!"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person = </a:t>
            </a:r>
            <a:r>
              <a:rPr>
                <a:solidFill>
                  <a:srgbClr val="6CCE66"/>
                </a:solidFill>
              </a:rPr>
              <a:t>Person</a:t>
            </a:r>
            <a:r>
              <a:t>(name: </a:t>
            </a:r>
            <a:r>
              <a:rPr>
                <a:solidFill>
                  <a:srgbClr val="F95B57"/>
                </a:solidFill>
              </a:rPr>
              <a:t>"Jasmine"</a:t>
            </a:r>
            <a:r>
              <a:t>)</a:t>
            </a:r>
            <a:r>
              <a:rPr>
                <a:solidFill>
                  <a:srgbClr val="979BB2"/>
                </a:solidFill>
              </a:rPr>
              <a:t> // Memberwise initializer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rgbClr val="3DCCCC"/>
                </a:solidFill>
              </a:rPr>
              <a:t>struct</a:t>
            </a:r>
            <a:r>
              <a:t> Shirt {</a:t>
            </a:r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size: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color: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rPr>
                <a:solidFill>
                  <a:srgbClr val="3DCCCC"/>
                </a:solidFill>
              </a:rPr>
              <a:t>let</a:t>
            </a:r>
            <a:r>
              <a:t> myShirt = </a:t>
            </a:r>
            <a:r>
              <a:rPr>
                <a:solidFill>
                  <a:srgbClr val="6CCE66"/>
                </a:solidFill>
              </a:rPr>
              <a:t>Shirt</a:t>
            </a:r>
            <a:r>
              <a:t>(size: </a:t>
            </a:r>
            <a:r>
              <a:rPr>
                <a:solidFill>
                  <a:srgbClr val="F95B57"/>
                </a:solidFill>
              </a:rPr>
              <a:t>"XL"</a:t>
            </a:r>
            <a:r>
              <a:t>, color: </a:t>
            </a:r>
            <a:r>
              <a:rPr>
                <a:solidFill>
                  <a:srgbClr val="F95B57"/>
                </a:solidFill>
              </a:rPr>
              <a:t>"blue"</a:t>
            </a:r>
            <a:r>
              <a:t>) </a:t>
            </a:r>
            <a:r>
              <a:rPr>
                <a:solidFill>
                  <a:srgbClr val="979BB2"/>
                </a:solidFill>
              </a:rPr>
              <a:t>// Memberwise initializer</a:t>
            </a:r>
            <a:endParaRPr>
              <a:solidFill>
                <a:srgbClr val="979BB2"/>
              </a:solidFill>
            </a:endParaRPr>
          </a:p>
          <a:p>
            <a:pPr/>
          </a:p>
          <a:p>
            <a:pPr/>
          </a:p>
          <a:p>
            <a:pPr/>
            <a:r>
              <a:rPr>
                <a:solidFill>
                  <a:srgbClr val="3DCCCC"/>
                </a:solidFill>
              </a:rPr>
              <a:t>struct</a:t>
            </a:r>
            <a:r>
              <a:t> Car {</a:t>
            </a:r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make: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year: </a:t>
            </a:r>
            <a:r>
              <a:rPr>
                <a:solidFill>
                  <a:srgbClr val="6CCE66"/>
                </a:solidFill>
              </a:rPr>
              <a:t>Int</a:t>
            </a:r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color: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rPr>
                <a:solidFill>
                  <a:srgbClr val="3DCCCC"/>
                </a:solidFill>
              </a:rPr>
              <a:t>let</a:t>
            </a:r>
            <a:r>
              <a:t> firstCar = </a:t>
            </a:r>
            <a:r>
              <a:rPr>
                <a:solidFill>
                  <a:srgbClr val="6CCE66"/>
                </a:solidFill>
              </a:rPr>
              <a:t>Car</a:t>
            </a:r>
            <a:r>
              <a:t>(make: </a:t>
            </a:r>
            <a:r>
              <a:rPr>
                <a:solidFill>
                  <a:srgbClr val="F95B57"/>
                </a:solidFill>
              </a:rPr>
              <a:t>"Honda"</a:t>
            </a:r>
            <a:r>
              <a:t>, year: 2010, color: </a:t>
            </a:r>
            <a:r>
              <a:rPr>
                <a:solidFill>
                  <a:srgbClr val="F95B57"/>
                </a:solidFill>
              </a:rPr>
              <a:t>"blue"</a:t>
            </a:r>
            <a:r>
              <a:t>) </a:t>
            </a:r>
            <a:r>
              <a:rPr>
                <a:solidFill>
                  <a:srgbClr val="979BB2"/>
                </a:solidFill>
              </a:rPr>
              <a:t>// Memberwise initializer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63" name="Shape 163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Custom initializers</a:t>
            </a:r>
          </a:p>
        </p:txBody>
      </p:sp>
      <p:sp>
        <p:nvSpPr>
          <p:cNvPr id="164" name="Shape 164"/>
          <p:cNvSpPr/>
          <p:nvPr/>
        </p:nvSpPr>
        <p:spPr>
          <a:xfrm>
            <a:off x="761517" y="8143226"/>
            <a:ext cx="22860968" cy="3312147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65" name="Shape 165"/>
          <p:cNvSpPr/>
          <p:nvPr/>
        </p:nvSpPr>
        <p:spPr>
          <a:xfrm>
            <a:off x="761516" y="3898900"/>
            <a:ext cx="22860968" cy="358832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Initializers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Temperature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celsius: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temperature =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(celsius: 30.0)</a:t>
            </a:r>
          </a:p>
        </p:txBody>
      </p:sp>
      <p:sp>
        <p:nvSpPr>
          <p:cNvPr id="168" name="Shape 168"/>
          <p:cNvSpPr/>
          <p:nvPr/>
        </p:nvSpPr>
        <p:spPr>
          <a:xfrm>
            <a:off x="1143000" y="8189025"/>
            <a:ext cx="22098001" cy="3220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/>
          <a:p>
            <a:pPr algn="l" defTabSz="822960">
              <a:lnSpc>
                <a:spcPts val="5000"/>
              </a:lnSpc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fahrenheitValue = 98.6</a:t>
            </a:r>
          </a:p>
          <a:p>
            <a:pPr algn="l" defTabSz="822960">
              <a:lnSpc>
                <a:spcPts val="5000"/>
              </a:lnSpc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celsiusValue = (</a:t>
            </a:r>
            <a:r>
              <a:rPr>
                <a:solidFill>
                  <a:srgbClr val="6CCE66"/>
                </a:solidFill>
              </a:rPr>
              <a:t>fahrenheitValue</a:t>
            </a:r>
            <a:r>
              <a:t> - 32) / 1.8</a:t>
            </a:r>
          </a:p>
          <a:p>
            <a:pPr algn="l" defTabSz="822960">
              <a:lnSpc>
                <a:spcPts val="5000"/>
              </a:lnSpc>
              <a:defRPr sz="3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822960">
              <a:lnSpc>
                <a:spcPts val="5000"/>
              </a:lnSpc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newTemperature =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(celsius: </a:t>
            </a:r>
            <a:r>
              <a:rPr>
                <a:solidFill>
                  <a:srgbClr val="6CCE66"/>
                </a:solidFill>
              </a:rPr>
              <a:t>celsiusValue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2"/>
      <p:bldP build="whole" bldLvl="1" animBg="1" rev="0" advAuto="0" spid="16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Temperature {</a:t>
            </a:r>
          </a:p>
          <a:p>
            <a:pPr>
              <a:defRPr sz="3000"/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celsius: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  </a:t>
            </a:r>
            <a:r>
              <a:rPr>
                <a:solidFill>
                  <a:srgbClr val="3DCCCC"/>
                </a:solidFill>
              </a:rPr>
              <a:t>init</a:t>
            </a:r>
            <a:r>
              <a:t>(celsius: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) {</a:t>
            </a:r>
          </a:p>
          <a:p>
            <a:pPr>
              <a:defRPr sz="3000"/>
            </a:pPr>
            <a:r>
              <a:t>    </a:t>
            </a:r>
            <a:r>
              <a:rPr>
                <a:solidFill>
                  <a:srgbClr val="3DCCCC"/>
                </a:solidFill>
              </a:rPr>
              <a:t>self</a:t>
            </a:r>
            <a:r>
              <a:t>.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= celsius</a:t>
            </a:r>
          </a:p>
          <a:p>
            <a:pPr>
              <a:defRPr sz="3000"/>
            </a:pPr>
            <a:r>
              <a:t>  }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  init(fahrenheit: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) {</a:t>
            </a:r>
          </a:p>
          <a:p>
            <a:pPr>
              <a:defRPr sz="3000"/>
            </a:pPr>
            <a:r>
              <a:t>    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= (fahrenheit - 32) / 1.8</a:t>
            </a:r>
          </a:p>
          <a:p>
            <a:pPr>
              <a:defRPr sz="3000"/>
            </a:pPr>
            <a:r>
              <a:t>  }</a:t>
            </a:r>
          </a:p>
          <a:p>
            <a:pPr>
              <a:defRPr sz="3000"/>
            </a:pPr>
            <a:r>
              <a:t>}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let</a:t>
            </a:r>
            <a:r>
              <a:t> currentTemperature =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(celsius: 18.5)</a:t>
            </a:r>
          </a:p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let</a:t>
            </a:r>
            <a:r>
              <a:t> boiling =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(fahrenheit: 212.0)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currentTemperature</a:t>
            </a:r>
            <a:r>
              <a:t>.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)</a:t>
            </a:r>
          </a:p>
          <a:p>
            <a:pPr>
              <a:defRPr sz="3000"/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boiling</a:t>
            </a:r>
            <a:r>
              <a:t>.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)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18.5</a:t>
            </a:r>
          </a:p>
          <a:p>
            <a:pPr>
              <a:defRPr sz="3000"/>
            </a:pPr>
            <a:r>
              <a:t>100.0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77" name="Shape 177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Lab - Structures</a:t>
            </a:r>
          </a:p>
        </p:txBody>
      </p:sp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2—Lesson 7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Open and complete the following exercises in </a:t>
            </a:r>
            <a:r>
              <a:rPr>
                <a:latin typeface="Menlo"/>
                <a:ea typeface="Menlo"/>
                <a:cs typeface="Menlo"/>
                <a:sym typeface="Menlo"/>
              </a:rPr>
              <a:t>Lab - Structures.playground</a:t>
            </a:r>
            <a:r>
              <a:t>:</a:t>
            </a:r>
            <a:endParaRPr>
              <a:latin typeface="Menlo"/>
              <a:ea typeface="Menlo"/>
              <a:cs typeface="Menlo"/>
              <a:sym typeface="Menlo"/>
            </a:endParaRPr>
          </a:p>
          <a:p>
            <a:pPr/>
            <a:r>
              <a:t>Exercise - Structs, Instances, and Default Values</a:t>
            </a:r>
          </a:p>
          <a:p>
            <a:pPr/>
            <a:r>
              <a:t>App Exercise - Workout Tracking</a:t>
            </a:r>
          </a:p>
          <a:p>
            <a:pPr/>
            <a:r>
              <a:t>Exercise - Memberwise and Custom Initializers</a:t>
            </a:r>
          </a:p>
        </p:txBody>
      </p:sp>
      <p:grpSp>
        <p:nvGrpSpPr>
          <p:cNvPr id="182" name="Group 182"/>
          <p:cNvGrpSpPr/>
          <p:nvPr/>
        </p:nvGrpSpPr>
        <p:grpSpPr>
          <a:xfrm>
            <a:off x="21551900" y="1297017"/>
            <a:ext cx="1524001" cy="1524001"/>
            <a:chOff x="0" y="0"/>
            <a:chExt cx="1524000" cy="1524000"/>
          </a:xfrm>
        </p:grpSpPr>
        <p:sp>
          <p:nvSpPr>
            <p:cNvPr id="180" name="Shape 180"/>
            <p:cNvSpPr/>
            <p:nvPr/>
          </p:nvSpPr>
          <p:spPr>
            <a:xfrm>
              <a:off x="0" y="0"/>
              <a:ext cx="1524001" cy="1524001"/>
            </a:xfrm>
            <a:prstGeom prst="ellipse">
              <a:avLst/>
            </a:prstGeom>
            <a:gradFill flip="none" rotWithShape="1">
              <a:gsLst>
                <a:gs pos="0">
                  <a:srgbClr val="FE5F55"/>
                </a:gs>
                <a:gs pos="100000">
                  <a:srgbClr val="E4234A"/>
                </a:gs>
              </a:gsLst>
              <a:lin ang="5400000" scaled="0"/>
            </a:gradFill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00100">
                <a:spcBef>
                  <a:spcPts val="3000"/>
                </a:spcBef>
                <a:defRPr sz="4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pic>
          <p:nvPicPr>
            <p:cNvPr id="181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30261" y="411519"/>
              <a:ext cx="663478" cy="7009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85" name="Shape 185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Instance methods</a:t>
            </a:r>
          </a:p>
        </p:txBody>
      </p:sp>
      <p:sp>
        <p:nvSpPr>
          <p:cNvPr id="187" name="Shape 187"/>
          <p:cNvSpPr/>
          <p:nvPr/>
        </p:nvSpPr>
        <p:spPr>
          <a:xfrm>
            <a:off x="761516" y="3898900"/>
            <a:ext cx="22860968" cy="788922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Size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width: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height: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func</a:t>
            </a:r>
            <a:r>
              <a:t> area() -&gt;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CCCC"/>
                </a:solidFill>
              </a:rPr>
              <a:t>return</a:t>
            </a:r>
            <a:r>
              <a:t> </a:t>
            </a:r>
            <a:r>
              <a:rPr>
                <a:solidFill>
                  <a:srgbClr val="6CCE66"/>
                </a:solidFill>
              </a:rPr>
              <a:t>width</a:t>
            </a:r>
            <a:r>
              <a:t> * </a:t>
            </a:r>
            <a:r>
              <a:rPr>
                <a:solidFill>
                  <a:srgbClr val="6CCE66"/>
                </a:solidFill>
              </a:rPr>
              <a:t>height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someSize = </a:t>
            </a:r>
            <a:r>
              <a:rPr>
                <a:solidFill>
                  <a:srgbClr val="6CCE66"/>
                </a:solidFill>
              </a:rPr>
              <a:t>Size</a:t>
            </a:r>
            <a:r>
              <a:t>(width: 10.0, height: 5.5)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area = </a:t>
            </a:r>
            <a:r>
              <a:rPr>
                <a:solidFill>
                  <a:srgbClr val="6CCE66"/>
                </a:solidFill>
              </a:rPr>
              <a:t>someSize</a:t>
            </a:r>
            <a:r>
              <a:t>.</a:t>
            </a:r>
            <a:r>
              <a:rPr>
                <a:solidFill>
                  <a:srgbClr val="6CCE66"/>
                </a:solidFill>
              </a:rPr>
              <a:t>area</a:t>
            </a:r>
            <a:r>
              <a:t>() </a:t>
            </a:r>
            <a:r>
              <a:rPr>
                <a:solidFill>
                  <a:srgbClr val="979BB2"/>
                </a:solidFill>
              </a:rPr>
              <a:t>// Area is assigned a value of 55.0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rPr>
                <a:solidFill>
                  <a:srgbClr val="3DCCCC"/>
                </a:solidFill>
              </a:rPr>
              <a:t>struct</a:t>
            </a:r>
            <a:r>
              <a:t> Odometer {</a:t>
            </a:r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count: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 = 0 </a:t>
            </a:r>
            <a:r>
              <a:rPr>
                <a:solidFill>
                  <a:srgbClr val="979BB2"/>
                </a:solidFill>
              </a:rPr>
              <a:t>// Assigns a default value to the 'count' property.</a:t>
            </a:r>
            <a:endParaRPr>
              <a:solidFill>
                <a:srgbClr val="979BB2"/>
              </a:solidFill>
            </a:endParaRPr>
          </a:p>
          <a:p>
            <a:pPr/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mutating</a:t>
            </a:r>
            <a:r>
              <a:t> </a:t>
            </a:r>
            <a:r>
              <a:rPr>
                <a:solidFill>
                  <a:srgbClr val="3DCCCC"/>
                </a:solidFill>
              </a:rPr>
              <a:t>func</a:t>
            </a:r>
            <a:r>
              <a:t> increment() {</a:t>
            </a:r>
          </a:p>
          <a:p>
            <a:pPr/>
            <a:r>
              <a:t>    count += 1</a:t>
            </a:r>
          </a:p>
          <a:p>
            <a:pPr/>
            <a:r>
              <a:t>  }</a:t>
            </a:r>
          </a:p>
          <a:p>
            <a:pPr/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mutating func</a:t>
            </a:r>
            <a:r>
              <a:t> increment(by amount: Int) {</a:t>
            </a:r>
          </a:p>
          <a:p>
            <a:pPr/>
            <a:r>
              <a:t>    count += amount</a:t>
            </a:r>
          </a:p>
          <a:p>
            <a:pPr/>
            <a:r>
              <a:t>  }</a:t>
            </a:r>
          </a:p>
          <a:p>
            <a:pPr/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mutating func</a:t>
            </a:r>
            <a:r>
              <a:t> reset() {</a:t>
            </a:r>
          </a:p>
          <a:p>
            <a:pPr/>
            <a:r>
              <a:t>    count = 0</a:t>
            </a:r>
          </a:p>
          <a:p>
            <a:pPr/>
            <a:r>
              <a:t>  }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rPr>
                <a:solidFill>
                  <a:srgbClr val="3DCCCC"/>
                </a:solidFill>
              </a:rPr>
              <a:t>var</a:t>
            </a:r>
            <a:r>
              <a:t> odometer = </a:t>
            </a:r>
            <a:r>
              <a:rPr>
                <a:solidFill>
                  <a:srgbClr val="6CCE66"/>
                </a:solidFill>
              </a:rPr>
              <a:t>Odometer</a:t>
            </a:r>
            <a:r>
              <a:t>() </a:t>
            </a:r>
            <a:r>
              <a:rPr>
                <a:solidFill>
                  <a:srgbClr val="979BB2"/>
                </a:solidFill>
              </a:rPr>
              <a:t>// odometer.count defaults to 0</a:t>
            </a:r>
            <a:endParaRPr>
              <a:solidFill>
                <a:srgbClr val="979BB2"/>
              </a:solidFill>
            </a:endParaRPr>
          </a:p>
          <a:p>
            <a:pPr/>
            <a:r>
              <a:rPr>
                <a:solidFill>
                  <a:srgbClr val="6CCE66"/>
                </a:solidFill>
              </a:rPr>
              <a:t>odometer</a:t>
            </a:r>
            <a:r>
              <a:t>.</a:t>
            </a:r>
            <a:r>
              <a:rPr>
                <a:solidFill>
                  <a:srgbClr val="6CCE66"/>
                </a:solidFill>
              </a:rPr>
              <a:t>increment</a:t>
            </a:r>
            <a:r>
              <a:t>() </a:t>
            </a:r>
            <a:r>
              <a:rPr>
                <a:solidFill>
                  <a:srgbClr val="979BB2"/>
                </a:solidFill>
              </a:rPr>
              <a:t>// odometer.count is incremented to 1</a:t>
            </a:r>
            <a:endParaRPr>
              <a:solidFill>
                <a:srgbClr val="979BB2"/>
              </a:solidFill>
            </a:endParaRPr>
          </a:p>
          <a:p>
            <a:pPr/>
            <a:r>
              <a:rPr>
                <a:solidFill>
                  <a:srgbClr val="6CCE66"/>
                </a:solidFill>
              </a:rPr>
              <a:t>odometer</a:t>
            </a:r>
            <a:r>
              <a:t>.</a:t>
            </a:r>
            <a:r>
              <a:rPr>
                <a:solidFill>
                  <a:srgbClr val="6CCE66"/>
                </a:solidFill>
              </a:rPr>
              <a:t>increment</a:t>
            </a:r>
            <a:r>
              <a:t>(by: 15) </a:t>
            </a:r>
            <a:r>
              <a:rPr>
                <a:solidFill>
                  <a:srgbClr val="979BB2"/>
                </a:solidFill>
              </a:rPr>
              <a:t>// odometer.count is incremented to 16</a:t>
            </a:r>
          </a:p>
          <a:p>
            <a:pPr/>
            <a:r>
              <a:rPr>
                <a:solidFill>
                  <a:srgbClr val="6CCE66"/>
                </a:solidFill>
              </a:rPr>
              <a:t>odometer</a:t>
            </a:r>
            <a:r>
              <a:t>.</a:t>
            </a:r>
            <a:r>
              <a:rPr>
                <a:solidFill>
                  <a:srgbClr val="6CCE66"/>
                </a:solidFill>
              </a:rPr>
              <a:t>reset</a:t>
            </a:r>
            <a:r>
              <a:t>() </a:t>
            </a:r>
            <a:r>
              <a:rPr>
                <a:solidFill>
                  <a:srgbClr val="979BB2"/>
                </a:solidFill>
              </a:rPr>
              <a:t>// odometer.count is reset to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97" name="Shape 197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Computed properties</a:t>
            </a:r>
          </a:p>
        </p:txBody>
      </p:sp>
      <p:sp>
        <p:nvSpPr>
          <p:cNvPr id="199" name="Shape 199"/>
          <p:cNvSpPr/>
          <p:nvPr/>
        </p:nvSpPr>
        <p:spPr>
          <a:xfrm>
            <a:off x="761516" y="3898900"/>
            <a:ext cx="22860968" cy="4964726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Temperature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celsius: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fahrenheit: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kelvin: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temperature =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(celsius: 0, fahrenheit: 32, kelvin: 273.15)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3" name="Shape 73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761516" y="3898900"/>
            <a:ext cx="22860968" cy="22740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Structures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Person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name: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00100">
              <a:spcBef>
                <a:spcPts val="3000"/>
              </a:spcBef>
              <a:buSzTx/>
              <a:buNone/>
              <a:defRPr spc="0"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0" indent="0">
              <a:buSzTx/>
              <a:buNone/>
            </a:pPr>
            <a:r>
              <a:t>Capitalize type names</a:t>
            </a:r>
          </a:p>
          <a:p>
            <a:pPr marL="0" indent="0">
              <a:buSzTx/>
              <a:buNone/>
            </a:pPr>
            <a:r>
              <a:t>Use lowercase for property names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ubTitle" idx="1"/>
          </p:nvPr>
        </p:nvSpPr>
        <p:spPr>
          <a:xfrm>
            <a:off x="1524000" y="604741"/>
            <a:ext cx="21336000" cy="1263017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592531">
              <a:lnSpc>
                <a:spcPts val="3600"/>
              </a:lnSpc>
              <a:defRPr sz="1872"/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Temperature {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celsius: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fahrenheit: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kelvin: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 defTabSz="592531">
              <a:lnSpc>
                <a:spcPts val="3600"/>
              </a:lnSpc>
              <a:defRPr sz="1872"/>
            </a:pPr>
          </a:p>
          <a:p>
            <a:pPr defTabSz="592531">
              <a:lnSpc>
                <a:spcPts val="3600"/>
              </a:lnSpc>
              <a:defRPr sz="1872"/>
            </a:pPr>
            <a:r>
              <a:t>  init(celsius: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) {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  self.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= celsius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  </a:t>
            </a:r>
            <a:r>
              <a:rPr>
                <a:solidFill>
                  <a:srgbClr val="6CCE66"/>
                </a:solidFill>
              </a:rPr>
              <a:t>fahrenheit</a:t>
            </a:r>
            <a:r>
              <a:t> = celsius * 1.8 + 32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  </a:t>
            </a:r>
            <a:r>
              <a:rPr>
                <a:solidFill>
                  <a:srgbClr val="6CCE66"/>
                </a:solidFill>
              </a:rPr>
              <a:t>kelvin</a:t>
            </a:r>
            <a:r>
              <a:t> = 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+ 273.15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}</a:t>
            </a:r>
          </a:p>
          <a:p>
            <a:pPr defTabSz="592531">
              <a:lnSpc>
                <a:spcPts val="3600"/>
              </a:lnSpc>
              <a:defRPr sz="1872"/>
            </a:pPr>
          </a:p>
          <a:p>
            <a:pPr defTabSz="592531">
              <a:lnSpc>
                <a:spcPts val="3600"/>
              </a:lnSpc>
              <a:defRPr sz="1872"/>
            </a:pPr>
            <a:r>
              <a:t>  init(fahrenheit: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) {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  self.</a:t>
            </a:r>
            <a:r>
              <a:rPr>
                <a:solidFill>
                  <a:srgbClr val="6CCE66"/>
                </a:solidFill>
              </a:rPr>
              <a:t>fahrenheit</a:t>
            </a:r>
            <a:r>
              <a:t> = fahrenheit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  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= (fahrenheit - 32) / 1.8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  </a:t>
            </a:r>
            <a:r>
              <a:rPr>
                <a:solidFill>
                  <a:srgbClr val="6CCE66"/>
                </a:solidFill>
              </a:rPr>
              <a:t>kelvin</a:t>
            </a:r>
            <a:r>
              <a:t> = 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+ 273.15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}</a:t>
            </a:r>
          </a:p>
          <a:p>
            <a:pPr defTabSz="592531">
              <a:lnSpc>
                <a:spcPts val="3600"/>
              </a:lnSpc>
              <a:defRPr sz="1872"/>
            </a:pPr>
          </a:p>
          <a:p>
            <a:pPr defTabSz="592531">
              <a:lnSpc>
                <a:spcPts val="3600"/>
              </a:lnSpc>
              <a:defRPr sz="1872"/>
            </a:pPr>
            <a:r>
              <a:t>  init(kelvin: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) {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  self.</a:t>
            </a:r>
            <a:r>
              <a:rPr>
                <a:solidFill>
                  <a:srgbClr val="6CCE66"/>
                </a:solidFill>
              </a:rPr>
              <a:t>kelvin</a:t>
            </a:r>
            <a:r>
              <a:t> = kelvin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  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= kelvin - 273.15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  </a:t>
            </a:r>
            <a:r>
              <a:rPr>
                <a:solidFill>
                  <a:srgbClr val="6CCE66"/>
                </a:solidFill>
              </a:rPr>
              <a:t>fahrenheit</a:t>
            </a:r>
            <a:r>
              <a:t> = 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* 1.8 + 32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}</a:t>
            </a:r>
          </a:p>
          <a:p>
            <a:pPr defTabSz="592531">
              <a:lnSpc>
                <a:spcPts val="3600"/>
              </a:lnSpc>
              <a:defRPr sz="1872"/>
            </a:pPr>
            <a:r>
              <a:t>}</a:t>
            </a:r>
          </a:p>
          <a:p>
            <a:pPr defTabSz="592531">
              <a:lnSpc>
                <a:spcPts val="3600"/>
              </a:lnSpc>
              <a:defRPr sz="1872"/>
            </a:pPr>
          </a:p>
          <a:p>
            <a:pPr defTabSz="592531">
              <a:lnSpc>
                <a:spcPts val="3600"/>
              </a:lnSpc>
              <a:defRPr sz="1872"/>
            </a:pPr>
            <a:r>
              <a:rPr>
                <a:solidFill>
                  <a:srgbClr val="3DCCCC"/>
                </a:solidFill>
              </a:rPr>
              <a:t>let</a:t>
            </a:r>
            <a:r>
              <a:t> currentTemperature =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(celsius: 18.5)</a:t>
            </a:r>
          </a:p>
          <a:p>
            <a:pPr defTabSz="592531">
              <a:lnSpc>
                <a:spcPts val="3600"/>
              </a:lnSpc>
              <a:defRPr sz="1872"/>
            </a:pPr>
            <a:r>
              <a:rPr>
                <a:solidFill>
                  <a:srgbClr val="3DCCCC"/>
                </a:solidFill>
              </a:rPr>
              <a:t>let</a:t>
            </a:r>
            <a:r>
              <a:t> boiling =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(fahrenheit: 212.0)</a:t>
            </a:r>
          </a:p>
          <a:p>
            <a:pPr defTabSz="592531">
              <a:lnSpc>
                <a:spcPts val="3600"/>
              </a:lnSpc>
              <a:defRPr sz="1872"/>
            </a:pPr>
            <a:r>
              <a:rPr>
                <a:solidFill>
                  <a:srgbClr val="3DCCCC"/>
                </a:solidFill>
              </a:rPr>
              <a:t>let</a:t>
            </a:r>
            <a:r>
              <a:t> freezing =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(kelvin: 273.15)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ubTitle" idx="1"/>
          </p:nvPr>
        </p:nvSpPr>
        <p:spPr>
          <a:xfrm>
            <a:off x="1524000" y="604741"/>
            <a:ext cx="21336000" cy="125065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Temperature {</a:t>
            </a:r>
          </a:p>
          <a:p>
            <a:pPr>
              <a:defRPr sz="3000"/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celsius: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fahrenheit: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 {</a:t>
            </a:r>
          </a:p>
          <a:p>
            <a:pPr>
              <a:defRPr sz="3000"/>
            </a:pPr>
            <a:r>
              <a:t>    </a:t>
            </a:r>
            <a:r>
              <a:rPr>
                <a:solidFill>
                  <a:srgbClr val="3DCCCC"/>
                </a:solidFill>
              </a:rPr>
              <a:t>return</a:t>
            </a:r>
            <a:r>
              <a:t> 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* 1.8 + 32</a:t>
            </a:r>
          </a:p>
          <a:p>
            <a:pPr>
              <a:defRPr sz="3000"/>
            </a:pPr>
            <a:r>
              <a:t>  }</a:t>
            </a:r>
          </a:p>
          <a:p>
            <a:pPr>
              <a:defRPr sz="3000"/>
            </a:pPr>
            <a:r>
              <a:t>}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let</a:t>
            </a:r>
            <a:r>
              <a:t> currentTemperature =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(celsius: 0.0)</a:t>
            </a:r>
          </a:p>
          <a:p>
            <a:pPr>
              <a:defRPr sz="3000"/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currentTemperature</a:t>
            </a:r>
            <a:r>
              <a:t>.</a:t>
            </a:r>
            <a:r>
              <a:rPr>
                <a:solidFill>
                  <a:srgbClr val="6CCE66"/>
                </a:solidFill>
              </a:rPr>
              <a:t>fahrenheit</a:t>
            </a:r>
            <a:r>
              <a:t>)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32.0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13" name="Shape 213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Add support for Kelvin</a:t>
            </a:r>
          </a:p>
        </p:txBody>
      </p:sp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</a:t>
            </a:r>
          </a:p>
        </p:txBody>
      </p:sp>
      <p:sp>
        <p:nvSpPr>
          <p:cNvPr id="215" name="Shape 215"/>
          <p:cNvSpPr/>
          <p:nvPr/>
        </p:nvSpPr>
        <p:spPr>
          <a:xfrm>
            <a:off x="761516" y="4867780"/>
            <a:ext cx="22860968" cy="5560426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Modify the following to allow the temperature to be read as Kelvin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Temperature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celsius: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fahrenheit: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CCCC"/>
                </a:solidFill>
              </a:rPr>
              <a:t>return</a:t>
            </a:r>
            <a:r>
              <a:t> 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* 1.8 + 32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26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buSzTx/>
              <a:buNone/>
            </a:pPr>
            <a:r>
              <a:t>Hint: Temperature in Kelvin is Celsius + 273.15 </a:t>
            </a:r>
          </a:p>
        </p:txBody>
      </p:sp>
      <p:grpSp>
        <p:nvGrpSpPr>
          <p:cNvPr id="219" name="Group 219"/>
          <p:cNvGrpSpPr/>
          <p:nvPr/>
        </p:nvGrpSpPr>
        <p:grpSpPr>
          <a:xfrm>
            <a:off x="21551900" y="787400"/>
            <a:ext cx="1524000" cy="1524000"/>
            <a:chOff x="0" y="0"/>
            <a:chExt cx="1523999" cy="1523999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gradFill flip="none" rotWithShape="1">
              <a:gsLst>
                <a:gs pos="0">
                  <a:srgbClr val="0091FF"/>
                </a:gs>
                <a:gs pos="100000">
                  <a:srgbClr val="005BBE"/>
                </a:gs>
              </a:gsLst>
              <a:lin ang="5400000" scaled="0"/>
            </a:gradFill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63500" tIns="63500" rIns="63500" bIns="63500" numCol="1" anchor="ctr">
              <a:noAutofit/>
            </a:bodyPr>
            <a:lstStyle/>
            <a:p>
              <a:pPr/>
            </a:p>
          </p:txBody>
        </p:sp>
        <p:pic>
          <p:nvPicPr>
            <p:cNvPr id="218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92884" y="392855"/>
              <a:ext cx="738230" cy="7382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ubTitle" idx="1"/>
          </p:nvPr>
        </p:nvSpPr>
        <p:spPr>
          <a:xfrm>
            <a:off x="1524000" y="604741"/>
            <a:ext cx="21336000" cy="12664322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Temperature {</a:t>
            </a:r>
          </a:p>
          <a:p>
            <a:pPr>
              <a:defRPr sz="3000"/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celsius: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fahrenheit: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 {</a:t>
            </a:r>
          </a:p>
          <a:p>
            <a:pPr>
              <a:defRPr sz="3000"/>
            </a:pPr>
            <a:r>
              <a:t>    </a:t>
            </a:r>
            <a:r>
              <a:rPr>
                <a:solidFill>
                  <a:srgbClr val="3DCCCC"/>
                </a:solidFill>
              </a:rPr>
              <a:t>return</a:t>
            </a:r>
            <a:r>
              <a:t> 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* 1.8 + 32</a:t>
            </a:r>
          </a:p>
          <a:p>
            <a:pPr>
              <a:defRPr sz="3000"/>
            </a:pPr>
            <a:r>
              <a:t>  }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kelvin: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 {</a:t>
            </a:r>
          </a:p>
          <a:p>
            <a:pPr>
              <a:defRPr sz="3000"/>
            </a:pPr>
            <a:r>
              <a:t>    </a:t>
            </a:r>
            <a:r>
              <a:rPr>
                <a:solidFill>
                  <a:srgbClr val="3DCCCC"/>
                </a:solidFill>
              </a:rPr>
              <a:t>return</a:t>
            </a:r>
            <a:r>
              <a:t> 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+ 273.15</a:t>
            </a:r>
          </a:p>
          <a:p>
            <a:pPr>
              <a:defRPr sz="3000"/>
            </a:pPr>
            <a:r>
              <a:t>  }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}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let</a:t>
            </a:r>
            <a:r>
              <a:t> currentTemperature =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(celsius: 0.0)</a:t>
            </a:r>
          </a:p>
          <a:p>
            <a:pPr>
              <a:defRPr sz="3000"/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currentTemperature</a:t>
            </a:r>
            <a:r>
              <a:t>.</a:t>
            </a:r>
            <a:r>
              <a:rPr>
                <a:solidFill>
                  <a:srgbClr val="6CCE66"/>
                </a:solidFill>
              </a:rPr>
              <a:t>kelvin</a:t>
            </a:r>
            <a:r>
              <a:t>)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273.15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28" name="Shape 228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761516" y="3898900"/>
            <a:ext cx="22860968" cy="3709149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properties and methods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Double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static var</a:t>
            </a:r>
            <a:r>
              <a:t> pi = 3.1415927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pi =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.</a:t>
            </a:r>
            <a:r>
              <a:rPr>
                <a:solidFill>
                  <a:srgbClr val="6CCE66"/>
                </a:solidFill>
              </a:rPr>
              <a:t>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36" name="Shape 236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761517" y="3898900"/>
            <a:ext cx="22860968" cy="675407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properties and methods</a:t>
            </a:r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Money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static</a:t>
            </a:r>
            <a:r>
              <a:t> </a:t>
            </a:r>
            <a:r>
              <a:rPr>
                <a:solidFill>
                  <a:srgbClr val="3DCCCC"/>
                </a:solidFill>
              </a:rPr>
              <a:t>func</a:t>
            </a:r>
            <a:r>
              <a:t> exchangeRate(from: </a:t>
            </a:r>
            <a:r>
              <a:rPr>
                <a:solidFill>
                  <a:srgbClr val="6CCE66"/>
                </a:solidFill>
              </a:rPr>
              <a:t>Currency</a:t>
            </a:r>
            <a:r>
              <a:t>, to: </a:t>
            </a:r>
            <a:r>
              <a:rPr>
                <a:solidFill>
                  <a:srgbClr val="6CCE66"/>
                </a:solidFill>
              </a:rPr>
              <a:t>Currency</a:t>
            </a:r>
            <a:r>
              <a:t> ) -&gt;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79BB2"/>
                </a:solidFill>
              </a:rPr>
              <a:t>    // Calculate and return current exchange rate between the two currencies</a:t>
            </a:r>
            <a:endParaRPr>
              <a:solidFill>
                <a:srgbClr val="979BB2"/>
              </a:solidFill>
            </a:endParaRPr>
          </a:p>
          <a:p>
            <a:pPr lvl="1" marL="0" indent="22860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79BB2"/>
                </a:solidFill>
              </a:rPr>
              <a:t>  </a:t>
            </a: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amount: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currency: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ratio = </a:t>
            </a:r>
            <a:r>
              <a:rPr>
                <a:solidFill>
                  <a:srgbClr val="6CCE66"/>
                </a:solidFill>
              </a:rPr>
              <a:t>Money</a:t>
            </a:r>
            <a:r>
              <a:t>.</a:t>
            </a:r>
            <a:r>
              <a:rPr>
                <a:solidFill>
                  <a:srgbClr val="6CCE66"/>
                </a:solidFill>
              </a:rPr>
              <a:t>exchangeRate</a:t>
            </a:r>
            <a:r>
              <a:t>(from: </a:t>
            </a:r>
            <a:r>
              <a:rPr>
                <a:solidFill>
                  <a:srgbClr val="F95B57"/>
                </a:solidFill>
              </a:rPr>
              <a:t>"usd"</a:t>
            </a:r>
            <a:r>
              <a:t>, to: </a:t>
            </a:r>
            <a:r>
              <a:rPr>
                <a:solidFill>
                  <a:srgbClr val="F95B57"/>
                </a:solidFill>
              </a:rPr>
              <a:t>"gbp"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buSzTx/>
              <a:buNone/>
            </a:pPr>
            <a:r>
              <a:t>Type methods can access properties and methods only</a:t>
            </a:r>
            <a:r>
              <a:rPr>
                <a:solidFill>
                  <a:srgbClr val="FF2F92"/>
                </a:solidFill>
              </a:rPr>
              <a:t> </a:t>
            </a:r>
            <a:r>
              <a:t>on the type, not on individual instances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44" name="Shape 244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761517" y="9074668"/>
            <a:ext cx="22860968" cy="133023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46" name="Shape 2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Copying</a:t>
            </a:r>
          </a:p>
        </p:txBody>
      </p:sp>
      <p:sp>
        <p:nvSpPr>
          <p:cNvPr id="247" name="Shape 247"/>
          <p:cNvSpPr/>
          <p:nvPr/>
        </p:nvSpPr>
        <p:spPr>
          <a:xfrm>
            <a:off x="761516" y="3898900"/>
            <a:ext cx="22860968" cy="490325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someSize = Size(</a:t>
            </a:r>
            <a:r>
              <a:rPr>
                <a:solidFill>
                  <a:srgbClr val="6CCE66"/>
                </a:solidFill>
              </a:rPr>
              <a:t>width</a:t>
            </a:r>
            <a:r>
              <a:t>: 250, </a:t>
            </a:r>
            <a:r>
              <a:rPr>
                <a:solidFill>
                  <a:srgbClr val="6CCE66"/>
                </a:solidFill>
              </a:rPr>
              <a:t>height</a:t>
            </a:r>
            <a:r>
              <a:t>: 1000)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anotherSize = </a:t>
            </a:r>
            <a:r>
              <a:rPr>
                <a:solidFill>
                  <a:srgbClr val="6CCE66"/>
                </a:solidFill>
              </a:rPr>
              <a:t>someSize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someSize</a:t>
            </a:r>
            <a:r>
              <a:t>.</a:t>
            </a:r>
            <a:r>
              <a:rPr>
                <a:solidFill>
                  <a:srgbClr val="6CCE66"/>
                </a:solidFill>
              </a:rPr>
              <a:t>width</a:t>
            </a:r>
            <a:r>
              <a:t> = 500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someSize</a:t>
            </a:r>
            <a:r>
              <a:t>.</a:t>
            </a:r>
            <a:r>
              <a:rPr>
                <a:solidFill>
                  <a:srgbClr val="6CCE66"/>
                </a:solidFill>
              </a:rPr>
              <a:t>width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anotherSize</a:t>
            </a:r>
            <a:r>
              <a:t>.</a:t>
            </a:r>
            <a:r>
              <a:rPr>
                <a:solidFill>
                  <a:srgbClr val="6CCE66"/>
                </a:solidFill>
              </a:rPr>
              <a:t>width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500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250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53" name="Shape 253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54" name="Shape 2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self</a:t>
            </a:r>
          </a:p>
        </p:txBody>
      </p:sp>
      <p:sp>
        <p:nvSpPr>
          <p:cNvPr id="255" name="Shape 255"/>
          <p:cNvSpPr/>
          <p:nvPr/>
        </p:nvSpPr>
        <p:spPr>
          <a:xfrm>
            <a:off x="761516" y="3898900"/>
            <a:ext cx="22860968" cy="492733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Car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color: </a:t>
            </a:r>
            <a:r>
              <a:rPr>
                <a:solidFill>
                  <a:srgbClr val="6CCE66"/>
                </a:solidFill>
              </a:rPr>
              <a:t>Color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description: 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CCCC"/>
                </a:solidFill>
              </a:rPr>
              <a:t>return</a:t>
            </a:r>
            <a:r>
              <a:t> </a:t>
            </a:r>
            <a:r>
              <a:rPr>
                <a:solidFill>
                  <a:srgbClr val="F95B57"/>
                </a:solidFill>
              </a:rPr>
              <a:t>"This is a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rPr>
                <a:solidFill>
                  <a:srgbClr val="3DCCCC"/>
                </a:solidFill>
              </a:rPr>
              <a:t>self</a:t>
            </a:r>
            <a:r>
              <a:t>.</a:t>
            </a:r>
            <a:r>
              <a:rPr>
                <a:solidFill>
                  <a:srgbClr val="6CCE66"/>
                </a:solidFill>
              </a:rPr>
              <a:t>color</a:t>
            </a:r>
            <a:r>
              <a:rPr>
                <a:solidFill>
                  <a:srgbClr val="F95B57"/>
                </a:solidFill>
              </a:rPr>
              <a:t>) car."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61" name="Shape 261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When not required</a:t>
            </a:r>
          </a:p>
        </p:txBody>
      </p:sp>
      <p:sp>
        <p:nvSpPr>
          <p:cNvPr id="262" name="Shape 2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self</a:t>
            </a:r>
          </a:p>
        </p:txBody>
      </p:sp>
      <p:sp>
        <p:nvSpPr>
          <p:cNvPr id="263" name="Shape 263"/>
          <p:cNvSpPr/>
          <p:nvPr/>
        </p:nvSpPr>
        <p:spPr>
          <a:xfrm>
            <a:off x="761516" y="5512695"/>
            <a:ext cx="22860968" cy="505660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64" name="Shape 2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Not required when property or method names exist on the current object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Car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color: </a:t>
            </a:r>
            <a:r>
              <a:rPr>
                <a:solidFill>
                  <a:srgbClr val="6CCE66"/>
                </a:solidFill>
              </a:rPr>
              <a:t>Color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description: 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CCCC"/>
                </a:solidFill>
              </a:rPr>
              <a:t>return</a:t>
            </a:r>
            <a:r>
              <a:t> </a:t>
            </a:r>
            <a:r>
              <a:rPr>
                <a:solidFill>
                  <a:srgbClr val="F95B57"/>
                </a:solidFill>
              </a:rPr>
              <a:t>"This is a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rPr>
                <a:solidFill>
                  <a:srgbClr val="6CCE66"/>
                </a:solidFill>
              </a:rPr>
              <a:t>color</a:t>
            </a:r>
            <a:r>
              <a:rPr>
                <a:solidFill>
                  <a:srgbClr val="F95B57"/>
                </a:solidFill>
              </a:rPr>
              <a:t>) car."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67" name="Shape 267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When required</a:t>
            </a:r>
          </a:p>
        </p:txBody>
      </p:sp>
      <p:sp>
        <p:nvSpPr>
          <p:cNvPr id="268" name="Shape 2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self</a:t>
            </a:r>
          </a:p>
        </p:txBody>
      </p:sp>
      <p:sp>
        <p:nvSpPr>
          <p:cNvPr id="269" name="Shape 269"/>
          <p:cNvSpPr/>
          <p:nvPr/>
        </p:nvSpPr>
        <p:spPr>
          <a:xfrm>
            <a:off x="761516" y="3898900"/>
            <a:ext cx="22860968" cy="4829998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Temperature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celsius: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init</a:t>
            </a:r>
            <a:r>
              <a:t>(celsius: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)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CCCC"/>
                </a:solidFill>
              </a:rPr>
              <a:t>self</a:t>
            </a:r>
            <a:r>
              <a:t>.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= celsius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Accessing property values</a:t>
            </a:r>
          </a:p>
        </p:txBody>
      </p:sp>
      <p:sp>
        <p:nvSpPr>
          <p:cNvPr id="81" name="Shape 8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82" name="Shape 82"/>
          <p:cNvSpPr/>
          <p:nvPr/>
        </p:nvSpPr>
        <p:spPr>
          <a:xfrm>
            <a:off x="761516" y="3898900"/>
            <a:ext cx="22860968" cy="4170928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83" name="Shape 83"/>
          <p:cNvSpPr/>
          <p:nvPr/>
        </p:nvSpPr>
        <p:spPr>
          <a:xfrm>
            <a:off x="761517" y="8427357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Structures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Person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name: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person = </a:t>
            </a:r>
            <a:r>
              <a:rPr>
                <a:solidFill>
                  <a:srgbClr val="6CCE66"/>
                </a:solidFill>
              </a:rPr>
              <a:t>Person</a:t>
            </a:r>
            <a:r>
              <a:t>(name: </a:t>
            </a:r>
            <a:r>
              <a:rPr>
                <a:solidFill>
                  <a:srgbClr val="F95B57"/>
                </a:solidFill>
              </a:rPr>
              <a:t>"Jasmine"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person</a:t>
            </a:r>
            <a:r>
              <a:t>.</a:t>
            </a:r>
            <a:r>
              <a:rPr>
                <a:solidFill>
                  <a:srgbClr val="6CCE66"/>
                </a:solidFill>
              </a:rPr>
              <a:t>name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Jasmine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75" name="Shape 275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Lab - Structures</a:t>
            </a:r>
          </a:p>
        </p:txBody>
      </p:sp>
      <p:sp>
        <p:nvSpPr>
          <p:cNvPr id="276" name="Shape 2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2—Lesson 3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Open and complete the remaining exercises in </a:t>
            </a:r>
            <a:br/>
            <a:r>
              <a:rPr>
                <a:latin typeface="Menlo"/>
                <a:ea typeface="Menlo"/>
                <a:cs typeface="Menlo"/>
                <a:sym typeface="Menlo"/>
              </a:rPr>
              <a:t>Lab - Structures.playground</a:t>
            </a:r>
            <a:endParaRPr>
              <a:latin typeface="Menlo"/>
              <a:ea typeface="Menlo"/>
              <a:cs typeface="Menlo"/>
              <a:sym typeface="Menlo"/>
            </a:endParaRPr>
          </a:p>
        </p:txBody>
      </p:sp>
      <p:grpSp>
        <p:nvGrpSpPr>
          <p:cNvPr id="280" name="Group 280"/>
          <p:cNvGrpSpPr/>
          <p:nvPr/>
        </p:nvGrpSpPr>
        <p:grpSpPr>
          <a:xfrm>
            <a:off x="21551900" y="1297017"/>
            <a:ext cx="1524001" cy="1524001"/>
            <a:chOff x="0" y="0"/>
            <a:chExt cx="1524000" cy="1524000"/>
          </a:xfrm>
        </p:grpSpPr>
        <p:sp>
          <p:nvSpPr>
            <p:cNvPr id="278" name="Shape 278"/>
            <p:cNvSpPr/>
            <p:nvPr/>
          </p:nvSpPr>
          <p:spPr>
            <a:xfrm>
              <a:off x="0" y="0"/>
              <a:ext cx="1524001" cy="1524001"/>
            </a:xfrm>
            <a:prstGeom prst="ellipse">
              <a:avLst/>
            </a:prstGeom>
            <a:gradFill flip="none" rotWithShape="1">
              <a:gsLst>
                <a:gs pos="0">
                  <a:srgbClr val="FE5F55"/>
                </a:gs>
                <a:gs pos="100000">
                  <a:srgbClr val="E4234A"/>
                </a:gs>
              </a:gsLst>
              <a:lin ang="5400000" scaled="0"/>
            </a:gradFill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00100">
                <a:spcBef>
                  <a:spcPts val="3000"/>
                </a:spcBef>
                <a:defRPr sz="4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pic>
          <p:nvPicPr>
            <p:cNvPr id="27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30261" y="411519"/>
              <a:ext cx="663478" cy="7009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90" name="Shape 90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Adding functionality</a:t>
            </a:r>
          </a:p>
        </p:txBody>
      </p:sp>
      <p:sp>
        <p:nvSpPr>
          <p:cNvPr id="91" name="Shape 91"/>
          <p:cNvSpPr/>
          <p:nvPr/>
        </p:nvSpPr>
        <p:spPr>
          <a:xfrm>
            <a:off x="761516" y="3898900"/>
            <a:ext cx="22860968" cy="728028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92" name="Shape 92"/>
          <p:cNvSpPr/>
          <p:nvPr/>
        </p:nvSpPr>
        <p:spPr>
          <a:xfrm>
            <a:off x="761517" y="11600277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Structures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Person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name: </a:t>
            </a:r>
            <a:r>
              <a:rPr>
                <a:solidFill>
                  <a:srgbClr val="6CCE66"/>
                </a:solidFill>
              </a:rPr>
              <a:t>String</a:t>
            </a:r>
            <a:endParaRPr>
              <a:solidFill>
                <a:srgbClr val="6CCE66"/>
              </a:solidFill>
            </a:endParaR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6CCE66"/>
              </a:solidFill>
            </a:endParaR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 </a:t>
            </a:r>
            <a:r>
              <a:rPr>
                <a:solidFill>
                  <a:srgbClr val="3DCCCC"/>
                </a:solidFill>
              </a:rPr>
              <a:t>func</a:t>
            </a:r>
            <a:r>
              <a:t> sayHello()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"Hello there! My name is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rPr>
                <a:solidFill>
                  <a:srgbClr val="6CCE66"/>
                </a:solidFill>
              </a:rPr>
              <a:t>name</a:t>
            </a:r>
            <a:r>
              <a:rPr>
                <a:solidFill>
                  <a:srgbClr val="F95B57"/>
                </a:solidFill>
              </a:rPr>
              <a:t>)!"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let person = </a:t>
            </a:r>
            <a:r>
              <a:rPr>
                <a:solidFill>
                  <a:srgbClr val="6CCE66"/>
                </a:solidFill>
              </a:rPr>
              <a:t>Person</a:t>
            </a:r>
            <a:r>
              <a:t>(name: "Jasmine")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person</a:t>
            </a:r>
            <a:r>
              <a:t>.</a:t>
            </a:r>
            <a:r>
              <a:rPr>
                <a:solidFill>
                  <a:srgbClr val="6CCE66"/>
                </a:solidFill>
              </a:rPr>
              <a:t>sayHello</a:t>
            </a:r>
            <a:r>
              <a:t>()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Hello there! My name is Jasmine!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99" name="Shape 99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Instances</a:t>
            </a:r>
          </a:p>
        </p:txBody>
      </p:sp>
      <p:sp>
        <p:nvSpPr>
          <p:cNvPr id="101" name="Shape 101"/>
          <p:cNvSpPr/>
          <p:nvPr/>
        </p:nvSpPr>
        <p:spPr>
          <a:xfrm>
            <a:off x="761516" y="3898900"/>
            <a:ext cx="22860968" cy="5615397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Shirt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size: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color: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myShirt = </a:t>
            </a:r>
            <a:r>
              <a:rPr>
                <a:solidFill>
                  <a:srgbClr val="6CCE66"/>
                </a:solidFill>
              </a:rPr>
              <a:t>Shirt</a:t>
            </a:r>
            <a:r>
              <a:t>(size: </a:t>
            </a:r>
            <a:r>
              <a:rPr>
                <a:solidFill>
                  <a:srgbClr val="F95B57"/>
                </a:solidFill>
              </a:rPr>
              <a:t>"XL"</a:t>
            </a:r>
            <a:r>
              <a:t>, color: </a:t>
            </a:r>
            <a:r>
              <a:rPr>
                <a:solidFill>
                  <a:srgbClr val="F95B57"/>
                </a:solidFill>
              </a:rPr>
              <a:t>"blue"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yourShirt = </a:t>
            </a:r>
            <a:r>
              <a:rPr>
                <a:solidFill>
                  <a:srgbClr val="6CCE66"/>
                </a:solidFill>
              </a:rPr>
              <a:t>Shirt</a:t>
            </a:r>
            <a:r>
              <a:t>(size: </a:t>
            </a:r>
            <a:r>
              <a:rPr>
                <a:solidFill>
                  <a:srgbClr val="F95B57"/>
                </a:solidFill>
              </a:rPr>
              <a:t>"M"</a:t>
            </a:r>
            <a:r>
              <a:t>, color: </a:t>
            </a:r>
            <a:r>
              <a:rPr>
                <a:solidFill>
                  <a:srgbClr val="F95B57"/>
                </a:solidFill>
              </a:rPr>
              <a:t>"red"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rPr>
                <a:solidFill>
                  <a:srgbClr val="3DCCCC"/>
                </a:solidFill>
              </a:rPr>
              <a:t>struct</a:t>
            </a:r>
            <a:r>
              <a:t> Car {</a:t>
            </a:r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make: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year: </a:t>
            </a:r>
            <a:r>
              <a:rPr>
                <a:solidFill>
                  <a:srgbClr val="6CCE66"/>
                </a:solidFill>
              </a:rPr>
              <a:t>Int</a:t>
            </a:r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color: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/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func</a:t>
            </a:r>
            <a:r>
              <a:t> startEngine() {...}</a:t>
            </a:r>
          </a:p>
          <a:p>
            <a:pPr/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func</a:t>
            </a:r>
            <a:r>
              <a:t> drive() {...}</a:t>
            </a:r>
          </a:p>
          <a:p>
            <a:pPr/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func</a:t>
            </a:r>
            <a:r>
              <a:t> park() {...}</a:t>
            </a:r>
          </a:p>
          <a:p>
            <a:pPr/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func</a:t>
            </a:r>
            <a:r>
              <a:t> steer(direction: </a:t>
            </a:r>
            <a:r>
              <a:rPr>
                <a:solidFill>
                  <a:srgbClr val="6CCE66"/>
                </a:solidFill>
              </a:rPr>
              <a:t>Direction</a:t>
            </a:r>
            <a:r>
              <a:t>) {}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rPr>
                <a:solidFill>
                  <a:srgbClr val="3DCCCC"/>
                </a:solidFill>
              </a:rPr>
              <a:t>let</a:t>
            </a:r>
            <a:r>
              <a:t> firstCar = </a:t>
            </a:r>
            <a:r>
              <a:rPr>
                <a:solidFill>
                  <a:srgbClr val="6CCE66"/>
                </a:solidFill>
              </a:rPr>
              <a:t>Car</a:t>
            </a:r>
            <a:r>
              <a:t>(make: </a:t>
            </a:r>
            <a:r>
              <a:rPr>
                <a:solidFill>
                  <a:srgbClr val="F95B57"/>
                </a:solidFill>
              </a:rPr>
              <a:t>"Honda"</a:t>
            </a:r>
            <a:r>
              <a:t>, year: 2010, color: </a:t>
            </a:r>
            <a:r>
              <a:rPr>
                <a:solidFill>
                  <a:srgbClr val="F95B57"/>
                </a:solidFill>
              </a:rPr>
              <a:t>"blue"</a:t>
            </a:r>
            <a:r>
              <a:t>)</a:t>
            </a:r>
          </a:p>
          <a:p>
            <a:pPr/>
            <a:r>
              <a:rPr>
                <a:solidFill>
                  <a:srgbClr val="3DCCCC"/>
                </a:solidFill>
              </a:rPr>
              <a:t>let</a:t>
            </a:r>
            <a:r>
              <a:t> secondCar = </a:t>
            </a:r>
            <a:r>
              <a:rPr>
                <a:solidFill>
                  <a:srgbClr val="6CCE66"/>
                </a:solidFill>
              </a:rPr>
              <a:t>Car</a:t>
            </a:r>
            <a:r>
              <a:t>(make: </a:t>
            </a:r>
            <a:r>
              <a:rPr>
                <a:solidFill>
                  <a:srgbClr val="F95B57"/>
                </a:solidFill>
              </a:rPr>
              <a:t>"Ford"</a:t>
            </a:r>
            <a:r>
              <a:t>, year: 2013, color: </a:t>
            </a:r>
            <a:r>
              <a:rPr>
                <a:solidFill>
                  <a:srgbClr val="F95B57"/>
                </a:solidFill>
              </a:rPr>
              <a:t>"black"</a:t>
            </a:r>
            <a:r>
              <a:t>)</a:t>
            </a:r>
          </a:p>
          <a:p>
            <a:pPr/>
          </a:p>
          <a:p>
            <a:pPr/>
            <a:r>
              <a:rPr>
                <a:solidFill>
                  <a:srgbClr val="6CCE66"/>
                </a:solidFill>
              </a:rPr>
              <a:t>firstCar</a:t>
            </a:r>
            <a:r>
              <a:t>.startEngine()</a:t>
            </a:r>
          </a:p>
          <a:p>
            <a:pPr/>
            <a:r>
              <a:rPr>
                <a:solidFill>
                  <a:srgbClr val="6CCE66"/>
                </a:solidFill>
              </a:rPr>
              <a:t>firstCar</a:t>
            </a:r>
            <a:r>
              <a:t>.drive()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11" name="Shape 111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12" name="Shape 112"/>
          <p:cNvSpPr/>
          <p:nvPr/>
        </p:nvSpPr>
        <p:spPr>
          <a:xfrm>
            <a:off x="761516" y="3898900"/>
            <a:ext cx="22860968" cy="222637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Initializers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string = 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.</a:t>
            </a:r>
            <a:r>
              <a:rPr>
                <a:solidFill>
                  <a:srgbClr val="3DCCCC"/>
                </a:solidFill>
              </a:rPr>
              <a:t>init</a:t>
            </a:r>
            <a:r>
              <a:t>() </a:t>
            </a:r>
            <a:r>
              <a:rPr>
                <a:solidFill>
                  <a:srgbClr val="979BB2"/>
                </a:solidFill>
              </a:rPr>
              <a:t>// ""</a:t>
            </a:r>
            <a:endParaRPr>
              <a:solidFill>
                <a:srgbClr val="979BB2"/>
              </a:solidFill>
            </a:endParaR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integer =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.</a:t>
            </a:r>
            <a:r>
              <a:rPr>
                <a:solidFill>
                  <a:srgbClr val="3DCCCC"/>
                </a:solidFill>
              </a:rPr>
              <a:t>init</a:t>
            </a:r>
            <a:r>
              <a:t>() </a:t>
            </a:r>
            <a:r>
              <a:rPr>
                <a:solidFill>
                  <a:srgbClr val="979BB2"/>
                </a:solidFill>
              </a:rPr>
              <a:t>// 0</a:t>
            </a:r>
            <a:endParaRPr>
              <a:solidFill>
                <a:srgbClr val="979BB2"/>
              </a:solidFill>
            </a:endParaR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bool = </a:t>
            </a:r>
            <a:r>
              <a:rPr>
                <a:solidFill>
                  <a:srgbClr val="6CCE66"/>
                </a:solidFill>
              </a:rPr>
              <a:t>Bool</a:t>
            </a:r>
            <a:r>
              <a:t>.</a:t>
            </a:r>
            <a:r>
              <a:rPr>
                <a:solidFill>
                  <a:srgbClr val="3DCCCC"/>
                </a:solidFill>
              </a:rPr>
              <a:t>init</a:t>
            </a:r>
            <a:r>
              <a:t>() </a:t>
            </a:r>
            <a:r>
              <a:rPr>
                <a:solidFill>
                  <a:srgbClr val="979BB2"/>
                </a:solidFill>
              </a:rPr>
              <a:t>// false</a:t>
            </a:r>
            <a:endParaRPr>
              <a:solidFill>
                <a:srgbClr val="979BB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19" name="Shape 119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761516" y="3898900"/>
            <a:ext cx="22860968" cy="2222226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Initializers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string = 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() </a:t>
            </a:r>
            <a:r>
              <a:rPr>
                <a:solidFill>
                  <a:srgbClr val="979BB2"/>
                </a:solidFill>
              </a:rPr>
              <a:t>// ""</a:t>
            </a:r>
            <a:endParaRPr>
              <a:solidFill>
                <a:srgbClr val="979BB2"/>
              </a:solidFill>
            </a:endParaR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integer =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() </a:t>
            </a:r>
            <a:r>
              <a:rPr>
                <a:solidFill>
                  <a:srgbClr val="979BB2"/>
                </a:solidFill>
              </a:rPr>
              <a:t>// 0</a:t>
            </a:r>
            <a:endParaRPr>
              <a:solidFill>
                <a:srgbClr val="979BB2"/>
              </a:solidFill>
            </a:endParaR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bool = </a:t>
            </a:r>
            <a:r>
              <a:rPr>
                <a:solidFill>
                  <a:srgbClr val="6CCE66"/>
                </a:solidFill>
              </a:rPr>
              <a:t>Bool</a:t>
            </a:r>
            <a:r>
              <a:t>() </a:t>
            </a:r>
            <a:r>
              <a:rPr>
                <a:solidFill>
                  <a:srgbClr val="979BB2"/>
                </a:solidFill>
              </a:rPr>
              <a:t>// false</a:t>
            </a:r>
            <a:endParaRPr>
              <a:solidFill>
                <a:srgbClr val="979BB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27" name="Shape 127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Default values</a:t>
            </a:r>
          </a:p>
        </p:txBody>
      </p:sp>
      <p:sp>
        <p:nvSpPr>
          <p:cNvPr id="128" name="Shape 128"/>
          <p:cNvSpPr/>
          <p:nvPr/>
        </p:nvSpPr>
        <p:spPr>
          <a:xfrm>
            <a:off x="761517" y="8431393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Initializers</a:t>
            </a:r>
          </a:p>
        </p:txBody>
      </p:sp>
      <p:sp>
        <p:nvSpPr>
          <p:cNvPr id="130" name="Shape 130"/>
          <p:cNvSpPr/>
          <p:nvPr/>
        </p:nvSpPr>
        <p:spPr>
          <a:xfrm>
            <a:off x="761516" y="3898900"/>
            <a:ext cx="22860968" cy="412211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Odometer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count: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 = 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odometer = </a:t>
            </a:r>
            <a:r>
              <a:rPr>
                <a:solidFill>
                  <a:srgbClr val="6CCE66"/>
                </a:solidFill>
              </a:rPr>
              <a:t>Odometer</a:t>
            </a:r>
            <a:r>
              <a:t>()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odometer</a:t>
            </a:r>
            <a:r>
              <a:t>.</a:t>
            </a:r>
            <a:r>
              <a:rPr>
                <a:solidFill>
                  <a:srgbClr val="6CCE66"/>
                </a:solidFill>
              </a:rPr>
              <a:t>count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62ACDB"/>
      </a:dk1>
      <a:lt1>
        <a:srgbClr val="FFFFFF"/>
      </a:lt1>
      <a:dk2>
        <a:srgbClr val="000000"/>
      </a:dk2>
      <a:lt2>
        <a:srgbClr val="BF832E"/>
      </a:lt2>
      <a:accent1>
        <a:srgbClr val="A8A8A8"/>
      </a:accent1>
      <a:accent2>
        <a:srgbClr val="E9E9E9"/>
      </a:accent2>
      <a:accent3>
        <a:srgbClr val="D3D3D3"/>
      </a:accent3>
      <a:accent4>
        <a:srgbClr val="BEBEBE"/>
      </a:accent4>
      <a:accent5>
        <a:srgbClr val="8C8C8C"/>
      </a:accent5>
      <a:accent6>
        <a:srgbClr val="66666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hueOff val="12187156"/>
            <a:satOff val="46781"/>
            <a:lumOff val="-37058"/>
          </a:scheme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hueOff val="12187156"/>
              <a:satOff val="46781"/>
              <a:lumOff val="-3705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BF832E"/>
      </a:lt2>
      <a:accent1>
        <a:srgbClr val="A8A8A8"/>
      </a:accent1>
      <a:accent2>
        <a:srgbClr val="E9E9E9"/>
      </a:accent2>
      <a:accent3>
        <a:srgbClr val="D3D3D3"/>
      </a:accent3>
      <a:accent4>
        <a:srgbClr val="BEBEBE"/>
      </a:accent4>
      <a:accent5>
        <a:srgbClr val="8C8C8C"/>
      </a:accent5>
      <a:accent6>
        <a:srgbClr val="66666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hueOff val="12187156"/>
            <a:satOff val="46781"/>
            <a:lumOff val="-37058"/>
          </a:scheme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hueOff val="12187156"/>
              <a:satOff val="46781"/>
              <a:lumOff val="-3705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