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FA786EA9-46F4-4C60-9163-E19D89EEF1A4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198437" indent="-198437">
              <a:buSzPct val="90000"/>
              <a:buChar char="•"/>
            </a:pPr>
            <a:r>
              <a:t>Depending upon how long it takes for you to go through the early slides, you may want to break after about 15 minutes and have students complete a few of the lab exercises. </a:t>
            </a:r>
          </a:p>
          <a:p>
            <a:pPr marL="198437" indent="-198437">
              <a:buSzPct val="90000"/>
              <a:buChar char="•"/>
            </a:pPr>
            <a:r>
              <a:t>Then resume the lecture and complete the remaining exercises at the end.</a:t>
            </a:r>
          </a:p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We're going to see that classes and structures are very similar.  </a:t>
            </a:r>
          </a:p>
          <a:p>
            <a:pPr marL="228600" indent="-228600">
              <a:buSzPct val="100000"/>
              <a:buChar char="•"/>
            </a:pPr>
            <a:r>
              <a:t>The main differences we'll see in this lesson are inheritance, and value versus reference types.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This slide shows </a:t>
            </a:r>
            <a:r>
              <a:rPr>
                <a:latin typeface="Menlo"/>
                <a:ea typeface="Menlo"/>
                <a:cs typeface="Menlo"/>
                <a:sym typeface="Menlo"/>
              </a:rPr>
              <a:t>Car</a:t>
            </a:r>
            <a:r>
              <a:t> overriding </a:t>
            </a:r>
            <a:r>
              <a:rPr>
                <a:latin typeface="Menlo"/>
                <a:ea typeface="Menlo"/>
                <a:cs typeface="Menlo"/>
                <a:sym typeface="Menlo"/>
              </a:rPr>
              <a:t>description</a:t>
            </a:r>
            <a:r>
              <a:t>.</a:t>
            </a:r>
          </a:p>
          <a:p>
            <a:pPr marL="228600" indent="-228600">
              <a:buSzPct val="100000"/>
              <a:buChar char="•"/>
            </a:pPr>
            <a:r>
              <a:t>Properties can also be overridden with a getter.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using </a:t>
            </a:r>
            <a:r>
              <a:rPr>
                <a:latin typeface="Menlo"/>
                <a:ea typeface="Menlo"/>
                <a:cs typeface="Menlo"/>
                <a:sym typeface="Menlo"/>
              </a:rPr>
              <a:t>Car</a:t>
            </a:r>
            <a:r>
              <a:t> and calling </a:t>
            </a:r>
            <a:r>
              <a:rPr>
                <a:latin typeface="Menlo"/>
                <a:ea typeface="Menlo"/>
                <a:cs typeface="Menlo"/>
                <a:sym typeface="Menlo"/>
              </a:rPr>
              <a:t>description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198437" indent="-198437">
              <a:buSzPct val="90000"/>
              <a:buChar char="•"/>
            </a:pPr>
            <a:r>
              <a:t>Click to display the error.</a:t>
            </a:r>
          </a:p>
          <a:p>
            <a:pPr/>
            <a:r>
              <a:t>Note</a:t>
            </a:r>
          </a:p>
          <a:p>
            <a:pPr marL="198437" indent="-198437">
              <a:buSzPct val="90000"/>
              <a:buChar char="•"/>
            </a:pPr>
            <a:r>
              <a:t>The fix is on the next slide.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>
                <a:solidFill>
                  <a:srgbClr val="0096FF"/>
                </a:solidFill>
              </a:defRPr>
            </a:pPr>
            <a:r>
              <a:t>Note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This slide shows two references to the same instance of a </a:t>
            </a:r>
            <a:r>
              <a:rPr>
                <a:latin typeface="Menlo"/>
                <a:ea typeface="Menlo"/>
                <a:cs typeface="Menlo"/>
                <a:sym typeface="Menlo"/>
              </a:rPr>
              <a:t>Person</a:t>
            </a:r>
            <a:r>
              <a:t> class.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It also shows that if you change a property, both references reflect that.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>
                <a:solidFill>
                  <a:srgbClr val="0096FF"/>
                </a:solidFill>
              </a:defRPr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This slide shows: </a:t>
            </a:r>
          </a:p>
          <a:p>
            <a:pPr marL="419100" indent="-228600">
              <a:spcBef>
                <a:spcPts val="1500"/>
              </a:spcBef>
              <a:buSzPct val="100000"/>
              <a:buChar char="-"/>
            </a:pPr>
            <a:r>
              <a:t>The same code implemented as a </a:t>
            </a:r>
            <a:r>
              <a:rPr>
                <a:latin typeface="Menlo"/>
                <a:ea typeface="Menlo"/>
                <a:cs typeface="Menlo"/>
                <a:sym typeface="Menlo"/>
              </a:rPr>
              <a:t>Person</a:t>
            </a:r>
            <a:r>
              <a:t> struct </a:t>
            </a:r>
          </a:p>
          <a:p>
            <a:pPr marL="419100" indent="-228600">
              <a:spcBef>
                <a:spcPts val="1500"/>
              </a:spcBef>
              <a:buSzPct val="100000"/>
              <a:buChar char="-"/>
            </a:pPr>
            <a:r>
              <a:t>That changing the value of a property of one instance doesn't change the other instance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That's because </a:t>
            </a:r>
            <a:r>
              <a:rPr>
                <a:latin typeface="Menlo"/>
                <a:ea typeface="Menlo"/>
                <a:cs typeface="Menlo"/>
                <a:sym typeface="Menlo"/>
              </a:rPr>
              <a:t>myFriend</a:t>
            </a:r>
            <a:r>
              <a:t> is a copy of </a:t>
            </a:r>
            <a:r>
              <a:rPr>
                <a:latin typeface="Menlo"/>
                <a:ea typeface="Menlo"/>
                <a:cs typeface="Menlo"/>
                <a:sym typeface="Menlo"/>
              </a:rPr>
              <a:t>jack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>
                <a:solidFill>
                  <a:srgbClr val="0096FF"/>
                </a:solidFill>
              </a:defRPr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Classes don't get memberwise initializers.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Classes DO get an empty </a:t>
            </a:r>
            <a:r>
              <a:rPr>
                <a:latin typeface="Menlo"/>
                <a:ea typeface="Menlo"/>
                <a:cs typeface="Menlo"/>
                <a:sym typeface="Menlo"/>
              </a:rPr>
              <a:t>init()</a:t>
            </a:r>
            <a:r>
              <a:t> if the class has default values for all properties and you don't write any other inits.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600"/>
            </a:pPr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the class keyword to create a class</a:t>
            </a:r>
          </a:p>
          <a:p>
            <a:pPr marL="228600" indent="-228600">
              <a:buSzPct val="100000"/>
              <a:buChar char="•"/>
            </a:pPr>
            <a:r>
              <a:t>In this example, that's the only difference from a struct.</a:t>
            </a:r>
          </a:p>
          <a:p>
            <a:pPr marL="228600" indent="-228600">
              <a:buSzPct val="100000"/>
              <a:buChar char="•"/>
            </a:pPr>
            <a:r>
              <a:t>As part of explanation for class, comparing it to struct, discuss how the capitalization indicates that “Person” is the class or type and “person” is an instance.</a:t>
            </a:r>
          </a:p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Ask: "Why is self required in the init?" </a:t>
            </a:r>
          </a:p>
          <a:p>
            <a:pPr marL="228600" indent="-228600">
              <a:buSzPct val="100000"/>
              <a:buChar char="•"/>
            </a:pPr>
            <a:r>
              <a:t>Answer: Because it’s ambiguous otherwise.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the class keyword to create a class</a:t>
            </a:r>
          </a:p>
          <a:p>
            <a:pPr marL="228600" indent="-228600">
              <a:buSzPct val="100000"/>
              <a:buChar char="•"/>
            </a:pPr>
            <a:r>
              <a:t>In this example, that's the only difference from a struct.</a:t>
            </a:r>
          </a:p>
          <a:p>
            <a:pPr marL="228600" indent="-228600">
              <a:buSzPct val="100000"/>
              <a:buChar char="•"/>
            </a:pPr>
            <a:r>
              <a:t>As part of explanation for class, comparing it to struct, discuss how the capitalization indicates that “Person” is the class or type and “person” is an instance.</a:t>
            </a:r>
          </a:p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Ask: "Why is self required in the init?" </a:t>
            </a:r>
          </a:p>
          <a:p>
            <a:pPr marL="228600" indent="-228600">
              <a:buSzPct val="100000"/>
              <a:buChar char="•"/>
            </a:pPr>
            <a:r>
              <a:t>Answer: Because it’s ambiguous otherwise.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a </a:t>
            </a:r>
            <a:r>
              <a:rPr>
                <a:latin typeface="Menlo"/>
                <a:ea typeface="Menlo"/>
                <a:cs typeface="Menlo"/>
                <a:sym typeface="Menlo"/>
              </a:rPr>
              <a:t>Vehicle</a:t>
            </a:r>
            <a:r>
              <a:t> class.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how to make a subclass.</a:t>
            </a:r>
          </a:p>
          <a:p>
            <a:pPr marL="228600" indent="-228600">
              <a:buSzPct val="100000"/>
              <a:buChar char="•"/>
            </a:pPr>
            <a:r>
              <a:t>This slide shows </a:t>
            </a:r>
            <a:r>
              <a:rPr>
                <a:latin typeface="Menlo"/>
                <a:ea typeface="Menlo"/>
                <a:cs typeface="Menlo"/>
                <a:sym typeface="Menlo"/>
              </a:rPr>
              <a:t>Bicycle</a:t>
            </a:r>
            <a:r>
              <a:t> as subclass of </a:t>
            </a:r>
            <a:r>
              <a:rPr>
                <a:latin typeface="Menlo"/>
                <a:ea typeface="Menlo"/>
                <a:cs typeface="Menlo"/>
                <a:sym typeface="Menlo"/>
              </a:rPr>
              <a:t>Vehicle</a:t>
            </a:r>
            <a:r>
              <a:t>: </a:t>
            </a:r>
            <a:r>
              <a:rPr>
                <a:latin typeface="Menlo"/>
                <a:ea typeface="Menlo"/>
                <a:cs typeface="Menlo"/>
                <a:sym typeface="Menlo"/>
              </a:rPr>
              <a:t>Bicycle</a:t>
            </a:r>
            <a:r>
              <a:t> adds a </a:t>
            </a:r>
            <a:r>
              <a:rPr>
                <a:latin typeface="Menlo"/>
                <a:ea typeface="Menlo"/>
                <a:cs typeface="Menlo"/>
                <a:sym typeface="Menlo"/>
              </a:rPr>
              <a:t>hasBasket</a:t>
            </a:r>
            <a:r>
              <a:t> property.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how to:</a:t>
            </a:r>
          </a:p>
          <a:p>
            <a:pPr marL="419100" indent="-228600">
              <a:buSzPct val="100000"/>
              <a:buChar char="-"/>
            </a:pPr>
            <a:r>
              <a:t>Make an instance of Bicycle</a:t>
            </a:r>
          </a:p>
          <a:p>
            <a:pPr marL="419100" indent="-228600">
              <a:buSzPct val="100000"/>
              <a:buChar char="-"/>
            </a:pPr>
            <a:r>
              <a:t>Set a Vehicle property on bicycle (currentSpeed)</a:t>
            </a:r>
          </a:p>
          <a:p>
            <a:pPr marL="419100" indent="-228600">
              <a:buSzPct val="100000"/>
              <a:buChar char="-"/>
            </a:pPr>
            <a:r>
              <a:t>Set a Bicycle property on bicycle (hasBasket)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TandemBike as a subclass of </a:t>
            </a:r>
            <a:r>
              <a:rPr>
                <a:latin typeface="Menlo"/>
                <a:ea typeface="Menlo"/>
                <a:cs typeface="Menlo"/>
                <a:sym typeface="Menlo"/>
              </a:rPr>
              <a:t>Bicycle</a:t>
            </a:r>
            <a:r>
              <a:t>.</a:t>
            </a:r>
          </a:p>
          <a:p>
            <a:pPr marL="228600" indent="-228600">
              <a:buSzPct val="100000"/>
              <a:buChar char="•"/>
            </a:pPr>
            <a:r>
              <a:t>Side note: Classes DO get an empty init() if the class has default values for all properties and you don't write any other inits (and the </a:t>
            </a:r>
            <a:r>
              <a:rPr>
                <a:solidFill>
                  <a:srgbClr val="009193"/>
                </a:solidFill>
              </a:rPr>
              <a:t>"w</a:t>
            </a:r>
            <a:r>
              <a:t>rite your extra inits in an extension and you still get the compiler-generated ones probably applies to classes).</a:t>
            </a:r>
          </a:p>
          <a:p>
            <a:pPr marL="228600" indent="-228600">
              <a:buSzPct val="100000"/>
              <a:buChar char="•"/>
            </a:pPr>
            <a:r>
              <a:t>Side note: Classes get deinit. Value types don’t.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shows: </a:t>
            </a:r>
          </a:p>
          <a:p>
            <a:pPr marL="419100" indent="-228600">
              <a:buSzPct val="100000"/>
              <a:buChar char="-"/>
            </a:pPr>
            <a:r>
              <a:t>How to make an instance of </a:t>
            </a:r>
            <a:r>
              <a:rPr>
                <a:latin typeface="Menlo"/>
                <a:ea typeface="Menlo"/>
                <a:cs typeface="Menlo"/>
                <a:sym typeface="Menlo"/>
              </a:rPr>
              <a:t>Tandem</a:t>
            </a:r>
          </a:p>
          <a:p>
            <a:pPr marL="419100" indent="-228600">
              <a:buSzPct val="100000"/>
              <a:buChar char="-"/>
            </a:pPr>
            <a:r>
              <a:t>Setting properties of all levels of the hierarchy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This slide shows </a:t>
            </a:r>
            <a:r>
              <a:rPr>
                <a:latin typeface="Menlo"/>
                <a:ea typeface="Menlo"/>
                <a:cs typeface="Menlo"/>
                <a:sym typeface="Menlo"/>
              </a:rPr>
              <a:t>Train</a:t>
            </a:r>
            <a:r>
              <a:t> overriding </a:t>
            </a:r>
            <a:r>
              <a:rPr>
                <a:latin typeface="Menlo"/>
                <a:ea typeface="Menlo"/>
                <a:cs typeface="Menlo"/>
                <a:sym typeface="Menlo"/>
              </a:rPr>
              <a:t>makeNoise()</a:t>
            </a:r>
            <a:r>
              <a:t>.</a:t>
            </a:r>
          </a:p>
          <a:p>
            <a:pPr marL="228600" indent="-228600">
              <a:buSzPct val="100000"/>
              <a:buChar char="•"/>
            </a:pPr>
            <a:r>
              <a:t>The </a:t>
            </a:r>
            <a:r>
              <a:rPr>
                <a:latin typeface="Menlo"/>
                <a:ea typeface="Menlo"/>
                <a:cs typeface="Menlo"/>
                <a:sym typeface="Menlo"/>
              </a:rPr>
              <a:t>override</a:t>
            </a:r>
            <a:r>
              <a:t> keyword is required for Swift coding safety.</a:t>
            </a:r>
          </a:p>
          <a:p>
            <a:pPr marL="228600" indent="-228600">
              <a:buSzPct val="100000"/>
              <a:buChar char="•"/>
            </a:pPr>
            <a:r>
              <a:t>You can immediately tell that code is overriding something.</a:t>
            </a:r>
          </a:p>
          <a:p>
            <a:pPr marL="228600" indent="-228600">
              <a:buSzPct val="100000"/>
              <a:buChar char="•"/>
            </a:pPr>
            <a:r>
              <a:t>You can't override something by mistake—the compiler will complain.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4</a:t>
            </a:r>
          </a:p>
          <a:p>
            <a:pPr/>
            <a:r>
              <a:t>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9" name="Shape 13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Override methods and properties</a:t>
            </a:r>
          </a:p>
        </p:txBody>
      </p:sp>
      <p:sp>
        <p:nvSpPr>
          <p:cNvPr id="140" name="Shape 140"/>
          <p:cNvSpPr/>
          <p:nvPr/>
        </p:nvSpPr>
        <p:spPr>
          <a:xfrm>
            <a:off x="761516" y="3898900"/>
            <a:ext cx="22860968" cy="401993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Car: </a:t>
            </a:r>
            <a:r>
              <a:rPr>
                <a:solidFill>
                  <a:srgbClr val="6CCE66"/>
                </a:solidFill>
              </a:rPr>
              <a:t>Vehicle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gear = 1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override</a:t>
            </a:r>
            <a:r>
              <a:t>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description: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6CCE66"/>
                </a:solidFill>
              </a:rPr>
              <a:t>super</a:t>
            </a:r>
            <a:r>
              <a:t>.</a:t>
            </a:r>
            <a:r>
              <a:rPr>
                <a:solidFill>
                  <a:srgbClr val="6CCE66"/>
                </a:solidFill>
              </a:rPr>
              <a:t>description</a:t>
            </a:r>
            <a:r>
              <a:t> + </a:t>
            </a:r>
            <a:r>
              <a:rPr>
                <a:solidFill>
                  <a:srgbClr val="F95B57"/>
                </a:solidFill>
              </a:rPr>
              <a:t>" in gear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gear</a:t>
            </a:r>
            <a:r>
              <a:rPr>
                <a:solidFill>
                  <a:srgbClr val="F95B57"/>
                </a:solidFill>
              </a:rPr>
              <a:t>)"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7" name="Shape 147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Override methods and properties</a:t>
            </a:r>
          </a:p>
        </p:txBody>
      </p:sp>
      <p:sp>
        <p:nvSpPr>
          <p:cNvPr id="148" name="Shape 148"/>
          <p:cNvSpPr/>
          <p:nvPr/>
        </p:nvSpPr>
        <p:spPr>
          <a:xfrm>
            <a:off x="761517" y="11627447"/>
            <a:ext cx="22860968" cy="81265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761516" y="3898900"/>
            <a:ext cx="22860968" cy="743836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Car: </a:t>
            </a:r>
            <a:r>
              <a:rPr>
                <a:solidFill>
                  <a:srgbClr val="6CCE66"/>
                </a:solidFill>
              </a:rPr>
              <a:t>Vehicle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gear = 1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override</a:t>
            </a:r>
            <a:r>
              <a:t>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description: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DCCCC"/>
                </a:solidFill>
              </a:rPr>
              <a:t>return</a:t>
            </a:r>
            <a:r>
              <a:t> </a:t>
            </a:r>
            <a:r>
              <a:rPr>
                <a:solidFill>
                  <a:srgbClr val="6CCE66"/>
                </a:solidFill>
              </a:rPr>
              <a:t>super</a:t>
            </a:r>
            <a:r>
              <a:t>.</a:t>
            </a:r>
            <a:r>
              <a:rPr>
                <a:solidFill>
                  <a:srgbClr val="6CCE66"/>
                </a:solidFill>
              </a:rPr>
              <a:t>description</a:t>
            </a:r>
            <a:r>
              <a:t> + </a:t>
            </a:r>
            <a:r>
              <a:rPr>
                <a:solidFill>
                  <a:srgbClr val="F95B57"/>
                </a:solidFill>
              </a:rPr>
              <a:t>" in gear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gear</a:t>
            </a:r>
            <a:r>
              <a:rPr>
                <a:solidFill>
                  <a:srgbClr val="F95B57"/>
                </a:solidFill>
              </a:rPr>
              <a:t>)"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car = </a:t>
            </a:r>
            <a:r>
              <a:rPr>
                <a:solidFill>
                  <a:srgbClr val="6CCE66"/>
                </a:solidFill>
              </a:rPr>
              <a:t>Car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car.</a:t>
            </a:r>
            <a:r>
              <a:rPr>
                <a:solidFill>
                  <a:srgbClr val="6CCE66"/>
                </a:solidFill>
              </a:rPr>
              <a:t>currentSpeed</a:t>
            </a:r>
            <a:r>
              <a:t> = 25.0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car.</a:t>
            </a:r>
            <a:r>
              <a:rPr>
                <a:solidFill>
                  <a:srgbClr val="6CCE66"/>
                </a:solidFill>
              </a:rPr>
              <a:t>gear</a:t>
            </a:r>
            <a:r>
              <a:t> =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"Car:</a:t>
            </a:r>
            <a:r>
              <a:t> \</a:t>
            </a:r>
            <a:r>
              <a:rPr>
                <a:solidFill>
                  <a:srgbClr val="F95B57"/>
                </a:solidFill>
              </a:rPr>
              <a:t>(</a:t>
            </a:r>
            <a:r>
              <a:t>car.</a:t>
            </a:r>
            <a:r>
              <a:rPr>
                <a:solidFill>
                  <a:srgbClr val="6CCE66"/>
                </a:solidFill>
              </a:rPr>
              <a:t>description</a:t>
            </a:r>
            <a:r>
              <a:rPr>
                <a:solidFill>
                  <a:srgbClr val="F95B57"/>
                </a:solidFill>
              </a:rPr>
              <a:t>)”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Car: traveling at 25.0 miles per hour in gear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6" name="Shape 156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Override Initializer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Person {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(name: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) {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name</a:t>
            </a:r>
            <a:r>
              <a:t> = name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Student: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 {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favoriteSubject: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</a:p>
        </p:txBody>
      </p:sp>
      <p:grpSp>
        <p:nvGrpSpPr>
          <p:cNvPr id="165" name="Group 165"/>
          <p:cNvGrpSpPr/>
          <p:nvPr/>
        </p:nvGrpSpPr>
        <p:grpSpPr>
          <a:xfrm>
            <a:off x="13474700" y="9149779"/>
            <a:ext cx="9477717" cy="747599"/>
            <a:chOff x="0" y="0"/>
            <a:chExt cx="9477716" cy="747597"/>
          </a:xfrm>
        </p:grpSpPr>
        <p:sp>
          <p:nvSpPr>
            <p:cNvPr id="159" name="Shape 159"/>
            <p:cNvSpPr/>
            <p:nvPr/>
          </p:nvSpPr>
          <p:spPr>
            <a:xfrm>
              <a:off x="419464" y="79952"/>
              <a:ext cx="8050623" cy="587694"/>
            </a:xfrm>
            <a:prstGeom prst="rect">
              <a:avLst/>
            </a:prstGeom>
            <a:solidFill>
              <a:srgbClr val="FFAD99"/>
            </a:solidFill>
            <a:ln w="254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80954"/>
              <a:ext cx="459271" cy="58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05" y="84"/>
                  </a:moveTo>
                  <a:lnTo>
                    <a:pt x="0" y="11041"/>
                  </a:lnTo>
                  <a:lnTo>
                    <a:pt x="19505" y="21590"/>
                  </a:lnTo>
                  <a:lnTo>
                    <a:pt x="21219" y="21600"/>
                  </a:lnTo>
                  <a:lnTo>
                    <a:pt x="21600" y="0"/>
                  </a:lnTo>
                  <a:lnTo>
                    <a:pt x="19505" y="84"/>
                  </a:lnTo>
                  <a:close/>
                </a:path>
              </a:pathLst>
            </a:custGeom>
            <a:solidFill>
              <a:srgbClr val="FFAD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800100">
                <a:defRPr sz="3000"/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01498" y="137128"/>
              <a:ext cx="8376219" cy="47334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Class ‘Student’ has no initializers</a:t>
              </a:r>
            </a:p>
          </p:txBody>
        </p:sp>
        <p:grpSp>
          <p:nvGrpSpPr>
            <p:cNvPr id="164" name="Group 164"/>
            <p:cNvGrpSpPr/>
            <p:nvPr/>
          </p:nvGrpSpPr>
          <p:grpSpPr>
            <a:xfrm>
              <a:off x="361227" y="0"/>
              <a:ext cx="747599" cy="747598"/>
              <a:chOff x="0" y="0"/>
              <a:chExt cx="747597" cy="747597"/>
            </a:xfrm>
          </p:grpSpPr>
          <p:sp>
            <p:nvSpPr>
              <p:cNvPr id="162" name="Shape 162"/>
              <p:cNvSpPr/>
              <p:nvPr/>
            </p:nvSpPr>
            <p:spPr>
              <a:xfrm rot="20220000">
                <a:off x="88725" y="88725"/>
                <a:ext cx="570148" cy="570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solidFill>
                <a:srgbClr val="FF2600"/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800100">
                  <a:defRPr sz="3000"/>
                </a:p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303686" y="44129"/>
                <a:ext cx="159938" cy="63566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 defTabSz="800100">
                  <a:spcBef>
                    <a:spcPts val="3000"/>
                  </a:spcBef>
                  <a:defRPr b="1" sz="4200"/>
                </a:lvl1pPr>
              </a:lstStyle>
              <a:p>
                <a:pPr/>
                <a:r>
                  <a:t>!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0" name="Shape 170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Override Initializer</a:t>
            </a:r>
          </a:p>
        </p:txBody>
      </p:sp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Person {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(name: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) {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name</a:t>
            </a:r>
            <a:r>
              <a:t> = name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Student: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 {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favoriteSubject: </a:t>
            </a:r>
            <a:r>
              <a:rPr>
                <a:solidFill>
                  <a:srgbClr val="6CCE66"/>
                </a:solidFill>
              </a:rPr>
              <a:t>String</a:t>
            </a:r>
            <a:endParaRPr>
              <a:solidFill>
                <a:srgbClr val="6CCE66"/>
              </a:solidFill>
            </a:endParaRP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(name: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, favoriteSubject: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) {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favoriteSubject</a:t>
            </a:r>
            <a:r>
              <a:t> = favoriteSubject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super</a:t>
            </a:r>
            <a:r>
              <a:t>.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(name: name)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773582">
              <a:lnSpc>
                <a:spcPts val="4700"/>
              </a:lnSpc>
              <a:spcBef>
                <a:spcPts val="0"/>
              </a:spcBef>
              <a:buSzTx/>
              <a:buNone/>
              <a:defRPr spc="0" sz="282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5" name="Shape 17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you create an instance of a class: </a:t>
            </a:r>
          </a:p>
          <a:p>
            <a:pPr lvl="1"/>
            <a:r>
              <a:t>Swift returns the address of that instance </a:t>
            </a:r>
          </a:p>
          <a:p>
            <a:pPr lvl="1"/>
            <a:r>
              <a:t>The returned address is assigned to the variable</a:t>
            </a:r>
          </a:p>
          <a:p>
            <a:pPr/>
            <a:r>
              <a:t>When you assign the address of an instance to multiple variables:</a:t>
            </a:r>
          </a:p>
          <a:p>
            <a:pPr lvl="1"/>
            <a:r>
              <a:t>Each variable contains the same address</a:t>
            </a:r>
          </a:p>
          <a:p>
            <a:pPr lvl="1"/>
            <a:r>
              <a:t>Update one instance, and all variables refer to the updated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ubTitle" idx="1"/>
          </p:nvPr>
        </p:nvSpPr>
        <p:spPr>
          <a:xfrm>
            <a:off x="1524000" y="604741"/>
            <a:ext cx="19641002" cy="1280886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13816">
              <a:lnSpc>
                <a:spcPts val="4900"/>
              </a:lnSpc>
              <a:defRPr sz="2670"/>
            </a:pPr>
            <a:r>
              <a:rPr>
                <a:solidFill>
                  <a:srgbClr val="3DCCCC"/>
                </a:solidFill>
              </a:rPr>
              <a:t>class</a:t>
            </a:r>
            <a:r>
              <a:t> Person {</a:t>
            </a:r>
          </a:p>
          <a:p>
            <a:pPr defTabSz="813816">
              <a:lnSpc>
                <a:spcPts val="4900"/>
              </a:lnSpc>
              <a:defRPr sz="2670"/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defTabSz="813816">
              <a:lnSpc>
                <a:spcPts val="4900"/>
              </a:lnSpc>
              <a:defRPr sz="267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age: </a:t>
            </a:r>
            <a:r>
              <a:rPr>
                <a:solidFill>
                  <a:srgbClr val="6CCE66"/>
                </a:solidFill>
              </a:rPr>
              <a:t>Int</a:t>
            </a:r>
          </a:p>
          <a:p>
            <a:pPr defTabSz="813816">
              <a:lnSpc>
                <a:spcPts val="4900"/>
              </a:lnSpc>
              <a:defRPr sz="2670"/>
            </a:pPr>
          </a:p>
          <a:p>
            <a:pPr defTabSz="813816">
              <a:lnSpc>
                <a:spcPts val="4900"/>
              </a:lnSpc>
              <a:defRPr sz="2670"/>
            </a:pPr>
            <a:r>
              <a:t>  init(name: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, age: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) {</a:t>
            </a:r>
          </a:p>
          <a:p>
            <a:pPr defTabSz="813816">
              <a:lnSpc>
                <a:spcPts val="4900"/>
              </a:lnSpc>
              <a:defRPr sz="2670"/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name</a:t>
            </a:r>
            <a:r>
              <a:t> = name</a:t>
            </a:r>
          </a:p>
          <a:p>
            <a:pPr defTabSz="813816">
              <a:lnSpc>
                <a:spcPts val="4900"/>
              </a:lnSpc>
              <a:defRPr sz="2670"/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age</a:t>
            </a:r>
            <a:r>
              <a:t> = age</a:t>
            </a:r>
          </a:p>
          <a:p>
            <a:pPr defTabSz="813816">
              <a:lnSpc>
                <a:spcPts val="4900"/>
              </a:lnSpc>
              <a:defRPr sz="2670"/>
            </a:pPr>
            <a:r>
              <a:t>  }</a:t>
            </a:r>
          </a:p>
          <a:p>
            <a:pPr defTabSz="813816">
              <a:lnSpc>
                <a:spcPts val="4900"/>
              </a:lnSpc>
              <a:defRPr sz="2670"/>
            </a:pPr>
            <a:r>
              <a:t>}</a:t>
            </a:r>
          </a:p>
          <a:p>
            <a:pPr defTabSz="813816">
              <a:lnSpc>
                <a:spcPts val="4900"/>
              </a:lnSpc>
              <a:defRPr sz="2670"/>
            </a:pPr>
          </a:p>
          <a:p>
            <a:pPr defTabSz="813816">
              <a:lnSpc>
                <a:spcPts val="4900"/>
              </a:lnSpc>
              <a:defRPr sz="2670"/>
            </a:pPr>
            <a:r>
              <a:rPr>
                <a:solidFill>
                  <a:srgbClr val="3DCCCC"/>
                </a:solidFill>
              </a:rPr>
              <a:t>var</a:t>
            </a:r>
            <a:r>
              <a:t> jack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(name: </a:t>
            </a:r>
            <a:r>
              <a:rPr>
                <a:solidFill>
                  <a:srgbClr val="F95B57"/>
                </a:solidFill>
              </a:rPr>
              <a:t>"Jack"</a:t>
            </a:r>
            <a:r>
              <a:t>, age: 24)</a:t>
            </a:r>
          </a:p>
          <a:p>
            <a:pPr defTabSz="813816">
              <a:lnSpc>
                <a:spcPts val="4900"/>
              </a:lnSpc>
              <a:defRPr sz="2670"/>
            </a:pPr>
            <a:r>
              <a:rPr>
                <a:solidFill>
                  <a:srgbClr val="3DCCCC"/>
                </a:solidFill>
              </a:rPr>
              <a:t>var</a:t>
            </a:r>
            <a:r>
              <a:t> myFriend = </a:t>
            </a:r>
            <a:r>
              <a:rPr>
                <a:solidFill>
                  <a:srgbClr val="6CCE66"/>
                </a:solidFill>
              </a:rPr>
              <a:t>jack</a:t>
            </a:r>
          </a:p>
          <a:p>
            <a:pPr defTabSz="813816">
              <a:lnSpc>
                <a:spcPts val="4900"/>
              </a:lnSpc>
              <a:defRPr sz="2670"/>
            </a:pPr>
          </a:p>
          <a:p>
            <a:pPr defTabSz="813816">
              <a:lnSpc>
                <a:spcPts val="4900"/>
              </a:lnSpc>
              <a:defRPr sz="2670"/>
            </a:pPr>
            <a:r>
              <a:rPr>
                <a:solidFill>
                  <a:srgbClr val="6CCE66"/>
                </a:solidFill>
              </a:rPr>
              <a:t>jack</a:t>
            </a:r>
            <a:r>
              <a:t>.</a:t>
            </a:r>
            <a:r>
              <a:rPr>
                <a:solidFill>
                  <a:srgbClr val="6CCE66"/>
                </a:solidFill>
              </a:rPr>
              <a:t>age</a:t>
            </a:r>
            <a:r>
              <a:t> += 1</a:t>
            </a:r>
          </a:p>
          <a:p>
            <a:pPr defTabSz="813816">
              <a:lnSpc>
                <a:spcPts val="4900"/>
              </a:lnSpc>
              <a:defRPr sz="2670"/>
            </a:pPr>
          </a:p>
          <a:p>
            <a:pPr defTabSz="813816">
              <a:lnSpc>
                <a:spcPts val="4900"/>
              </a:lnSpc>
              <a:defRPr sz="267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jack</a:t>
            </a:r>
            <a:r>
              <a:t>.</a:t>
            </a:r>
            <a:r>
              <a:rPr>
                <a:solidFill>
                  <a:srgbClr val="6CCE66"/>
                </a:solidFill>
              </a:rPr>
              <a:t>age</a:t>
            </a:r>
            <a:r>
              <a:t>)</a:t>
            </a:r>
          </a:p>
          <a:p>
            <a:pPr defTabSz="813816">
              <a:lnSpc>
                <a:spcPts val="4900"/>
              </a:lnSpc>
              <a:defRPr sz="267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myFriend</a:t>
            </a:r>
            <a:r>
              <a:t>.</a:t>
            </a:r>
            <a:r>
              <a:rPr>
                <a:solidFill>
                  <a:srgbClr val="6CCE66"/>
                </a:solidFill>
              </a:rPr>
              <a:t>age</a:t>
            </a:r>
            <a:r>
              <a:t>)</a:t>
            </a:r>
          </a:p>
          <a:p>
            <a:pPr defTabSz="813816">
              <a:lnSpc>
                <a:spcPts val="4900"/>
              </a:lnSpc>
              <a:defRPr sz="2670"/>
            </a:pPr>
          </a:p>
          <a:p>
            <a:pPr defTabSz="813816">
              <a:lnSpc>
                <a:spcPts val="4900"/>
              </a:lnSpc>
              <a:defRPr sz="2670"/>
            </a:pPr>
            <a:r>
              <a:t>25</a:t>
            </a:r>
          </a:p>
          <a:p>
            <a:pPr defTabSz="813816">
              <a:lnSpc>
                <a:spcPts val="4900"/>
              </a:lnSpc>
              <a:defRPr sz="2670"/>
            </a:pPr>
            <a:r>
              <a:t>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age: </a:t>
            </a:r>
            <a:r>
              <a:rPr>
                <a:solidFill>
                  <a:srgbClr val="6CCE66"/>
                </a:solidFill>
              </a:rPr>
              <a:t>Int</a:t>
            </a:r>
          </a:p>
          <a:p>
            <a:pPr>
              <a:defRPr sz="3000"/>
            </a:pPr>
            <a:r>
              <a:t>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var</a:t>
            </a:r>
            <a:r>
              <a:t> jack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(name: </a:t>
            </a:r>
            <a:r>
              <a:rPr>
                <a:solidFill>
                  <a:srgbClr val="F95B57"/>
                </a:solidFill>
              </a:rPr>
              <a:t>"Jack"</a:t>
            </a:r>
            <a:r>
              <a:t>, age: 24)</a:t>
            </a: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var</a:t>
            </a:r>
            <a:r>
              <a:t> myFriend = </a:t>
            </a:r>
            <a:r>
              <a:rPr>
                <a:solidFill>
                  <a:srgbClr val="6CCE66"/>
                </a:solidFill>
              </a:rPr>
              <a:t>jack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jack</a:t>
            </a:r>
            <a:r>
              <a:t>.</a:t>
            </a:r>
            <a:r>
              <a:rPr>
                <a:solidFill>
                  <a:srgbClr val="6CCE66"/>
                </a:solidFill>
              </a:rPr>
              <a:t>age</a:t>
            </a:r>
            <a:r>
              <a:t> += 1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jack</a:t>
            </a:r>
            <a:r>
              <a:t>.</a:t>
            </a:r>
            <a:r>
              <a:rPr>
                <a:solidFill>
                  <a:srgbClr val="6CCE66"/>
                </a:solidFill>
              </a:rPr>
              <a:t>age</a:t>
            </a:r>
            <a:r>
              <a:t>)</a:t>
            </a: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myFriend</a:t>
            </a:r>
            <a:r>
              <a:t>.</a:t>
            </a:r>
            <a:r>
              <a:rPr>
                <a:solidFill>
                  <a:srgbClr val="6CCE66"/>
                </a:solidFill>
              </a:rPr>
              <a:t>age</a:t>
            </a:r>
            <a:r>
              <a:t>)</a:t>
            </a:r>
          </a:p>
          <a:p>
            <a:pPr>
              <a:defRPr sz="3000"/>
            </a:pPr>
          </a:p>
          <a:p>
            <a:pPr>
              <a:defRPr sz="3000"/>
            </a:pPr>
          </a:p>
          <a:p>
            <a:pPr>
              <a:defRPr sz="3000"/>
            </a:pPr>
            <a:r>
              <a:t>25</a:t>
            </a:r>
          </a:p>
          <a:p>
            <a:pPr>
              <a:defRPr sz="3000"/>
            </a:pPr>
            <a:r>
              <a:t>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8" name="Shape 18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Memberwise initializers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 does not create memberwise initializers for classes</a:t>
            </a:r>
          </a:p>
          <a:p>
            <a:pPr/>
            <a:r>
              <a:t>Common practice is for developers to create their own for their defined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5" name="Shape 19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or structure?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new types as structures</a:t>
            </a:r>
          </a:p>
          <a:p>
            <a:pPr/>
            <a:r>
              <a:t>Use a class: </a:t>
            </a:r>
          </a:p>
          <a:p>
            <a:pPr lvl="1"/>
            <a:r>
              <a:t>When you’re working with a framework that uses classes </a:t>
            </a:r>
          </a:p>
          <a:p>
            <a:pPr lvl="1"/>
            <a:r>
              <a:t>When you want to refer to the same instance of a type in multiple places</a:t>
            </a:r>
          </a:p>
          <a:p>
            <a:pPr lvl="1"/>
            <a:r>
              <a:t>When you want to model inheritance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0" name="Shape 200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 - Classes.playground</a:t>
            </a:r>
          </a:p>
        </p:txBody>
      </p:sp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2, Lesson 4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exercises in </a:t>
            </a:r>
            <a:r>
              <a:rPr>
                <a:latin typeface="Menlo"/>
                <a:ea typeface="Menlo"/>
                <a:cs typeface="Menlo"/>
                <a:sym typeface="Menlo"/>
              </a:rPr>
              <a:t>Lab - Classes.playground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204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514561" y="816960"/>
            <a:ext cx="1212642" cy="523046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3" name="Shape 73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class</a:t>
            </a:r>
            <a:r>
              <a:t> Person {</a:t>
            </a: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(name: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)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name</a:t>
            </a:r>
            <a:r>
              <a:t> = name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sayHello()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 there!"</a:t>
            </a:r>
            <a:r>
              <a:t>)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  <a:r>
              <a:t>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person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(name: </a:t>
            </a:r>
            <a:r>
              <a:rPr>
                <a:solidFill>
                  <a:srgbClr val="F95B57"/>
                </a:solidFill>
              </a:rPr>
              <a:t>"Jasmine"</a:t>
            </a:r>
            <a:r>
              <a:t>)</a:t>
            </a: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.</a:t>
            </a:r>
            <a:r>
              <a:rPr>
                <a:solidFill>
                  <a:srgbClr val="6CCE66"/>
                </a:solidFill>
              </a:rPr>
              <a:t>name</a:t>
            </a:r>
            <a:r>
              <a:t>)</a:t>
            </a: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person</a:t>
            </a:r>
            <a:r>
              <a:t>.</a:t>
            </a:r>
            <a:r>
              <a:rPr>
                <a:solidFill>
                  <a:srgbClr val="6CCE66"/>
                </a:solidFill>
              </a:rPr>
              <a:t>sayHello</a:t>
            </a:r>
            <a:r>
              <a:t>()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Jasmine</a:t>
            </a:r>
          </a:p>
          <a:p>
            <a:pPr>
              <a:defRPr sz="3000"/>
            </a:pPr>
            <a:r>
              <a:t>Hello there!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8" name="Shape 7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Base class</a:t>
            </a:r>
          </a:p>
          <a:p>
            <a:pPr marL="0" indent="0">
              <a:buSzTx/>
              <a:buNone/>
            </a:pPr>
            <a:r>
              <a:t>Subclass</a:t>
            </a:r>
          </a:p>
          <a:p>
            <a:pPr marL="0" indent="0">
              <a:buSzTx/>
              <a:buNone/>
            </a:pPr>
            <a:r>
              <a:t>Superclass</a:t>
            </a:r>
          </a:p>
        </p:txBody>
      </p:sp>
      <p:sp>
        <p:nvSpPr>
          <p:cNvPr id="81" name="Shape 81"/>
          <p:cNvSpPr/>
          <p:nvPr/>
        </p:nvSpPr>
        <p:spPr>
          <a:xfrm>
            <a:off x="5428072" y="3916818"/>
            <a:ext cx="8016996" cy="8128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/>
          <a:lstStyle/>
          <a:p>
            <a:pPr lvl="1" indent="0" algn="l">
              <a:lnSpc>
                <a:spcPts val="5600"/>
              </a:lnSpc>
              <a:spcBef>
                <a:spcPts val="2800"/>
              </a:spcBef>
            </a:pPr>
            <a:r>
              <a:t>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Vehicle</a:t>
            </a:r>
            <a:endParaRPr sz="4200">
              <a:latin typeface="Menlo"/>
              <a:ea typeface="Menlo"/>
              <a:cs typeface="Menlo"/>
              <a:sym typeface="Menlo"/>
            </a:endParaRPr>
          </a:p>
          <a:p>
            <a:pPr algn="l">
              <a:lnSpc>
                <a:spcPts val="5600"/>
              </a:lnSpc>
              <a:spcBef>
                <a:spcPts val="2800"/>
              </a:spcBef>
            </a:pPr>
            <a:r>
              <a:t>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TandemBicycle</a:t>
            </a:r>
            <a:endParaRPr sz="4200">
              <a:latin typeface="Menlo"/>
              <a:ea typeface="Menlo"/>
              <a:cs typeface="Menlo"/>
              <a:sym typeface="Menlo"/>
            </a:endParaRPr>
          </a:p>
          <a:p>
            <a:pPr algn="l">
              <a:lnSpc>
                <a:spcPts val="5600"/>
              </a:lnSpc>
              <a:spcBef>
                <a:spcPts val="2800"/>
              </a:spcBef>
            </a:pPr>
            <a:r>
              <a:t> </a:t>
            </a:r>
            <a:r>
              <a:rPr sz="4200">
                <a:latin typeface="Menlo"/>
                <a:ea typeface="Menlo"/>
                <a:cs typeface="Menlo"/>
                <a:sym typeface="Menlo"/>
              </a:rPr>
              <a:t>Bicycle</a:t>
            </a:r>
            <a:endParaRPr sz="4200"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6" name="Shape 86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Defining a base class</a:t>
            </a:r>
          </a:p>
        </p:txBody>
      </p:sp>
      <p:sp>
        <p:nvSpPr>
          <p:cNvPr id="87" name="Shape 87"/>
          <p:cNvSpPr/>
          <p:nvPr/>
        </p:nvSpPr>
        <p:spPr>
          <a:xfrm>
            <a:off x="761516" y="3898900"/>
            <a:ext cx="22860968" cy="618116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Vehicle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currentSpeed = 0.0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makeNoise()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79BB2"/>
                </a:solidFill>
              </a:rPr>
              <a:t>        // do nothing - an arbitrary vehicle doesn't necessarily make a noise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someVehicle = </a:t>
            </a:r>
            <a:r>
              <a:rPr>
                <a:solidFill>
                  <a:srgbClr val="6CCE66"/>
                </a:solidFill>
              </a:rPr>
              <a:t>Vehicle</a:t>
            </a:r>
            <a: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4" name="Shape 94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a subclass</a:t>
            </a:r>
          </a:p>
        </p:txBody>
      </p:sp>
      <p:sp>
        <p:nvSpPr>
          <p:cNvPr id="95" name="Shape 95"/>
          <p:cNvSpPr/>
          <p:nvPr/>
        </p:nvSpPr>
        <p:spPr>
          <a:xfrm>
            <a:off x="761516" y="3898900"/>
            <a:ext cx="22860968" cy="230324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761517" y="6961409"/>
            <a:ext cx="22860968" cy="2303245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spcBef>
                <a:spcPts val="1200"/>
              </a:spcBef>
              <a:defRPr sz="3600">
                <a:solidFill>
                  <a:srgbClr val="F7F6FF"/>
                </a:solidFill>
              </a:defRPr>
            </a:pPr>
          </a:p>
        </p:txBody>
      </p:sp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98" name="Shape 98"/>
          <p:cNvSpPr/>
          <p:nvPr/>
        </p:nvSpPr>
        <p:spPr>
          <a:xfrm>
            <a:off x="5385005" y="4084265"/>
            <a:ext cx="3723412" cy="555544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9" name="Shape 99"/>
          <p:cNvSpPr/>
          <p:nvPr/>
        </p:nvSpPr>
        <p:spPr>
          <a:xfrm>
            <a:off x="4190157" y="7278728"/>
            <a:ext cx="2217571" cy="555544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SomeSubclass: </a:t>
            </a:r>
            <a:r>
              <a:rPr>
                <a:solidFill>
                  <a:srgbClr val="6CCE66"/>
                </a:solidFill>
              </a:rPr>
              <a:t>SomeSuperclass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79BB2"/>
                </a:solidFill>
              </a:rPr>
              <a:t>    // subclass definition goes here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Bicycle: </a:t>
            </a:r>
            <a:r>
              <a:rPr>
                <a:solidFill>
                  <a:srgbClr val="6CCE66"/>
                </a:solidFill>
              </a:rPr>
              <a:t>Vehicle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hasBasket = </a:t>
            </a:r>
            <a:r>
              <a:rPr>
                <a:solidFill>
                  <a:srgbClr val="3DCCCC"/>
                </a:solidFill>
              </a:rPr>
              <a:t>false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5" name="Shape 105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a subclass</a:t>
            </a:r>
          </a:p>
        </p:txBody>
      </p:sp>
      <p:sp>
        <p:nvSpPr>
          <p:cNvPr id="106" name="Shape 106"/>
          <p:cNvSpPr/>
          <p:nvPr/>
        </p:nvSpPr>
        <p:spPr>
          <a:xfrm>
            <a:off x="761517" y="3898900"/>
            <a:ext cx="22860968" cy="630044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>
              <a:defRPr b="1"/>
            </a:pPr>
          </a:p>
        </p:txBody>
      </p:sp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Bicycle: </a:t>
            </a:r>
            <a:r>
              <a:rPr>
                <a:solidFill>
                  <a:srgbClr val="6CCE66"/>
                </a:solidFill>
              </a:rPr>
              <a:t>Vehicle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hasBasket = </a:t>
            </a:r>
            <a:r>
              <a:rPr>
                <a:solidFill>
                  <a:srgbClr val="3DCCCC"/>
                </a:solidFill>
              </a:rPr>
              <a:t>false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bicycle = </a:t>
            </a:r>
            <a:r>
              <a:rPr>
                <a:solidFill>
                  <a:srgbClr val="6CCE66"/>
                </a:solidFill>
              </a:rPr>
              <a:t>Bicycle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bicycle.</a:t>
            </a:r>
            <a:r>
              <a:rPr>
                <a:solidFill>
                  <a:srgbClr val="6CCE66"/>
                </a:solidFill>
              </a:rPr>
              <a:t>hasBasket</a:t>
            </a:r>
            <a:r>
              <a:t> = </a:t>
            </a:r>
            <a:r>
              <a:rPr>
                <a:solidFill>
                  <a:srgbClr val="3DCCCC"/>
                </a:solidFill>
              </a:rPr>
              <a:t>true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bicycle.</a:t>
            </a:r>
            <a:r>
              <a:rPr>
                <a:solidFill>
                  <a:srgbClr val="6CCE66"/>
                </a:solidFill>
              </a:rPr>
              <a:t>currentSpeed</a:t>
            </a:r>
            <a:r>
              <a:t> = 15.0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"Bicycle: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bicycle.</a:t>
            </a:r>
            <a:r>
              <a:rPr>
                <a:solidFill>
                  <a:srgbClr val="6CCE66"/>
                </a:solidFill>
              </a:rPr>
              <a:t>description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3" name="Shape 113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a subclass</a:t>
            </a:r>
          </a:p>
        </p:txBody>
      </p:sp>
      <p:sp>
        <p:nvSpPr>
          <p:cNvPr id="114" name="Shape 114"/>
          <p:cNvSpPr/>
          <p:nvPr/>
        </p:nvSpPr>
        <p:spPr>
          <a:xfrm>
            <a:off x="761516" y="3898900"/>
            <a:ext cx="22860968" cy="219734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Tandem: </a:t>
            </a:r>
            <a:r>
              <a:rPr>
                <a:solidFill>
                  <a:srgbClr val="6CCE66"/>
                </a:solidFill>
              </a:rPr>
              <a:t>Bicycle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currentNumberOfPassengers = 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1" name="Shape 121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a subclass</a:t>
            </a:r>
          </a:p>
        </p:txBody>
      </p:sp>
      <p:sp>
        <p:nvSpPr>
          <p:cNvPr id="122" name="Shape 122"/>
          <p:cNvSpPr/>
          <p:nvPr/>
        </p:nvSpPr>
        <p:spPr>
          <a:xfrm>
            <a:off x="761517" y="10364435"/>
            <a:ext cx="22860968" cy="80013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3" name="Shape 123"/>
          <p:cNvSpPr/>
          <p:nvPr/>
        </p:nvSpPr>
        <p:spPr>
          <a:xfrm>
            <a:off x="761516" y="3898900"/>
            <a:ext cx="22860968" cy="610471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Tandem: </a:t>
            </a:r>
            <a:r>
              <a:rPr>
                <a:solidFill>
                  <a:srgbClr val="6CCE66"/>
                </a:solidFill>
              </a:rPr>
              <a:t>Bicycle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currentNumberOfPassengers = 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tandem = </a:t>
            </a:r>
            <a:r>
              <a:rPr>
                <a:solidFill>
                  <a:srgbClr val="6CCE66"/>
                </a:solidFill>
              </a:rPr>
              <a:t>Tandem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tandem.</a:t>
            </a:r>
            <a:r>
              <a:rPr>
                <a:solidFill>
                  <a:srgbClr val="6CCE66"/>
                </a:solidFill>
              </a:rPr>
              <a:t>hasBasket</a:t>
            </a:r>
            <a:r>
              <a:t> = true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tandem.</a:t>
            </a:r>
            <a:r>
              <a:rPr>
                <a:solidFill>
                  <a:srgbClr val="6CCE66"/>
                </a:solidFill>
              </a:rPr>
              <a:t>currentNumberOfPassengers</a:t>
            </a:r>
            <a:r>
              <a:t> = 2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tandem.</a:t>
            </a:r>
            <a:r>
              <a:rPr>
                <a:solidFill>
                  <a:srgbClr val="6CCE66"/>
                </a:solidFill>
              </a:rPr>
              <a:t>currentSpeed</a:t>
            </a:r>
            <a:r>
              <a:t> = 22.0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"Tandem: </a:t>
            </a:r>
            <a:r>
              <a:t>\</a:t>
            </a:r>
            <a:r>
              <a:rPr>
                <a:solidFill>
                  <a:srgbClr val="6CCE66"/>
                </a:solidFill>
              </a:rPr>
              <a:t>(</a:t>
            </a:r>
            <a:r>
              <a:t>tandem.</a:t>
            </a:r>
            <a:r>
              <a:rPr>
                <a:solidFill>
                  <a:srgbClr val="6CCE66"/>
                </a:solidFill>
              </a:rPr>
              <a:t>description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Tandem: traveling at 22.0 miles per hour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0" name="Shape 130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Override methods and properties</a:t>
            </a:r>
          </a:p>
        </p:txBody>
      </p:sp>
      <p:sp>
        <p:nvSpPr>
          <p:cNvPr id="131" name="Shape 131"/>
          <p:cNvSpPr/>
          <p:nvPr/>
        </p:nvSpPr>
        <p:spPr>
          <a:xfrm>
            <a:off x="761517" y="9714190"/>
            <a:ext cx="22860968" cy="80013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761516" y="3898900"/>
            <a:ext cx="22860968" cy="545741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class</a:t>
            </a:r>
            <a:r>
              <a:t> Train: </a:t>
            </a:r>
            <a:r>
              <a:rPr>
                <a:solidFill>
                  <a:srgbClr val="6CCE66"/>
                </a:solidFill>
              </a:rPr>
              <a:t>Vehicle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override func</a:t>
            </a:r>
            <a:r>
              <a:t> makeNoise()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"Choo Choo!"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train = </a:t>
            </a:r>
            <a:r>
              <a:rPr>
                <a:solidFill>
                  <a:srgbClr val="6CCE66"/>
                </a:solidFill>
              </a:rPr>
              <a:t>Train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train.</a:t>
            </a:r>
            <a:r>
              <a:rPr>
                <a:solidFill>
                  <a:srgbClr val="6CCE66"/>
                </a:solidFill>
              </a:rPr>
              <a:t>makeNoise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Choo Choo!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