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5F92274C-8F97-456F-8D8E-5B1762FF80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600">
        <a:latin typeface="+mn-lt"/>
        <a:ea typeface="+mn-ea"/>
        <a:cs typeface="+mn-cs"/>
        <a:sym typeface="Helvetica Neue"/>
      </a:defRPr>
    </a:lvl1pPr>
    <a:lvl2pPr indent="228600" defTabSz="457200" latinLnBrk="0">
      <a:defRPr sz="2600">
        <a:latin typeface="+mn-lt"/>
        <a:ea typeface="+mn-ea"/>
        <a:cs typeface="+mn-cs"/>
        <a:sym typeface="Helvetica Neue"/>
      </a:defRPr>
    </a:lvl2pPr>
    <a:lvl3pPr indent="457200" defTabSz="457200" latinLnBrk="0">
      <a:defRPr sz="2600">
        <a:latin typeface="+mn-lt"/>
        <a:ea typeface="+mn-ea"/>
        <a:cs typeface="+mn-cs"/>
        <a:sym typeface="Helvetica Neue"/>
      </a:defRPr>
    </a:lvl3pPr>
    <a:lvl4pPr indent="685800" defTabSz="457200" latinLnBrk="0">
      <a:defRPr sz="2600">
        <a:latin typeface="+mn-lt"/>
        <a:ea typeface="+mn-ea"/>
        <a:cs typeface="+mn-cs"/>
        <a:sym typeface="Helvetica Neue"/>
      </a:defRPr>
    </a:lvl4pPr>
    <a:lvl5pPr indent="914400" defTabSz="457200" latinLnBrk="0">
      <a:defRPr sz="2600">
        <a:latin typeface="+mn-lt"/>
        <a:ea typeface="+mn-ea"/>
        <a:cs typeface="+mn-cs"/>
        <a:sym typeface="Helvetica Neue"/>
      </a:defRPr>
    </a:lvl5pPr>
    <a:lvl6pPr indent="1143000" defTabSz="457200" latinLnBrk="0">
      <a:defRPr sz="2600">
        <a:latin typeface="+mn-lt"/>
        <a:ea typeface="+mn-ea"/>
        <a:cs typeface="+mn-cs"/>
        <a:sym typeface="Helvetica Neue"/>
      </a:defRPr>
    </a:lvl6pPr>
    <a:lvl7pPr indent="1371600" defTabSz="457200" latinLnBrk="0">
      <a:defRPr sz="2600">
        <a:latin typeface="+mn-lt"/>
        <a:ea typeface="+mn-ea"/>
        <a:cs typeface="+mn-cs"/>
        <a:sym typeface="Helvetica Neue"/>
      </a:defRPr>
    </a:lvl7pPr>
    <a:lvl8pPr indent="1600200" defTabSz="457200" latinLnBrk="0">
      <a:defRPr sz="2600">
        <a:latin typeface="+mn-lt"/>
        <a:ea typeface="+mn-ea"/>
        <a:cs typeface="+mn-cs"/>
        <a:sym typeface="Helvetica Neue"/>
      </a:defRPr>
    </a:lvl8pPr>
    <a:lvl9pPr indent="1828800" defTabSz="457200" latinLnBrk="0">
      <a:defRPr sz="26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198120" indent="-198120">
              <a:buSzPct val="100000"/>
              <a:buChar char="•"/>
            </a:pPr>
            <a:r>
              <a:t>Shows the syntax: [value1, value2, value3, …].</a:t>
            </a:r>
          </a:p>
          <a:p>
            <a:pPr/>
            <a:r>
              <a:t>Say</a:t>
            </a:r>
          </a:p>
          <a:p>
            <a:pPr marL="198120" indent="-198120">
              <a:buSzPct val="100000"/>
              <a:buChar char="•"/>
            </a:pPr>
            <a:r>
              <a:t>True or false: Swift should be able to infer the “[String]” part. </a:t>
            </a:r>
          </a:p>
          <a:p>
            <a:pPr marL="198120" indent="-198120">
              <a:buSzPct val="100000"/>
              <a:buChar char="•"/>
            </a:pPr>
            <a:r>
              <a:t>Answer: True (as shown on the next slide).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Note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Shows someArray.insert("object" at: 0).</a:t>
            </a:r>
          </a:p>
          <a:p>
            <a:pPr>
              <a:spcBef>
                <a:spcPts val="1500"/>
              </a:spcBef>
              <a:defRPr sz="3000"/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Note that there's also someArray.insert(contentsOf: someOtherArray at: 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Note that remove(at:) returns the removed item.</a:t>
            </a:r>
          </a:p>
          <a:p>
            <a:pPr>
              <a:spcBef>
                <a:spcPts val="1500"/>
              </a:spcBef>
              <a:defRPr sz="3000"/>
            </a:pPr>
            <a:r>
              <a:t>Note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There's also removeFirst() and removeSubrange().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Note</a:t>
            </a:r>
          </a:p>
          <a:p>
            <a:pPr>
              <a:spcBef>
                <a:spcPts val="1500"/>
              </a:spcBef>
              <a:defRPr sz="3000"/>
            </a:pPr>
            <a:r>
              <a:t>Shows literal syntax and ways to instantiate.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scores["oli"] = 234 will update or insert a value for “oli”.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scores.updateValue(200, forKey: "oli")</a:t>
            </a:r>
          </a:p>
          <a:p>
            <a:pPr marL="546100" indent="-228600">
              <a:buSzPct val="100000"/>
              <a:buChar char="-"/>
              <a:defRPr sz="3000"/>
            </a:pPr>
            <a:r>
              <a:t>	Returns old value if there is one.</a:t>
            </a:r>
          </a:p>
          <a:p>
            <a:pPr marL="546100" indent="-228600">
              <a:buSzPct val="100000"/>
              <a:buChar char="-"/>
              <a:defRPr sz="3000"/>
            </a:pPr>
            <a:r>
              <a:t>	Returns nil if not.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scores["oli"] = nil removes it if present.</a:t>
            </a:r>
          </a:p>
          <a:p>
            <a:pPr>
              <a:spcBef>
                <a:spcPts val="1500"/>
              </a:spcBef>
              <a:defRPr sz="3000"/>
            </a:pPr>
            <a:r>
              <a:t>	scores.removeValue(forKey: "oli")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Returns old value if there is one.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Returns nil if not.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What's the return type?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Answer: Int? because there may not be a key/value pair for the key.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198120" indent="-198120">
              <a:buSzPct val="100000"/>
              <a:buChar char="•"/>
            </a:pPr>
            <a:r>
              <a:t>The compiler can do type inference for collections, too.</a:t>
            </a:r>
          </a:p>
          <a:p>
            <a:pPr/>
            <a:r>
              <a:t>Note</a:t>
            </a:r>
          </a:p>
          <a:p>
            <a:pPr marL="198120" indent="-198120">
              <a:buSzPct val="100000"/>
              <a:buChar char="•"/>
            </a:pPr>
            <a:r>
              <a:t>Shows var names as type inferred to [String].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The var numbers = [1, -3, 50] would be [Int].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What if you want to restrict the array to Int8? Just specify it.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someArray.contains(someInstance) returns true if true.</a:t>
            </a:r>
          </a:p>
          <a:p>
            <a:pPr>
              <a:spcBef>
                <a:spcPts val="1500"/>
              </a:spcBef>
              <a:defRPr sz="3000"/>
            </a:pPr>
            <a:r>
              <a:t>Note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Contains uses == (the Equatable protocol).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Note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Shows the many ways to declare the type of things in an array.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Note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Shows the repeating Array initializer:</a:t>
            </a:r>
          </a:p>
          <a:p>
            <a:pPr>
              <a:defRPr sz="3000"/>
            </a:pPr>
            <a:r>
              <a:t>	var myArray = [Int](repeating: 0, count: 100)</a:t>
            </a:r>
          </a:p>
          <a:p>
            <a:pPr>
              <a:defRPr sz="3000"/>
            </a:pPr>
            <a:r>
              <a:t>		Creates an array filled with 100 zeros. </a:t>
            </a:r>
          </a:p>
          <a:p>
            <a:pPr>
              <a:defRPr sz="3000"/>
            </a:pPr>
          </a:p>
          <a:p>
            <a:pPr marL="228600" indent="-228600">
              <a:buSzPct val="100000"/>
              <a:buChar char="•"/>
              <a:defRPr sz="3000"/>
            </a:pPr>
            <a:r>
              <a:t>Shows someArray.count (returns Int).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Shows someArray.isEmpty (returns Bool).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It removes the 0...2 elements and puts in “Brad.”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If the array has one item, someArray[1] = “object” will append “object”.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It’s not ideal, however, because you need to know the index.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defRPr sz="3000"/>
            </a:pPr>
            <a:r>
              <a:t>Note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Shows someArray.append(“object").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append() is limited to 1 item.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append from array is: someArray.append(contentsOf: someOtherArray)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  <a:defRPr sz="3000"/>
            </a:pPr>
            <a:r>
              <a:t>Shows someArray += ["Keith", “Jane"].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5:</a:t>
            </a:r>
          </a:p>
          <a:p>
            <a:pPr/>
            <a:r>
              <a:t>Collections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5" name="Shape 13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761517" y="10345311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761516" y="3953429"/>
            <a:ext cx="22860968" cy="220832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761517" y="6559550"/>
            <a:ext cx="22860968" cy="8001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>
            <a:off x="761517" y="7831839"/>
            <a:ext cx="22860968" cy="205398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arrays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F95B57"/>
                </a:solidFill>
              </a:rPr>
              <a:t>"Anne"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"Gary"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"Keith"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firstName = 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[0]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firstName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Anne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names</a:t>
            </a:r>
            <a:r>
              <a:t>[1] = </a:t>
            </a:r>
            <a:r>
              <a:rPr>
                <a:solidFill>
                  <a:srgbClr val="F95B57"/>
                </a:solidFill>
              </a:rPr>
              <a:t>"Paul"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names</a:t>
            </a:r>
            <a:r>
              <a:t>[0...2] = [</a:t>
            </a:r>
            <a:r>
              <a:rPr>
                <a:solidFill>
                  <a:srgbClr val="F95B57"/>
                </a:solidFill>
              </a:rPr>
              <a:t>"Brad"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["Brad"]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6" name="Shape 14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761516" y="3940729"/>
            <a:ext cx="22860968" cy="221830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761517" y="6540266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arrays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F95B57"/>
                </a:solidFill>
              </a:rPr>
              <a:t>"Amy"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names</a:t>
            </a:r>
            <a:r>
              <a:t>[1] = </a:t>
            </a:r>
            <a:r>
              <a:rPr>
                <a:solidFill>
                  <a:srgbClr val="F95B57"/>
                </a:solidFill>
              </a:rPr>
              <a:t>"Joe"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["Amy", "Joe"]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5" name="Shape 15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761516" y="3978829"/>
            <a:ext cx="22860968" cy="28668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761517" y="7143750"/>
            <a:ext cx="22860968" cy="8001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arrays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F95B57"/>
                </a:solidFill>
              </a:rPr>
              <a:t>"Amy"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names</a:t>
            </a:r>
            <a:r>
              <a:t>.</a:t>
            </a:r>
            <a:r>
              <a:rPr>
                <a:solidFill>
                  <a:srgbClr val="6CCE66"/>
                </a:solidFill>
              </a:rPr>
              <a:t>append</a:t>
            </a:r>
            <a:r>
              <a:t>(</a:t>
            </a:r>
            <a:r>
              <a:rPr>
                <a:solidFill>
                  <a:srgbClr val="F95B57"/>
                </a:solidFill>
              </a:rPr>
              <a:t>"Joe"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names</a:t>
            </a:r>
            <a:r>
              <a:t> += [</a:t>
            </a:r>
            <a:r>
              <a:rPr>
                <a:solidFill>
                  <a:srgbClr val="F95B57"/>
                </a:solidFill>
              </a:rPr>
              <a:t>"Keith"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"Jane"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["Amy", "Joe", "Keith", "Jane"]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4" name="Shape 16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761516" y="3902629"/>
            <a:ext cx="22860968" cy="220960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>
            <a:off x="761517" y="7159832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arrays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F95B57"/>
                </a:solidFill>
              </a:rPr>
              <a:t>"Amy"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"Brad"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"Chelsea"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"Dan"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names</a:t>
            </a:r>
            <a:r>
              <a:t>.</a:t>
            </a:r>
            <a:r>
              <a:rPr>
                <a:solidFill>
                  <a:srgbClr val="6CCE66"/>
                </a:solidFill>
              </a:rPr>
              <a:t>insert</a:t>
            </a:r>
            <a:r>
              <a:t>(</a:t>
            </a:r>
            <a:r>
              <a:rPr>
                <a:solidFill>
                  <a:srgbClr val="F95B57"/>
                </a:solidFill>
              </a:rPr>
              <a:t>"Bob"</a:t>
            </a:r>
            <a:r>
              <a:t>, at: 0)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["Bob", "Amy", "Brad", "Chelsea", "Dan"]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3" name="Shape 17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761516" y="3928029"/>
            <a:ext cx="22860968" cy="292758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5" name="Shape 175"/>
          <p:cNvSpPr/>
          <p:nvPr/>
        </p:nvSpPr>
        <p:spPr>
          <a:xfrm>
            <a:off x="761517" y="7181850"/>
            <a:ext cx="22860968" cy="8001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6" name="Shape 176"/>
          <p:cNvSpPr/>
          <p:nvPr/>
        </p:nvSpPr>
        <p:spPr>
          <a:xfrm>
            <a:off x="761517" y="8473284"/>
            <a:ext cx="22860968" cy="140868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>
            <a:off x="761517" y="10398700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arrays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F95B57"/>
                </a:solidFill>
              </a:rPr>
              <a:t>"Amy"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"Brad"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"Chelsea"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"Dan"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chelsea = 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.</a:t>
            </a:r>
            <a:r>
              <a:rPr>
                <a:solidFill>
                  <a:srgbClr val="6CCE66"/>
                </a:solidFill>
              </a:rPr>
              <a:t>remove</a:t>
            </a:r>
            <a:r>
              <a:t>(at:2)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dan = 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.</a:t>
            </a:r>
            <a:r>
              <a:rPr>
                <a:solidFill>
                  <a:srgbClr val="6CCE66"/>
                </a:solidFill>
              </a:rPr>
              <a:t>removeLast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["Amy", "Brad"]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names</a:t>
            </a:r>
            <a:r>
              <a:t>.</a:t>
            </a:r>
            <a:r>
              <a:rPr>
                <a:solidFill>
                  <a:srgbClr val="6CCE66"/>
                </a:solidFill>
              </a:rPr>
              <a:t>removeAll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4" name="Shape 18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761516" y="3966129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arrays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myNewArray = </a:t>
            </a:r>
            <a:r>
              <a:rPr>
                <a:solidFill>
                  <a:srgbClr val="6CCE66"/>
                </a:solidFill>
              </a:rPr>
              <a:t>firstArray</a:t>
            </a:r>
            <a:r>
              <a:t> + </a:t>
            </a:r>
            <a:r>
              <a:rPr>
                <a:solidFill>
                  <a:srgbClr val="6CCE66"/>
                </a:solidFill>
              </a:rPr>
              <a:t>secondArray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0" name="Shape 190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761516" y="3928029"/>
            <a:ext cx="22860968" cy="5458435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761517" y="9754164"/>
            <a:ext cx="22860968" cy="198568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arrays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array1 = [1,2,3]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array2 = [4,5,6]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containerArray = [</a:t>
            </a:r>
            <a:r>
              <a:rPr>
                <a:solidFill>
                  <a:srgbClr val="6CCE66"/>
                </a:solidFill>
              </a:rPr>
              <a:t>array1</a:t>
            </a:r>
            <a:r>
              <a:t>, </a:t>
            </a:r>
            <a:r>
              <a:rPr>
                <a:solidFill>
                  <a:srgbClr val="6CCE66"/>
                </a:solidFill>
              </a:rPr>
              <a:t>array2</a:t>
            </a:r>
            <a:r>
              <a:t>] 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firstArray = </a:t>
            </a:r>
            <a:r>
              <a:rPr>
                <a:solidFill>
                  <a:srgbClr val="6CCE66"/>
                </a:solidFill>
              </a:rPr>
              <a:t>containerArray</a:t>
            </a:r>
            <a:r>
              <a:t>[0]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firstElement = </a:t>
            </a:r>
            <a:r>
              <a:rPr>
                <a:solidFill>
                  <a:srgbClr val="6CCE66"/>
                </a:solidFill>
              </a:rPr>
              <a:t>containerArray</a:t>
            </a:r>
            <a:r>
              <a:t>[0][0]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containerArray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firstArray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firstElement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[[1, 2, 3], [4, 5, 6]]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[1, 2, 3]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7" name="Shape 19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761516" y="5308465"/>
            <a:ext cx="22860968" cy="66069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761516" y="7165812"/>
            <a:ext cx="22860968" cy="219891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Dictionaries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  <a:r>
              <a:rPr i="1"/>
              <a:t>key1</a:t>
            </a:r>
            <a:r>
              <a:t> : </a:t>
            </a:r>
            <a:r>
              <a:rPr i="1"/>
              <a:t>value1</a:t>
            </a:r>
            <a:r>
              <a:t>, </a:t>
            </a:r>
            <a:r>
              <a:rPr i="1"/>
              <a:t>key2</a:t>
            </a:r>
            <a:r>
              <a:t>: </a:t>
            </a:r>
            <a:r>
              <a:rPr i="1"/>
              <a:t>value2</a:t>
            </a:r>
            <a:r>
              <a:t>, </a:t>
            </a:r>
            <a:r>
              <a:rPr i="1"/>
              <a:t>key3</a:t>
            </a:r>
            <a:r>
              <a:t>: </a:t>
            </a:r>
            <a:r>
              <a:rPr i="1"/>
              <a:t>value3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scores = [</a:t>
            </a:r>
            <a:r>
              <a:rPr>
                <a:solidFill>
                  <a:srgbClr val="F95B57"/>
                </a:solidFill>
              </a:rPr>
              <a:t>"Richard"</a:t>
            </a:r>
            <a:r>
              <a:t>: 500, </a:t>
            </a:r>
            <a:r>
              <a:rPr>
                <a:solidFill>
                  <a:srgbClr val="F95B57"/>
                </a:solidFill>
              </a:rPr>
              <a:t>"Luke"</a:t>
            </a:r>
            <a:r>
              <a:t>: 400, </a:t>
            </a:r>
            <a:r>
              <a:rPr>
                <a:solidFill>
                  <a:srgbClr val="F95B57"/>
                </a:solidFill>
              </a:rPr>
              <a:t>"Cheryl"</a:t>
            </a:r>
            <a:r>
              <a:t>: 800]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myDictionary = [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]()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myDictionary = </a:t>
            </a:r>
            <a:r>
              <a:rPr>
                <a:solidFill>
                  <a:srgbClr val="6CCE66"/>
                </a:solidFill>
              </a:rPr>
              <a:t>Dictionary</a:t>
            </a:r>
            <a:r>
              <a:t>&lt;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,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&gt;()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myDictionary: [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] = 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6" name="Shape 20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761516" y="3889929"/>
            <a:ext cx="22860968" cy="482757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08" name="Shape 208"/>
          <p:cNvSpPr/>
          <p:nvPr/>
        </p:nvSpPr>
        <p:spPr>
          <a:xfrm>
            <a:off x="761517" y="9148092"/>
            <a:ext cx="22860968" cy="77526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Add/remove/modify a dictionary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scores = [</a:t>
            </a:r>
            <a:r>
              <a:rPr>
                <a:solidFill>
                  <a:srgbClr val="F95B57"/>
                </a:solidFill>
              </a:rPr>
              <a:t>"Richard"</a:t>
            </a:r>
            <a:r>
              <a:t>: 500, </a:t>
            </a:r>
            <a:r>
              <a:rPr>
                <a:solidFill>
                  <a:srgbClr val="F95B57"/>
                </a:solidFill>
              </a:rPr>
              <a:t>"Luke"</a:t>
            </a:r>
            <a:r>
              <a:t>: 400, </a:t>
            </a:r>
            <a:r>
              <a:rPr>
                <a:solidFill>
                  <a:srgbClr val="F95B57"/>
                </a:solidFill>
              </a:rPr>
              <a:t>"Cheryl"</a:t>
            </a:r>
            <a:r>
              <a:t>: 800]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scores</a:t>
            </a:r>
            <a:r>
              <a:t>[</a:t>
            </a:r>
            <a:r>
              <a:rPr>
                <a:solidFill>
                  <a:srgbClr val="F95B57"/>
                </a:solidFill>
              </a:rPr>
              <a:t>"Oli"</a:t>
            </a:r>
            <a:r>
              <a:t>] = 399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if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oldValue = </a:t>
            </a:r>
            <a:r>
              <a:rPr>
                <a:solidFill>
                  <a:srgbClr val="6CCE66"/>
                </a:solidFill>
              </a:rPr>
              <a:t>scores</a:t>
            </a:r>
            <a:r>
              <a:t>.updateValue(100, forKey: </a:t>
            </a:r>
            <a:r>
              <a:rPr>
                <a:solidFill>
                  <a:srgbClr val="F95B57"/>
                </a:solidFill>
              </a:rPr>
              <a:t>"Richard"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print(</a:t>
            </a:r>
            <a:r>
              <a:rPr>
                <a:solidFill>
                  <a:srgbClr val="F95B57"/>
                </a:solidFill>
              </a:rPr>
              <a:t>"Richard's old value was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oldValue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Richard's old value was 500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5" name="Shape 21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761516" y="3902629"/>
            <a:ext cx="22860968" cy="608889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17" name="Shape 217"/>
          <p:cNvSpPr/>
          <p:nvPr/>
        </p:nvSpPr>
        <p:spPr>
          <a:xfrm>
            <a:off x="761517" y="10412186"/>
            <a:ext cx="22860968" cy="80524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Add/remove/modify a dictionary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scores = [</a:t>
            </a:r>
            <a:r>
              <a:rPr>
                <a:solidFill>
                  <a:srgbClr val="F95B57"/>
                </a:solidFill>
              </a:rPr>
              <a:t>"Richard"</a:t>
            </a:r>
            <a:r>
              <a:t>: 100, </a:t>
            </a:r>
            <a:r>
              <a:rPr>
                <a:solidFill>
                  <a:srgbClr val="F95B57"/>
                </a:solidFill>
              </a:rPr>
              <a:t>"Luke"</a:t>
            </a:r>
            <a:r>
              <a:t>: 400, </a:t>
            </a:r>
            <a:r>
              <a:rPr>
                <a:solidFill>
                  <a:srgbClr val="F95B57"/>
                </a:solidFill>
              </a:rPr>
              <a:t>"Cheryl"</a:t>
            </a:r>
            <a:r>
              <a:t>: 800]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scores</a:t>
            </a:r>
            <a:r>
              <a:t>[</a:t>
            </a:r>
            <a:r>
              <a:rPr>
                <a:solidFill>
                  <a:srgbClr val="F95B57"/>
                </a:solidFill>
              </a:rPr>
              <a:t>"Richard"</a:t>
            </a:r>
            <a:r>
              <a:t>] = </a:t>
            </a:r>
            <a:r>
              <a:rPr>
                <a:solidFill>
                  <a:srgbClr val="3DCCCC"/>
                </a:solidFill>
              </a:rPr>
              <a:t>nil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scores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["Cheryl": 800, "Luke": 400]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oldValue = </a:t>
            </a:r>
            <a:r>
              <a:rPr>
                <a:solidFill>
                  <a:srgbClr val="6CCE66"/>
                </a:solidFill>
              </a:rPr>
              <a:t>scores</a:t>
            </a:r>
            <a:r>
              <a:t>.</a:t>
            </a:r>
            <a:r>
              <a:rPr>
                <a:solidFill>
                  <a:srgbClr val="6CCE66"/>
                </a:solidFill>
              </a:rPr>
              <a:t>removeValue</a:t>
            </a:r>
            <a:r>
              <a:t>(forKey: </a:t>
            </a:r>
            <a:r>
              <a:rPr>
                <a:solidFill>
                  <a:srgbClr val="F95B57"/>
                </a:solidFill>
              </a:rPr>
              <a:t>"Luke"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"Luke's score was</a:t>
            </a:r>
            <a:r>
              <a:t> \</a:t>
            </a:r>
            <a:r>
              <a:rPr>
                <a:solidFill>
                  <a:srgbClr val="F95B57"/>
                </a:solidFill>
              </a:rPr>
              <a:t>(</a:t>
            </a:r>
            <a:r>
              <a:t>oldValue</a:t>
            </a:r>
            <a:r>
              <a:rPr>
                <a:solidFill>
                  <a:srgbClr val="F95B57"/>
                </a:solidFill>
              </a:rPr>
              <a:t>)</a:t>
            </a:r>
            <a:r>
              <a:t> </a:t>
            </a:r>
            <a:r>
              <a:rPr>
                <a:solidFill>
                  <a:srgbClr val="F95B57"/>
                </a:solidFill>
              </a:rPr>
              <a:t>before he stopped playing</a:t>
            </a:r>
            <a:r>
              <a:t>")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Luke's score was 400 before he stopped playing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1" name="Shape 7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 types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Array</a:t>
            </a:r>
          </a:p>
          <a:p>
            <a:pPr marL="0" indent="0">
              <a:buSzTx/>
              <a:buNone/>
            </a:pPr>
            <a:r>
              <a:t>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4" name="Shape 22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761516" y="3991529"/>
            <a:ext cx="22860968" cy="518028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>
            <a:off x="761517" y="9811597"/>
            <a:ext cx="22860968" cy="64724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>
            <a:off x="761517" y="11007112"/>
            <a:ext cx="22860968" cy="197601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Accessing a dictionary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scores = [</a:t>
            </a:r>
            <a:r>
              <a:rPr>
                <a:solidFill>
                  <a:srgbClr val="F95B57"/>
                </a:solidFill>
              </a:rPr>
              <a:t>"Richard"</a:t>
            </a:r>
            <a:r>
              <a:t>: 500, </a:t>
            </a:r>
            <a:r>
              <a:rPr>
                <a:solidFill>
                  <a:srgbClr val="F95B57"/>
                </a:solidFill>
              </a:rPr>
              <a:t>"Luke"</a:t>
            </a:r>
            <a:r>
              <a:t>: 400, </a:t>
            </a:r>
            <a:r>
              <a:rPr>
                <a:solidFill>
                  <a:srgbClr val="F95B57"/>
                </a:solidFill>
              </a:rPr>
              <a:t>"Cheryl"</a:t>
            </a:r>
            <a:r>
              <a:t>: 800]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players = </a:t>
            </a:r>
            <a:r>
              <a:rPr>
                <a:solidFill>
                  <a:srgbClr val="6CCE66"/>
                </a:solidFill>
              </a:rPr>
              <a:t>Array</a:t>
            </a:r>
            <a:r>
              <a:t>(</a:t>
            </a:r>
            <a:r>
              <a:rPr>
                <a:solidFill>
                  <a:srgbClr val="6CCE66"/>
                </a:solidFill>
              </a:rPr>
              <a:t>scores</a:t>
            </a:r>
            <a:r>
              <a:t>.</a:t>
            </a:r>
            <a:r>
              <a:rPr>
                <a:solidFill>
                  <a:srgbClr val="6CCE66"/>
                </a:solidFill>
              </a:rPr>
              <a:t>keys</a:t>
            </a:r>
            <a:r>
              <a:t>) //["Richard", "Luke", "Cheryl"]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points = </a:t>
            </a:r>
            <a:r>
              <a:rPr>
                <a:solidFill>
                  <a:srgbClr val="6CCE66"/>
                </a:solidFill>
              </a:rPr>
              <a:t>Array</a:t>
            </a:r>
            <a:r>
              <a:t>(</a:t>
            </a:r>
            <a:r>
              <a:rPr>
                <a:solidFill>
                  <a:srgbClr val="6CCE66"/>
                </a:solidFill>
              </a:rPr>
              <a:t>scores</a:t>
            </a:r>
            <a:r>
              <a:t>.</a:t>
            </a:r>
            <a:r>
              <a:rPr>
                <a:solidFill>
                  <a:srgbClr val="6CCE66"/>
                </a:solidFill>
              </a:rPr>
              <a:t>values</a:t>
            </a:r>
            <a:r>
              <a:t>) //[500, 400, 800]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if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myScore = </a:t>
            </a:r>
            <a:r>
              <a:rPr>
                <a:solidFill>
                  <a:srgbClr val="6CCE66"/>
                </a:solidFill>
              </a:rPr>
              <a:t>scores</a:t>
            </a:r>
            <a:r>
              <a:t>[</a:t>
            </a:r>
            <a:r>
              <a:rPr>
                <a:solidFill>
                  <a:srgbClr val="F95B57"/>
                </a:solidFill>
              </a:rPr>
              <a:t>"Luke"</a:t>
            </a:r>
            <a:r>
              <a:t>]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myScore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400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henrysScore = </a:t>
            </a:r>
            <a:r>
              <a:rPr>
                <a:solidFill>
                  <a:srgbClr val="6CCE66"/>
                </a:solidFill>
              </a:rPr>
              <a:t>scores</a:t>
            </a:r>
            <a:r>
              <a:t>[</a:t>
            </a:r>
            <a:r>
              <a:rPr>
                <a:solidFill>
                  <a:srgbClr val="F95B57"/>
                </a:solidFill>
              </a:rPr>
              <a:t>"Henry"</a:t>
            </a:r>
            <a:r>
              <a:t>]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henrysScore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34" name="Shape 234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Collections</a:t>
            </a: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5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Open and complete the exercises in Lab - Collections.playground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238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6" name="Shape 7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761517" y="5214846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8" name="Shape 78"/>
          <p:cNvSpPr/>
          <p:nvPr/>
        </p:nvSpPr>
        <p:spPr>
          <a:xfrm>
            <a:off x="761516" y="4016929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  <a:r>
              <a:rPr i="1"/>
              <a:t>value1</a:t>
            </a:r>
            <a:r>
              <a:t>, </a:t>
            </a:r>
            <a:r>
              <a:rPr i="1"/>
              <a:t>value2</a:t>
            </a:r>
            <a:r>
              <a:t>, </a:t>
            </a:r>
            <a:r>
              <a:rPr i="1"/>
              <a:t>value3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names: [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] = [</a:t>
            </a:r>
            <a:r>
              <a:rPr>
                <a:solidFill>
                  <a:srgbClr val="F95B57"/>
                </a:solidFill>
              </a:rPr>
              <a:t>"Anne"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"Gary"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"Keith"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5" name="Shape 8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761517" y="5227546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7" name="Shape 87"/>
          <p:cNvSpPr/>
          <p:nvPr/>
        </p:nvSpPr>
        <p:spPr>
          <a:xfrm>
            <a:off x="761516" y="3991529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  <a:r>
              <a:rPr i="1"/>
              <a:t>value1</a:t>
            </a:r>
            <a:r>
              <a:t>, </a:t>
            </a:r>
            <a:r>
              <a:rPr i="1"/>
              <a:t>value2</a:t>
            </a:r>
            <a:r>
              <a:t>, </a:t>
            </a:r>
            <a:r>
              <a:rPr i="1"/>
              <a:t>value3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F95B57"/>
                </a:solidFill>
              </a:rPr>
              <a:t>"Anne"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"Gary"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"Keith"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4" name="Shape 9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761516" y="3940729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numbers = [1, -3, 50, 72, -95, 115]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2" name="Shape 10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761516" y="3966129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numbers: [</a:t>
            </a:r>
            <a:r>
              <a:rPr>
                <a:solidFill>
                  <a:srgbClr val="6CCE66"/>
                </a:solidFill>
              </a:rPr>
              <a:t>Int8</a:t>
            </a:r>
            <a:r>
              <a:t>] = [1, -3, 50, 72, -95, 115]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8" name="Shape 10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761516" y="3953429"/>
            <a:ext cx="22860968" cy="280112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0" name="Shape 110"/>
          <p:cNvSpPr/>
          <p:nvPr/>
        </p:nvSpPr>
        <p:spPr>
          <a:xfrm>
            <a:off x="761517" y="7187641"/>
            <a:ext cx="22860968" cy="77135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numbers = [4, 5, 6]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if </a:t>
            </a:r>
            <a:r>
              <a:rPr>
                <a:solidFill>
                  <a:srgbClr val="6CCE66"/>
                </a:solidFill>
              </a:rPr>
              <a:t>numbers</a:t>
            </a:r>
            <a:r>
              <a:t>.</a:t>
            </a:r>
            <a:r>
              <a:rPr>
                <a:solidFill>
                  <a:srgbClr val="6CCE66"/>
                </a:solidFill>
              </a:rPr>
              <a:t>contains</a:t>
            </a:r>
            <a:r>
              <a:t>(5)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"There is a 5"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There is a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7" name="Shape 11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761516" y="3991529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9" name="Shape 119"/>
          <p:cNvSpPr/>
          <p:nvPr/>
        </p:nvSpPr>
        <p:spPr>
          <a:xfrm>
            <a:off x="761517" y="5264869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0" name="Shape 120"/>
          <p:cNvSpPr/>
          <p:nvPr/>
        </p:nvSpPr>
        <p:spPr>
          <a:xfrm>
            <a:off x="761517" y="6522559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types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myArray: [</a:t>
            </a:r>
            <a:r>
              <a:rPr>
                <a:solidFill>
                  <a:srgbClr val="6CCE66"/>
                </a:solidFill>
              </a:rPr>
              <a:t>Int</a:t>
            </a:r>
            <a:r>
              <a:t>] = []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myArray: </a:t>
            </a:r>
            <a:r>
              <a:rPr>
                <a:solidFill>
                  <a:srgbClr val="6CCE66"/>
                </a:solidFill>
              </a:rPr>
              <a:t>Array</a:t>
            </a:r>
            <a:r>
              <a:t>&lt;</a:t>
            </a:r>
            <a:r>
              <a:rPr>
                <a:solidFill>
                  <a:srgbClr val="6CCE66"/>
                </a:solidFill>
              </a:rPr>
              <a:t>Int</a:t>
            </a:r>
            <a:r>
              <a:t>&gt; = []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myArray = [</a:t>
            </a:r>
            <a:r>
              <a:rPr>
                <a:solidFill>
                  <a:srgbClr val="6CCE66"/>
                </a:solidFill>
              </a:rPr>
              <a:t>Int</a:t>
            </a:r>
            <a:r>
              <a:t>]()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7" name="Shape 12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761516" y="3902629"/>
            <a:ext cx="22860968" cy="2973719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arrays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myArray = [</a:t>
            </a:r>
            <a:r>
              <a:rPr>
                <a:solidFill>
                  <a:srgbClr val="6CCE66"/>
                </a:solidFill>
              </a:rPr>
              <a:t>Int</a:t>
            </a:r>
            <a:r>
              <a:t>](repeating: 0, count: 100)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count = </a:t>
            </a:r>
            <a:r>
              <a:rPr>
                <a:solidFill>
                  <a:srgbClr val="6CCE66"/>
                </a:solidFill>
              </a:rPr>
              <a:t>myArray</a:t>
            </a:r>
            <a:r>
              <a:t>.</a:t>
            </a:r>
            <a:r>
              <a:rPr>
                <a:solidFill>
                  <a:srgbClr val="6CCE66"/>
                </a:solidFill>
              </a:rPr>
              <a:t>count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if </a:t>
            </a:r>
            <a:r>
              <a:rPr>
                <a:solidFill>
                  <a:srgbClr val="6CCE66"/>
                </a:solidFill>
              </a:rPr>
              <a:t>myArray</a:t>
            </a:r>
            <a:r>
              <a:t>.</a:t>
            </a:r>
            <a:r>
              <a:rPr>
                <a:solidFill>
                  <a:srgbClr val="6CCE66"/>
                </a:solidFill>
              </a:rPr>
              <a:t>isEmpty</a:t>
            </a:r>
            <a:r>
              <a:t> {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