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3429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685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0287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17145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057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24003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2743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EF914FEE-D5D5-40CA-96BE-D5E5AA9270E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4D52"/>
              </a:solidFill>
              <a:prstDash val="solid"/>
              <a:miter lim="400000"/>
            </a:ln>
          </a:left>
          <a:right>
            <a:ln w="12700" cap="flat">
              <a:solidFill>
                <a:srgbClr val="454D52"/>
              </a:solidFill>
              <a:prstDash val="solid"/>
              <a:miter lim="400000"/>
            </a:ln>
          </a:right>
          <a:top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rgbClr val="454D5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11983198"/>
              <a:satOff val="16147"/>
              <a:lumOff val="-6858"/>
              <a:alpha val="25000"/>
            </a:schemeClr>
          </a:solidFill>
        </a:fill>
      </a:tcStyle>
    </a:wholeTbl>
    <a:band2H>
      <a:tcTxStyle b="def" i="def"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rgbClr val="A3BCCC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3BCCC"/>
              </a:solidFill>
              <a:prstDash val="solid"/>
              <a:miter lim="400000"/>
            </a:ln>
          </a:left>
          <a:right>
            <a:ln w="12700" cap="flat">
              <a:solidFill>
                <a:srgbClr val="A3BCCC"/>
              </a:solidFill>
              <a:prstDash val="solid"/>
              <a:miter lim="400000"/>
            </a:ln>
          </a:right>
          <a:top>
            <a:ln w="254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3BCCC"/>
              </a:solidFill>
              <a:prstDash val="solid"/>
              <a:miter lim="400000"/>
            </a:ln>
          </a:insideH>
          <a:insideV>
            <a:ln w="12700" cap="flat">
              <a:solidFill>
                <a:srgbClr val="A3BCCC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rgbClr val="A3BCCC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5">
                  <a:hueOff val="12236255"/>
                  <a:satOff val="7224"/>
                  <a:lumOff val="-8003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" name="Shape 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600">
        <a:latin typeface="+mn-lt"/>
        <a:ea typeface="+mn-ea"/>
        <a:cs typeface="+mn-cs"/>
        <a:sym typeface="Helvetica Neue"/>
      </a:defRPr>
    </a:lvl1pPr>
    <a:lvl2pPr indent="228600" defTabSz="457200" latinLnBrk="0">
      <a:defRPr sz="2600">
        <a:latin typeface="+mn-lt"/>
        <a:ea typeface="+mn-ea"/>
        <a:cs typeface="+mn-cs"/>
        <a:sym typeface="Helvetica Neue"/>
      </a:defRPr>
    </a:lvl2pPr>
    <a:lvl3pPr indent="457200" defTabSz="457200" latinLnBrk="0">
      <a:defRPr sz="2600">
        <a:latin typeface="+mn-lt"/>
        <a:ea typeface="+mn-ea"/>
        <a:cs typeface="+mn-cs"/>
        <a:sym typeface="Helvetica Neue"/>
      </a:defRPr>
    </a:lvl3pPr>
    <a:lvl4pPr indent="685800" defTabSz="457200" latinLnBrk="0">
      <a:defRPr sz="2600">
        <a:latin typeface="+mn-lt"/>
        <a:ea typeface="+mn-ea"/>
        <a:cs typeface="+mn-cs"/>
        <a:sym typeface="Helvetica Neue"/>
      </a:defRPr>
    </a:lvl4pPr>
    <a:lvl5pPr indent="914400" defTabSz="457200" latinLnBrk="0">
      <a:defRPr sz="2600">
        <a:latin typeface="+mn-lt"/>
        <a:ea typeface="+mn-ea"/>
        <a:cs typeface="+mn-cs"/>
        <a:sym typeface="Helvetica Neue"/>
      </a:defRPr>
    </a:lvl5pPr>
    <a:lvl6pPr indent="1143000" defTabSz="457200" latinLnBrk="0">
      <a:defRPr sz="2600">
        <a:latin typeface="+mn-lt"/>
        <a:ea typeface="+mn-ea"/>
        <a:cs typeface="+mn-cs"/>
        <a:sym typeface="Helvetica Neue"/>
      </a:defRPr>
    </a:lvl6pPr>
    <a:lvl7pPr indent="1371600" defTabSz="457200" latinLnBrk="0">
      <a:defRPr sz="2600">
        <a:latin typeface="+mn-lt"/>
        <a:ea typeface="+mn-ea"/>
        <a:cs typeface="+mn-cs"/>
        <a:sym typeface="Helvetica Neue"/>
      </a:defRPr>
    </a:lvl7pPr>
    <a:lvl8pPr indent="1600200" defTabSz="457200" latinLnBrk="0">
      <a:defRPr sz="2600">
        <a:latin typeface="+mn-lt"/>
        <a:ea typeface="+mn-ea"/>
        <a:cs typeface="+mn-cs"/>
        <a:sym typeface="Helvetica Neue"/>
      </a:defRPr>
    </a:lvl8pPr>
    <a:lvl9pPr indent="1828800" defTabSz="457200" latinLnBrk="0">
      <a:defRPr sz="26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creativecommons.org/licenses/by-nc-sa/4.0/legalcode" TargetMode="Externa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hape 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171979" indent="-171979">
              <a:buSzPct val="90000"/>
              <a:buChar char="•"/>
            </a:pPr>
            <a:r>
              <a:t>Swift provides several different methods for looping.</a:t>
            </a:r>
          </a:p>
          <a:p>
            <a:pPr marL="171979" indent="-171979">
              <a:buSzPct val="90000"/>
              <a:buChar char="•"/>
            </a:pPr>
            <a:r>
              <a:t>In this lesson we’ll focus on just two: for and while.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L550025A-en_WW App Development with Swift © 2017 Apple Inc. This work is licensed by Apple Inc. under the </a:t>
            </a:r>
            <a:r>
              <a:rPr u="sng">
                <a:hlinkClick r:id="rId3" invalidUrl="" action="" tgtFrame="" tooltip="" history="1" highlightClick="0" endSnd="0"/>
              </a:rPr>
              <a:t>Creative Commons Attribution-NonCommercial-ShareAlike 4.0 International</a:t>
            </a:r>
            <a:r>
              <a:t> license (</a:t>
            </a:r>
            <a:r>
              <a:rPr u="sng">
                <a:hlinkClick r:id="rId3" invalidUrl="" action="" tgtFrame="" tooltip="" history="1" highlightClick="0" endSnd="0"/>
              </a:rPr>
              <a:t>https://creativecommons.org/licenses/by-nc-sa/4.0/legalcode</a:t>
            </a:r>
            <a:r>
              <a:t>).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3" name="Shape 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Say</a:t>
            </a:r>
          </a:p>
          <a:p>
            <a:pPr marL="228600" indent="-228600">
              <a:buSzPct val="100000"/>
              <a:buChar char="•"/>
              <a:defRPr sz="3000"/>
            </a:pPr>
            <a:r>
              <a:t>“for” loops work with ranges—it has a nice, concise syntax:</a:t>
            </a:r>
          </a:p>
          <a:p>
            <a:pPr>
              <a:defRPr sz="3000"/>
            </a:pPr>
            <a:r>
              <a:t>	for index in 1...5 {}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Do</a:t>
            </a:r>
          </a:p>
          <a:p>
            <a:pPr marL="228600" indent="-228600">
              <a:buSzPct val="100000"/>
              <a:buChar char="•"/>
              <a:defRPr sz="3000"/>
            </a:pPr>
            <a:r>
              <a:t>Click to highlight the underscore “_”.</a:t>
            </a:r>
          </a:p>
          <a:p>
            <a:pPr>
              <a:defRPr sz="3000"/>
            </a:pPr>
            <a:r>
              <a:t>Say</a:t>
            </a:r>
          </a:p>
          <a:p>
            <a:pPr marL="228600" indent="-228600">
              <a:buSzPct val="100000"/>
              <a:buChar char="•"/>
              <a:defRPr sz="3000"/>
            </a:pPr>
            <a:r>
              <a:t>Use the underscore if you don't need to use the index value.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3" name="Shape 1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Do</a:t>
            </a:r>
          </a:p>
          <a:p>
            <a:pPr marL="228600" indent="-228600">
              <a:buSzPct val="100000"/>
              <a:buChar char="•"/>
              <a:defRPr sz="3000"/>
            </a:pPr>
            <a:r>
              <a:t>Click to highlight “names” as the range being iterated over.</a:t>
            </a:r>
          </a:p>
          <a:p>
            <a:pPr>
              <a:defRPr sz="3000"/>
            </a:pPr>
            <a:r>
              <a:t>Say</a:t>
            </a:r>
          </a:p>
          <a:p>
            <a:pPr marL="228600" indent="-228600">
              <a:buSzPct val="100000"/>
              <a:buChar char="•"/>
              <a:defRPr sz="3000"/>
            </a:pPr>
            <a:r>
              <a:t>This is often used to iterate over a collection.</a:t>
            </a:r>
          </a:p>
          <a:p>
            <a:pPr>
              <a:defRPr sz="3000"/>
            </a:pPr>
            <a:r>
              <a:t>Do</a:t>
            </a:r>
          </a:p>
          <a:p>
            <a:pPr marL="228600" indent="-228600">
              <a:buSzPct val="100000"/>
              <a:buChar char="•"/>
              <a:defRPr sz="3000"/>
            </a:pPr>
            <a:r>
              <a:t>Click again to highlight a string as a range of characters.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2" name="Shape 1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Say</a:t>
            </a:r>
          </a:p>
          <a:p>
            <a:pPr marL="228599" indent="-228599">
              <a:buSzPct val="100000"/>
              <a:buChar char="•"/>
              <a:defRPr sz="3000"/>
            </a:pPr>
            <a:r>
              <a:t>enumerated() gives you the item and the index.</a:t>
            </a:r>
          </a:p>
          <a:p>
            <a:pPr>
              <a:defRPr sz="3000"/>
            </a:pPr>
            <a:r>
              <a:t>Note</a:t>
            </a:r>
          </a:p>
          <a:p>
            <a:pPr marL="228599" indent="-228599">
              <a:buSzPct val="100000"/>
              <a:buChar char="•"/>
              <a:defRPr sz="3000"/>
            </a:pPr>
            <a:r>
              <a:t>(index, letter) is a tuple.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Say</a:t>
            </a:r>
          </a:p>
          <a:p>
            <a:pPr marL="228599" indent="-228599">
              <a:buSzPct val="100000"/>
              <a:buChar char="•"/>
              <a:defRPr sz="3000"/>
            </a:pPr>
            <a:r>
              <a:t>Iterating over a Dictionary also gives you a tuple.</a:t>
            </a:r>
          </a:p>
          <a:p>
            <a:pPr marL="228599" indent="-228599">
              <a:buSzPct val="100000"/>
              <a:buChar char="•"/>
              <a:defRPr sz="3000"/>
            </a:pPr>
            <a:r>
              <a:t>It’s unordered because Dictionary is unordered.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Say</a:t>
            </a:r>
          </a:p>
          <a:p>
            <a:pPr marL="228600" indent="-228600">
              <a:buSzPct val="100000"/>
              <a:buChar char="•"/>
              <a:defRPr sz="3000"/>
            </a:pPr>
            <a:r>
              <a:t>Condition is at the top. The loop may happen zero times.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Say</a:t>
            </a:r>
          </a:p>
          <a:p>
            <a:pPr marL="228600" indent="-228600">
              <a:buSzPct val="100000"/>
              <a:buChar char="•"/>
              <a:defRPr sz="3000"/>
            </a:pPr>
            <a:r>
              <a:t>The code inside the loop needs to eventually make the condition false.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Shape 1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defRPr sz="3000"/>
            </a:pPr>
            <a:r>
              <a:t>Note</a:t>
            </a:r>
          </a:p>
          <a:p>
            <a:pPr marL="228599" indent="-228599">
              <a:buSzPct val="100000"/>
              <a:buChar char="•"/>
              <a:defRPr sz="3000"/>
            </a:pPr>
            <a:r>
              <a:t>Shows that “break” exits a loop.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creativecommons.org/licenses/by-nc-sa/4.0/legalcode" TargetMode="Externa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body" sz="quarter" idx="13"/>
          </p:nvPr>
        </p:nvSpPr>
        <p:spPr>
          <a:xfrm>
            <a:off x="214165" y="13373100"/>
            <a:ext cx="19291301" cy="228600"/>
          </a:xfrm>
          <a:prstGeom prst="rect">
            <a:avLst/>
          </a:prstGeom>
          <a:ln w="12700"/>
        </p:spPr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0" name="Shape 20"/>
          <p:cNvSpPr/>
          <p:nvPr>
            <p:ph type="body" sz="quarter" idx="14"/>
          </p:nvPr>
        </p:nvSpPr>
        <p:spPr>
          <a:xfrm>
            <a:off x="1143000" y="2057400"/>
            <a:ext cx="22098001" cy="1106120"/>
          </a:xfrm>
          <a:prstGeom prst="rect">
            <a:avLst/>
          </a:prstGeom>
          <a:ln w="12700"/>
        </p:spPr>
        <p:txBody>
          <a:bodyPr lIns="50800" tIns="50800" rIns="50800" bIns="50800">
            <a:spAutoFit/>
          </a:bodyPr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155700" y="0"/>
            <a:ext cx="22098000" cy="2057400"/>
          </a:xfrm>
          <a:prstGeom prst="rect">
            <a:avLst/>
          </a:prstGeom>
          <a:ln w="12700"/>
        </p:spPr>
        <p:txBody>
          <a:bodyPr lIns="50800" tIns="50800" rIns="50800" bIns="50800" anchor="b"/>
          <a:lstStyle>
            <a:lvl1pPr defTabSz="825500">
              <a:lnSpc>
                <a:spcPts val="7300"/>
              </a:lnSpc>
              <a:spcBef>
                <a:spcPts val="0"/>
              </a:spcBef>
              <a:defRPr b="1"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143000" y="3911600"/>
            <a:ext cx="22098000" cy="9118600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marL="317500" indent="-317500" defTabSz="914400">
              <a:lnSpc>
                <a:spcPct val="100000"/>
              </a:lnSpc>
              <a:spcBef>
                <a:spcPts val="2800"/>
              </a:spcBef>
              <a:buSzPct val="90000"/>
              <a:buChar char="•"/>
              <a:defRPr spc="-48" sz="4800">
                <a:latin typeface="+mn-lt"/>
                <a:ea typeface="+mn-ea"/>
                <a:cs typeface="+mn-cs"/>
                <a:sym typeface="Helvetica Neue"/>
              </a:defRPr>
            </a:lvl1pPr>
            <a:lvl2pPr marL="635000" indent="-304800" defTabSz="914400">
              <a:lnSpc>
                <a:spcPct val="100000"/>
              </a:lnSpc>
              <a:spcBef>
                <a:spcPts val="2800"/>
              </a:spcBef>
              <a:buSzPct val="80000"/>
              <a:buChar char="-"/>
              <a:defRPr spc="-48" sz="4800">
                <a:latin typeface="+mn-lt"/>
                <a:ea typeface="+mn-ea"/>
                <a:cs typeface="+mn-cs"/>
                <a:sym typeface="Helvetica Neue"/>
              </a:defRPr>
            </a:lvl2pPr>
            <a:lvl3pPr marL="947419" indent="-299719" defTabSz="914400">
              <a:lnSpc>
                <a:spcPct val="100000"/>
              </a:lnSpc>
              <a:spcBef>
                <a:spcPts val="2800"/>
              </a:spcBef>
              <a:buSzPct val="80000"/>
              <a:buChar char="-"/>
              <a:defRPr spc="-48" sz="4800">
                <a:latin typeface="+mn-lt"/>
                <a:ea typeface="+mn-ea"/>
                <a:cs typeface="+mn-cs"/>
                <a:sym typeface="Helvetica Neue"/>
              </a:defRPr>
            </a:lvl3pPr>
            <a:lvl4pPr marL="1252219" indent="-287019" defTabSz="914400">
              <a:lnSpc>
                <a:spcPct val="100000"/>
              </a:lnSpc>
              <a:spcBef>
                <a:spcPts val="2800"/>
              </a:spcBef>
              <a:buSzPct val="80000"/>
              <a:buChar char="-"/>
              <a:defRPr spc="-48" sz="4800">
                <a:latin typeface="+mn-lt"/>
                <a:ea typeface="+mn-ea"/>
                <a:cs typeface="+mn-cs"/>
                <a:sym typeface="Helvetica Neue"/>
              </a:defRPr>
            </a:lvl4pPr>
            <a:lvl5pPr marL="1550669" indent="-280669" defTabSz="914400">
              <a:lnSpc>
                <a:spcPct val="100000"/>
              </a:lnSpc>
              <a:spcBef>
                <a:spcPts val="2800"/>
              </a:spcBef>
              <a:buSzPct val="80000"/>
              <a:buChar char="-"/>
              <a:defRPr spc="-48" sz="48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23963891" y="130429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s-Only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body" sz="quarter" idx="13"/>
          </p:nvPr>
        </p:nvSpPr>
        <p:spPr>
          <a:xfrm>
            <a:off x="214165" y="13373100"/>
            <a:ext cx="19291301" cy="228600"/>
          </a:xfrm>
          <a:prstGeom prst="rect">
            <a:avLst/>
          </a:prstGeom>
          <a:ln w="12700"/>
        </p:spPr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31" name="Shape 31"/>
          <p:cNvSpPr/>
          <p:nvPr>
            <p:ph type="body" sz="quarter" idx="14"/>
          </p:nvPr>
        </p:nvSpPr>
        <p:spPr>
          <a:xfrm>
            <a:off x="1140172" y="2057400"/>
            <a:ext cx="22098001" cy="1106120"/>
          </a:xfrm>
          <a:prstGeom prst="rect">
            <a:avLst/>
          </a:prstGeom>
          <a:ln w="12700"/>
        </p:spPr>
        <p:txBody>
          <a:bodyPr lIns="50800" tIns="50800" rIns="50800" bIns="50800">
            <a:spAutoFit/>
          </a:bodyPr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32" name="Shape 32"/>
          <p:cNvSpPr/>
          <p:nvPr>
            <p:ph type="title"/>
          </p:nvPr>
        </p:nvSpPr>
        <p:spPr>
          <a:xfrm>
            <a:off x="1155700" y="0"/>
            <a:ext cx="22098000" cy="2057400"/>
          </a:xfrm>
          <a:prstGeom prst="rect">
            <a:avLst/>
          </a:prstGeom>
          <a:ln w="12700"/>
        </p:spPr>
        <p:txBody>
          <a:bodyPr lIns="50800" tIns="50800" rIns="50800" bIns="50800" anchor="b"/>
          <a:lstStyle>
            <a:lvl1pPr defTabSz="825500">
              <a:lnSpc>
                <a:spcPts val="7300"/>
              </a:lnSpc>
              <a:spcBef>
                <a:spcPts val="0"/>
              </a:spcBef>
              <a:defRPr b="1"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xfrm>
            <a:off x="23963891" y="130429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body" sz="quarter" idx="13"/>
          </p:nvPr>
        </p:nvSpPr>
        <p:spPr>
          <a:xfrm>
            <a:off x="214165" y="13373100"/>
            <a:ext cx="19291301" cy="228600"/>
          </a:xfrm>
          <a:prstGeom prst="rect">
            <a:avLst/>
          </a:prstGeom>
          <a:ln w="12700"/>
        </p:spPr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xfrm>
            <a:off x="23963891" y="130429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ubtopic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body" sz="quarter" idx="13"/>
          </p:nvPr>
        </p:nvSpPr>
        <p:spPr>
          <a:xfrm>
            <a:off x="214165" y="13373100"/>
            <a:ext cx="19291301" cy="228600"/>
          </a:xfrm>
          <a:prstGeom prst="rect">
            <a:avLst/>
          </a:prstGeom>
          <a:ln w="12700"/>
        </p:spPr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49" name="Shape 49"/>
          <p:cNvSpPr/>
          <p:nvPr>
            <p:ph type="title"/>
          </p:nvPr>
        </p:nvSpPr>
        <p:spPr>
          <a:xfrm>
            <a:off x="1143000" y="2743200"/>
            <a:ext cx="22098000" cy="8229600"/>
          </a:xfrm>
          <a:prstGeom prst="rect">
            <a:avLst/>
          </a:prstGeom>
          <a:ln w="12700"/>
        </p:spPr>
        <p:txBody>
          <a:bodyPr lIns="50800" tIns="50800" rIns="50800" bIns="50800" anchor="ctr"/>
          <a:lstStyle>
            <a:lvl1pPr defTabSz="914400">
              <a:lnSpc>
                <a:spcPts val="11200"/>
              </a:lnSpc>
              <a:spcBef>
                <a:spcPts val="0"/>
              </a:spcBef>
              <a:defRPr b="1" spc="-200"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xfrm>
            <a:off x="23963891" y="130429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losing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6628320" y="12982076"/>
            <a:ext cx="11127360" cy="55346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3500" tIns="63500" rIns="63500" bIns="63500" anchor="ctr">
            <a:spAutoFit/>
          </a:bodyPr>
          <a:lstStyle/>
          <a:p>
            <a:pPr>
              <a:tabLst>
                <a:tab pos="1651000" algn="l"/>
              </a:tabLst>
              <a:defRPr sz="1500"/>
            </a:pPr>
            <a:r>
              <a:t>© 2017 Apple Inc. </a:t>
            </a:r>
          </a:p>
          <a:p>
            <a:pPr>
              <a:tabLst>
                <a:tab pos="1651000" algn="l"/>
              </a:tabLst>
              <a:defRPr sz="1500"/>
            </a:pPr>
            <a:r>
              <a:t>This work is licensed by Apple Inc. under the </a:t>
            </a:r>
            <a:r>
              <a:rPr>
                <a:hlinkClick r:id="rId2" invalidUrl="" action="" tgtFrame="" tooltip="" history="1" highlightClick="0" endSnd="0"/>
              </a:rPr>
              <a:t>Creative Commons Attribution-NonCommercial-ShareAlike 4.0 International</a:t>
            </a:r>
            <a:r>
              <a:t> license.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xfrm>
            <a:off x="23963891" y="133350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1524000" y="604741"/>
            <a:ext cx="21336000" cy="139142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7150" tIns="57150" rIns="57150" bIns="5715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524000" y="762000"/>
            <a:ext cx="21336000" cy="14097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22776924" y="14414500"/>
            <a:ext cx="381204" cy="387070"/>
          </a:xfrm>
          <a:prstGeom prst="rect">
            <a:avLst/>
          </a:prstGeom>
          <a:ln w="25400">
            <a:miter lim="400000"/>
          </a:ln>
        </p:spPr>
        <p:txBody>
          <a:bodyPr wrap="none" lIns="57150" tIns="57150" rIns="57150" bIns="57150">
            <a:spAutoFit/>
          </a:bodyPr>
          <a:lstStyle>
            <a:lvl1pPr algn="l" defTabSz="822960">
              <a:lnSpc>
                <a:spcPct val="120000"/>
              </a:lnSpc>
              <a:spcBef>
                <a:spcPts val="1600"/>
              </a:spcBef>
              <a:defRPr sz="1800">
                <a:solidFill>
                  <a:srgbClr val="A6B0C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1pPr>
      <a:lvl2pPr marL="0" marR="0" indent="2286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2pPr>
      <a:lvl3pPr marL="0" marR="0" indent="4572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3pPr>
      <a:lvl4pPr marL="0" marR="0" indent="6858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4pPr>
      <a:lvl5pPr marL="0" marR="0" indent="9144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5pPr>
      <a:lvl6pPr marL="0" marR="0" indent="11430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6pPr>
      <a:lvl7pPr marL="0" marR="0" indent="13716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7pPr>
      <a:lvl8pPr marL="0" marR="0" indent="16002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8pPr>
      <a:lvl9pPr marL="0" marR="0" indent="18288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ln>
            <a:noFill/>
          </a:ln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9pPr>
    </p:titleStyle>
    <p:bodyStyle>
      <a:lvl1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1pPr>
      <a:lvl2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2pPr>
      <a:lvl3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3pPr>
      <a:lvl4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4pPr>
      <a:lvl5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5pPr>
      <a:lvl6pPr marL="0" marR="0" indent="114300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6pPr>
      <a:lvl7pPr marL="0" marR="0" indent="137160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7pPr>
      <a:lvl8pPr marL="0" marR="0" indent="160020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8pPr>
      <a:lvl9pPr marL="0" marR="0" indent="182880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ln>
            <a:noFill/>
          </a:ln>
          <a:solidFill>
            <a:srgbClr val="FFFFFF"/>
          </a:solidFill>
          <a:uFillTx/>
          <a:latin typeface="Menlo"/>
          <a:ea typeface="Menlo"/>
          <a:cs typeface="Menlo"/>
          <a:sym typeface="Menlo"/>
        </a:defRPr>
      </a:lvl9pPr>
    </p:bodyStyle>
    <p:otherStyle>
      <a:lvl1pPr marL="0" marR="0" indent="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2286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4572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6858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9144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11430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13716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6002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8288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 2—Lesson 6:</a:t>
            </a:r>
          </a:p>
          <a:p>
            <a:pPr/>
            <a:r>
              <a:t>Loops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39" name="Shape 139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40" name="Shape 140"/>
          <p:cNvSpPr/>
          <p:nvPr/>
        </p:nvSpPr>
        <p:spPr>
          <a:xfrm>
            <a:off x="761516" y="3976380"/>
            <a:ext cx="22860968" cy="664875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while loops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numberOfLives = 3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stillAlive = </a:t>
            </a:r>
            <a:r>
              <a:rPr>
                <a:solidFill>
                  <a:srgbClr val="3DCCCC"/>
                </a:solidFill>
              </a:rPr>
              <a:t>true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while</a:t>
            </a:r>
            <a:r>
              <a:t> </a:t>
            </a:r>
            <a:r>
              <a:rPr>
                <a:solidFill>
                  <a:srgbClr val="6CCE66"/>
                </a:solidFill>
              </a:rPr>
              <a:t>stillAlive</a:t>
            </a:r>
            <a:r>
              <a:t>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"I still have </a:t>
            </a:r>
            <a:r>
              <a:t>\</a:t>
            </a:r>
            <a:r>
              <a:rPr>
                <a:solidFill>
                  <a:srgbClr val="F95B57"/>
                </a:solidFill>
              </a:rPr>
              <a:t>(</a:t>
            </a:r>
            <a:r>
              <a:rPr>
                <a:solidFill>
                  <a:srgbClr val="6CCE66"/>
                </a:solidFill>
              </a:rPr>
              <a:t>numberOfLives</a:t>
            </a:r>
            <a:r>
              <a:rPr>
                <a:solidFill>
                  <a:srgbClr val="F95B57"/>
                </a:solidFill>
              </a:rPr>
              <a:t>) lives."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6CCE66"/>
                </a:solidFill>
              </a:rPr>
              <a:t>numberOfLives</a:t>
            </a:r>
            <a:r>
              <a:t> -= 1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if </a:t>
            </a:r>
            <a:r>
              <a:rPr>
                <a:solidFill>
                  <a:srgbClr val="6CCE66"/>
                </a:solidFill>
              </a:rPr>
              <a:t>numberOfLives</a:t>
            </a:r>
            <a:r>
              <a:t> == 0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6CCE66"/>
                </a:solidFill>
              </a:rPr>
              <a:t>stillAlive</a:t>
            </a:r>
            <a:r>
              <a:t> = </a:t>
            </a:r>
            <a:r>
              <a:rPr>
                <a:solidFill>
                  <a:srgbClr val="3DCCCC"/>
                </a:solidFill>
              </a:rPr>
              <a:t>false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45" name="Shape 145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46" name="Shape 146"/>
          <p:cNvSpPr/>
          <p:nvPr/>
        </p:nvSpPr>
        <p:spPr>
          <a:xfrm>
            <a:off x="761516" y="3956313"/>
            <a:ext cx="22860968" cy="4033044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7" name="Shape 147"/>
          <p:cNvSpPr/>
          <p:nvPr/>
        </p:nvSpPr>
        <p:spPr>
          <a:xfrm>
            <a:off x="2053248" y="5999250"/>
            <a:ext cx="1270001" cy="586408"/>
          </a:xfrm>
          <a:prstGeom prst="rect">
            <a:avLst/>
          </a:prstGeom>
          <a:solidFill>
            <a:srgbClr val="34435A"/>
          </a:solidFill>
          <a:ln w="12700">
            <a:solidFill>
              <a:srgbClr val="505A7A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48" name="Shape 148"/>
          <p:cNvSpPr/>
          <p:nvPr/>
        </p:nvSpPr>
        <p:spPr>
          <a:xfrm>
            <a:off x="761517" y="8557379"/>
            <a:ext cx="22860968" cy="2529016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Control transfer statements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for</a:t>
            </a:r>
            <a:r>
              <a:t> counter </a:t>
            </a:r>
            <a:r>
              <a:rPr>
                <a:solidFill>
                  <a:srgbClr val="3DCCCC"/>
                </a:solidFill>
              </a:rPr>
              <a:t>in</a:t>
            </a:r>
            <a:r>
              <a:t> -10...10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(counter)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if</a:t>
            </a:r>
            <a:r>
              <a:t> counter == 0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3DCCCC"/>
                </a:solidFill>
              </a:rPr>
              <a:t>break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-10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-9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...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55" name="Shape 155"/>
          <p:cNvSpPr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Loops</a:t>
            </a:r>
          </a:p>
        </p:txBody>
      </p:sp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 2—Lesson 6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Open and complete the exercises in </a:t>
            </a:r>
            <a:r>
              <a:rPr>
                <a:latin typeface="Menlo"/>
                <a:ea typeface="Menlo"/>
                <a:cs typeface="Menlo"/>
                <a:sym typeface="Menlo"/>
              </a:rPr>
              <a:t>Lab - Loops.playground</a:t>
            </a:r>
            <a:r>
              <a:t>.</a:t>
            </a:r>
          </a:p>
        </p:txBody>
      </p:sp>
      <p:grpSp>
        <p:nvGrpSpPr>
          <p:cNvPr id="160" name="Group 160"/>
          <p:cNvGrpSpPr/>
          <p:nvPr/>
        </p:nvGrpSpPr>
        <p:grpSpPr>
          <a:xfrm>
            <a:off x="21551900" y="1297017"/>
            <a:ext cx="1524001" cy="1524001"/>
            <a:chOff x="0" y="0"/>
            <a:chExt cx="1524000" cy="1524000"/>
          </a:xfrm>
        </p:grpSpPr>
        <p:sp>
          <p:nvSpPr>
            <p:cNvPr id="158" name="Shape 158"/>
            <p:cNvSpPr/>
            <p:nvPr/>
          </p:nvSpPr>
          <p:spPr>
            <a:xfrm>
              <a:off x="0" y="0"/>
              <a:ext cx="1524001" cy="1524001"/>
            </a:xfrm>
            <a:prstGeom prst="ellipse">
              <a:avLst/>
            </a:prstGeom>
            <a:gradFill flip="none" rotWithShape="1">
              <a:gsLst>
                <a:gs pos="0">
                  <a:srgbClr val="FE5F55"/>
                </a:gs>
                <a:gs pos="100000">
                  <a:srgbClr val="E4234A"/>
                </a:gs>
              </a:gsLst>
              <a:lin ang="5400000" scaled="0"/>
            </a:gradFill>
            <a:ln w="381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800100">
                <a:spcBef>
                  <a:spcPts val="3000"/>
                </a:spcBef>
                <a:defRPr sz="45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pic>
          <p:nvPicPr>
            <p:cNvPr id="15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30261" y="411519"/>
              <a:ext cx="663478" cy="7009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71" name="Shape 71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Loops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 sz="4200"/>
              <a:t>for</a:t>
            </a:r>
            <a:endParaRPr sz="4200"/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 sz="4200"/>
              <a:t>while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78" name="Shape 78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79" name="Shape 79"/>
          <p:cNvSpPr/>
          <p:nvPr/>
        </p:nvSpPr>
        <p:spPr>
          <a:xfrm>
            <a:off x="761516" y="4025069"/>
            <a:ext cx="22860968" cy="205740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loops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for</a:t>
            </a:r>
            <a:r>
              <a:t> index </a:t>
            </a:r>
            <a:r>
              <a:rPr>
                <a:solidFill>
                  <a:srgbClr val="3DCCCC"/>
                </a:solidFill>
              </a:rPr>
              <a:t>in</a:t>
            </a:r>
            <a:r>
              <a:t> 1...5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"This is number</a:t>
            </a:r>
            <a:r>
              <a:t> \</a:t>
            </a:r>
            <a:r>
              <a:rPr>
                <a:solidFill>
                  <a:srgbClr val="F95B57"/>
                </a:solidFill>
              </a:rPr>
              <a:t>(</a:t>
            </a:r>
            <a:r>
              <a:t>index</a:t>
            </a:r>
            <a:r>
              <a:rPr>
                <a:solidFill>
                  <a:srgbClr val="F95B57"/>
                </a:solidFill>
              </a:rPr>
              <a:t>)"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86" name="Shape 86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87" name="Shape 87"/>
          <p:cNvSpPr/>
          <p:nvPr/>
        </p:nvSpPr>
        <p:spPr>
          <a:xfrm>
            <a:off x="761516" y="4038820"/>
            <a:ext cx="22860968" cy="1893274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8" name="Shape 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loops</a:t>
            </a:r>
          </a:p>
        </p:txBody>
      </p:sp>
      <p:sp>
        <p:nvSpPr>
          <p:cNvPr id="89" name="Shape 89"/>
          <p:cNvSpPr/>
          <p:nvPr/>
        </p:nvSpPr>
        <p:spPr>
          <a:xfrm>
            <a:off x="2011978" y="4124151"/>
            <a:ext cx="476722" cy="599713"/>
          </a:xfrm>
          <a:prstGeom prst="rect">
            <a:avLst/>
          </a:prstGeom>
          <a:solidFill>
            <a:srgbClr val="34435A"/>
          </a:solidFill>
          <a:ln w="12700">
            <a:solidFill>
              <a:srgbClr val="505A7A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for _ in</a:t>
            </a:r>
            <a:r>
              <a:t> 1...5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"Hello!"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95" name="Shape 95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96" name="Shape 96"/>
          <p:cNvSpPr/>
          <p:nvPr/>
        </p:nvSpPr>
        <p:spPr>
          <a:xfrm>
            <a:off x="761517" y="3924184"/>
            <a:ext cx="22860968" cy="290284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7" name="Shape 97"/>
          <p:cNvSpPr/>
          <p:nvPr/>
        </p:nvSpPr>
        <p:spPr>
          <a:xfrm>
            <a:off x="761517" y="7703596"/>
            <a:ext cx="22860968" cy="2450368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8" name="Shape 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loops</a:t>
            </a:r>
          </a:p>
        </p:txBody>
      </p:sp>
      <p:sp>
        <p:nvSpPr>
          <p:cNvPr id="99" name="Shape 99"/>
          <p:cNvSpPr/>
          <p:nvPr/>
        </p:nvSpPr>
        <p:spPr>
          <a:xfrm>
            <a:off x="3899579" y="4720342"/>
            <a:ext cx="1267807" cy="599713"/>
          </a:xfrm>
          <a:prstGeom prst="rect">
            <a:avLst/>
          </a:prstGeom>
          <a:solidFill>
            <a:srgbClr val="34435A"/>
          </a:solidFill>
          <a:ln w="12700">
            <a:solidFill>
              <a:srgbClr val="505A7A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00" name="Shape 100"/>
          <p:cNvSpPr/>
          <p:nvPr/>
        </p:nvSpPr>
        <p:spPr>
          <a:xfrm>
            <a:off x="4370781" y="7900446"/>
            <a:ext cx="4639956" cy="599713"/>
          </a:xfrm>
          <a:prstGeom prst="rect">
            <a:avLst/>
          </a:prstGeom>
          <a:solidFill>
            <a:srgbClr val="34435A"/>
          </a:solidFill>
          <a:ln w="12700">
            <a:solidFill>
              <a:srgbClr val="505A7A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names = [</a:t>
            </a:r>
            <a:r>
              <a:rPr>
                <a:solidFill>
                  <a:srgbClr val="F95B57"/>
                </a:solidFill>
              </a:rPr>
              <a:t>"Joseph"</a:t>
            </a:r>
            <a:r>
              <a:t>, </a:t>
            </a:r>
            <a:r>
              <a:rPr>
                <a:solidFill>
                  <a:srgbClr val="F95B57"/>
                </a:solidFill>
              </a:rPr>
              <a:t>"Cathy"</a:t>
            </a:r>
            <a:r>
              <a:t>, </a:t>
            </a:r>
            <a:r>
              <a:rPr>
                <a:solidFill>
                  <a:srgbClr val="F95B57"/>
                </a:solidFill>
              </a:rPr>
              <a:t>"Winston"</a:t>
            </a:r>
            <a:r>
              <a:t>]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for</a:t>
            </a:r>
            <a:r>
              <a:t> name </a:t>
            </a:r>
            <a:r>
              <a:rPr>
                <a:solidFill>
                  <a:srgbClr val="3DCCCC"/>
                </a:solidFill>
              </a:rPr>
              <a:t>in</a:t>
            </a:r>
            <a:r>
              <a:t> </a:t>
            </a:r>
            <a:r>
              <a:rPr>
                <a:solidFill>
                  <a:srgbClr val="6CCE66"/>
                </a:solidFill>
              </a:rPr>
              <a:t>names</a:t>
            </a:r>
            <a:r>
              <a:t>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("Hello \(name)")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for</a:t>
            </a:r>
            <a:r>
              <a:t> letter </a:t>
            </a:r>
            <a:r>
              <a:rPr>
                <a:solidFill>
                  <a:srgbClr val="3DCCCC"/>
                </a:solidFill>
              </a:rPr>
              <a:t>in</a:t>
            </a:r>
            <a:r>
              <a:t> </a:t>
            </a:r>
            <a:r>
              <a:rPr>
                <a:solidFill>
                  <a:srgbClr val="F95B57"/>
                </a:solidFill>
              </a:rPr>
              <a:t>"ABCDEFG"</a:t>
            </a:r>
            <a:r>
              <a:t>.</a:t>
            </a:r>
            <a:r>
              <a:rPr>
                <a:solidFill>
                  <a:srgbClr val="6CCE66"/>
                </a:solidFill>
              </a:rPr>
              <a:t>characters</a:t>
            </a:r>
            <a:r>
              <a:t>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"The letter is</a:t>
            </a:r>
            <a:r>
              <a:t> \</a:t>
            </a:r>
            <a:r>
              <a:rPr>
                <a:solidFill>
                  <a:srgbClr val="F95B57"/>
                </a:solidFill>
              </a:rPr>
              <a:t>(</a:t>
            </a:r>
            <a:r>
              <a:rPr>
                <a:solidFill>
                  <a:srgbClr val="6CCE66"/>
                </a:solidFill>
              </a:rPr>
              <a:t>letter</a:t>
            </a:r>
            <a:r>
              <a:rPr>
                <a:solidFill>
                  <a:srgbClr val="F95B57"/>
                </a:solidFill>
              </a:rPr>
              <a:t>)"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9" grpId="2"/>
      <p:bldP build="whole" bldLvl="1" animBg="1" rev="0" advAuto="0" spid="100" grpId="3"/>
      <p:bldP build="whole" bldLvl="1" animBg="1" rev="0" advAuto="0" spid="9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06" name="Shape 106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07" name="Shape 107"/>
          <p:cNvSpPr/>
          <p:nvPr/>
        </p:nvSpPr>
        <p:spPr>
          <a:xfrm>
            <a:off x="761516" y="3942300"/>
            <a:ext cx="22860968" cy="2127042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8" name="Shape 1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loops</a:t>
            </a:r>
          </a:p>
        </p:txBody>
      </p:sp>
      <p:sp>
        <p:nvSpPr>
          <p:cNvPr id="109" name="Shape 109"/>
          <p:cNvSpPr/>
          <p:nvPr/>
        </p:nvSpPr>
        <p:spPr>
          <a:xfrm>
            <a:off x="11216534" y="4109124"/>
            <a:ext cx="2835469" cy="533547"/>
          </a:xfrm>
          <a:prstGeom prst="rect">
            <a:avLst/>
          </a:prstGeom>
          <a:solidFill>
            <a:srgbClr val="34435A"/>
          </a:solidFill>
          <a:ln w="12700">
            <a:solidFill>
              <a:srgbClr val="505A7A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10" name="Shape 1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for</a:t>
            </a:r>
            <a:r>
              <a:t> (index, letter) in </a:t>
            </a:r>
            <a:r>
              <a:rPr>
                <a:solidFill>
                  <a:srgbClr val="F95B57"/>
                </a:solidFill>
              </a:rPr>
              <a:t>"ABCDEFG"</a:t>
            </a:r>
            <a:r>
              <a:t>.characters.</a:t>
            </a:r>
            <a:r>
              <a:rPr>
                <a:solidFill>
                  <a:srgbClr val="6CCE66"/>
                </a:solidFill>
              </a:rPr>
              <a:t>enumerated</a:t>
            </a:r>
            <a:r>
              <a:t>()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</a:t>
            </a:r>
            <a:r>
              <a:t>\</a:t>
            </a:r>
            <a:r>
              <a:rPr>
                <a:solidFill>
                  <a:srgbClr val="F95B57"/>
                </a:solidFill>
              </a:rPr>
              <a:t>(</a:t>
            </a:r>
            <a:r>
              <a:t>index</a:t>
            </a:r>
            <a:r>
              <a:rPr>
                <a:solidFill>
                  <a:srgbClr val="F95B57"/>
                </a:solidFill>
              </a:rPr>
              <a:t>):</a:t>
            </a:r>
            <a:r>
              <a:t> \</a:t>
            </a:r>
            <a:r>
              <a:rPr>
                <a:solidFill>
                  <a:srgbClr val="F95B57"/>
                </a:solidFill>
              </a:rPr>
              <a:t>(</a:t>
            </a:r>
            <a:r>
              <a:t>letter</a:t>
            </a:r>
            <a:r>
              <a:rPr>
                <a:solidFill>
                  <a:srgbClr val="F95B57"/>
                </a:solidFill>
              </a:rPr>
              <a:t>)"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15" name="Shape 115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16" name="Shape 116"/>
          <p:cNvSpPr/>
          <p:nvPr/>
        </p:nvSpPr>
        <p:spPr>
          <a:xfrm>
            <a:off x="761516" y="3928404"/>
            <a:ext cx="22860968" cy="2811283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7" name="Shape 1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loops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vehicles = [</a:t>
            </a:r>
            <a:r>
              <a:rPr>
                <a:solidFill>
                  <a:srgbClr val="F95B57"/>
                </a:solidFill>
              </a:rPr>
              <a:t>"unicycle"</a:t>
            </a:r>
            <a:r>
              <a:t> : 1, </a:t>
            </a:r>
            <a:r>
              <a:rPr>
                <a:solidFill>
                  <a:srgbClr val="F95B57"/>
                </a:solidFill>
              </a:rPr>
              <a:t>"bicycle"</a:t>
            </a:r>
            <a:r>
              <a:t> : 2, </a:t>
            </a:r>
            <a:r>
              <a:rPr>
                <a:solidFill>
                  <a:srgbClr val="F95B57"/>
                </a:solidFill>
              </a:rPr>
              <a:t>"tricycle"</a:t>
            </a:r>
            <a:r>
              <a:t> : 3, </a:t>
            </a:r>
            <a:r>
              <a:rPr>
                <a:solidFill>
                  <a:srgbClr val="F95B57"/>
                </a:solidFill>
              </a:rPr>
              <a:t>"quad bike"</a:t>
            </a:r>
            <a:r>
              <a:t> : 4]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for</a:t>
            </a:r>
            <a:r>
              <a:t> (vehicleName, wheelCount) </a:t>
            </a:r>
            <a:r>
              <a:rPr>
                <a:solidFill>
                  <a:srgbClr val="3DCCCC"/>
                </a:solidFill>
              </a:rPr>
              <a:t>in</a:t>
            </a:r>
            <a:r>
              <a:t> </a:t>
            </a:r>
            <a:r>
              <a:rPr>
                <a:solidFill>
                  <a:srgbClr val="6CCE66"/>
                </a:solidFill>
              </a:rPr>
              <a:t>vehicles</a:t>
            </a:r>
            <a:r>
              <a:t>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"A </a:t>
            </a:r>
            <a:r>
              <a:t>\</a:t>
            </a:r>
            <a:r>
              <a:rPr>
                <a:solidFill>
                  <a:srgbClr val="F95B57"/>
                </a:solidFill>
              </a:rPr>
              <a:t>(</a:t>
            </a:r>
            <a:r>
              <a:t>vehicleName</a:t>
            </a:r>
            <a:r>
              <a:rPr>
                <a:solidFill>
                  <a:srgbClr val="F95B57"/>
                </a:solidFill>
              </a:rPr>
              <a:t>) has </a:t>
            </a:r>
            <a:r>
              <a:t>\</a:t>
            </a:r>
            <a:r>
              <a:rPr>
                <a:solidFill>
                  <a:srgbClr val="F95B57"/>
                </a:solidFill>
              </a:rPr>
              <a:t>(</a:t>
            </a:r>
            <a:r>
              <a:t>wheelCount</a:t>
            </a:r>
            <a:r>
              <a:rPr>
                <a:solidFill>
                  <a:srgbClr val="F95B57"/>
                </a:solidFill>
              </a:rPr>
              <a:t>) wheels"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23" name="Shape 123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761516" y="3997567"/>
            <a:ext cx="22860968" cy="3948464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while loops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numberOfLives = 3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while</a:t>
            </a:r>
            <a:r>
              <a:t> </a:t>
            </a:r>
            <a:r>
              <a:rPr>
                <a:solidFill>
                  <a:srgbClr val="6CCE66"/>
                </a:solidFill>
              </a:rPr>
              <a:t>numberOfLives</a:t>
            </a:r>
            <a:r>
              <a:t> &gt; 0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6CCE66"/>
                </a:solidFill>
              </a:rPr>
              <a:t>playMove</a:t>
            </a:r>
            <a:r>
              <a:t>()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6CCE66"/>
                </a:solidFill>
              </a:rPr>
              <a:t>updateLivesCount</a:t>
            </a:r>
            <a:r>
              <a:t>()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chemeClr val="accent1">
                    <a:hueOff val="12460358"/>
                    <a:satOff val="10059"/>
                    <a:lumOff val="-8746"/>
                  </a:scheme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31" name="Shape 131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32" name="Shape 132"/>
          <p:cNvSpPr/>
          <p:nvPr/>
        </p:nvSpPr>
        <p:spPr>
          <a:xfrm>
            <a:off x="761516" y="4025069"/>
            <a:ext cx="22860968" cy="3306032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while loops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numberOfLives = 3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3DCCCC"/>
                </a:solidFill>
              </a:rPr>
              <a:t>while</a:t>
            </a:r>
            <a:r>
              <a:t> </a:t>
            </a:r>
            <a:r>
              <a:rPr>
                <a:solidFill>
                  <a:srgbClr val="6CCE66"/>
                </a:solidFill>
              </a:rPr>
              <a:t>numberOfLives</a:t>
            </a:r>
            <a:r>
              <a:t> &gt; 0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"I still have </a:t>
            </a:r>
            <a:r>
              <a:t>\</a:t>
            </a:r>
            <a:r>
              <a:rPr>
                <a:solidFill>
                  <a:srgbClr val="F95B57"/>
                </a:solidFill>
              </a:rPr>
              <a:t>(</a:t>
            </a:r>
            <a:r>
              <a:rPr>
                <a:solidFill>
                  <a:srgbClr val="6CCE66"/>
                </a:solidFill>
              </a:rPr>
              <a:t>numberOfLives</a:t>
            </a:r>
            <a:r>
              <a:rPr>
                <a:solidFill>
                  <a:srgbClr val="F95B57"/>
                </a:solidFill>
              </a:rPr>
              <a:t>) lives."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62ACDB"/>
      </a:dk1>
      <a:lt1>
        <a:srgbClr val="FFFFFF"/>
      </a:lt1>
      <a:dk2>
        <a:srgbClr val="000000"/>
      </a:dk2>
      <a:lt2>
        <a:srgbClr val="BF832E"/>
      </a:lt2>
      <a:accent1>
        <a:srgbClr val="A8A8A8"/>
      </a:accent1>
      <a:accent2>
        <a:srgbClr val="E9E9E9"/>
      </a:accent2>
      <a:accent3>
        <a:srgbClr val="D3D3D3"/>
      </a:accent3>
      <a:accent4>
        <a:srgbClr val="BEBEBE"/>
      </a:accent4>
      <a:accent5>
        <a:srgbClr val="8C8C8C"/>
      </a:accent5>
      <a:accent6>
        <a:srgbClr val="666666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hueOff val="12187156"/>
            <a:satOff val="46781"/>
            <a:lumOff val="-37058"/>
          </a:schemeClr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2">
              <a:hueOff val="12187156"/>
              <a:satOff val="46781"/>
              <a:lumOff val="-3705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000000"/>
      </a:dk2>
      <a:lt2>
        <a:srgbClr val="BF832E"/>
      </a:lt2>
      <a:accent1>
        <a:srgbClr val="A8A8A8"/>
      </a:accent1>
      <a:accent2>
        <a:srgbClr val="E9E9E9"/>
      </a:accent2>
      <a:accent3>
        <a:srgbClr val="D3D3D3"/>
      </a:accent3>
      <a:accent4>
        <a:srgbClr val="BEBEBE"/>
      </a:accent4>
      <a:accent5>
        <a:srgbClr val="8C8C8C"/>
      </a:accent5>
      <a:accent6>
        <a:srgbClr val="666666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hueOff val="12187156"/>
            <a:satOff val="46781"/>
            <a:lumOff val="-37058"/>
          </a:schemeClr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2">
              <a:hueOff val="12187156"/>
              <a:satOff val="46781"/>
              <a:lumOff val="-3705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