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4" r:id="rId3"/>
    <p:sldMasterId id="2147483712" r:id="rId4"/>
  </p:sldMasterIdLst>
  <p:notesMasterIdLst>
    <p:notesMasterId r:id="rId38"/>
  </p:notesMasterIdLst>
  <p:sldIdLst>
    <p:sldId id="256" r:id="rId5"/>
    <p:sldId id="257" r:id="rId6"/>
    <p:sldId id="258" r:id="rId7"/>
    <p:sldId id="260" r:id="rId8"/>
    <p:sldId id="262" r:id="rId9"/>
    <p:sldId id="259" r:id="rId10"/>
    <p:sldId id="267" r:id="rId11"/>
    <p:sldId id="261" r:id="rId12"/>
    <p:sldId id="263" r:id="rId13"/>
    <p:sldId id="265" r:id="rId14"/>
    <p:sldId id="266" r:id="rId15"/>
    <p:sldId id="268" r:id="rId16"/>
    <p:sldId id="271" r:id="rId17"/>
    <p:sldId id="275" r:id="rId18"/>
    <p:sldId id="276" r:id="rId19"/>
    <p:sldId id="277" r:id="rId20"/>
    <p:sldId id="288" r:id="rId21"/>
    <p:sldId id="278" r:id="rId22"/>
    <p:sldId id="285" r:id="rId23"/>
    <p:sldId id="292" r:id="rId24"/>
    <p:sldId id="293" r:id="rId25"/>
    <p:sldId id="289" r:id="rId26"/>
    <p:sldId id="269" r:id="rId27"/>
    <p:sldId id="270" r:id="rId28"/>
    <p:sldId id="273" r:id="rId29"/>
    <p:sldId id="279" r:id="rId30"/>
    <p:sldId id="280" r:id="rId31"/>
    <p:sldId id="281" r:id="rId32"/>
    <p:sldId id="282" r:id="rId33"/>
    <p:sldId id="283" r:id="rId34"/>
    <p:sldId id="284" r:id="rId35"/>
    <p:sldId id="291" r:id="rId36"/>
    <p:sldId id="2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20" autoAdjust="0"/>
  </p:normalViewPr>
  <p:slideViewPr>
    <p:cSldViewPr snapToGrid="0" showGuides="1">
      <p:cViewPr varScale="1">
        <p:scale>
          <a:sx n="46" d="100"/>
          <a:sy n="46" d="100"/>
        </p:scale>
        <p:origin x="48" y="114"/>
      </p:cViewPr>
      <p:guideLst>
        <p:guide orient="horz" pos="2160"/>
        <p:guide pos="3840"/>
      </p:guideLst>
    </p:cSldViewPr>
  </p:slideViewPr>
  <p:outlineViewPr>
    <p:cViewPr>
      <p:scale>
        <a:sx n="33" d="100"/>
        <a:sy n="33" d="100"/>
      </p:scale>
      <p:origin x="0" y="-12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0F274-AF14-4320-95E4-A043563E9EB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0A5AF08-75B7-474C-A964-2BAC7CCA8933}">
      <dgm:prSet/>
      <dgm:spPr/>
      <dgm:t>
        <a:bodyPr/>
        <a:lstStyle/>
        <a:p>
          <a:pPr rtl="0"/>
          <a:r>
            <a:rPr lang="en-US" smtClean="0"/>
            <a:t>Containers</a:t>
          </a:r>
          <a:endParaRPr lang="en-US"/>
        </a:p>
      </dgm:t>
    </dgm:pt>
    <dgm:pt modelId="{38EBED98-2226-40FD-BBA0-778976C15EAF}" type="parTrans" cxnId="{A8223D6E-01AA-49C6-960E-B4BFC0C120C1}">
      <dgm:prSet/>
      <dgm:spPr/>
      <dgm:t>
        <a:bodyPr/>
        <a:lstStyle/>
        <a:p>
          <a:endParaRPr lang="en-US"/>
        </a:p>
      </dgm:t>
    </dgm:pt>
    <dgm:pt modelId="{2A6DF805-52AC-4332-9B6A-E4BF41DE7A1F}" type="sibTrans" cxnId="{A8223D6E-01AA-49C6-960E-B4BFC0C120C1}">
      <dgm:prSet/>
      <dgm:spPr/>
      <dgm:t>
        <a:bodyPr/>
        <a:lstStyle/>
        <a:p>
          <a:endParaRPr lang="en-US"/>
        </a:p>
      </dgm:t>
    </dgm:pt>
    <dgm:pt modelId="{422F97ED-A984-4C74-A759-0E00EC85E25B}">
      <dgm:prSet/>
      <dgm:spPr/>
      <dgm:t>
        <a:bodyPr/>
        <a:lstStyle/>
        <a:p>
          <a:pPr rtl="0"/>
          <a:r>
            <a:rPr lang="en-US" dirty="0" smtClean="0"/>
            <a:t>Containers are an abstraction at the app layer that packages code and dependencies together. </a:t>
          </a:r>
          <a:endParaRPr lang="en-US" dirty="0"/>
        </a:p>
      </dgm:t>
    </dgm:pt>
    <dgm:pt modelId="{B37E6B93-5DE6-40ED-992D-607836ABAF91}" type="parTrans" cxnId="{27DA46D8-37D4-4128-832D-CA4E8C26C318}">
      <dgm:prSet/>
      <dgm:spPr/>
      <dgm:t>
        <a:bodyPr/>
        <a:lstStyle/>
        <a:p>
          <a:endParaRPr lang="en-US"/>
        </a:p>
      </dgm:t>
    </dgm:pt>
    <dgm:pt modelId="{479F85FB-A450-4A73-A5E2-EE6296CE0333}" type="sibTrans" cxnId="{27DA46D8-37D4-4128-832D-CA4E8C26C318}">
      <dgm:prSet/>
      <dgm:spPr/>
      <dgm:t>
        <a:bodyPr/>
        <a:lstStyle/>
        <a:p>
          <a:endParaRPr lang="en-US"/>
        </a:p>
      </dgm:t>
    </dgm:pt>
    <dgm:pt modelId="{AB47B191-E524-42E5-A1CC-094F5DB4D9B3}">
      <dgm:prSet/>
      <dgm:spPr/>
      <dgm:t>
        <a:bodyPr/>
        <a:lstStyle/>
        <a:p>
          <a:pPr rtl="0"/>
          <a:r>
            <a:rPr lang="en-US" dirty="0" smtClean="0"/>
            <a:t>Virtual Machines</a:t>
          </a:r>
          <a:endParaRPr lang="en-US" dirty="0"/>
        </a:p>
      </dgm:t>
    </dgm:pt>
    <dgm:pt modelId="{6BADA586-B42F-4BAA-AA66-5635D9740222}" type="parTrans" cxnId="{AD237018-B208-4994-971C-251E1F62A476}">
      <dgm:prSet/>
      <dgm:spPr/>
      <dgm:t>
        <a:bodyPr/>
        <a:lstStyle/>
        <a:p>
          <a:endParaRPr lang="en-US"/>
        </a:p>
      </dgm:t>
    </dgm:pt>
    <dgm:pt modelId="{C8F9FE0A-B09D-4804-939F-1CAAE859F0C0}" type="sibTrans" cxnId="{AD237018-B208-4994-971C-251E1F62A476}">
      <dgm:prSet/>
      <dgm:spPr/>
      <dgm:t>
        <a:bodyPr/>
        <a:lstStyle/>
        <a:p>
          <a:endParaRPr lang="en-US"/>
        </a:p>
      </dgm:t>
    </dgm:pt>
    <dgm:pt modelId="{F316A282-558C-4135-BFF2-DE72AB7A6AA9}">
      <dgm:prSet/>
      <dgm:spPr/>
      <dgm:t>
        <a:bodyPr/>
        <a:lstStyle/>
        <a:p>
          <a:pPr rtl="0"/>
          <a:r>
            <a:rPr lang="en-US" dirty="0" smtClean="0"/>
            <a:t>Virtual machines (VMs) are an abstraction of physical hardware turning one server into many servers. </a:t>
          </a:r>
          <a:endParaRPr lang="en-US" dirty="0"/>
        </a:p>
      </dgm:t>
    </dgm:pt>
    <dgm:pt modelId="{FFFD6C98-98B8-435E-A473-B71718961EF6}" type="parTrans" cxnId="{81357AB9-E662-4C12-94B6-9CB02E192413}">
      <dgm:prSet/>
      <dgm:spPr/>
      <dgm:t>
        <a:bodyPr/>
        <a:lstStyle/>
        <a:p>
          <a:endParaRPr lang="en-US"/>
        </a:p>
      </dgm:t>
    </dgm:pt>
    <dgm:pt modelId="{60736F76-4729-49A0-8003-507677DDD68D}" type="sibTrans" cxnId="{81357AB9-E662-4C12-94B6-9CB02E192413}">
      <dgm:prSet/>
      <dgm:spPr/>
      <dgm:t>
        <a:bodyPr/>
        <a:lstStyle/>
        <a:p>
          <a:endParaRPr lang="en-US"/>
        </a:p>
      </dgm:t>
    </dgm:pt>
    <dgm:pt modelId="{241020E8-4FAC-4945-B802-D795F99629A6}">
      <dgm:prSet/>
      <dgm:spPr/>
      <dgm:t>
        <a:bodyPr/>
        <a:lstStyle/>
        <a:p>
          <a:pPr rtl="0"/>
          <a:r>
            <a:rPr lang="en-US" dirty="0" smtClean="0"/>
            <a:t>Multiple containers can run on the same machine and share the OS kernel with other containers, each running as isolated processes in user space. </a:t>
          </a:r>
          <a:endParaRPr lang="en-US" dirty="0"/>
        </a:p>
      </dgm:t>
    </dgm:pt>
    <dgm:pt modelId="{572ABB06-912B-404D-B7EF-BFBC42336974}" type="parTrans" cxnId="{FFF1BB33-3E11-4E17-9AC4-CCA9CFFCC198}">
      <dgm:prSet/>
      <dgm:spPr/>
      <dgm:t>
        <a:bodyPr/>
        <a:lstStyle/>
        <a:p>
          <a:endParaRPr lang="en-US"/>
        </a:p>
      </dgm:t>
    </dgm:pt>
    <dgm:pt modelId="{4C457F90-A3BA-4438-9552-F3B6CE5C7CD3}" type="sibTrans" cxnId="{FFF1BB33-3E11-4E17-9AC4-CCA9CFFCC198}">
      <dgm:prSet/>
      <dgm:spPr/>
      <dgm:t>
        <a:bodyPr/>
        <a:lstStyle/>
        <a:p>
          <a:endParaRPr lang="en-US"/>
        </a:p>
      </dgm:t>
    </dgm:pt>
    <dgm:pt modelId="{7DBF3CAF-86E7-4592-9F8E-5AF80313038B}">
      <dgm:prSet/>
      <dgm:spPr/>
      <dgm:t>
        <a:bodyPr/>
        <a:lstStyle/>
        <a:p>
          <a:pPr rtl="0"/>
          <a:r>
            <a:rPr lang="en-US" dirty="0" smtClean="0"/>
            <a:t>Containers take up less space than VMs (container images are typically tens of MBs in size), and start almost instantly</a:t>
          </a:r>
          <a:endParaRPr lang="en-US" dirty="0"/>
        </a:p>
      </dgm:t>
    </dgm:pt>
    <dgm:pt modelId="{3E163CA8-0936-4650-8091-9E8F87911470}" type="parTrans" cxnId="{C627EC7F-382A-4387-BD07-D910389B8DA8}">
      <dgm:prSet/>
      <dgm:spPr/>
      <dgm:t>
        <a:bodyPr/>
        <a:lstStyle/>
        <a:p>
          <a:endParaRPr lang="en-US"/>
        </a:p>
      </dgm:t>
    </dgm:pt>
    <dgm:pt modelId="{0EE5E065-67EB-4BC5-81B9-5E8661D3F7BA}" type="sibTrans" cxnId="{C627EC7F-382A-4387-BD07-D910389B8DA8}">
      <dgm:prSet/>
      <dgm:spPr/>
      <dgm:t>
        <a:bodyPr/>
        <a:lstStyle/>
        <a:p>
          <a:endParaRPr lang="en-US"/>
        </a:p>
      </dgm:t>
    </dgm:pt>
    <dgm:pt modelId="{F4982E53-6E26-4A75-A6E0-8440B43EE280}">
      <dgm:prSet/>
      <dgm:spPr/>
      <dgm:t>
        <a:bodyPr/>
        <a:lstStyle/>
        <a:p>
          <a:pPr rtl="0"/>
          <a:r>
            <a:rPr lang="en-US" dirty="0" smtClean="0"/>
            <a:t>The hypervisor allows multiple VMs to run on a single machine. Each VM includes a full copy of an operating system, one or more apps, necessary binaries and libraries - taking up tens of GBs. </a:t>
          </a:r>
          <a:endParaRPr lang="en-US" dirty="0"/>
        </a:p>
      </dgm:t>
    </dgm:pt>
    <dgm:pt modelId="{25A1A017-39E8-4432-B43E-C61911E97C2C}" type="parTrans" cxnId="{CD4766F3-3C54-494B-8D68-22DF38A4C1EE}">
      <dgm:prSet/>
      <dgm:spPr/>
      <dgm:t>
        <a:bodyPr/>
        <a:lstStyle/>
        <a:p>
          <a:endParaRPr lang="en-US"/>
        </a:p>
      </dgm:t>
    </dgm:pt>
    <dgm:pt modelId="{C5EF430F-CE82-46FC-B358-9C3247F01F91}" type="sibTrans" cxnId="{CD4766F3-3C54-494B-8D68-22DF38A4C1EE}">
      <dgm:prSet/>
      <dgm:spPr/>
      <dgm:t>
        <a:bodyPr/>
        <a:lstStyle/>
        <a:p>
          <a:endParaRPr lang="en-US"/>
        </a:p>
      </dgm:t>
    </dgm:pt>
    <dgm:pt modelId="{A63AACEC-994E-40BF-A267-670A88F83C74}">
      <dgm:prSet/>
      <dgm:spPr/>
      <dgm:t>
        <a:bodyPr/>
        <a:lstStyle/>
        <a:p>
          <a:pPr rtl="0"/>
          <a:r>
            <a:rPr lang="en-US" dirty="0" smtClean="0"/>
            <a:t>VMs can also be slow to boot.</a:t>
          </a:r>
          <a:endParaRPr lang="en-US" dirty="0"/>
        </a:p>
      </dgm:t>
    </dgm:pt>
    <dgm:pt modelId="{8E6692EF-A11E-4B5D-91BB-944827A7EAC8}" type="parTrans" cxnId="{70518AFD-5034-4C25-9E90-C854902423D2}">
      <dgm:prSet/>
      <dgm:spPr/>
      <dgm:t>
        <a:bodyPr/>
        <a:lstStyle/>
        <a:p>
          <a:endParaRPr lang="en-US"/>
        </a:p>
      </dgm:t>
    </dgm:pt>
    <dgm:pt modelId="{72A3FB6E-CF17-48CD-92D8-F634E462F404}" type="sibTrans" cxnId="{70518AFD-5034-4C25-9E90-C854902423D2}">
      <dgm:prSet/>
      <dgm:spPr/>
      <dgm:t>
        <a:bodyPr/>
        <a:lstStyle/>
        <a:p>
          <a:endParaRPr lang="en-US"/>
        </a:p>
      </dgm:t>
    </dgm:pt>
    <dgm:pt modelId="{082FB5BC-8B69-46AA-A461-E23944919CDC}" type="pres">
      <dgm:prSet presAssocID="{4920F274-AF14-4320-95E4-A043563E9EB3}" presName="Name0" presStyleCnt="0">
        <dgm:presLayoutVars>
          <dgm:dir/>
          <dgm:animLvl val="lvl"/>
          <dgm:resizeHandles val="exact"/>
        </dgm:presLayoutVars>
      </dgm:prSet>
      <dgm:spPr/>
      <dgm:t>
        <a:bodyPr/>
        <a:lstStyle/>
        <a:p>
          <a:endParaRPr lang="en-US"/>
        </a:p>
      </dgm:t>
    </dgm:pt>
    <dgm:pt modelId="{00B9BBF5-888C-4A41-88A5-A87FABFAC15D}" type="pres">
      <dgm:prSet presAssocID="{10A5AF08-75B7-474C-A964-2BAC7CCA8933}" presName="composite" presStyleCnt="0"/>
      <dgm:spPr/>
    </dgm:pt>
    <dgm:pt modelId="{3CF1EC6C-F982-43E2-8B99-E1E3C631268A}" type="pres">
      <dgm:prSet presAssocID="{10A5AF08-75B7-474C-A964-2BAC7CCA8933}" presName="parTx" presStyleLbl="alignNode1" presStyleIdx="0" presStyleCnt="2">
        <dgm:presLayoutVars>
          <dgm:chMax val="0"/>
          <dgm:chPref val="0"/>
          <dgm:bulletEnabled val="1"/>
        </dgm:presLayoutVars>
      </dgm:prSet>
      <dgm:spPr/>
      <dgm:t>
        <a:bodyPr/>
        <a:lstStyle/>
        <a:p>
          <a:endParaRPr lang="en-US"/>
        </a:p>
      </dgm:t>
    </dgm:pt>
    <dgm:pt modelId="{F352C2D6-DDC2-4CDA-9C1C-3A39A6808512}" type="pres">
      <dgm:prSet presAssocID="{10A5AF08-75B7-474C-A964-2BAC7CCA8933}" presName="desTx" presStyleLbl="alignAccFollowNode1" presStyleIdx="0" presStyleCnt="2">
        <dgm:presLayoutVars>
          <dgm:bulletEnabled val="1"/>
        </dgm:presLayoutVars>
      </dgm:prSet>
      <dgm:spPr/>
      <dgm:t>
        <a:bodyPr/>
        <a:lstStyle/>
        <a:p>
          <a:endParaRPr lang="en-US"/>
        </a:p>
      </dgm:t>
    </dgm:pt>
    <dgm:pt modelId="{C5E45FC0-B8EA-4AB1-85B5-F71DACF1237B}" type="pres">
      <dgm:prSet presAssocID="{2A6DF805-52AC-4332-9B6A-E4BF41DE7A1F}" presName="space" presStyleCnt="0"/>
      <dgm:spPr/>
    </dgm:pt>
    <dgm:pt modelId="{039EE929-BA0B-469E-B5EE-9D252E787573}" type="pres">
      <dgm:prSet presAssocID="{AB47B191-E524-42E5-A1CC-094F5DB4D9B3}" presName="composite" presStyleCnt="0"/>
      <dgm:spPr/>
    </dgm:pt>
    <dgm:pt modelId="{6E9B6BF8-2B46-4AFA-8157-AA06655F75FF}" type="pres">
      <dgm:prSet presAssocID="{AB47B191-E524-42E5-A1CC-094F5DB4D9B3}" presName="parTx" presStyleLbl="alignNode1" presStyleIdx="1" presStyleCnt="2">
        <dgm:presLayoutVars>
          <dgm:chMax val="0"/>
          <dgm:chPref val="0"/>
          <dgm:bulletEnabled val="1"/>
        </dgm:presLayoutVars>
      </dgm:prSet>
      <dgm:spPr/>
      <dgm:t>
        <a:bodyPr/>
        <a:lstStyle/>
        <a:p>
          <a:endParaRPr lang="en-US"/>
        </a:p>
      </dgm:t>
    </dgm:pt>
    <dgm:pt modelId="{C214A231-7066-42F9-88C9-4484E310A493}" type="pres">
      <dgm:prSet presAssocID="{AB47B191-E524-42E5-A1CC-094F5DB4D9B3}" presName="desTx" presStyleLbl="alignAccFollowNode1" presStyleIdx="1" presStyleCnt="2">
        <dgm:presLayoutVars>
          <dgm:bulletEnabled val="1"/>
        </dgm:presLayoutVars>
      </dgm:prSet>
      <dgm:spPr/>
      <dgm:t>
        <a:bodyPr/>
        <a:lstStyle/>
        <a:p>
          <a:endParaRPr lang="en-US"/>
        </a:p>
      </dgm:t>
    </dgm:pt>
  </dgm:ptLst>
  <dgm:cxnLst>
    <dgm:cxn modelId="{CD4766F3-3C54-494B-8D68-22DF38A4C1EE}" srcId="{AB47B191-E524-42E5-A1CC-094F5DB4D9B3}" destId="{F4982E53-6E26-4A75-A6E0-8440B43EE280}" srcOrd="1" destOrd="0" parTransId="{25A1A017-39E8-4432-B43E-C61911E97C2C}" sibTransId="{C5EF430F-CE82-46FC-B358-9C3247F01F91}"/>
    <dgm:cxn modelId="{FFF1BB33-3E11-4E17-9AC4-CCA9CFFCC198}" srcId="{10A5AF08-75B7-474C-A964-2BAC7CCA8933}" destId="{241020E8-4FAC-4945-B802-D795F99629A6}" srcOrd="1" destOrd="0" parTransId="{572ABB06-912B-404D-B7EF-BFBC42336974}" sibTransId="{4C457F90-A3BA-4438-9552-F3B6CE5C7CD3}"/>
    <dgm:cxn modelId="{E493D877-1552-4173-A962-F0BB2B81E1BD}" type="presOf" srcId="{F316A282-558C-4135-BFF2-DE72AB7A6AA9}" destId="{C214A231-7066-42F9-88C9-4484E310A493}" srcOrd="0" destOrd="0" presId="urn:microsoft.com/office/officeart/2005/8/layout/hList1"/>
    <dgm:cxn modelId="{502CEB12-0862-4759-B78A-C7273DA22745}" type="presOf" srcId="{A63AACEC-994E-40BF-A267-670A88F83C74}" destId="{C214A231-7066-42F9-88C9-4484E310A493}" srcOrd="0" destOrd="2" presId="urn:microsoft.com/office/officeart/2005/8/layout/hList1"/>
    <dgm:cxn modelId="{AD237018-B208-4994-971C-251E1F62A476}" srcId="{4920F274-AF14-4320-95E4-A043563E9EB3}" destId="{AB47B191-E524-42E5-A1CC-094F5DB4D9B3}" srcOrd="1" destOrd="0" parTransId="{6BADA586-B42F-4BAA-AA66-5635D9740222}" sibTransId="{C8F9FE0A-B09D-4804-939F-1CAAE859F0C0}"/>
    <dgm:cxn modelId="{8E744819-E33E-4559-A916-79B9DD0DE1B7}" type="presOf" srcId="{4920F274-AF14-4320-95E4-A043563E9EB3}" destId="{082FB5BC-8B69-46AA-A461-E23944919CDC}" srcOrd="0" destOrd="0" presId="urn:microsoft.com/office/officeart/2005/8/layout/hList1"/>
    <dgm:cxn modelId="{81357AB9-E662-4C12-94B6-9CB02E192413}" srcId="{AB47B191-E524-42E5-A1CC-094F5DB4D9B3}" destId="{F316A282-558C-4135-BFF2-DE72AB7A6AA9}" srcOrd="0" destOrd="0" parTransId="{FFFD6C98-98B8-435E-A473-B71718961EF6}" sibTransId="{60736F76-4729-49A0-8003-507677DDD68D}"/>
    <dgm:cxn modelId="{2EDEB05D-C2FB-4D7A-A783-357960FDD49E}" type="presOf" srcId="{F4982E53-6E26-4A75-A6E0-8440B43EE280}" destId="{C214A231-7066-42F9-88C9-4484E310A493}" srcOrd="0" destOrd="1" presId="urn:microsoft.com/office/officeart/2005/8/layout/hList1"/>
    <dgm:cxn modelId="{0485D939-54D3-4A13-99F6-59F013C8A76D}" type="presOf" srcId="{AB47B191-E524-42E5-A1CC-094F5DB4D9B3}" destId="{6E9B6BF8-2B46-4AFA-8157-AA06655F75FF}" srcOrd="0" destOrd="0" presId="urn:microsoft.com/office/officeart/2005/8/layout/hList1"/>
    <dgm:cxn modelId="{C627EC7F-382A-4387-BD07-D910389B8DA8}" srcId="{10A5AF08-75B7-474C-A964-2BAC7CCA8933}" destId="{7DBF3CAF-86E7-4592-9F8E-5AF80313038B}" srcOrd="2" destOrd="0" parTransId="{3E163CA8-0936-4650-8091-9E8F87911470}" sibTransId="{0EE5E065-67EB-4BC5-81B9-5E8661D3F7BA}"/>
    <dgm:cxn modelId="{7EF3EFFE-3FC2-4D46-A10C-B29BBCC27FD0}" type="presOf" srcId="{10A5AF08-75B7-474C-A964-2BAC7CCA8933}" destId="{3CF1EC6C-F982-43E2-8B99-E1E3C631268A}" srcOrd="0" destOrd="0" presId="urn:microsoft.com/office/officeart/2005/8/layout/hList1"/>
    <dgm:cxn modelId="{38928291-0D1F-42F6-9D6D-CA39620318D9}" type="presOf" srcId="{422F97ED-A984-4C74-A759-0E00EC85E25B}" destId="{F352C2D6-DDC2-4CDA-9C1C-3A39A6808512}" srcOrd="0" destOrd="0" presId="urn:microsoft.com/office/officeart/2005/8/layout/hList1"/>
    <dgm:cxn modelId="{70518AFD-5034-4C25-9E90-C854902423D2}" srcId="{AB47B191-E524-42E5-A1CC-094F5DB4D9B3}" destId="{A63AACEC-994E-40BF-A267-670A88F83C74}" srcOrd="2" destOrd="0" parTransId="{8E6692EF-A11E-4B5D-91BB-944827A7EAC8}" sibTransId="{72A3FB6E-CF17-48CD-92D8-F634E462F404}"/>
    <dgm:cxn modelId="{E8D12204-92F2-4E70-A0E6-2D1E0A03A4C1}" type="presOf" srcId="{241020E8-4FAC-4945-B802-D795F99629A6}" destId="{F352C2D6-DDC2-4CDA-9C1C-3A39A6808512}" srcOrd="0" destOrd="1" presId="urn:microsoft.com/office/officeart/2005/8/layout/hList1"/>
    <dgm:cxn modelId="{3FC048A8-56B1-46F1-8742-8EF96D0B81FE}" type="presOf" srcId="{7DBF3CAF-86E7-4592-9F8E-5AF80313038B}" destId="{F352C2D6-DDC2-4CDA-9C1C-3A39A6808512}" srcOrd="0" destOrd="2" presId="urn:microsoft.com/office/officeart/2005/8/layout/hList1"/>
    <dgm:cxn modelId="{A8223D6E-01AA-49C6-960E-B4BFC0C120C1}" srcId="{4920F274-AF14-4320-95E4-A043563E9EB3}" destId="{10A5AF08-75B7-474C-A964-2BAC7CCA8933}" srcOrd="0" destOrd="0" parTransId="{38EBED98-2226-40FD-BBA0-778976C15EAF}" sibTransId="{2A6DF805-52AC-4332-9B6A-E4BF41DE7A1F}"/>
    <dgm:cxn modelId="{27DA46D8-37D4-4128-832D-CA4E8C26C318}" srcId="{10A5AF08-75B7-474C-A964-2BAC7CCA8933}" destId="{422F97ED-A984-4C74-A759-0E00EC85E25B}" srcOrd="0" destOrd="0" parTransId="{B37E6B93-5DE6-40ED-992D-607836ABAF91}" sibTransId="{479F85FB-A450-4A73-A5E2-EE6296CE0333}"/>
    <dgm:cxn modelId="{78AB037F-89FF-463D-A663-95C386C4BEC3}" type="presParOf" srcId="{082FB5BC-8B69-46AA-A461-E23944919CDC}" destId="{00B9BBF5-888C-4A41-88A5-A87FABFAC15D}" srcOrd="0" destOrd="0" presId="urn:microsoft.com/office/officeart/2005/8/layout/hList1"/>
    <dgm:cxn modelId="{5B36C83D-EB6B-478C-AE6B-0F6FDFC3C059}" type="presParOf" srcId="{00B9BBF5-888C-4A41-88A5-A87FABFAC15D}" destId="{3CF1EC6C-F982-43E2-8B99-E1E3C631268A}" srcOrd="0" destOrd="0" presId="urn:microsoft.com/office/officeart/2005/8/layout/hList1"/>
    <dgm:cxn modelId="{76A6E6B3-448C-46A6-AB5C-B4FCC162F84A}" type="presParOf" srcId="{00B9BBF5-888C-4A41-88A5-A87FABFAC15D}" destId="{F352C2D6-DDC2-4CDA-9C1C-3A39A6808512}" srcOrd="1" destOrd="0" presId="urn:microsoft.com/office/officeart/2005/8/layout/hList1"/>
    <dgm:cxn modelId="{46E99050-BC37-4B2F-8927-EFCC354264B4}" type="presParOf" srcId="{082FB5BC-8B69-46AA-A461-E23944919CDC}" destId="{C5E45FC0-B8EA-4AB1-85B5-F71DACF1237B}" srcOrd="1" destOrd="0" presId="urn:microsoft.com/office/officeart/2005/8/layout/hList1"/>
    <dgm:cxn modelId="{BBFE5DE9-FDEA-4698-8CDF-7798D00F36C9}" type="presParOf" srcId="{082FB5BC-8B69-46AA-A461-E23944919CDC}" destId="{039EE929-BA0B-469E-B5EE-9D252E787573}" srcOrd="2" destOrd="0" presId="urn:microsoft.com/office/officeart/2005/8/layout/hList1"/>
    <dgm:cxn modelId="{8FB97350-B6A4-48D4-844F-6F1CB65F30B9}" type="presParOf" srcId="{039EE929-BA0B-469E-B5EE-9D252E787573}" destId="{6E9B6BF8-2B46-4AFA-8157-AA06655F75FF}" srcOrd="0" destOrd="0" presId="urn:microsoft.com/office/officeart/2005/8/layout/hList1"/>
    <dgm:cxn modelId="{B89FF3DA-96A9-4910-B8B4-4E0A2F7E2970}" type="presParOf" srcId="{039EE929-BA0B-469E-B5EE-9D252E787573}" destId="{C214A231-7066-42F9-88C9-4484E310A49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EFE3E8-9705-46D4-A16A-95D9D3F39F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57E6368-1E2A-418B-A195-C47A74FCDC04}">
      <dgm:prSet/>
      <dgm:spPr/>
      <dgm:t>
        <a:bodyPr/>
        <a:lstStyle/>
        <a:p>
          <a:pPr rtl="0"/>
          <a:r>
            <a:rPr lang="en-US" smtClean="0"/>
            <a:t>Nano Server</a:t>
          </a:r>
          <a:endParaRPr lang="en-US"/>
        </a:p>
      </dgm:t>
    </dgm:pt>
    <dgm:pt modelId="{5D1DFF54-C71F-440D-93AE-BCD9D165E5E2}" type="parTrans" cxnId="{526EB584-48FA-4FFA-B5EB-D7631AB85DB1}">
      <dgm:prSet/>
      <dgm:spPr/>
      <dgm:t>
        <a:bodyPr/>
        <a:lstStyle/>
        <a:p>
          <a:endParaRPr lang="en-US"/>
        </a:p>
      </dgm:t>
    </dgm:pt>
    <dgm:pt modelId="{2F62F1EF-D4C9-49EE-9EBE-192DCD538835}" type="sibTrans" cxnId="{526EB584-48FA-4FFA-B5EB-D7631AB85DB1}">
      <dgm:prSet/>
      <dgm:spPr/>
      <dgm:t>
        <a:bodyPr/>
        <a:lstStyle/>
        <a:p>
          <a:endParaRPr lang="en-US"/>
        </a:p>
      </dgm:t>
    </dgm:pt>
    <dgm:pt modelId="{E15CE3ED-A0B0-4040-856C-CE895B3CF365}">
      <dgm:prSet/>
      <dgm:spPr/>
      <dgm:t>
        <a:bodyPr/>
        <a:lstStyle/>
        <a:p>
          <a:pPr rtl="0"/>
          <a:r>
            <a:rPr lang="en-US" dirty="0" smtClean="0"/>
            <a:t>Server OS optimized for private clouds and datacenters</a:t>
          </a:r>
          <a:endParaRPr lang="en-US" dirty="0"/>
        </a:p>
      </dgm:t>
    </dgm:pt>
    <dgm:pt modelId="{7EC0BCEA-8FC4-40CE-A6DF-DEF6CE064C28}" type="parTrans" cxnId="{B9947C18-4CB2-465F-A48C-EE84C629682C}">
      <dgm:prSet/>
      <dgm:spPr/>
      <dgm:t>
        <a:bodyPr/>
        <a:lstStyle/>
        <a:p>
          <a:endParaRPr lang="en-US"/>
        </a:p>
      </dgm:t>
    </dgm:pt>
    <dgm:pt modelId="{1790C943-7E38-4898-BA5E-45E2224B38CE}" type="sibTrans" cxnId="{B9947C18-4CB2-465F-A48C-EE84C629682C}">
      <dgm:prSet/>
      <dgm:spPr/>
      <dgm:t>
        <a:bodyPr/>
        <a:lstStyle/>
        <a:p>
          <a:endParaRPr lang="en-US"/>
        </a:p>
      </dgm:t>
    </dgm:pt>
    <dgm:pt modelId="{4BB9D0A3-9E59-492E-8C9E-D00DC8B397DD}">
      <dgm:prSet/>
      <dgm:spPr/>
      <dgm:t>
        <a:bodyPr/>
        <a:lstStyle/>
        <a:p>
          <a:pPr rtl="0"/>
          <a:r>
            <a:rPr lang="en-US" dirty="0" smtClean="0"/>
            <a:t>Significantly smaller in size compared to Windows Server Core</a:t>
          </a:r>
          <a:endParaRPr lang="en-US" dirty="0"/>
        </a:p>
      </dgm:t>
    </dgm:pt>
    <dgm:pt modelId="{6090E97D-DE59-4005-888F-45070486D80A}" type="parTrans" cxnId="{88B70520-A6B0-44BA-805F-30C26D374B0A}">
      <dgm:prSet/>
      <dgm:spPr/>
      <dgm:t>
        <a:bodyPr/>
        <a:lstStyle/>
        <a:p>
          <a:endParaRPr lang="en-US"/>
        </a:p>
      </dgm:t>
    </dgm:pt>
    <dgm:pt modelId="{07BC9FF4-E3C3-412D-918C-D71DA6C236B1}" type="sibTrans" cxnId="{88B70520-A6B0-44BA-805F-30C26D374B0A}">
      <dgm:prSet/>
      <dgm:spPr/>
      <dgm:t>
        <a:bodyPr/>
        <a:lstStyle/>
        <a:p>
          <a:endParaRPr lang="en-US"/>
        </a:p>
      </dgm:t>
    </dgm:pt>
    <dgm:pt modelId="{7A9C2E3A-37CA-41E6-A1B5-A554B3BB76D7}">
      <dgm:prSet/>
      <dgm:spPr/>
      <dgm:t>
        <a:bodyPr/>
        <a:lstStyle/>
        <a:p>
          <a:pPr rtl="0"/>
          <a:r>
            <a:rPr lang="en-US" dirty="0" smtClean="0"/>
            <a:t>Base OS image is ~ 380MB</a:t>
          </a:r>
          <a:endParaRPr lang="en-US" dirty="0"/>
        </a:p>
      </dgm:t>
    </dgm:pt>
    <dgm:pt modelId="{A4F8A386-7C21-4472-8104-B0844582F6F0}" type="parTrans" cxnId="{2F4132B0-11E2-49A0-A889-B03537856794}">
      <dgm:prSet/>
      <dgm:spPr/>
      <dgm:t>
        <a:bodyPr/>
        <a:lstStyle/>
        <a:p>
          <a:endParaRPr lang="en-US"/>
        </a:p>
      </dgm:t>
    </dgm:pt>
    <dgm:pt modelId="{F3FAF49B-6889-4A6A-B801-8EFA4147514C}" type="sibTrans" cxnId="{2F4132B0-11E2-49A0-A889-B03537856794}">
      <dgm:prSet/>
      <dgm:spPr/>
      <dgm:t>
        <a:bodyPr/>
        <a:lstStyle/>
        <a:p>
          <a:endParaRPr lang="en-US"/>
        </a:p>
      </dgm:t>
    </dgm:pt>
    <dgm:pt modelId="{2D7FF3CD-4321-4EDA-B85E-E90D7329C5AA}">
      <dgm:prSet/>
      <dgm:spPr/>
      <dgm:t>
        <a:bodyPr/>
        <a:lstStyle/>
        <a:p>
          <a:pPr rtl="0"/>
          <a:r>
            <a:rPr lang="en-US" dirty="0" smtClean="0"/>
            <a:t>Ideal for “Green field” development</a:t>
          </a:r>
          <a:endParaRPr lang="en-US" dirty="0"/>
        </a:p>
      </dgm:t>
    </dgm:pt>
    <dgm:pt modelId="{51B4E4D3-3321-49EF-8C92-F2EC5CC999F1}" type="parTrans" cxnId="{BEBE6A32-CCD0-444E-8A49-C4AEF254ABF1}">
      <dgm:prSet/>
      <dgm:spPr/>
      <dgm:t>
        <a:bodyPr/>
        <a:lstStyle/>
        <a:p>
          <a:endParaRPr lang="en-US"/>
        </a:p>
      </dgm:t>
    </dgm:pt>
    <dgm:pt modelId="{7FAB4C9E-1495-450C-BF48-AA28847FA502}" type="sibTrans" cxnId="{BEBE6A32-CCD0-444E-8A49-C4AEF254ABF1}">
      <dgm:prSet/>
      <dgm:spPr/>
      <dgm:t>
        <a:bodyPr/>
        <a:lstStyle/>
        <a:p>
          <a:endParaRPr lang="en-US"/>
        </a:p>
      </dgm:t>
    </dgm:pt>
    <dgm:pt modelId="{9E83415B-3D0E-4D22-960D-A6D532EAD1E4}">
      <dgm:prSet/>
      <dgm:spPr/>
      <dgm:t>
        <a:bodyPr/>
        <a:lstStyle/>
        <a:p>
          <a:pPr rtl="0"/>
          <a:r>
            <a:rPr lang="en-US" dirty="0" smtClean="0"/>
            <a:t>Host for applications that run in container (IIS, ASP.NET Core, etc.)</a:t>
          </a:r>
          <a:endParaRPr lang="en-US" dirty="0"/>
        </a:p>
      </dgm:t>
    </dgm:pt>
    <dgm:pt modelId="{A844ADE4-014B-4C95-9584-A62BDC7B9E4A}" type="parTrans" cxnId="{2CF6ACAA-CEB6-4B8E-BB50-8C7342C4EBCF}">
      <dgm:prSet/>
      <dgm:spPr/>
      <dgm:t>
        <a:bodyPr/>
        <a:lstStyle/>
        <a:p>
          <a:endParaRPr lang="en-US"/>
        </a:p>
      </dgm:t>
    </dgm:pt>
    <dgm:pt modelId="{11297BB7-10D3-47A8-AED3-2353FD9A4AC1}" type="sibTrans" cxnId="{2CF6ACAA-CEB6-4B8E-BB50-8C7342C4EBCF}">
      <dgm:prSet/>
      <dgm:spPr/>
      <dgm:t>
        <a:bodyPr/>
        <a:lstStyle/>
        <a:p>
          <a:endParaRPr lang="en-US"/>
        </a:p>
      </dgm:t>
    </dgm:pt>
    <dgm:pt modelId="{FB2DA89C-099B-4B52-849F-8411E886EE88}">
      <dgm:prSet/>
      <dgm:spPr/>
      <dgm:t>
        <a:bodyPr/>
        <a:lstStyle/>
        <a:p>
          <a:pPr rtl="0"/>
          <a:r>
            <a:rPr lang="en-US" dirty="0" smtClean="0"/>
            <a:t>Only supports 64-bit applications</a:t>
          </a:r>
          <a:endParaRPr lang="en-US" dirty="0"/>
        </a:p>
      </dgm:t>
    </dgm:pt>
    <dgm:pt modelId="{F7E5FF59-10C3-4B4F-BCF5-C0C0514A6E42}" type="parTrans" cxnId="{40C9AB74-75D7-4CD6-AD20-E74FB39BFD23}">
      <dgm:prSet/>
      <dgm:spPr/>
      <dgm:t>
        <a:bodyPr/>
        <a:lstStyle/>
        <a:p>
          <a:endParaRPr lang="en-US"/>
        </a:p>
      </dgm:t>
    </dgm:pt>
    <dgm:pt modelId="{F6B27BF9-1A5A-4580-8173-42557627F7FC}" type="sibTrans" cxnId="{40C9AB74-75D7-4CD6-AD20-E74FB39BFD23}">
      <dgm:prSet/>
      <dgm:spPr/>
      <dgm:t>
        <a:bodyPr/>
        <a:lstStyle/>
        <a:p>
          <a:endParaRPr lang="en-US"/>
        </a:p>
      </dgm:t>
    </dgm:pt>
    <dgm:pt modelId="{CF9A6372-0FC6-4712-A068-FAB5E851EC06}">
      <dgm:prSet/>
      <dgm:spPr/>
      <dgm:t>
        <a:bodyPr/>
        <a:lstStyle/>
        <a:p>
          <a:pPr rtl="0"/>
          <a:r>
            <a:rPr lang="en-US" smtClean="0"/>
            <a:t>Windows Server Core</a:t>
          </a:r>
          <a:endParaRPr lang="en-US"/>
        </a:p>
      </dgm:t>
    </dgm:pt>
    <dgm:pt modelId="{21B159F6-9565-42D4-8174-2925556F4531}" type="parTrans" cxnId="{F316A84D-8BDA-4D1E-A3F9-66FD2C1688C7}">
      <dgm:prSet/>
      <dgm:spPr/>
      <dgm:t>
        <a:bodyPr/>
        <a:lstStyle/>
        <a:p>
          <a:endParaRPr lang="en-US"/>
        </a:p>
      </dgm:t>
    </dgm:pt>
    <dgm:pt modelId="{4C20E8FC-4CF0-485C-B469-9E4D860F74FD}" type="sibTrans" cxnId="{F316A84D-8BDA-4D1E-A3F9-66FD2C1688C7}">
      <dgm:prSet/>
      <dgm:spPr/>
      <dgm:t>
        <a:bodyPr/>
        <a:lstStyle/>
        <a:p>
          <a:endParaRPr lang="en-US"/>
        </a:p>
      </dgm:t>
    </dgm:pt>
    <dgm:pt modelId="{D829E623-A375-4A98-9D77-99EEA23DA951}">
      <dgm:prSet/>
      <dgm:spPr/>
      <dgm:t>
        <a:bodyPr/>
        <a:lstStyle/>
        <a:p>
          <a:pPr rtl="0"/>
          <a:r>
            <a:rPr lang="en-US" smtClean="0"/>
            <a:t>Provides range of features not available in Nano Server</a:t>
          </a:r>
          <a:endParaRPr lang="en-US"/>
        </a:p>
      </dgm:t>
    </dgm:pt>
    <dgm:pt modelId="{70D5D5CD-E0FE-412E-92DE-92DEC541AAB8}" type="parTrans" cxnId="{826E79F5-4178-4632-B570-93F075589C33}">
      <dgm:prSet/>
      <dgm:spPr/>
      <dgm:t>
        <a:bodyPr/>
        <a:lstStyle/>
        <a:p>
          <a:endParaRPr lang="en-US"/>
        </a:p>
      </dgm:t>
    </dgm:pt>
    <dgm:pt modelId="{A772A5E5-022F-4B02-AFB7-8394C4AF96E0}" type="sibTrans" cxnId="{826E79F5-4178-4632-B570-93F075589C33}">
      <dgm:prSet/>
      <dgm:spPr/>
      <dgm:t>
        <a:bodyPr/>
        <a:lstStyle/>
        <a:p>
          <a:endParaRPr lang="en-US"/>
        </a:p>
      </dgm:t>
    </dgm:pt>
    <dgm:pt modelId="{587C291E-5E4F-4CE8-915E-02A6431F6CBC}">
      <dgm:prSet/>
      <dgm:spPr/>
      <dgm:t>
        <a:bodyPr/>
        <a:lstStyle/>
        <a:p>
          <a:pPr rtl="0"/>
          <a:r>
            <a:rPr lang="en-US" smtClean="0"/>
            <a:t>Size is significantly larger compared to Nano Server</a:t>
          </a:r>
          <a:endParaRPr lang="en-US"/>
        </a:p>
      </dgm:t>
    </dgm:pt>
    <dgm:pt modelId="{F17967D7-E3A6-4BE0-91B0-B3507A7B979D}" type="parTrans" cxnId="{A8A85DB9-CF9E-4BCE-B0AA-B5545DCA35D5}">
      <dgm:prSet/>
      <dgm:spPr/>
      <dgm:t>
        <a:bodyPr/>
        <a:lstStyle/>
        <a:p>
          <a:endParaRPr lang="en-US"/>
        </a:p>
      </dgm:t>
    </dgm:pt>
    <dgm:pt modelId="{E861CE6A-E112-4CFC-9F7C-9F591AE96D18}" type="sibTrans" cxnId="{A8A85DB9-CF9E-4BCE-B0AA-B5545DCA35D5}">
      <dgm:prSet/>
      <dgm:spPr/>
      <dgm:t>
        <a:bodyPr/>
        <a:lstStyle/>
        <a:p>
          <a:endParaRPr lang="en-US"/>
        </a:p>
      </dgm:t>
    </dgm:pt>
    <dgm:pt modelId="{410A7DFB-FFA3-4FA0-9E12-126F178A02D5}">
      <dgm:prSet/>
      <dgm:spPr/>
      <dgm:t>
        <a:bodyPr/>
        <a:lstStyle/>
        <a:p>
          <a:pPr rtl="0"/>
          <a:r>
            <a:rPr lang="en-US" smtClean="0"/>
            <a:t>Base OS image is ~ 5 GB</a:t>
          </a:r>
          <a:endParaRPr lang="en-US"/>
        </a:p>
      </dgm:t>
    </dgm:pt>
    <dgm:pt modelId="{928EF99A-A309-4168-B82A-70E683938C1E}" type="parTrans" cxnId="{948E8A65-3B82-4331-979D-24898CD3A4E1}">
      <dgm:prSet/>
      <dgm:spPr/>
      <dgm:t>
        <a:bodyPr/>
        <a:lstStyle/>
        <a:p>
          <a:endParaRPr lang="en-US"/>
        </a:p>
      </dgm:t>
    </dgm:pt>
    <dgm:pt modelId="{25C597FD-0961-43BA-8134-D87E0DA49A2C}" type="sibTrans" cxnId="{948E8A65-3B82-4331-979D-24898CD3A4E1}">
      <dgm:prSet/>
      <dgm:spPr/>
      <dgm:t>
        <a:bodyPr/>
        <a:lstStyle/>
        <a:p>
          <a:endParaRPr lang="en-US"/>
        </a:p>
      </dgm:t>
    </dgm:pt>
    <dgm:pt modelId="{EC0DBB06-8DAA-48B9-A371-DF2C766AAC14}">
      <dgm:prSet/>
      <dgm:spPr/>
      <dgm:t>
        <a:bodyPr/>
        <a:lstStyle/>
        <a:p>
          <a:pPr rtl="0"/>
          <a:r>
            <a:rPr lang="en-US" dirty="0" smtClean="0"/>
            <a:t>Supports both “Green field” and “Brown field” development</a:t>
          </a:r>
          <a:endParaRPr lang="en-US" dirty="0"/>
        </a:p>
      </dgm:t>
    </dgm:pt>
    <dgm:pt modelId="{86537242-98DF-4102-8DC7-7CE1684F3E0A}" type="parTrans" cxnId="{DD280884-350B-4795-87EF-AA8D046A7175}">
      <dgm:prSet/>
      <dgm:spPr/>
      <dgm:t>
        <a:bodyPr/>
        <a:lstStyle/>
        <a:p>
          <a:endParaRPr lang="en-US"/>
        </a:p>
      </dgm:t>
    </dgm:pt>
    <dgm:pt modelId="{F7179665-C134-4DA3-99E3-D2BDB7491EF1}" type="sibTrans" cxnId="{DD280884-350B-4795-87EF-AA8D046A7175}">
      <dgm:prSet/>
      <dgm:spPr/>
      <dgm:t>
        <a:bodyPr/>
        <a:lstStyle/>
        <a:p>
          <a:endParaRPr lang="en-US"/>
        </a:p>
      </dgm:t>
    </dgm:pt>
    <dgm:pt modelId="{30890559-9EDD-4991-9AB9-F0A5653953EE}">
      <dgm:prSet/>
      <dgm:spPr/>
      <dgm:t>
        <a:bodyPr/>
        <a:lstStyle/>
        <a:p>
          <a:pPr rtl="0"/>
          <a:r>
            <a:rPr lang="en-US" smtClean="0"/>
            <a:t>Host for applications that run in container (IIS, ASP.NET 4.x, ASP.NET Core, etc.)</a:t>
          </a:r>
          <a:endParaRPr lang="en-US"/>
        </a:p>
      </dgm:t>
    </dgm:pt>
    <dgm:pt modelId="{16DB997A-52C6-4FBB-975F-2715C2783442}" type="parTrans" cxnId="{AF567B4F-94CC-415D-B8C2-2F0AFF47F124}">
      <dgm:prSet/>
      <dgm:spPr/>
      <dgm:t>
        <a:bodyPr/>
        <a:lstStyle/>
        <a:p>
          <a:endParaRPr lang="en-US"/>
        </a:p>
      </dgm:t>
    </dgm:pt>
    <dgm:pt modelId="{4C3B4156-7175-428B-8E02-220596E03F58}" type="sibTrans" cxnId="{AF567B4F-94CC-415D-B8C2-2F0AFF47F124}">
      <dgm:prSet/>
      <dgm:spPr/>
      <dgm:t>
        <a:bodyPr/>
        <a:lstStyle/>
        <a:p>
          <a:endParaRPr lang="en-US"/>
        </a:p>
      </dgm:t>
    </dgm:pt>
    <dgm:pt modelId="{F7E962FF-4D69-4F9B-B2A1-D2332D1394CE}">
      <dgm:prSet/>
      <dgm:spPr/>
      <dgm:t>
        <a:bodyPr/>
        <a:lstStyle/>
        <a:p>
          <a:pPr rtl="0"/>
          <a:r>
            <a:rPr lang="en-US" smtClean="0"/>
            <a:t>Supports both 32-bit and 64-bit applications</a:t>
          </a:r>
          <a:endParaRPr lang="en-US"/>
        </a:p>
      </dgm:t>
    </dgm:pt>
    <dgm:pt modelId="{75DB6DD6-7FF8-47EF-9DFF-B3C9B1430609}" type="parTrans" cxnId="{D4F5C3AA-E6F9-47D3-8466-01BC505F360D}">
      <dgm:prSet/>
      <dgm:spPr/>
      <dgm:t>
        <a:bodyPr/>
        <a:lstStyle/>
        <a:p>
          <a:endParaRPr lang="en-US"/>
        </a:p>
      </dgm:t>
    </dgm:pt>
    <dgm:pt modelId="{08C5801D-1FC6-4DC6-8959-32B2C8208867}" type="sibTrans" cxnId="{D4F5C3AA-E6F9-47D3-8466-01BC505F360D}">
      <dgm:prSet/>
      <dgm:spPr/>
      <dgm:t>
        <a:bodyPr/>
        <a:lstStyle/>
        <a:p>
          <a:endParaRPr lang="en-US"/>
        </a:p>
      </dgm:t>
    </dgm:pt>
    <dgm:pt modelId="{9621B854-8537-44F3-A0E7-D0192506D82D}">
      <dgm:prSet/>
      <dgm:spPr/>
      <dgm:t>
        <a:bodyPr/>
        <a:lstStyle/>
        <a:p>
          <a:pPr rtl="0"/>
          <a:endParaRPr lang="en-US" dirty="0"/>
        </a:p>
      </dgm:t>
    </dgm:pt>
    <dgm:pt modelId="{5EFD17F2-40B4-44E2-B390-BD92C4DAE7D6}" type="parTrans" cxnId="{C56C5BD5-4678-4570-BE12-2D10FD5E70FA}">
      <dgm:prSet/>
      <dgm:spPr/>
      <dgm:t>
        <a:bodyPr/>
        <a:lstStyle/>
        <a:p>
          <a:endParaRPr lang="en-US"/>
        </a:p>
      </dgm:t>
    </dgm:pt>
    <dgm:pt modelId="{72F13445-C00B-472D-B955-F6E70563E69A}" type="sibTrans" cxnId="{C56C5BD5-4678-4570-BE12-2D10FD5E70FA}">
      <dgm:prSet/>
      <dgm:spPr/>
      <dgm:t>
        <a:bodyPr/>
        <a:lstStyle/>
        <a:p>
          <a:endParaRPr lang="en-US"/>
        </a:p>
      </dgm:t>
    </dgm:pt>
    <dgm:pt modelId="{20CBB4F5-9A04-44BA-88C2-4DF7CCF9D3DF}">
      <dgm:prSet/>
      <dgm:spPr/>
      <dgm:t>
        <a:bodyPr/>
        <a:lstStyle/>
        <a:p>
          <a:pPr rtl="0"/>
          <a:endParaRPr lang="en-US" dirty="0"/>
        </a:p>
      </dgm:t>
    </dgm:pt>
    <dgm:pt modelId="{3F07FA4A-52A2-466C-9314-44D9B490E000}" type="parTrans" cxnId="{823FA452-5277-4EE6-871E-5C779AF06C4C}">
      <dgm:prSet/>
      <dgm:spPr/>
      <dgm:t>
        <a:bodyPr/>
        <a:lstStyle/>
        <a:p>
          <a:endParaRPr lang="en-US"/>
        </a:p>
      </dgm:t>
    </dgm:pt>
    <dgm:pt modelId="{DD2F8F3C-1475-4253-828E-4117A412CC79}" type="sibTrans" cxnId="{823FA452-5277-4EE6-871E-5C779AF06C4C}">
      <dgm:prSet/>
      <dgm:spPr/>
      <dgm:t>
        <a:bodyPr/>
        <a:lstStyle/>
        <a:p>
          <a:endParaRPr lang="en-US"/>
        </a:p>
      </dgm:t>
    </dgm:pt>
    <dgm:pt modelId="{0D4BB438-3609-44E4-9AB1-6237E41AA028}" type="pres">
      <dgm:prSet presAssocID="{0DEFE3E8-9705-46D4-A16A-95D9D3F39F0D}" presName="Name0" presStyleCnt="0">
        <dgm:presLayoutVars>
          <dgm:dir/>
          <dgm:animLvl val="lvl"/>
          <dgm:resizeHandles val="exact"/>
        </dgm:presLayoutVars>
      </dgm:prSet>
      <dgm:spPr/>
      <dgm:t>
        <a:bodyPr/>
        <a:lstStyle/>
        <a:p>
          <a:endParaRPr lang="en-US"/>
        </a:p>
      </dgm:t>
    </dgm:pt>
    <dgm:pt modelId="{DA44622E-8C0F-4905-A63A-C5359DBC5507}" type="pres">
      <dgm:prSet presAssocID="{F57E6368-1E2A-418B-A195-C47A74FCDC04}" presName="composite" presStyleCnt="0"/>
      <dgm:spPr/>
    </dgm:pt>
    <dgm:pt modelId="{6449FBB3-1AA8-4033-9829-FF2D4EB1DE2B}" type="pres">
      <dgm:prSet presAssocID="{F57E6368-1E2A-418B-A195-C47A74FCDC04}" presName="parTx" presStyleLbl="alignNode1" presStyleIdx="0" presStyleCnt="2">
        <dgm:presLayoutVars>
          <dgm:chMax val="0"/>
          <dgm:chPref val="0"/>
          <dgm:bulletEnabled val="1"/>
        </dgm:presLayoutVars>
      </dgm:prSet>
      <dgm:spPr/>
      <dgm:t>
        <a:bodyPr/>
        <a:lstStyle/>
        <a:p>
          <a:endParaRPr lang="en-US"/>
        </a:p>
      </dgm:t>
    </dgm:pt>
    <dgm:pt modelId="{BA715667-D67F-4AB8-87C2-DE1C38D41845}" type="pres">
      <dgm:prSet presAssocID="{F57E6368-1E2A-418B-A195-C47A74FCDC04}" presName="desTx" presStyleLbl="alignAccFollowNode1" presStyleIdx="0" presStyleCnt="2">
        <dgm:presLayoutVars>
          <dgm:bulletEnabled val="1"/>
        </dgm:presLayoutVars>
      </dgm:prSet>
      <dgm:spPr/>
      <dgm:t>
        <a:bodyPr/>
        <a:lstStyle/>
        <a:p>
          <a:endParaRPr lang="en-US"/>
        </a:p>
      </dgm:t>
    </dgm:pt>
    <dgm:pt modelId="{F26A905E-4A6E-45A2-9D1D-84CBC4D209B5}" type="pres">
      <dgm:prSet presAssocID="{2F62F1EF-D4C9-49EE-9EBE-192DCD538835}" presName="space" presStyleCnt="0"/>
      <dgm:spPr/>
    </dgm:pt>
    <dgm:pt modelId="{B89C8132-1F12-496D-9CE7-F0150E561B2B}" type="pres">
      <dgm:prSet presAssocID="{CF9A6372-0FC6-4712-A068-FAB5E851EC06}" presName="composite" presStyleCnt="0"/>
      <dgm:spPr/>
    </dgm:pt>
    <dgm:pt modelId="{9668F56C-E157-49CD-91A6-E2FC6E39422B}" type="pres">
      <dgm:prSet presAssocID="{CF9A6372-0FC6-4712-A068-FAB5E851EC06}" presName="parTx" presStyleLbl="alignNode1" presStyleIdx="1" presStyleCnt="2">
        <dgm:presLayoutVars>
          <dgm:chMax val="0"/>
          <dgm:chPref val="0"/>
          <dgm:bulletEnabled val="1"/>
        </dgm:presLayoutVars>
      </dgm:prSet>
      <dgm:spPr/>
      <dgm:t>
        <a:bodyPr/>
        <a:lstStyle/>
        <a:p>
          <a:endParaRPr lang="en-US"/>
        </a:p>
      </dgm:t>
    </dgm:pt>
    <dgm:pt modelId="{A8213FAC-2C71-4AC5-BB4D-1811EBB7FE9B}" type="pres">
      <dgm:prSet presAssocID="{CF9A6372-0FC6-4712-A068-FAB5E851EC06}" presName="desTx" presStyleLbl="alignAccFollowNode1" presStyleIdx="1" presStyleCnt="2">
        <dgm:presLayoutVars>
          <dgm:bulletEnabled val="1"/>
        </dgm:presLayoutVars>
      </dgm:prSet>
      <dgm:spPr/>
      <dgm:t>
        <a:bodyPr/>
        <a:lstStyle/>
        <a:p>
          <a:endParaRPr lang="en-US"/>
        </a:p>
      </dgm:t>
    </dgm:pt>
  </dgm:ptLst>
  <dgm:cxnLst>
    <dgm:cxn modelId="{2F4132B0-11E2-49A0-A889-B03537856794}" srcId="{F57E6368-1E2A-418B-A195-C47A74FCDC04}" destId="{7A9C2E3A-37CA-41E6-A1B5-A554B3BB76D7}" srcOrd="2" destOrd="0" parTransId="{A4F8A386-7C21-4472-8104-B0844582F6F0}" sibTransId="{F3FAF49B-6889-4A6A-B801-8EFA4147514C}"/>
    <dgm:cxn modelId="{131CF5EA-B7AE-480C-B36F-B1C72B0464DB}" type="presOf" srcId="{CF9A6372-0FC6-4712-A068-FAB5E851EC06}" destId="{9668F56C-E157-49CD-91A6-E2FC6E39422B}" srcOrd="0" destOrd="0" presId="urn:microsoft.com/office/officeart/2005/8/layout/hList1"/>
    <dgm:cxn modelId="{C56C5BD5-4678-4570-BE12-2D10FD5E70FA}" srcId="{F57E6368-1E2A-418B-A195-C47A74FCDC04}" destId="{9621B854-8537-44F3-A0E7-D0192506D82D}" srcOrd="4" destOrd="0" parTransId="{5EFD17F2-40B4-44E2-B390-BD92C4DAE7D6}" sibTransId="{72F13445-C00B-472D-B955-F6E70563E69A}"/>
    <dgm:cxn modelId="{826E79F5-4178-4632-B570-93F075589C33}" srcId="{CF9A6372-0FC6-4712-A068-FAB5E851EC06}" destId="{D829E623-A375-4A98-9D77-99EEA23DA951}" srcOrd="0" destOrd="0" parTransId="{70D5D5CD-E0FE-412E-92DE-92DEC541AAB8}" sibTransId="{A772A5E5-022F-4B02-AFB7-8394C4AF96E0}"/>
    <dgm:cxn modelId="{B9947C18-4CB2-465F-A48C-EE84C629682C}" srcId="{F57E6368-1E2A-418B-A195-C47A74FCDC04}" destId="{E15CE3ED-A0B0-4040-856C-CE895B3CF365}" srcOrd="0" destOrd="0" parTransId="{7EC0BCEA-8FC4-40CE-A6DF-DEF6CE064C28}" sibTransId="{1790C943-7E38-4898-BA5E-45E2224B38CE}"/>
    <dgm:cxn modelId="{AC1465AD-72EF-425F-AF14-996014907B6D}" type="presOf" srcId="{587C291E-5E4F-4CE8-915E-02A6431F6CBC}" destId="{A8213FAC-2C71-4AC5-BB4D-1811EBB7FE9B}" srcOrd="0" destOrd="1" presId="urn:microsoft.com/office/officeart/2005/8/layout/hList1"/>
    <dgm:cxn modelId="{D4F5C3AA-E6F9-47D3-8466-01BC505F360D}" srcId="{CF9A6372-0FC6-4712-A068-FAB5E851EC06}" destId="{F7E962FF-4D69-4F9B-B2A1-D2332D1394CE}" srcOrd="5" destOrd="0" parTransId="{75DB6DD6-7FF8-47EF-9DFF-B3C9B1430609}" sibTransId="{08C5801D-1FC6-4DC6-8959-32B2C8208867}"/>
    <dgm:cxn modelId="{88B70520-A6B0-44BA-805F-30C26D374B0A}" srcId="{F57E6368-1E2A-418B-A195-C47A74FCDC04}" destId="{4BB9D0A3-9E59-492E-8C9E-D00DC8B397DD}" srcOrd="1" destOrd="0" parTransId="{6090E97D-DE59-4005-888F-45070486D80A}" sibTransId="{07BC9FF4-E3C3-412D-918C-D71DA6C236B1}"/>
    <dgm:cxn modelId="{DD280884-350B-4795-87EF-AA8D046A7175}" srcId="{CF9A6372-0FC6-4712-A068-FAB5E851EC06}" destId="{EC0DBB06-8DAA-48B9-A371-DF2C766AAC14}" srcOrd="3" destOrd="0" parTransId="{86537242-98DF-4102-8DC7-7CE1684F3E0A}" sibTransId="{F7179665-C134-4DA3-99E3-D2BDB7491EF1}"/>
    <dgm:cxn modelId="{A8A85DB9-CF9E-4BCE-B0AA-B5545DCA35D5}" srcId="{CF9A6372-0FC6-4712-A068-FAB5E851EC06}" destId="{587C291E-5E4F-4CE8-915E-02A6431F6CBC}" srcOrd="1" destOrd="0" parTransId="{F17967D7-E3A6-4BE0-91B0-B3507A7B979D}" sibTransId="{E861CE6A-E112-4CFC-9F7C-9F591AE96D18}"/>
    <dgm:cxn modelId="{7F4BEE2F-4464-4E8F-AB2F-4D1ED0DD1E25}" type="presOf" srcId="{410A7DFB-FFA3-4FA0-9E12-126F178A02D5}" destId="{A8213FAC-2C71-4AC5-BB4D-1811EBB7FE9B}" srcOrd="0" destOrd="2" presId="urn:microsoft.com/office/officeart/2005/8/layout/hList1"/>
    <dgm:cxn modelId="{5888C969-653B-495D-B0DB-BFCCA2327257}" type="presOf" srcId="{7A9C2E3A-37CA-41E6-A1B5-A554B3BB76D7}" destId="{BA715667-D67F-4AB8-87C2-DE1C38D41845}" srcOrd="0" destOrd="2" presId="urn:microsoft.com/office/officeart/2005/8/layout/hList1"/>
    <dgm:cxn modelId="{524F5664-948E-4976-9C8D-7F7D4929F182}" type="presOf" srcId="{EC0DBB06-8DAA-48B9-A371-DF2C766AAC14}" destId="{A8213FAC-2C71-4AC5-BB4D-1811EBB7FE9B}" srcOrd="0" destOrd="3" presId="urn:microsoft.com/office/officeart/2005/8/layout/hList1"/>
    <dgm:cxn modelId="{A41A1BCD-3435-4352-A8BA-FD0A15CF86B3}" type="presOf" srcId="{0DEFE3E8-9705-46D4-A16A-95D9D3F39F0D}" destId="{0D4BB438-3609-44E4-9AB1-6237E41AA028}" srcOrd="0" destOrd="0" presId="urn:microsoft.com/office/officeart/2005/8/layout/hList1"/>
    <dgm:cxn modelId="{40C9AB74-75D7-4CD6-AD20-E74FB39BFD23}" srcId="{F57E6368-1E2A-418B-A195-C47A74FCDC04}" destId="{FB2DA89C-099B-4B52-849F-8411E886EE88}" srcOrd="7" destOrd="0" parTransId="{F7E5FF59-10C3-4B4F-BCF5-C0C0514A6E42}" sibTransId="{F6B27BF9-1A5A-4580-8173-42557627F7FC}"/>
    <dgm:cxn modelId="{BEBE6A32-CCD0-444E-8A49-C4AEF254ABF1}" srcId="{F57E6368-1E2A-418B-A195-C47A74FCDC04}" destId="{2D7FF3CD-4321-4EDA-B85E-E90D7329C5AA}" srcOrd="3" destOrd="0" parTransId="{51B4E4D3-3321-49EF-8C92-F2EC5CC999F1}" sibTransId="{7FAB4C9E-1495-450C-BF48-AA28847FA502}"/>
    <dgm:cxn modelId="{AF567B4F-94CC-415D-B8C2-2F0AFF47F124}" srcId="{CF9A6372-0FC6-4712-A068-FAB5E851EC06}" destId="{30890559-9EDD-4991-9AB9-F0A5653953EE}" srcOrd="4" destOrd="0" parTransId="{16DB997A-52C6-4FBB-975F-2715C2783442}" sibTransId="{4C3B4156-7175-428B-8E02-220596E03F58}"/>
    <dgm:cxn modelId="{AD25E179-8CAB-4BA0-8D1F-9BAF2E03F17C}" type="presOf" srcId="{2D7FF3CD-4321-4EDA-B85E-E90D7329C5AA}" destId="{BA715667-D67F-4AB8-87C2-DE1C38D41845}" srcOrd="0" destOrd="3" presId="urn:microsoft.com/office/officeart/2005/8/layout/hList1"/>
    <dgm:cxn modelId="{948E8A65-3B82-4331-979D-24898CD3A4E1}" srcId="{CF9A6372-0FC6-4712-A068-FAB5E851EC06}" destId="{410A7DFB-FFA3-4FA0-9E12-126F178A02D5}" srcOrd="2" destOrd="0" parTransId="{928EF99A-A309-4168-B82A-70E683938C1E}" sibTransId="{25C597FD-0961-43BA-8134-D87E0DA49A2C}"/>
    <dgm:cxn modelId="{0F412C3C-D2C5-4AB6-8197-1188B960B92E}" type="presOf" srcId="{4BB9D0A3-9E59-492E-8C9E-D00DC8B397DD}" destId="{BA715667-D67F-4AB8-87C2-DE1C38D41845}" srcOrd="0" destOrd="1" presId="urn:microsoft.com/office/officeart/2005/8/layout/hList1"/>
    <dgm:cxn modelId="{526EB584-48FA-4FFA-B5EB-D7631AB85DB1}" srcId="{0DEFE3E8-9705-46D4-A16A-95D9D3F39F0D}" destId="{F57E6368-1E2A-418B-A195-C47A74FCDC04}" srcOrd="0" destOrd="0" parTransId="{5D1DFF54-C71F-440D-93AE-BCD9D165E5E2}" sibTransId="{2F62F1EF-D4C9-49EE-9EBE-192DCD538835}"/>
    <dgm:cxn modelId="{2CF6ACAA-CEB6-4B8E-BB50-8C7342C4EBCF}" srcId="{F57E6368-1E2A-418B-A195-C47A74FCDC04}" destId="{9E83415B-3D0E-4D22-960D-A6D532EAD1E4}" srcOrd="5" destOrd="0" parTransId="{A844ADE4-014B-4C95-9584-A62BDC7B9E4A}" sibTransId="{11297BB7-10D3-47A8-AED3-2353FD9A4AC1}"/>
    <dgm:cxn modelId="{B7DB01BC-80F2-474F-8B9F-F6456D01C94B}" type="presOf" srcId="{F7E962FF-4D69-4F9B-B2A1-D2332D1394CE}" destId="{A8213FAC-2C71-4AC5-BB4D-1811EBB7FE9B}" srcOrd="0" destOrd="5" presId="urn:microsoft.com/office/officeart/2005/8/layout/hList1"/>
    <dgm:cxn modelId="{364732C1-0086-4060-867F-F337841C4480}" type="presOf" srcId="{9621B854-8537-44F3-A0E7-D0192506D82D}" destId="{BA715667-D67F-4AB8-87C2-DE1C38D41845}" srcOrd="0" destOrd="4" presId="urn:microsoft.com/office/officeart/2005/8/layout/hList1"/>
    <dgm:cxn modelId="{B83B225A-B40F-4A45-A338-5457CDF417D3}" type="presOf" srcId="{20CBB4F5-9A04-44BA-88C2-4DF7CCF9D3DF}" destId="{BA715667-D67F-4AB8-87C2-DE1C38D41845}" srcOrd="0" destOrd="6" presId="urn:microsoft.com/office/officeart/2005/8/layout/hList1"/>
    <dgm:cxn modelId="{F316A84D-8BDA-4D1E-A3F9-66FD2C1688C7}" srcId="{0DEFE3E8-9705-46D4-A16A-95D9D3F39F0D}" destId="{CF9A6372-0FC6-4712-A068-FAB5E851EC06}" srcOrd="1" destOrd="0" parTransId="{21B159F6-9565-42D4-8174-2925556F4531}" sibTransId="{4C20E8FC-4CF0-485C-B469-9E4D860F74FD}"/>
    <dgm:cxn modelId="{69BBA094-3D31-46B5-BB26-0BC4F2F143AE}" type="presOf" srcId="{FB2DA89C-099B-4B52-849F-8411E886EE88}" destId="{BA715667-D67F-4AB8-87C2-DE1C38D41845}" srcOrd="0" destOrd="7" presId="urn:microsoft.com/office/officeart/2005/8/layout/hList1"/>
    <dgm:cxn modelId="{28A2FBD3-2C5F-4083-A3D7-448C5A0A21F6}" type="presOf" srcId="{F57E6368-1E2A-418B-A195-C47A74FCDC04}" destId="{6449FBB3-1AA8-4033-9829-FF2D4EB1DE2B}" srcOrd="0" destOrd="0" presId="urn:microsoft.com/office/officeart/2005/8/layout/hList1"/>
    <dgm:cxn modelId="{B68CC377-705F-4D35-B629-FDBE1FBC21B9}" type="presOf" srcId="{E15CE3ED-A0B0-4040-856C-CE895B3CF365}" destId="{BA715667-D67F-4AB8-87C2-DE1C38D41845}" srcOrd="0" destOrd="0" presId="urn:microsoft.com/office/officeart/2005/8/layout/hList1"/>
    <dgm:cxn modelId="{30485CEA-0BAD-4AA0-9218-9548F81FC938}" type="presOf" srcId="{9E83415B-3D0E-4D22-960D-A6D532EAD1E4}" destId="{BA715667-D67F-4AB8-87C2-DE1C38D41845}" srcOrd="0" destOrd="5" presId="urn:microsoft.com/office/officeart/2005/8/layout/hList1"/>
    <dgm:cxn modelId="{26A9A0CC-CB8D-4287-8385-A0889BB2CFEB}" type="presOf" srcId="{D829E623-A375-4A98-9D77-99EEA23DA951}" destId="{A8213FAC-2C71-4AC5-BB4D-1811EBB7FE9B}" srcOrd="0" destOrd="0" presId="urn:microsoft.com/office/officeart/2005/8/layout/hList1"/>
    <dgm:cxn modelId="{823FA452-5277-4EE6-871E-5C779AF06C4C}" srcId="{F57E6368-1E2A-418B-A195-C47A74FCDC04}" destId="{20CBB4F5-9A04-44BA-88C2-4DF7CCF9D3DF}" srcOrd="6" destOrd="0" parTransId="{3F07FA4A-52A2-466C-9314-44D9B490E000}" sibTransId="{DD2F8F3C-1475-4253-828E-4117A412CC79}"/>
    <dgm:cxn modelId="{CC8E814A-0338-4620-A0D4-AAE32D9D2AAA}" type="presOf" srcId="{30890559-9EDD-4991-9AB9-F0A5653953EE}" destId="{A8213FAC-2C71-4AC5-BB4D-1811EBB7FE9B}" srcOrd="0" destOrd="4" presId="urn:microsoft.com/office/officeart/2005/8/layout/hList1"/>
    <dgm:cxn modelId="{82860BDE-6A66-437B-84A4-69E5603EF799}" type="presParOf" srcId="{0D4BB438-3609-44E4-9AB1-6237E41AA028}" destId="{DA44622E-8C0F-4905-A63A-C5359DBC5507}" srcOrd="0" destOrd="0" presId="urn:microsoft.com/office/officeart/2005/8/layout/hList1"/>
    <dgm:cxn modelId="{63A9D4A3-8024-4AB9-8769-A5F3E1E285DA}" type="presParOf" srcId="{DA44622E-8C0F-4905-A63A-C5359DBC5507}" destId="{6449FBB3-1AA8-4033-9829-FF2D4EB1DE2B}" srcOrd="0" destOrd="0" presId="urn:microsoft.com/office/officeart/2005/8/layout/hList1"/>
    <dgm:cxn modelId="{C8B9B18F-0AD7-4B3A-BAB5-711947A23DE6}" type="presParOf" srcId="{DA44622E-8C0F-4905-A63A-C5359DBC5507}" destId="{BA715667-D67F-4AB8-87C2-DE1C38D41845}" srcOrd="1" destOrd="0" presId="urn:microsoft.com/office/officeart/2005/8/layout/hList1"/>
    <dgm:cxn modelId="{D2331224-B887-44DA-9185-94C96E0C39FF}" type="presParOf" srcId="{0D4BB438-3609-44E4-9AB1-6237E41AA028}" destId="{F26A905E-4A6E-45A2-9D1D-84CBC4D209B5}" srcOrd="1" destOrd="0" presId="urn:microsoft.com/office/officeart/2005/8/layout/hList1"/>
    <dgm:cxn modelId="{FAD7A4EE-2D9C-49F4-BEC9-82F05FD1533C}" type="presParOf" srcId="{0D4BB438-3609-44E4-9AB1-6237E41AA028}" destId="{B89C8132-1F12-496D-9CE7-F0150E561B2B}" srcOrd="2" destOrd="0" presId="urn:microsoft.com/office/officeart/2005/8/layout/hList1"/>
    <dgm:cxn modelId="{CEDB09DD-152B-40D4-AA61-8674A0D25C10}" type="presParOf" srcId="{B89C8132-1F12-496D-9CE7-F0150E561B2B}" destId="{9668F56C-E157-49CD-91A6-E2FC6E39422B}" srcOrd="0" destOrd="0" presId="urn:microsoft.com/office/officeart/2005/8/layout/hList1"/>
    <dgm:cxn modelId="{EA4D51BB-7D35-4627-B096-119BE754E5EA}" type="presParOf" srcId="{B89C8132-1F12-496D-9CE7-F0150E561B2B}" destId="{A8213FAC-2C71-4AC5-BB4D-1811EBB7FE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D0E7D-391D-4085-AB45-10975EF16B01}"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0A89D-EA1B-4C32-8866-F594E5FB1AC5}" type="slidenum">
              <a:rPr lang="en-US" smtClean="0"/>
              <a:t>‹#›</a:t>
            </a:fld>
            <a:endParaRPr lang="en-US"/>
          </a:p>
        </p:txBody>
      </p:sp>
    </p:spTree>
    <p:extLst>
      <p:ext uri="{BB962C8B-B14F-4D97-AF65-F5344CB8AC3E}">
        <p14:creationId xmlns:p14="http://schemas.microsoft.com/office/powerpoint/2010/main" val="105995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0A89D-EA1B-4C32-8866-F594E5FB1AC5}" type="slidenum">
              <a:rPr lang="en-US" smtClean="0"/>
              <a:t>1</a:t>
            </a:fld>
            <a:endParaRPr lang="en-US"/>
          </a:p>
        </p:txBody>
      </p:sp>
    </p:spTree>
    <p:extLst>
      <p:ext uri="{BB962C8B-B14F-4D97-AF65-F5344CB8AC3E}">
        <p14:creationId xmlns:p14="http://schemas.microsoft.com/office/powerpoint/2010/main" val="180777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0A89D-EA1B-4C32-8866-F594E5FB1AC5}" type="slidenum">
              <a:rPr lang="en-US" smtClean="0"/>
              <a:t>3</a:t>
            </a:fld>
            <a:endParaRPr lang="en-US"/>
          </a:p>
        </p:txBody>
      </p:sp>
    </p:spTree>
    <p:extLst>
      <p:ext uri="{BB962C8B-B14F-4D97-AF65-F5344CB8AC3E}">
        <p14:creationId xmlns:p14="http://schemas.microsoft.com/office/powerpoint/2010/main" val="292992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0A89D-EA1B-4C32-8866-F594E5FB1AC5}" type="slidenum">
              <a:rPr lang="en-US" smtClean="0"/>
              <a:t>25</a:t>
            </a:fld>
            <a:endParaRPr lang="en-US"/>
          </a:p>
        </p:txBody>
      </p:sp>
    </p:spTree>
    <p:extLst>
      <p:ext uri="{BB962C8B-B14F-4D97-AF65-F5344CB8AC3E}">
        <p14:creationId xmlns:p14="http://schemas.microsoft.com/office/powerpoint/2010/main" val="3192358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sp>
        <p:nvSpPr>
          <p:cNvPr id="3" name="Slide Number Placeholder 5"/>
          <p:cNvSpPr txBox="1">
            <a:spLocks/>
          </p:cNvSpPr>
          <p:nvPr/>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Tree>
    <p:extLst>
      <p:ext uri="{BB962C8B-B14F-4D97-AF65-F5344CB8AC3E}">
        <p14:creationId xmlns:p14="http://schemas.microsoft.com/office/powerpoint/2010/main" val="42947998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5257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820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5486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752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4"/>
            <a:ext cx="9006416" cy="18928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1166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1613131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49244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64D3A1C-E5D9-45B4-8BFB-18C7DC40ACA9}" type="datetimeFigureOut">
              <a:rPr lang="en-US" smtClean="0"/>
              <a:t>1/11/2018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317CB3A-3EB7-4677-8599-7C441B461748}" type="slidenum">
              <a:rPr lang="en-US" smtClean="0"/>
              <a:t>‹#›</a:t>
            </a:fld>
            <a:endParaRPr lang="en-US"/>
          </a:p>
        </p:txBody>
      </p:sp>
    </p:spTree>
    <p:extLst>
      <p:ext uri="{BB962C8B-B14F-4D97-AF65-F5344CB8AC3E}">
        <p14:creationId xmlns:p14="http://schemas.microsoft.com/office/powerpoint/2010/main" val="36811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64D3A1C-E5D9-45B4-8BFB-18C7DC40ACA9}" type="datetimeFigureOut">
              <a:rPr lang="en-US" smtClean="0"/>
              <a:t>1/11/2018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17CB3A-3EB7-4677-8599-7C441B461748}" type="slidenum">
              <a:rPr lang="en-US" smtClean="0"/>
              <a:t>‹#›</a:t>
            </a:fld>
            <a:endParaRPr lang="en-US"/>
          </a:p>
        </p:txBody>
      </p:sp>
    </p:spTree>
    <p:extLst>
      <p:ext uri="{BB962C8B-B14F-4D97-AF65-F5344CB8AC3E}">
        <p14:creationId xmlns:p14="http://schemas.microsoft.com/office/powerpoint/2010/main" val="100516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334468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10159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8439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21714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74323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166376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22181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842792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96607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05716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27578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661795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6682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810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661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959033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4138941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49244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64D3A1C-E5D9-45B4-8BFB-18C7DC40ACA9}" type="datetimeFigureOut">
              <a:rPr lang="en-US" smtClean="0"/>
              <a:t>1/11/2018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317CB3A-3EB7-4677-8599-7C441B461748}" type="slidenum">
              <a:rPr lang="en-US" smtClean="0"/>
              <a:t>‹#›</a:t>
            </a:fld>
            <a:endParaRPr lang="en-US"/>
          </a:p>
        </p:txBody>
      </p:sp>
    </p:spTree>
    <p:extLst>
      <p:ext uri="{BB962C8B-B14F-4D97-AF65-F5344CB8AC3E}">
        <p14:creationId xmlns:p14="http://schemas.microsoft.com/office/powerpoint/2010/main" val="1835570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64D3A1C-E5D9-45B4-8BFB-18C7DC40ACA9}" type="datetimeFigureOut">
              <a:rPr lang="en-US" smtClean="0"/>
              <a:t>1/11/2018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17CB3A-3EB7-4677-8599-7C441B461748}" type="slidenum">
              <a:rPr lang="en-US" smtClean="0"/>
              <a:t>‹#›</a:t>
            </a:fld>
            <a:endParaRPr lang="en-US"/>
          </a:p>
        </p:txBody>
      </p:sp>
    </p:spTree>
    <p:extLst>
      <p:ext uri="{BB962C8B-B14F-4D97-AF65-F5344CB8AC3E}">
        <p14:creationId xmlns:p14="http://schemas.microsoft.com/office/powerpoint/2010/main" val="2479951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print"/>
          <a:stretch>
            <a:fillRect/>
          </a:stretch>
        </p:blipFill>
        <p:spPr bwMode="ltGray">
          <a:xfrm>
            <a:off x="1070" y="1"/>
            <a:ext cx="5291765" cy="1443209"/>
          </a:xfrm>
          <a:prstGeom prst="rect">
            <a:avLst/>
          </a:prstGeom>
        </p:spPr>
      </p:pic>
      <p:sp>
        <p:nvSpPr>
          <p:cNvPr id="10"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100" b="0" kern="1200" smtClean="0">
                <a:solidFill>
                  <a:schemeClr val="tx1"/>
                </a:solidFill>
                <a:latin typeface="Arial" pitchFamily="34" charset="0"/>
                <a:ea typeface="+mn-ea"/>
                <a:cs typeface="Arial" pitchFamily="34" charset="0"/>
              </a:rPr>
              <a:pPr marL="0" algn="r" defTabSz="914400" rtl="0" eaLnBrk="1" latinLnBrk="0" hangingPunct="1">
                <a:defRPr/>
              </a:pPr>
              <a:t>‹#›</a:t>
            </a:fld>
            <a:endParaRPr lang="en-US" sz="1100" b="0" kern="1200" dirty="0">
              <a:solidFill>
                <a:schemeClr val="tx1"/>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8439867" y="486446"/>
            <a:ext cx="3170051" cy="656554"/>
          </a:xfrm>
          <a:prstGeom prst="rect">
            <a:avLst/>
          </a:prstGeom>
        </p:spPr>
      </p:pic>
    </p:spTree>
    <p:extLst>
      <p:ext uri="{BB962C8B-B14F-4D97-AF65-F5344CB8AC3E}">
        <p14:creationId xmlns:p14="http://schemas.microsoft.com/office/powerpoint/2010/main" val="2722737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25695784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9122439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3369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14892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33071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09563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1130727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22016722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32424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94426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0562009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622821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91459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4561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pic>
        <p:nvPicPr>
          <p:cNvPr id="4" name="Picture 3" descr="Mahindra Logo.png"/>
          <p:cNvPicPr>
            <a:picLocks noChangeAspect="1"/>
          </p:cNvPicPr>
          <p:nvPr/>
        </p:nvPicPr>
        <p:blipFill>
          <a:blip r:embed="rId2" cstate="print"/>
          <a:stretch>
            <a:fillRect/>
          </a:stretch>
        </p:blipFill>
        <p:spPr bwMode="gray">
          <a:xfrm>
            <a:off x="2621623" y="2717227"/>
            <a:ext cx="7199132" cy="1491023"/>
          </a:xfrm>
          <a:prstGeom prst="rect">
            <a:avLst/>
          </a:prstGeom>
        </p:spPr>
      </p:pic>
    </p:spTree>
    <p:extLst>
      <p:ext uri="{BB962C8B-B14F-4D97-AF65-F5344CB8AC3E}">
        <p14:creationId xmlns:p14="http://schemas.microsoft.com/office/powerpoint/2010/main" val="200095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183218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49244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27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7847AC07-6A41-466B-B843-EF9FEABD2C5F}" type="datetimeFigureOut">
              <a:rPr lang="en-US" smtClean="0"/>
              <a:t>1/11/2018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94E81D7-C0A4-4234-8370-43D6801E2856}" type="slidenum">
              <a:rPr lang="en-US" smtClean="0"/>
              <a:t>‹#›</a:t>
            </a:fld>
            <a:endParaRPr lang="en-US"/>
          </a:p>
        </p:txBody>
      </p:sp>
    </p:spTree>
    <p:extLst>
      <p:ext uri="{BB962C8B-B14F-4D97-AF65-F5344CB8AC3E}">
        <p14:creationId xmlns:p14="http://schemas.microsoft.com/office/powerpoint/2010/main" val="2255629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7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505305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64D3A1C-E5D9-45B4-8BFB-18C7DC40ACA9}" type="datetimeFigureOut">
              <a:rPr lang="en-US" smtClean="0"/>
              <a:t>1/11/2018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17CB3A-3EB7-4677-8599-7C441B461748}" type="slidenum">
              <a:rPr lang="en-US" smtClean="0"/>
              <a:t>‹#›</a:t>
            </a:fld>
            <a:endParaRPr lang="en-US"/>
          </a:p>
        </p:txBody>
      </p:sp>
    </p:spTree>
    <p:extLst>
      <p:ext uri="{BB962C8B-B14F-4D97-AF65-F5344CB8AC3E}">
        <p14:creationId xmlns:p14="http://schemas.microsoft.com/office/powerpoint/2010/main" val="19143588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print"/>
          <a:stretch>
            <a:fillRect/>
          </a:stretch>
        </p:blipFill>
        <p:spPr bwMode="ltGray">
          <a:xfrm>
            <a:off x="1070" y="1"/>
            <a:ext cx="5291765" cy="1443209"/>
          </a:xfrm>
          <a:prstGeom prst="rect">
            <a:avLst/>
          </a:prstGeom>
        </p:spPr>
      </p:pic>
      <p:sp>
        <p:nvSpPr>
          <p:cNvPr id="10"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100" b="0" kern="1200" smtClean="0">
                <a:solidFill>
                  <a:schemeClr val="tx1"/>
                </a:solidFill>
                <a:latin typeface="Arial" pitchFamily="34" charset="0"/>
                <a:ea typeface="+mn-ea"/>
                <a:cs typeface="Arial" pitchFamily="34" charset="0"/>
              </a:rPr>
              <a:pPr marL="0" algn="r" defTabSz="914400" rtl="0" eaLnBrk="1" latinLnBrk="0" hangingPunct="1">
                <a:defRPr/>
              </a:pPr>
              <a:t>‹#›</a:t>
            </a:fld>
            <a:endParaRPr lang="en-US" sz="1100" b="0" kern="1200" dirty="0">
              <a:solidFill>
                <a:schemeClr val="tx1"/>
              </a:solidFill>
              <a:latin typeface="Arial" pitchFamily="34" charset="0"/>
              <a:ea typeface="+mn-ea"/>
              <a:cs typeface="Arial" pitchFamily="34" charset="0"/>
            </a:endParaRPr>
          </a:p>
        </p:txBody>
      </p:sp>
      <p:pic>
        <p:nvPicPr>
          <p:cNvPr id="7" name="Picture 6" descr="Mahindra Logo.png"/>
          <p:cNvPicPr>
            <a:picLocks noChangeAspect="1"/>
          </p:cNvPicPr>
          <p:nvPr/>
        </p:nvPicPr>
        <p:blipFill>
          <a:blip r:embed="rId3" cstate="print"/>
          <a:stretch>
            <a:fillRect/>
          </a:stretch>
        </p:blipFill>
        <p:spPr bwMode="gray">
          <a:xfrm>
            <a:off x="8439867" y="486446"/>
            <a:ext cx="3170051" cy="656554"/>
          </a:xfrm>
          <a:prstGeom prst="rect">
            <a:avLst/>
          </a:prstGeom>
        </p:spPr>
      </p:pic>
    </p:spTree>
    <p:extLst>
      <p:ext uri="{BB962C8B-B14F-4D97-AF65-F5344CB8AC3E}">
        <p14:creationId xmlns:p14="http://schemas.microsoft.com/office/powerpoint/2010/main" val="27746658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8" name="Picture 7"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8101937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159001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88834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792464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73853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6" name="Picture 5"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401403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87727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print"/>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print"/>
          <a:stretch>
            <a:fillRect/>
          </a:stretch>
        </p:blipFill>
        <p:spPr bwMode="gray">
          <a:xfrm>
            <a:off x="8439867" y="476643"/>
            <a:ext cx="3170051" cy="656554"/>
          </a:xfrm>
          <a:prstGeom prst="rect">
            <a:avLst/>
          </a:prstGeom>
        </p:spPr>
      </p:pic>
    </p:spTree>
    <p:extLst>
      <p:ext uri="{BB962C8B-B14F-4D97-AF65-F5344CB8AC3E}">
        <p14:creationId xmlns:p14="http://schemas.microsoft.com/office/powerpoint/2010/main" val="5882907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432861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676046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931100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74351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390433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9146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pic>
        <p:nvPicPr>
          <p:cNvPr id="4" name="Picture 3" descr="Mahindra Logo.png"/>
          <p:cNvPicPr>
            <a:picLocks noChangeAspect="1"/>
          </p:cNvPicPr>
          <p:nvPr/>
        </p:nvPicPr>
        <p:blipFill>
          <a:blip r:embed="rId2" cstate="print"/>
          <a:stretch>
            <a:fillRect/>
          </a:stretch>
        </p:blipFill>
        <p:spPr bwMode="gray">
          <a:xfrm>
            <a:off x="2621623" y="2717227"/>
            <a:ext cx="7199132" cy="1491023"/>
          </a:xfrm>
          <a:prstGeom prst="rect">
            <a:avLst/>
          </a:prstGeom>
        </p:spPr>
      </p:pic>
    </p:spTree>
    <p:extLst>
      <p:ext uri="{BB962C8B-B14F-4D97-AF65-F5344CB8AC3E}">
        <p14:creationId xmlns:p14="http://schemas.microsoft.com/office/powerpoint/2010/main" val="25378853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2C4AF0-21FA-4A56-8D5C-04A7B044778C}" type="datetimeFigureOut">
              <a:rPr lang="en-US" smtClean="0"/>
              <a:t>1/11/2018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5440505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2C4AF0-21FA-4A56-8D5C-04A7B044778C}" type="datetimeFigureOut">
              <a:rPr lang="en-US" smtClean="0"/>
              <a:t>1/11/2018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70459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786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1202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19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image" Target="../media/image8.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7.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theme" Target="../theme/theme4.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8.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image" Target="../media/image7.png"/><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srcRect/>
          <a:stretch>
            <a:fillRect/>
          </a:stretch>
        </p:blipFill>
        <p:spPr bwMode="ltGray">
          <a:xfrm>
            <a:off x="1" y="0"/>
            <a:ext cx="3026833" cy="825500"/>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030659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email"/>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26367724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730" r:id="rId16"/>
    <p:sldLayoutId id="2147483731" r:id="rId1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0" cstate="print"/>
          <a:stretch>
            <a:fillRect/>
          </a:stretch>
        </p:blipFill>
        <p:spPr bwMode="ltGray">
          <a:xfrm>
            <a:off x="611" y="-1"/>
            <a:ext cx="4977789" cy="1357579"/>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0" smtClean="0">
                <a:solidFill>
                  <a:schemeClr val="tx1"/>
                </a:solidFill>
                <a:latin typeface="Arial" pitchFamily="34" charset="0"/>
                <a:cs typeface="Arial" pitchFamily="34" charset="0"/>
              </a:rPr>
              <a:pPr algn="r">
                <a:defRPr/>
              </a:pPr>
              <a:t>‹#›</a:t>
            </a:fld>
            <a:endParaRPr lang="en-US" sz="1100" b="0" dirty="0">
              <a:solidFill>
                <a:schemeClr val="tx1"/>
              </a:solidFill>
              <a:latin typeface="Arial" pitchFamily="34" charset="0"/>
              <a:cs typeface="Arial" pitchFamily="34" charset="0"/>
            </a:endParaRPr>
          </a:p>
        </p:txBody>
      </p:sp>
      <p:sp>
        <p:nvSpPr>
          <p:cNvPr id="7" name="TextBox 20"/>
          <p:cNvSpPr txBox="1">
            <a:spLocks noChangeArrowheads="1"/>
          </p:cNvSpPr>
          <p:nvPr/>
        </p:nvSpPr>
        <p:spPr bwMode="gray">
          <a:xfrm>
            <a:off x="458618" y="6629401"/>
            <a:ext cx="3008837" cy="153888"/>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1000" b="0" kern="1200" dirty="0" smtClean="0">
                <a:solidFill>
                  <a:srgbClr val="0070C0"/>
                </a:solidFill>
                <a:latin typeface="Arial" pitchFamily="34" charset="0"/>
                <a:ea typeface="+mn-ea"/>
                <a:cs typeface="Arial" pitchFamily="34" charset="0"/>
              </a:rPr>
              <a:t>Copyright © 2016 Tech Mahindra. All rights reserved.</a:t>
            </a:r>
            <a:endParaRPr lang="en-US" sz="1000" b="0" kern="1200" dirty="0">
              <a:solidFill>
                <a:srgbClr val="0070C0"/>
              </a:solidFill>
              <a:latin typeface="Arial" pitchFamily="34" charset="0"/>
              <a:ea typeface="+mn-ea"/>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92853" y="6019801"/>
            <a:ext cx="1434348"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1788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32" r:id="rId18"/>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611" y="-1"/>
            <a:ext cx="4977789" cy="1357579"/>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01214" y="6606320"/>
            <a:ext cx="171521" cy="169277"/>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100" b="0" smtClean="0">
                <a:solidFill>
                  <a:schemeClr val="tx1"/>
                </a:solidFill>
                <a:latin typeface="Arial" pitchFamily="34" charset="0"/>
                <a:cs typeface="Arial" pitchFamily="34" charset="0"/>
              </a:rPr>
              <a:pPr algn="r">
                <a:defRPr/>
              </a:pPr>
              <a:t>‹#›</a:t>
            </a:fld>
            <a:endParaRPr lang="en-US" sz="1100" b="0" dirty="0">
              <a:solidFill>
                <a:schemeClr val="tx1"/>
              </a:solidFill>
              <a:latin typeface="Arial" pitchFamily="34" charset="0"/>
              <a:cs typeface="Arial" pitchFamily="34" charset="0"/>
            </a:endParaRPr>
          </a:p>
        </p:txBody>
      </p:sp>
      <p:sp>
        <p:nvSpPr>
          <p:cNvPr id="7" name="TextBox 20"/>
          <p:cNvSpPr txBox="1">
            <a:spLocks noChangeArrowheads="1"/>
          </p:cNvSpPr>
          <p:nvPr/>
        </p:nvSpPr>
        <p:spPr bwMode="gray">
          <a:xfrm>
            <a:off x="458618" y="6629401"/>
            <a:ext cx="3008837" cy="153888"/>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1000" b="0" kern="1200" dirty="0" smtClean="0">
                <a:solidFill>
                  <a:srgbClr val="0070C0"/>
                </a:solidFill>
                <a:latin typeface="Arial" pitchFamily="34" charset="0"/>
                <a:ea typeface="+mn-ea"/>
                <a:cs typeface="Arial" pitchFamily="34" charset="0"/>
              </a:rPr>
              <a:t>Copyright © 2017 Tech Mahindra. All rights reserved.</a:t>
            </a:r>
            <a:endParaRPr lang="en-US" sz="1000" b="0" kern="1200" dirty="0">
              <a:solidFill>
                <a:srgbClr val="0070C0"/>
              </a:solidFill>
              <a:latin typeface="Arial" pitchFamily="34" charset="0"/>
              <a:ea typeface="+mn-ea"/>
              <a:cs typeface="Arial" pitchFamily="34" charset="0"/>
            </a:endParaRPr>
          </a:p>
        </p:txBody>
      </p:sp>
      <p:pic>
        <p:nvPicPr>
          <p:cNvPr id="1026" name="Picture 2" descr="C:\Users\ss95957\AppData\Local\Microsoft\Windows\Temporary Internet Files\Content.Outlook\6PZ6V3HI\TLS icon.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53" y="6019801"/>
            <a:ext cx="1434348" cy="74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0061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iming>
    <p:tnLst>
      <p:par>
        <p:cTn id="1" dur="indefinite" restart="never" nodeType="tmRoot"/>
      </p:par>
    </p:tnLst>
  </p:timing>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download.docker.com/win/stable/Docker%20for%20Windows%20Installer.exe"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Containers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3268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Engine</a:t>
            </a:r>
            <a:endParaRPr lang="en-US" dirty="0"/>
          </a:p>
        </p:txBody>
      </p:sp>
      <p:sp>
        <p:nvSpPr>
          <p:cNvPr id="3" name="Content Placeholder 2"/>
          <p:cNvSpPr>
            <a:spLocks noGrp="1"/>
          </p:cNvSpPr>
          <p:nvPr>
            <p:ph idx="1"/>
          </p:nvPr>
        </p:nvSpPr>
        <p:spPr>
          <a:xfrm>
            <a:off x="641351" y="1971676"/>
            <a:ext cx="5454649" cy="1477963"/>
          </a:xfrm>
        </p:spPr>
        <p:txBody>
          <a:bodyPr/>
          <a:lstStyle/>
          <a:p>
            <a:pPr lvl="0"/>
            <a:r>
              <a:rPr lang="en-US" baseline="0" dirty="0" smtClean="0"/>
              <a:t>A Docker Engine is a client-server application with these components:</a:t>
            </a:r>
          </a:p>
          <a:p>
            <a:pPr lvl="2"/>
            <a:r>
              <a:rPr lang="en-US" baseline="0" dirty="0" smtClean="0"/>
              <a:t>A server which is a type of long-running program called a daemon process</a:t>
            </a:r>
          </a:p>
          <a:p>
            <a:pPr lvl="2"/>
            <a:r>
              <a:rPr lang="en-US" baseline="0" dirty="0" smtClean="0"/>
              <a:t>A REST API which specifies interfaces that programs can use to talk to the daemon and instruct what to do</a:t>
            </a:r>
          </a:p>
          <a:p>
            <a:pPr lvl="2"/>
            <a:r>
              <a:rPr lang="en-US" baseline="0" dirty="0" smtClean="0"/>
              <a:t>A command line interface (CLI) client</a:t>
            </a:r>
          </a:p>
        </p:txBody>
      </p:sp>
      <p:pic>
        <p:nvPicPr>
          <p:cNvPr id="4" name="Picture 3"/>
          <p:cNvPicPr>
            <a:picLocks noChangeAspect="1"/>
          </p:cNvPicPr>
          <p:nvPr/>
        </p:nvPicPr>
        <p:blipFill>
          <a:blip r:embed="rId2"/>
          <a:stretch>
            <a:fillRect/>
          </a:stretch>
        </p:blipFill>
        <p:spPr>
          <a:xfrm>
            <a:off x="6407559" y="1624934"/>
            <a:ext cx="5346906" cy="4184063"/>
          </a:xfrm>
          <a:prstGeom prst="rect">
            <a:avLst/>
          </a:prstGeom>
        </p:spPr>
      </p:pic>
    </p:spTree>
    <p:extLst>
      <p:ext uri="{BB962C8B-B14F-4D97-AF65-F5344CB8AC3E}">
        <p14:creationId xmlns:p14="http://schemas.microsoft.com/office/powerpoint/2010/main" val="1072433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sp>
        <p:nvSpPr>
          <p:cNvPr id="6" name="Content Placeholder 5"/>
          <p:cNvSpPr>
            <a:spLocks noGrp="1"/>
          </p:cNvSpPr>
          <p:nvPr>
            <p:ph idx="1"/>
          </p:nvPr>
        </p:nvSpPr>
        <p:spPr/>
        <p:txBody>
          <a:bodyPr/>
          <a:lstStyle/>
          <a:p>
            <a:endParaRPr lang="en-US"/>
          </a:p>
        </p:txBody>
      </p:sp>
      <p:pic>
        <p:nvPicPr>
          <p:cNvPr id="11" name="Picture 10"/>
          <p:cNvPicPr>
            <a:picLocks noChangeAspect="1"/>
          </p:cNvPicPr>
          <p:nvPr/>
        </p:nvPicPr>
        <p:blipFill>
          <a:blip r:embed="rId2"/>
          <a:stretch>
            <a:fillRect/>
          </a:stretch>
        </p:blipFill>
        <p:spPr>
          <a:xfrm>
            <a:off x="1624781" y="1401097"/>
            <a:ext cx="8942438" cy="4734232"/>
          </a:xfrm>
          <a:prstGeom prst="rect">
            <a:avLst/>
          </a:prstGeom>
        </p:spPr>
      </p:pic>
    </p:spTree>
    <p:extLst>
      <p:ext uri="{BB962C8B-B14F-4D97-AF65-F5344CB8AC3E}">
        <p14:creationId xmlns:p14="http://schemas.microsoft.com/office/powerpoint/2010/main" val="342961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a:xfrm>
            <a:off x="641351" y="1971676"/>
            <a:ext cx="10949516" cy="2769989"/>
          </a:xfrm>
        </p:spPr>
        <p:txBody>
          <a:bodyPr/>
          <a:lstStyle/>
          <a:p>
            <a:r>
              <a:rPr lang="en-US" b="0" i="0" kern="1200" dirty="0" smtClean="0">
                <a:solidFill>
                  <a:schemeClr val="tx1"/>
                </a:solidFill>
                <a:effectLst/>
                <a:latin typeface="Arial" pitchFamily="34" charset="0"/>
                <a:ea typeface="+mn-ea"/>
                <a:cs typeface="Arial" pitchFamily="34" charset="0"/>
              </a:rPr>
              <a:t>Docker is available in two editions: </a:t>
            </a:r>
            <a:r>
              <a:rPr lang="en-US" b="1" i="0" kern="1200" dirty="0" smtClean="0">
                <a:solidFill>
                  <a:schemeClr val="tx1"/>
                </a:solidFill>
                <a:effectLst/>
                <a:latin typeface="Arial" pitchFamily="34" charset="0"/>
                <a:ea typeface="+mn-ea"/>
                <a:cs typeface="Arial" pitchFamily="34" charset="0"/>
              </a:rPr>
              <a:t>Community Edition (CE)</a:t>
            </a:r>
            <a:r>
              <a:rPr lang="en-US" b="0" i="0" kern="1200" dirty="0" smtClean="0">
                <a:solidFill>
                  <a:schemeClr val="tx1"/>
                </a:solidFill>
                <a:effectLst/>
                <a:latin typeface="Arial" pitchFamily="34" charset="0"/>
                <a:ea typeface="+mn-ea"/>
                <a:cs typeface="Arial" pitchFamily="34" charset="0"/>
              </a:rPr>
              <a:t> and </a:t>
            </a:r>
            <a:r>
              <a:rPr lang="en-US" b="1" i="0" kern="1200" dirty="0" smtClean="0">
                <a:solidFill>
                  <a:schemeClr val="tx1"/>
                </a:solidFill>
                <a:effectLst/>
                <a:latin typeface="Arial" pitchFamily="34" charset="0"/>
                <a:ea typeface="+mn-ea"/>
                <a:cs typeface="Arial" pitchFamily="34" charset="0"/>
              </a:rPr>
              <a:t>Enterprise Edition (EE)</a:t>
            </a:r>
            <a:r>
              <a:rPr lang="en-US" b="0" i="0" kern="1200" dirty="0" smtClean="0">
                <a:solidFill>
                  <a:schemeClr val="tx1"/>
                </a:solidFill>
                <a:effectLst/>
                <a:latin typeface="Arial" pitchFamily="34" charset="0"/>
                <a:ea typeface="+mn-ea"/>
                <a:cs typeface="Arial" pitchFamily="34" charset="0"/>
              </a:rPr>
              <a:t>.</a:t>
            </a:r>
          </a:p>
          <a:p>
            <a:r>
              <a:rPr lang="en-US" b="0" i="0" kern="1200" dirty="0" smtClean="0">
                <a:solidFill>
                  <a:schemeClr val="tx1"/>
                </a:solidFill>
                <a:effectLst/>
                <a:latin typeface="Arial" pitchFamily="34" charset="0"/>
                <a:ea typeface="+mn-ea"/>
                <a:cs typeface="Arial" pitchFamily="34" charset="0"/>
              </a:rPr>
              <a:t>Docker Community Edition (CE) is ideal for developers and small teams looking to get started with Docker and experimenting with container-based apps. Docker CE has two update channels, </a:t>
            </a:r>
            <a:r>
              <a:rPr lang="en-US" b="1" i="0" kern="1200" dirty="0" smtClean="0">
                <a:solidFill>
                  <a:schemeClr val="tx1"/>
                </a:solidFill>
                <a:effectLst/>
                <a:latin typeface="Arial" pitchFamily="34" charset="0"/>
                <a:ea typeface="+mn-ea"/>
                <a:cs typeface="Arial" pitchFamily="34" charset="0"/>
              </a:rPr>
              <a:t>stable</a:t>
            </a:r>
            <a:r>
              <a:rPr lang="en-US" b="0" i="0" kern="1200" dirty="0" smtClean="0">
                <a:solidFill>
                  <a:schemeClr val="tx1"/>
                </a:solidFill>
                <a:effectLst/>
                <a:latin typeface="Arial" pitchFamily="34" charset="0"/>
                <a:ea typeface="+mn-ea"/>
                <a:cs typeface="Arial" pitchFamily="34" charset="0"/>
              </a:rPr>
              <a:t> and </a:t>
            </a:r>
            <a:r>
              <a:rPr lang="en-US" b="1" i="0" kern="1200" dirty="0" smtClean="0">
                <a:solidFill>
                  <a:schemeClr val="tx1"/>
                </a:solidFill>
                <a:effectLst/>
                <a:latin typeface="Arial" pitchFamily="34" charset="0"/>
                <a:ea typeface="+mn-ea"/>
                <a:cs typeface="Arial" pitchFamily="34" charset="0"/>
              </a:rPr>
              <a:t>edge</a:t>
            </a:r>
            <a:r>
              <a:rPr lang="en-US" b="0" i="0" kern="1200" dirty="0" smtClean="0">
                <a:solidFill>
                  <a:schemeClr val="tx1"/>
                </a:solidFill>
                <a:effectLst/>
                <a:latin typeface="Arial" pitchFamily="34" charset="0"/>
                <a:ea typeface="+mn-ea"/>
                <a:cs typeface="Arial" pitchFamily="34" charset="0"/>
              </a:rPr>
              <a:t>:</a:t>
            </a:r>
          </a:p>
          <a:p>
            <a:pPr lvl="2"/>
            <a:r>
              <a:rPr lang="en-US" b="1" i="0" kern="1200" dirty="0" smtClean="0">
                <a:solidFill>
                  <a:schemeClr val="tx1"/>
                </a:solidFill>
                <a:effectLst/>
                <a:latin typeface="Arial" pitchFamily="34" charset="0"/>
                <a:ea typeface="+mn-ea"/>
                <a:cs typeface="Arial" pitchFamily="34" charset="0"/>
              </a:rPr>
              <a:t>Stable</a:t>
            </a:r>
            <a:r>
              <a:rPr lang="en-US" b="0" i="0" kern="1200" dirty="0" smtClean="0">
                <a:solidFill>
                  <a:schemeClr val="tx1"/>
                </a:solidFill>
                <a:effectLst/>
                <a:latin typeface="Arial" pitchFamily="34" charset="0"/>
                <a:ea typeface="+mn-ea"/>
                <a:cs typeface="Arial" pitchFamily="34" charset="0"/>
              </a:rPr>
              <a:t> gives you reliable updates every quarter</a:t>
            </a:r>
          </a:p>
          <a:p>
            <a:pPr lvl="2"/>
            <a:r>
              <a:rPr lang="en-US" b="1" i="0" kern="1200" dirty="0" smtClean="0">
                <a:solidFill>
                  <a:schemeClr val="tx1"/>
                </a:solidFill>
                <a:effectLst/>
                <a:latin typeface="Arial" pitchFamily="34" charset="0"/>
                <a:ea typeface="+mn-ea"/>
                <a:cs typeface="Arial" pitchFamily="34" charset="0"/>
              </a:rPr>
              <a:t>Edge</a:t>
            </a:r>
            <a:r>
              <a:rPr lang="en-US" b="0" i="0" kern="1200" dirty="0" smtClean="0">
                <a:solidFill>
                  <a:schemeClr val="tx1"/>
                </a:solidFill>
                <a:effectLst/>
                <a:latin typeface="Arial" pitchFamily="34" charset="0"/>
                <a:ea typeface="+mn-ea"/>
                <a:cs typeface="Arial" pitchFamily="34" charset="0"/>
              </a:rPr>
              <a:t> gives you new features every month</a:t>
            </a:r>
          </a:p>
          <a:p>
            <a:r>
              <a:rPr lang="en-US" dirty="0" smtClean="0"/>
              <a:t>Docker CE for Windows is a native Windows Desktop application to easily setup a Docker development environment on a Windows PC</a:t>
            </a:r>
          </a:p>
          <a:p>
            <a:r>
              <a:rPr lang="en-US" dirty="0" smtClean="0"/>
              <a:t>Download link (stable): </a:t>
            </a:r>
            <a:r>
              <a:rPr lang="en-US" dirty="0">
                <a:hlinkClick r:id="rId2"/>
              </a:rPr>
              <a:t>https://</a:t>
            </a:r>
            <a:r>
              <a:rPr lang="en-US" dirty="0" smtClean="0">
                <a:hlinkClick r:id="rId2"/>
              </a:rPr>
              <a:t>download.docker.com/win/stable/Docker%20for%20Windows%20Installer.exe</a:t>
            </a:r>
            <a:r>
              <a:rPr lang="en-US" dirty="0" smtClean="0"/>
              <a:t> </a:t>
            </a:r>
          </a:p>
        </p:txBody>
      </p:sp>
    </p:spTree>
    <p:extLst>
      <p:ext uri="{BB962C8B-B14F-4D97-AF65-F5344CB8AC3E}">
        <p14:creationId xmlns:p14="http://schemas.microsoft.com/office/powerpoint/2010/main" val="1026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r>
              <a:rPr lang="en-US" baseline="0" dirty="0" smtClean="0"/>
              <a:t> commands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00437" y="1509712"/>
            <a:ext cx="5191125" cy="3838575"/>
          </a:xfrm>
          <a:prstGeom prst="rect">
            <a:avLst/>
          </a:prstGeom>
        </p:spPr>
      </p:pic>
      <p:sp>
        <p:nvSpPr>
          <p:cNvPr id="5" name="Rectangle 4"/>
          <p:cNvSpPr/>
          <p:nvPr/>
        </p:nvSpPr>
        <p:spPr>
          <a:xfrm>
            <a:off x="5176684" y="1509712"/>
            <a:ext cx="1887793" cy="461964"/>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02685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4418" y="711201"/>
            <a:ext cx="7477125" cy="5162550"/>
          </a:xfrm>
          <a:prstGeom prst="rect">
            <a:avLst/>
          </a:prstGeom>
        </p:spPr>
      </p:pic>
    </p:spTree>
    <p:extLst>
      <p:ext uri="{BB962C8B-B14F-4D97-AF65-F5344CB8AC3E}">
        <p14:creationId xmlns:p14="http://schemas.microsoft.com/office/powerpoint/2010/main" val="710077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1351" y="638175"/>
            <a:ext cx="9629775" cy="5581650"/>
          </a:xfrm>
          <a:prstGeom prst="rect">
            <a:avLst/>
          </a:prstGeom>
        </p:spPr>
      </p:pic>
    </p:spTree>
    <p:extLst>
      <p:ext uri="{BB962C8B-B14F-4D97-AF65-F5344CB8AC3E}">
        <p14:creationId xmlns:p14="http://schemas.microsoft.com/office/powerpoint/2010/main" val="2501636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4418" y="476250"/>
            <a:ext cx="9172575" cy="5905500"/>
          </a:xfrm>
          <a:prstGeom prst="rect">
            <a:avLst/>
          </a:prstGeom>
        </p:spPr>
      </p:pic>
    </p:spTree>
    <p:extLst>
      <p:ext uri="{BB962C8B-B14F-4D97-AF65-F5344CB8AC3E}">
        <p14:creationId xmlns:p14="http://schemas.microsoft.com/office/powerpoint/2010/main" val="2455135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 Server and Windows Server Core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4893535"/>
              </p:ext>
            </p:extLst>
          </p:nvPr>
        </p:nvGraphicFramePr>
        <p:xfrm>
          <a:off x="641351" y="1666568"/>
          <a:ext cx="10949516" cy="454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858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commands</a:t>
            </a:r>
            <a:endParaRPr lang="en-US" dirty="0"/>
          </a:p>
        </p:txBody>
      </p:sp>
      <p:sp>
        <p:nvSpPr>
          <p:cNvPr id="3" name="Content Placeholder 2"/>
          <p:cNvSpPr>
            <a:spLocks noGrp="1"/>
          </p:cNvSpPr>
          <p:nvPr>
            <p:ph idx="1"/>
          </p:nvPr>
        </p:nvSpPr>
        <p:spPr>
          <a:xfrm>
            <a:off x="641351" y="1971676"/>
            <a:ext cx="10949516" cy="4431983"/>
          </a:xfrm>
        </p:spPr>
        <p:txBody>
          <a:bodyPr/>
          <a:lstStyle/>
          <a:p>
            <a:pPr lvl="0"/>
            <a:r>
              <a:rPr lang="en-US" dirty="0" smtClean="0"/>
              <a:t>Few </a:t>
            </a:r>
            <a:r>
              <a:rPr lang="en-US" dirty="0" err="1" smtClean="0"/>
              <a:t>docker</a:t>
            </a:r>
            <a:r>
              <a:rPr lang="en-US" dirty="0" smtClean="0"/>
              <a:t> </a:t>
            </a:r>
            <a:r>
              <a:rPr lang="en-US" dirty="0" smtClean="0"/>
              <a:t>commands</a:t>
            </a:r>
          </a:p>
          <a:p>
            <a:pPr lvl="0"/>
            <a:endParaRPr lang="en-US" dirty="0" smtClean="0"/>
          </a:p>
          <a:p>
            <a:pPr marL="566737" lvl="2" indent="-285750"/>
            <a:r>
              <a:rPr lang="en-US" b="1" dirty="0" err="1" smtClean="0">
                <a:latin typeface="Consolas" panose="020B0609020204030204" pitchFamily="49" charset="0"/>
              </a:rPr>
              <a:t>docker</a:t>
            </a:r>
            <a:r>
              <a:rPr lang="en-US" b="1" dirty="0" smtClean="0">
                <a:latin typeface="Consolas" panose="020B0609020204030204" pitchFamily="49" charset="0"/>
              </a:rPr>
              <a:t> version</a:t>
            </a:r>
          </a:p>
          <a:p>
            <a:pPr marL="566737" lvl="2" indent="-285750"/>
            <a:r>
              <a:rPr lang="en-US" b="1" dirty="0" err="1" smtClean="0">
                <a:latin typeface="Consolas" panose="020B0609020204030204" pitchFamily="49" charset="0"/>
              </a:rPr>
              <a:t>docker</a:t>
            </a:r>
            <a:r>
              <a:rPr lang="en-US" b="1" dirty="0" smtClean="0">
                <a:latin typeface="Consolas" panose="020B0609020204030204" pitchFamily="49" charset="0"/>
              </a:rPr>
              <a:t> run –it </a:t>
            </a:r>
            <a:r>
              <a:rPr lang="en-US" b="1" dirty="0" err="1" smtClean="0">
                <a:latin typeface="Consolas" panose="020B0609020204030204" pitchFamily="49" charset="0"/>
              </a:rPr>
              <a:t>microsoft</a:t>
            </a:r>
            <a:r>
              <a:rPr lang="en-US" b="1" dirty="0" smtClean="0">
                <a:latin typeface="Consolas" panose="020B0609020204030204" pitchFamily="49" charset="0"/>
              </a:rPr>
              <a:t>/</a:t>
            </a:r>
            <a:r>
              <a:rPr lang="en-US" b="1" dirty="0" err="1" smtClean="0">
                <a:latin typeface="Consolas" panose="020B0609020204030204" pitchFamily="49" charset="0"/>
              </a:rPr>
              <a:t>nanoserver</a:t>
            </a:r>
            <a:r>
              <a:rPr lang="en-US" b="1" dirty="0" smtClean="0">
                <a:latin typeface="Consolas" panose="020B0609020204030204" pitchFamily="49" charset="0"/>
              </a:rPr>
              <a:t> “powershell.exe”</a:t>
            </a:r>
          </a:p>
          <a:p>
            <a:pPr marL="566737" lvl="2" indent="-285750"/>
            <a:r>
              <a:rPr lang="en-US" b="1" dirty="0" smtClean="0">
                <a:latin typeface="Consolas" panose="020B0609020204030204" pitchFamily="49" charset="0"/>
              </a:rPr>
              <a:t>Hostname</a:t>
            </a:r>
          </a:p>
          <a:p>
            <a:pPr lvl="3">
              <a:buFontTx/>
              <a:buChar char="-"/>
            </a:pPr>
            <a:r>
              <a:rPr lang="en-US" dirty="0" smtClean="0">
                <a:latin typeface="Consolas" panose="020B0609020204030204" pitchFamily="49" charset="0"/>
              </a:rPr>
              <a:t>Displays container ID</a:t>
            </a:r>
          </a:p>
          <a:p>
            <a:pPr lvl="3">
              <a:buFontTx/>
              <a:buChar char="-"/>
            </a:pPr>
            <a:r>
              <a:rPr lang="en-US" dirty="0" smtClean="0">
                <a:latin typeface="Consolas" panose="020B0609020204030204" pitchFamily="49" charset="0"/>
              </a:rPr>
              <a:t>Use another PowerShell instance to display difference between local server and container</a:t>
            </a:r>
          </a:p>
          <a:p>
            <a:pPr marL="566737" lvl="2" indent="-285750"/>
            <a:r>
              <a:rPr lang="en-US" b="1" dirty="0" smtClean="0">
                <a:latin typeface="Consolas" panose="020B0609020204030204" pitchFamily="49" charset="0"/>
              </a:rPr>
              <a:t>Get-Process</a:t>
            </a:r>
            <a:r>
              <a:rPr lang="en-US" dirty="0" smtClean="0">
                <a:latin typeface="Consolas" panose="020B0609020204030204" pitchFamily="49" charset="0"/>
              </a:rPr>
              <a:t> - Shows PowerShell as a process in container environment</a:t>
            </a:r>
          </a:p>
          <a:p>
            <a:pPr marL="566737" lvl="2" indent="-285750"/>
            <a:r>
              <a:rPr lang="en-US" b="1" dirty="0" smtClean="0">
                <a:latin typeface="Consolas" panose="020B0609020204030204" pitchFamily="49" charset="0"/>
              </a:rPr>
              <a:t>exit</a:t>
            </a:r>
            <a:r>
              <a:rPr lang="en-US" dirty="0" smtClean="0">
                <a:latin typeface="Consolas" panose="020B0609020204030204" pitchFamily="49" charset="0"/>
              </a:rPr>
              <a:t> - Exits the shell</a:t>
            </a:r>
          </a:p>
          <a:p>
            <a:pPr marL="566737" lvl="2" indent="-285750"/>
            <a:r>
              <a:rPr lang="en-US" b="1" dirty="0" err="1">
                <a:latin typeface="Consolas" panose="020B0609020204030204" pitchFamily="49" charset="0"/>
              </a:rPr>
              <a:t>docker</a:t>
            </a:r>
            <a:r>
              <a:rPr lang="en-US" b="1" dirty="0">
                <a:latin typeface="Consolas" panose="020B0609020204030204" pitchFamily="49" charset="0"/>
              </a:rPr>
              <a:t> images</a:t>
            </a:r>
          </a:p>
          <a:p>
            <a:pPr marL="566737" lvl="2" indent="-285750"/>
            <a:r>
              <a:rPr lang="en-US" b="1" dirty="0" err="1">
                <a:latin typeface="Consolas" panose="020B0609020204030204" pitchFamily="49" charset="0"/>
              </a:rPr>
              <a:t>docker</a:t>
            </a:r>
            <a:r>
              <a:rPr lang="en-US" b="1" dirty="0">
                <a:latin typeface="Consolas" panose="020B0609020204030204" pitchFamily="49" charset="0"/>
              </a:rPr>
              <a:t> </a:t>
            </a:r>
            <a:r>
              <a:rPr lang="en-US" b="1" dirty="0" err="1">
                <a:latin typeface="Consolas" panose="020B0609020204030204" pitchFamily="49" charset="0"/>
              </a:rPr>
              <a:t>ps</a:t>
            </a:r>
            <a:endParaRPr lang="en-US" b="1" dirty="0">
              <a:latin typeface="Consolas" panose="020B0609020204030204" pitchFamily="49" charset="0"/>
            </a:endParaRPr>
          </a:p>
          <a:p>
            <a:pPr marL="566737" lvl="2" indent="-285750"/>
            <a:r>
              <a:rPr lang="en-US" b="1" dirty="0" err="1">
                <a:latin typeface="Consolas" panose="020B0609020204030204" pitchFamily="49" charset="0"/>
              </a:rPr>
              <a:t>docker</a:t>
            </a:r>
            <a:r>
              <a:rPr lang="en-US" b="1" dirty="0">
                <a:latin typeface="Consolas" panose="020B0609020204030204" pitchFamily="49" charset="0"/>
              </a:rPr>
              <a:t> </a:t>
            </a:r>
            <a:r>
              <a:rPr lang="en-US" b="1" dirty="0" err="1" smtClean="0">
                <a:latin typeface="Consolas" panose="020B0609020204030204" pitchFamily="49" charset="0"/>
              </a:rPr>
              <a:t>ps</a:t>
            </a:r>
            <a:r>
              <a:rPr lang="en-US" b="1" dirty="0" smtClean="0">
                <a:latin typeface="Consolas" panose="020B0609020204030204" pitchFamily="49" charset="0"/>
              </a:rPr>
              <a:t> </a:t>
            </a:r>
            <a:r>
              <a:rPr lang="en-US" b="1" dirty="0" smtClean="0">
                <a:latin typeface="Consolas" panose="020B0609020204030204" pitchFamily="49" charset="0"/>
              </a:rPr>
              <a:t>–a</a:t>
            </a:r>
          </a:p>
          <a:p>
            <a:pPr marL="566737" lvl="2" indent="-285750"/>
            <a:r>
              <a:rPr lang="en-US" b="1" dirty="0" smtClean="0">
                <a:latin typeface="Consolas" panose="020B0609020204030204" pitchFamily="49" charset="0"/>
              </a:rPr>
              <a:t>Docker run –d Microsoft/</a:t>
            </a:r>
            <a:r>
              <a:rPr lang="en-US" b="1" dirty="0" err="1" smtClean="0">
                <a:latin typeface="Consolas" panose="020B0609020204030204" pitchFamily="49" charset="0"/>
              </a:rPr>
              <a:t>nanoserver</a:t>
            </a:r>
            <a:r>
              <a:rPr lang="en-US" b="1" dirty="0" smtClean="0">
                <a:latin typeface="Consolas" panose="020B0609020204030204" pitchFamily="49" charset="0"/>
              </a:rPr>
              <a:t> ping –t localhost</a:t>
            </a:r>
          </a:p>
          <a:p>
            <a:pPr marL="566737" lvl="2" indent="-285750"/>
            <a:r>
              <a:rPr lang="en-US" b="1" dirty="0" smtClean="0">
                <a:latin typeface="Consolas" panose="020B0609020204030204" pitchFamily="49" charset="0"/>
              </a:rPr>
              <a:t>Docker stop xxx</a:t>
            </a:r>
            <a:r>
              <a:rPr lang="en-US" i="1" dirty="0" smtClean="0">
                <a:latin typeface="Consolas" panose="020B0609020204030204" pitchFamily="49" charset="0"/>
              </a:rPr>
              <a:t> (first unique chars)</a:t>
            </a:r>
            <a:endParaRPr lang="en-US" i="1" dirty="0">
              <a:latin typeface="Consolas" panose="020B0609020204030204" pitchFamily="49" charset="0"/>
            </a:endParaRPr>
          </a:p>
          <a:p>
            <a:pPr marL="566737" lvl="2" indent="-285750"/>
            <a:endParaRPr lang="en-US" dirty="0" smtClean="0">
              <a:latin typeface="Consolas" panose="020B0609020204030204" pitchFamily="49" charset="0"/>
            </a:endParaRPr>
          </a:p>
        </p:txBody>
      </p:sp>
    </p:spTree>
    <p:extLst>
      <p:ext uri="{BB962C8B-B14F-4D97-AF65-F5344CB8AC3E}">
        <p14:creationId xmlns:p14="http://schemas.microsoft.com/office/powerpoint/2010/main" val="180388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web application in Docker - Demo</a:t>
            </a:r>
            <a:endParaRPr lang="en-US" dirty="0"/>
          </a:p>
        </p:txBody>
      </p:sp>
      <p:sp>
        <p:nvSpPr>
          <p:cNvPr id="3" name="Content Placeholder 2"/>
          <p:cNvSpPr>
            <a:spLocks noGrp="1"/>
          </p:cNvSpPr>
          <p:nvPr>
            <p:ph idx="1"/>
          </p:nvPr>
        </p:nvSpPr>
        <p:spPr>
          <a:xfrm>
            <a:off x="641351" y="1971676"/>
            <a:ext cx="10949516" cy="3600986"/>
          </a:xfrm>
        </p:spPr>
        <p:txBody>
          <a:bodyPr/>
          <a:lstStyle/>
          <a:p>
            <a:r>
              <a:rPr lang="en-US" dirty="0" smtClean="0"/>
              <a:t>Create project folder in Host machine for storing image artifacts</a:t>
            </a:r>
          </a:p>
          <a:p>
            <a:r>
              <a:rPr lang="en-US" dirty="0" smtClean="0"/>
              <a:t>Copy this into a </a:t>
            </a:r>
            <a:r>
              <a:rPr lang="en-US" dirty="0" err="1" smtClean="0"/>
              <a:t>Dockerfile</a:t>
            </a:r>
            <a:endParaRPr lang="en-US" dirty="0" smtClean="0"/>
          </a:p>
          <a:p>
            <a:pPr marL="0" lvl="1" indent="0">
              <a:buNone/>
            </a:pPr>
            <a:endParaRPr lang="en-US" dirty="0"/>
          </a:p>
          <a:p>
            <a:pPr marL="0" lvl="1" indent="0">
              <a:buNone/>
            </a:pPr>
            <a:r>
              <a:rPr lang="en-US" dirty="0" smtClean="0">
                <a:latin typeface="Consolas" panose="020B0609020204030204" pitchFamily="49" charset="0"/>
              </a:rPr>
              <a:t>FROM </a:t>
            </a:r>
            <a:r>
              <a:rPr lang="en-US" b="1" dirty="0" err="1" smtClean="0">
                <a:latin typeface="Consolas" panose="020B0609020204030204" pitchFamily="49" charset="0"/>
              </a:rPr>
              <a:t>microsoft</a:t>
            </a:r>
            <a:r>
              <a:rPr lang="en-US" b="1" dirty="0" smtClean="0">
                <a:latin typeface="Consolas" panose="020B0609020204030204" pitchFamily="49" charset="0"/>
              </a:rPr>
              <a:t>/</a:t>
            </a:r>
            <a:r>
              <a:rPr lang="en-US" b="1" dirty="0" err="1" smtClean="0">
                <a:latin typeface="Consolas" panose="020B0609020204030204" pitchFamily="49" charset="0"/>
              </a:rPr>
              <a:t>windowsservercore</a:t>
            </a:r>
            <a:endParaRPr lang="en-US" b="1" dirty="0" smtClean="0">
              <a:latin typeface="Consolas" panose="020B0609020204030204" pitchFamily="49" charset="0"/>
            </a:endParaRPr>
          </a:p>
          <a:p>
            <a:pPr marL="0" lvl="1" indent="0">
              <a:buNone/>
            </a:pPr>
            <a:r>
              <a:rPr lang="en-US" dirty="0" smtClean="0">
                <a:latin typeface="Consolas" panose="020B0609020204030204" pitchFamily="49" charset="0"/>
              </a:rPr>
              <a:t>RUN </a:t>
            </a:r>
            <a:r>
              <a:rPr lang="en-US" dirty="0" err="1" smtClean="0">
                <a:latin typeface="Consolas" panose="020B0609020204030204" pitchFamily="49" charset="0"/>
              </a:rPr>
              <a:t>powershell</a:t>
            </a:r>
            <a:r>
              <a:rPr lang="en-US" dirty="0" smtClean="0">
                <a:latin typeface="Consolas" panose="020B0609020204030204" pitchFamily="49" charset="0"/>
              </a:rPr>
              <a:t> –Command Add-</a:t>
            </a:r>
            <a:r>
              <a:rPr lang="en-US" dirty="0" err="1" smtClean="0">
                <a:latin typeface="Consolas" panose="020B0609020204030204" pitchFamily="49" charset="0"/>
              </a:rPr>
              <a:t>WindowsFeature</a:t>
            </a:r>
            <a:r>
              <a:rPr lang="en-US" dirty="0" smtClean="0">
                <a:latin typeface="Consolas" panose="020B0609020204030204" pitchFamily="49" charset="0"/>
              </a:rPr>
              <a:t> Web-Server</a:t>
            </a:r>
          </a:p>
          <a:p>
            <a:pPr marL="0" lvl="1" indent="0">
              <a:buNone/>
            </a:pPr>
            <a:r>
              <a:rPr lang="en-US" dirty="0" smtClean="0">
                <a:latin typeface="Consolas" panose="020B0609020204030204" pitchFamily="49" charset="0"/>
              </a:rPr>
              <a:t>COPY index.htm /</a:t>
            </a:r>
            <a:r>
              <a:rPr lang="en-US" dirty="0" err="1" smtClean="0">
                <a:latin typeface="Consolas" panose="020B0609020204030204" pitchFamily="49" charset="0"/>
              </a:rPr>
              <a:t>inetpub</a:t>
            </a:r>
            <a:r>
              <a:rPr lang="en-US" dirty="0" smtClean="0">
                <a:latin typeface="Consolas" panose="020B0609020204030204" pitchFamily="49" charset="0"/>
              </a:rPr>
              <a:t>/</a:t>
            </a:r>
            <a:r>
              <a:rPr lang="en-US" dirty="0" err="1" smtClean="0">
                <a:latin typeface="Consolas" panose="020B0609020204030204" pitchFamily="49" charset="0"/>
              </a:rPr>
              <a:t>wwwroot</a:t>
            </a:r>
            <a:endParaRPr lang="en-US" dirty="0" smtClean="0">
              <a:latin typeface="Consolas" panose="020B0609020204030204" pitchFamily="49" charset="0"/>
            </a:endParaRPr>
          </a:p>
          <a:p>
            <a:pPr marL="0" lvl="1" indent="0">
              <a:buNone/>
            </a:pPr>
            <a:r>
              <a:rPr lang="en-US" dirty="0" smtClean="0">
                <a:latin typeface="Consolas" panose="020B0609020204030204" pitchFamily="49" charset="0"/>
              </a:rPr>
              <a:t>EXPOSE 80</a:t>
            </a:r>
          </a:p>
          <a:p>
            <a:pPr marL="0" lvl="1" indent="0">
              <a:buNone/>
            </a:pPr>
            <a:r>
              <a:rPr lang="en-US" dirty="0" smtClean="0">
                <a:latin typeface="Consolas" panose="020B0609020204030204" pitchFamily="49" charset="0"/>
              </a:rPr>
              <a:t>CMD [“ping localhost -t”]</a:t>
            </a:r>
            <a:endParaRPr lang="en-US" dirty="0" smtClean="0">
              <a:latin typeface="Consolas" panose="020B0609020204030204" pitchFamily="49" charset="0"/>
            </a:endParaRPr>
          </a:p>
          <a:p>
            <a:pPr marL="0" indent="0">
              <a:buNone/>
            </a:pPr>
            <a:endParaRPr lang="en-US" dirty="0" smtClean="0"/>
          </a:p>
          <a:p>
            <a:r>
              <a:rPr lang="en-US" dirty="0" smtClean="0"/>
              <a:t>Create index.htm file in the project </a:t>
            </a:r>
            <a:r>
              <a:rPr lang="en-US" dirty="0" smtClean="0"/>
              <a:t>folder with some content</a:t>
            </a:r>
            <a:endParaRPr lang="en-US" dirty="0" smtClean="0"/>
          </a:p>
          <a:p>
            <a:r>
              <a:rPr lang="en-US" dirty="0" smtClean="0"/>
              <a:t>Navigate out of the folder and </a:t>
            </a:r>
            <a:r>
              <a:rPr lang="en-US" dirty="0" err="1" smtClean="0"/>
              <a:t>excute</a:t>
            </a:r>
            <a:r>
              <a:rPr lang="en-US" dirty="0"/>
              <a:t>:</a:t>
            </a:r>
            <a:endParaRPr lang="en-US" dirty="0" smtClean="0"/>
          </a:p>
          <a:p>
            <a:pPr marL="0" lvl="1" indent="0">
              <a:buNone/>
            </a:pPr>
            <a:endParaRPr lang="en-US" dirty="0" smtClean="0">
              <a:latin typeface="Consolas" panose="020B0609020204030204" pitchFamily="49" charset="0"/>
            </a:endParaRPr>
          </a:p>
          <a:p>
            <a:pPr marL="0" lvl="1" indent="0">
              <a:buNone/>
            </a:pPr>
            <a:r>
              <a:rPr lang="en-US" dirty="0" smtClean="0">
                <a:latin typeface="Consolas" panose="020B0609020204030204" pitchFamily="49" charset="0"/>
              </a:rPr>
              <a:t>Docker </a:t>
            </a:r>
            <a:r>
              <a:rPr lang="en-US" dirty="0">
                <a:latin typeface="Consolas" panose="020B0609020204030204" pitchFamily="49" charset="0"/>
              </a:rPr>
              <a:t>build –t &lt;</a:t>
            </a:r>
            <a:r>
              <a:rPr lang="en-US" dirty="0" err="1">
                <a:latin typeface="Consolas" panose="020B0609020204030204" pitchFamily="49" charset="0"/>
              </a:rPr>
              <a:t>projectname</a:t>
            </a:r>
            <a:r>
              <a:rPr lang="en-US" dirty="0">
                <a:latin typeface="Consolas" panose="020B0609020204030204" pitchFamily="49" charset="0"/>
              </a:rPr>
              <a:t>&gt; . </a:t>
            </a:r>
            <a:r>
              <a:rPr lang="en-US" i="1" dirty="0">
                <a:latin typeface="Consolas" panose="020B0609020204030204" pitchFamily="49" charset="0"/>
              </a:rPr>
              <a:t>(dot)</a:t>
            </a:r>
            <a:endParaRPr lang="en-US" i="1" dirty="0">
              <a:latin typeface="Consolas" panose="020B0609020204030204" pitchFamily="49" charset="0"/>
            </a:endParaRPr>
          </a:p>
        </p:txBody>
      </p:sp>
    </p:spTree>
    <p:extLst>
      <p:ext uri="{BB962C8B-B14F-4D97-AF65-F5344CB8AC3E}">
        <p14:creationId xmlns:p14="http://schemas.microsoft.com/office/powerpoint/2010/main" val="2032968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41351" y="1971676"/>
            <a:ext cx="10949516" cy="4431983"/>
          </a:xfrm>
        </p:spPr>
        <p:txBody>
          <a:bodyPr/>
          <a:lstStyle/>
          <a:p>
            <a:r>
              <a:rPr lang="en-US" dirty="0" smtClean="0"/>
              <a:t>Introduction to Containers</a:t>
            </a:r>
          </a:p>
          <a:p>
            <a:pPr lvl="2"/>
            <a:r>
              <a:rPr lang="en-US" dirty="0" smtClean="0"/>
              <a:t>What are containers?</a:t>
            </a:r>
          </a:p>
          <a:p>
            <a:pPr lvl="2"/>
            <a:r>
              <a:rPr lang="en-US" dirty="0" smtClean="0"/>
              <a:t>Containers and VMs</a:t>
            </a:r>
          </a:p>
          <a:p>
            <a:pPr lvl="2"/>
            <a:r>
              <a:rPr lang="en-US" dirty="0" smtClean="0"/>
              <a:t>Advantages</a:t>
            </a:r>
          </a:p>
          <a:p>
            <a:r>
              <a:rPr lang="en-US" dirty="0" smtClean="0"/>
              <a:t>Introduction to Docker</a:t>
            </a:r>
          </a:p>
          <a:p>
            <a:r>
              <a:rPr lang="en-US" dirty="0" smtClean="0"/>
              <a:t>Docker Engine</a:t>
            </a:r>
          </a:p>
          <a:p>
            <a:r>
              <a:rPr lang="en-US" dirty="0" smtClean="0"/>
              <a:t>Docker Architecture</a:t>
            </a:r>
          </a:p>
          <a:p>
            <a:r>
              <a:rPr lang="en-US" dirty="0" smtClean="0"/>
              <a:t>Docker Installation</a:t>
            </a:r>
          </a:p>
          <a:p>
            <a:r>
              <a:rPr lang="en-US" dirty="0" smtClean="0"/>
              <a:t>Docker commands</a:t>
            </a:r>
          </a:p>
          <a:p>
            <a:r>
              <a:rPr lang="en-US" dirty="0" smtClean="0"/>
              <a:t>Docker Images</a:t>
            </a:r>
          </a:p>
          <a:p>
            <a:r>
              <a:rPr lang="en-US" dirty="0" smtClean="0"/>
              <a:t>Docker for Azure</a:t>
            </a:r>
          </a:p>
          <a:p>
            <a:r>
              <a:rPr lang="en-US" dirty="0" smtClean="0"/>
              <a:t>Creating and running a Docker App</a:t>
            </a:r>
          </a:p>
          <a:p>
            <a:endParaRPr lang="en-US" dirty="0" smtClean="0"/>
          </a:p>
          <a:p>
            <a:endParaRPr lang="en-US" dirty="0" smtClean="0"/>
          </a:p>
          <a:p>
            <a:endParaRPr lang="en-US" dirty="0" smtClean="0"/>
          </a:p>
          <a:p>
            <a:pPr lvl="2"/>
            <a:endParaRPr lang="en-US" dirty="0"/>
          </a:p>
        </p:txBody>
      </p:sp>
    </p:spTree>
    <p:extLst>
      <p:ext uri="{BB962C8B-B14F-4D97-AF65-F5344CB8AC3E}">
        <p14:creationId xmlns:p14="http://schemas.microsoft.com/office/powerpoint/2010/main" val="1735441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web application in Docker </a:t>
            </a:r>
            <a:r>
              <a:rPr lang="en-US" dirty="0" smtClean="0"/>
              <a:t>– Demo 2</a:t>
            </a:r>
            <a:endParaRPr lang="en-US" dirty="0"/>
          </a:p>
        </p:txBody>
      </p:sp>
      <p:sp>
        <p:nvSpPr>
          <p:cNvPr id="3" name="Content Placeholder 2"/>
          <p:cNvSpPr>
            <a:spLocks noGrp="1"/>
          </p:cNvSpPr>
          <p:nvPr>
            <p:ph idx="1"/>
          </p:nvPr>
        </p:nvSpPr>
        <p:spPr>
          <a:xfrm>
            <a:off x="641351" y="1971676"/>
            <a:ext cx="10949516" cy="3600986"/>
          </a:xfrm>
        </p:spPr>
        <p:txBody>
          <a:bodyPr/>
          <a:lstStyle/>
          <a:p>
            <a:r>
              <a:rPr lang="en-US" dirty="0" smtClean="0"/>
              <a:t>Create project folder in Host machine for storing image artifacts</a:t>
            </a:r>
          </a:p>
          <a:p>
            <a:r>
              <a:rPr lang="en-US" dirty="0" smtClean="0"/>
              <a:t>Copy this into a </a:t>
            </a:r>
            <a:r>
              <a:rPr lang="en-US" dirty="0" err="1" smtClean="0"/>
              <a:t>Dockerfile</a:t>
            </a:r>
            <a:endParaRPr lang="en-US" dirty="0" smtClean="0"/>
          </a:p>
          <a:p>
            <a:pPr marL="0" lvl="1" indent="0">
              <a:buNone/>
            </a:pPr>
            <a:endParaRPr lang="en-US" dirty="0"/>
          </a:p>
          <a:p>
            <a:pPr marL="0" lvl="1" indent="0">
              <a:buNone/>
            </a:pPr>
            <a:r>
              <a:rPr lang="en-US" dirty="0" smtClean="0">
                <a:latin typeface="Consolas" panose="020B0609020204030204" pitchFamily="49" charset="0"/>
              </a:rPr>
              <a:t>FROM </a:t>
            </a:r>
            <a:r>
              <a:rPr lang="en-US" b="1" dirty="0" err="1" smtClean="0">
                <a:latin typeface="Consolas" panose="020B0609020204030204" pitchFamily="49" charset="0"/>
              </a:rPr>
              <a:t>microsoft</a:t>
            </a:r>
            <a:r>
              <a:rPr lang="en-US" b="1" dirty="0" smtClean="0">
                <a:latin typeface="Consolas" panose="020B0609020204030204" pitchFamily="49" charset="0"/>
              </a:rPr>
              <a:t>/</a:t>
            </a:r>
            <a:r>
              <a:rPr lang="en-US" b="1" dirty="0" err="1" smtClean="0">
                <a:latin typeface="Consolas" panose="020B0609020204030204" pitchFamily="49" charset="0"/>
              </a:rPr>
              <a:t>nanoserver</a:t>
            </a:r>
            <a:endParaRPr lang="en-US" b="1" dirty="0" smtClean="0">
              <a:latin typeface="Consolas" panose="020B0609020204030204" pitchFamily="49" charset="0"/>
            </a:endParaRPr>
          </a:p>
          <a:p>
            <a:pPr marL="0" lvl="1" indent="0">
              <a:buNone/>
            </a:pPr>
            <a:r>
              <a:rPr lang="en-US" dirty="0" smtClean="0">
                <a:latin typeface="Consolas" panose="020B0609020204030204" pitchFamily="49" charset="0"/>
              </a:rPr>
              <a:t>RUN </a:t>
            </a:r>
            <a:r>
              <a:rPr lang="en-US" dirty="0" err="1" smtClean="0">
                <a:latin typeface="Consolas" panose="020B0609020204030204" pitchFamily="49" charset="0"/>
              </a:rPr>
              <a:t>powershell</a:t>
            </a:r>
            <a:r>
              <a:rPr lang="en-US" dirty="0" smtClean="0">
                <a:latin typeface="Consolas" panose="020B0609020204030204" pitchFamily="49" charset="0"/>
              </a:rPr>
              <a:t> –Command Add-</a:t>
            </a:r>
            <a:r>
              <a:rPr lang="en-US" dirty="0" err="1" smtClean="0">
                <a:latin typeface="Consolas" panose="020B0609020204030204" pitchFamily="49" charset="0"/>
              </a:rPr>
              <a:t>WindowsFeature</a:t>
            </a:r>
            <a:r>
              <a:rPr lang="en-US" dirty="0" smtClean="0">
                <a:latin typeface="Consolas" panose="020B0609020204030204" pitchFamily="49" charset="0"/>
              </a:rPr>
              <a:t> Web-Server</a:t>
            </a:r>
          </a:p>
          <a:p>
            <a:pPr marL="0" lvl="1" indent="0">
              <a:buNone/>
            </a:pPr>
            <a:r>
              <a:rPr lang="en-US" dirty="0" smtClean="0">
                <a:latin typeface="Consolas" panose="020B0609020204030204" pitchFamily="49" charset="0"/>
              </a:rPr>
              <a:t>COPY index.htm /</a:t>
            </a:r>
            <a:r>
              <a:rPr lang="en-US" dirty="0" err="1" smtClean="0">
                <a:latin typeface="Consolas" panose="020B0609020204030204" pitchFamily="49" charset="0"/>
              </a:rPr>
              <a:t>inetpub</a:t>
            </a:r>
            <a:r>
              <a:rPr lang="en-US" dirty="0" smtClean="0">
                <a:latin typeface="Consolas" panose="020B0609020204030204" pitchFamily="49" charset="0"/>
              </a:rPr>
              <a:t>/</a:t>
            </a:r>
            <a:r>
              <a:rPr lang="en-US" dirty="0" err="1" smtClean="0">
                <a:latin typeface="Consolas" panose="020B0609020204030204" pitchFamily="49" charset="0"/>
              </a:rPr>
              <a:t>wwwroot</a:t>
            </a:r>
            <a:endParaRPr lang="en-US" dirty="0" smtClean="0">
              <a:latin typeface="Consolas" panose="020B0609020204030204" pitchFamily="49" charset="0"/>
            </a:endParaRPr>
          </a:p>
          <a:p>
            <a:pPr marL="0" lvl="1" indent="0">
              <a:buNone/>
            </a:pPr>
            <a:r>
              <a:rPr lang="en-US" dirty="0" smtClean="0">
                <a:latin typeface="Consolas" panose="020B0609020204030204" pitchFamily="49" charset="0"/>
              </a:rPr>
              <a:t>EXPOSE 80</a:t>
            </a:r>
          </a:p>
          <a:p>
            <a:pPr marL="0" lvl="1" indent="0">
              <a:buNone/>
            </a:pPr>
            <a:r>
              <a:rPr lang="en-US" dirty="0" smtClean="0">
                <a:latin typeface="Consolas" panose="020B0609020204030204" pitchFamily="49" charset="0"/>
              </a:rPr>
              <a:t>CMD [“ping localhost -t”]</a:t>
            </a:r>
            <a:endParaRPr lang="en-US" dirty="0" smtClean="0">
              <a:latin typeface="Consolas" panose="020B0609020204030204" pitchFamily="49" charset="0"/>
            </a:endParaRPr>
          </a:p>
          <a:p>
            <a:pPr marL="0" indent="0">
              <a:buNone/>
            </a:pPr>
            <a:endParaRPr lang="en-US" dirty="0" smtClean="0"/>
          </a:p>
          <a:p>
            <a:r>
              <a:rPr lang="en-US" dirty="0" smtClean="0"/>
              <a:t>Create index.htm file in the project </a:t>
            </a:r>
            <a:r>
              <a:rPr lang="en-US" dirty="0" smtClean="0"/>
              <a:t>folder with some content</a:t>
            </a:r>
            <a:endParaRPr lang="en-US" dirty="0" smtClean="0"/>
          </a:p>
          <a:p>
            <a:r>
              <a:rPr lang="en-US" dirty="0" smtClean="0"/>
              <a:t>Navigate out of the folder and </a:t>
            </a:r>
            <a:r>
              <a:rPr lang="en-US" dirty="0" err="1" smtClean="0"/>
              <a:t>excute</a:t>
            </a:r>
            <a:r>
              <a:rPr lang="en-US" dirty="0"/>
              <a:t>:</a:t>
            </a:r>
            <a:endParaRPr lang="en-US" dirty="0" smtClean="0"/>
          </a:p>
          <a:p>
            <a:pPr marL="0" lvl="1" indent="0">
              <a:buNone/>
            </a:pPr>
            <a:endParaRPr lang="en-US" dirty="0" smtClean="0">
              <a:latin typeface="Consolas" panose="020B0609020204030204" pitchFamily="49" charset="0"/>
            </a:endParaRPr>
          </a:p>
          <a:p>
            <a:pPr marL="0" lvl="1" indent="0">
              <a:buNone/>
            </a:pPr>
            <a:r>
              <a:rPr lang="en-US" dirty="0" smtClean="0">
                <a:latin typeface="Consolas" panose="020B0609020204030204" pitchFamily="49" charset="0"/>
              </a:rPr>
              <a:t>Docker </a:t>
            </a:r>
            <a:r>
              <a:rPr lang="en-US" dirty="0">
                <a:latin typeface="Consolas" panose="020B0609020204030204" pitchFamily="49" charset="0"/>
              </a:rPr>
              <a:t>build –t &lt;</a:t>
            </a:r>
            <a:r>
              <a:rPr lang="en-US" dirty="0" err="1">
                <a:latin typeface="Consolas" panose="020B0609020204030204" pitchFamily="49" charset="0"/>
              </a:rPr>
              <a:t>projectname</a:t>
            </a:r>
            <a:r>
              <a:rPr lang="en-US" dirty="0">
                <a:latin typeface="Consolas" panose="020B0609020204030204" pitchFamily="49" charset="0"/>
              </a:rPr>
              <a:t>&gt; . </a:t>
            </a:r>
            <a:r>
              <a:rPr lang="en-US" i="1" dirty="0">
                <a:latin typeface="Consolas" panose="020B0609020204030204" pitchFamily="49" charset="0"/>
              </a:rPr>
              <a:t>(dot)</a:t>
            </a:r>
            <a:endParaRPr lang="en-US" i="1" dirty="0">
              <a:latin typeface="Consolas" panose="020B0609020204030204" pitchFamily="49" charset="0"/>
            </a:endParaRPr>
          </a:p>
        </p:txBody>
      </p:sp>
    </p:spTree>
    <p:extLst>
      <p:ext uri="{BB962C8B-B14F-4D97-AF65-F5344CB8AC3E}">
        <p14:creationId xmlns:p14="http://schemas.microsoft.com/office/powerpoint/2010/main" val="2157290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web application in Docker </a:t>
            </a:r>
            <a:r>
              <a:rPr lang="en-US" dirty="0" smtClean="0"/>
              <a:t>– Demo 3</a:t>
            </a:r>
            <a:endParaRPr lang="en-US" dirty="0"/>
          </a:p>
        </p:txBody>
      </p:sp>
      <p:sp>
        <p:nvSpPr>
          <p:cNvPr id="3" name="Content Placeholder 2"/>
          <p:cNvSpPr>
            <a:spLocks noGrp="1"/>
          </p:cNvSpPr>
          <p:nvPr>
            <p:ph idx="1"/>
          </p:nvPr>
        </p:nvSpPr>
        <p:spPr>
          <a:xfrm>
            <a:off x="641351" y="1971676"/>
            <a:ext cx="10949516" cy="2769989"/>
          </a:xfrm>
        </p:spPr>
        <p:txBody>
          <a:bodyPr/>
          <a:lstStyle/>
          <a:p>
            <a:r>
              <a:rPr lang="en-US" dirty="0" smtClean="0"/>
              <a:t>In Visual Studio, create ASP.NET Core 1.1 Web API project</a:t>
            </a:r>
            <a:endParaRPr lang="en-US" dirty="0" smtClean="0"/>
          </a:p>
          <a:p>
            <a:r>
              <a:rPr lang="en-US" dirty="0" smtClean="0"/>
              <a:t>Copy this into a </a:t>
            </a:r>
            <a:r>
              <a:rPr lang="en-US" dirty="0" err="1" smtClean="0"/>
              <a:t>Dockerfile</a:t>
            </a:r>
            <a:endParaRPr lang="en-US" dirty="0" smtClean="0"/>
          </a:p>
          <a:p>
            <a:pPr marL="0" lvl="1" indent="0">
              <a:buNone/>
            </a:pPr>
            <a:endParaRPr lang="en-US" dirty="0"/>
          </a:p>
          <a:p>
            <a:pPr marL="0" lvl="1" indent="0">
              <a:buNone/>
            </a:pPr>
            <a:r>
              <a:rPr lang="en-US" dirty="0" smtClean="0">
                <a:latin typeface="Consolas" panose="020B0609020204030204" pitchFamily="49" charset="0"/>
              </a:rPr>
              <a:t>FROM </a:t>
            </a:r>
            <a:r>
              <a:rPr lang="en-US" b="1" dirty="0" err="1" smtClean="0">
                <a:latin typeface="Consolas" panose="020B0609020204030204" pitchFamily="49" charset="0"/>
              </a:rPr>
              <a:t>microsoft</a:t>
            </a:r>
            <a:r>
              <a:rPr lang="en-US" b="1" dirty="0" smtClean="0">
                <a:latin typeface="Consolas" panose="020B0609020204030204" pitchFamily="49" charset="0"/>
              </a:rPr>
              <a:t>/aspnetcore:1.1</a:t>
            </a:r>
          </a:p>
          <a:p>
            <a:pPr marL="0" lvl="1" indent="0">
              <a:buNone/>
            </a:pPr>
            <a:r>
              <a:rPr lang="en-US" b="1" dirty="0" smtClean="0">
                <a:latin typeface="Consolas" panose="020B0609020204030204" pitchFamily="49" charset="0"/>
              </a:rPr>
              <a:t>ARG source</a:t>
            </a:r>
            <a:endParaRPr lang="en-US" b="1" dirty="0" smtClean="0">
              <a:latin typeface="Consolas" panose="020B0609020204030204" pitchFamily="49" charset="0"/>
            </a:endParaRPr>
          </a:p>
          <a:p>
            <a:pPr marL="0" lvl="1" indent="0">
              <a:buNone/>
            </a:pPr>
            <a:r>
              <a:rPr lang="en-US" dirty="0" smtClean="0">
                <a:latin typeface="Consolas" panose="020B0609020204030204" pitchFamily="49" charset="0"/>
              </a:rPr>
              <a:t>WORKDIR /app</a:t>
            </a:r>
          </a:p>
          <a:p>
            <a:pPr marL="0" lvl="1" indent="0">
              <a:buNone/>
            </a:pPr>
            <a:r>
              <a:rPr lang="en-US" dirty="0" smtClean="0">
                <a:latin typeface="Consolas" panose="020B0609020204030204" pitchFamily="49" charset="0"/>
              </a:rPr>
              <a:t>COPY ${source:-</a:t>
            </a:r>
            <a:r>
              <a:rPr lang="en-US" dirty="0" err="1" smtClean="0">
                <a:latin typeface="Consolas" panose="020B0609020204030204" pitchFamily="49" charset="0"/>
              </a:rPr>
              <a:t>obj</a:t>
            </a:r>
            <a:r>
              <a:rPr lang="en-US" dirty="0" smtClean="0">
                <a:latin typeface="Consolas" panose="020B0609020204030204" pitchFamily="49" charset="0"/>
              </a:rPr>
              <a:t>/Docker/publish</a:t>
            </a:r>
            <a:r>
              <a:rPr lang="en-US" dirty="0" smtClean="0">
                <a:latin typeface="Consolas" panose="020B0609020204030204" pitchFamily="49" charset="0"/>
              </a:rPr>
              <a:t>}</a:t>
            </a:r>
          </a:p>
          <a:p>
            <a:pPr marL="0" lvl="1" indent="0">
              <a:buNone/>
            </a:pPr>
            <a:r>
              <a:rPr lang="en-US" dirty="0" smtClean="0">
                <a:latin typeface="Consolas" panose="020B0609020204030204" pitchFamily="49" charset="0"/>
              </a:rPr>
              <a:t>ENTRYPOINT[“</a:t>
            </a:r>
            <a:r>
              <a:rPr lang="en-US" dirty="0" err="1" smtClean="0">
                <a:latin typeface="Consolas" panose="020B0609020204030204" pitchFamily="49" charset="0"/>
              </a:rPr>
              <a:t>dotnet</a:t>
            </a:r>
            <a:r>
              <a:rPr lang="en-US" dirty="0" smtClean="0">
                <a:latin typeface="Consolas" panose="020B0609020204030204" pitchFamily="49" charset="0"/>
              </a:rPr>
              <a:t>”, “FirstDockerAPI.dll”]</a:t>
            </a:r>
          </a:p>
          <a:p>
            <a:pPr marL="0" indent="0">
              <a:buNone/>
            </a:pPr>
            <a:endParaRPr lang="en-US" dirty="0" smtClean="0"/>
          </a:p>
          <a:p>
            <a:r>
              <a:rPr lang="en-US" dirty="0" smtClean="0"/>
              <a:t>Build</a:t>
            </a:r>
            <a:endParaRPr lang="en-US" i="1" dirty="0">
              <a:latin typeface="Consolas" panose="020B0609020204030204" pitchFamily="49" charset="0"/>
            </a:endParaRPr>
          </a:p>
        </p:txBody>
      </p:sp>
    </p:spTree>
    <p:extLst>
      <p:ext uri="{BB962C8B-B14F-4D97-AF65-F5344CB8AC3E}">
        <p14:creationId xmlns:p14="http://schemas.microsoft.com/office/powerpoint/2010/main" val="3073204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851857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for Azure</a:t>
            </a:r>
            <a:endParaRPr lang="en-US" dirty="0"/>
          </a:p>
        </p:txBody>
      </p:sp>
      <p:sp>
        <p:nvSpPr>
          <p:cNvPr id="3" name="Content Placeholder 2"/>
          <p:cNvSpPr>
            <a:spLocks noGrp="1"/>
          </p:cNvSpPr>
          <p:nvPr>
            <p:ph idx="1"/>
          </p:nvPr>
        </p:nvSpPr>
        <p:spPr/>
        <p:txBody>
          <a:bodyPr/>
          <a:lstStyle/>
          <a:p>
            <a:pPr marL="0" indent="0">
              <a:buNone/>
            </a:pPr>
            <a:r>
              <a:rPr lang="en-US" b="1" dirty="0" smtClean="0"/>
              <a:t>Features</a:t>
            </a:r>
            <a:r>
              <a:rPr lang="en-US" dirty="0" smtClean="0"/>
              <a:t>:</a:t>
            </a:r>
          </a:p>
          <a:p>
            <a:r>
              <a:rPr lang="en-US" dirty="0" smtClean="0"/>
              <a:t>Native to Docker</a:t>
            </a:r>
          </a:p>
          <a:p>
            <a:r>
              <a:rPr lang="en-US" dirty="0" smtClean="0"/>
              <a:t>Skip the boilerplate and maintenance work</a:t>
            </a:r>
          </a:p>
          <a:p>
            <a:r>
              <a:rPr lang="en-US" dirty="0" smtClean="0"/>
              <a:t>Minimal, Docker-focused base</a:t>
            </a:r>
          </a:p>
          <a:p>
            <a:r>
              <a:rPr lang="en-US" dirty="0" smtClean="0"/>
              <a:t>Self-cleaning and self-healing</a:t>
            </a:r>
          </a:p>
          <a:p>
            <a:r>
              <a:rPr lang="en-US" dirty="0" smtClean="0"/>
              <a:t>Logging native to the platforms</a:t>
            </a:r>
          </a:p>
          <a:p>
            <a:r>
              <a:rPr lang="en-US" dirty="0" smtClean="0"/>
              <a:t>Next-generation Docker bug reporting tools</a:t>
            </a:r>
          </a:p>
        </p:txBody>
      </p:sp>
    </p:spTree>
    <p:extLst>
      <p:ext uri="{BB962C8B-B14F-4D97-AF65-F5344CB8AC3E}">
        <p14:creationId xmlns:p14="http://schemas.microsoft.com/office/powerpoint/2010/main" val="1755829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r>
              <a:rPr lang="en-US" baseline="0" dirty="0" smtClean="0"/>
              <a:t> &amp; pre-requisites</a:t>
            </a:r>
            <a:endParaRPr lang="en-US" dirty="0"/>
          </a:p>
        </p:txBody>
      </p:sp>
      <p:sp>
        <p:nvSpPr>
          <p:cNvPr id="3" name="Content Placeholder 2"/>
          <p:cNvSpPr>
            <a:spLocks noGrp="1"/>
          </p:cNvSpPr>
          <p:nvPr>
            <p:ph idx="1"/>
          </p:nvPr>
        </p:nvSpPr>
        <p:spPr/>
        <p:txBody>
          <a:bodyPr/>
          <a:lstStyle/>
          <a:p>
            <a:r>
              <a:rPr lang="en-US" dirty="0" smtClean="0"/>
              <a:t>Pre-requisites:</a:t>
            </a:r>
          </a:p>
          <a:p>
            <a:pPr lvl="2"/>
            <a:r>
              <a:rPr lang="en-US" dirty="0" smtClean="0"/>
              <a:t>Azure Subscription</a:t>
            </a:r>
            <a:r>
              <a:rPr lang="en-US" baseline="0" dirty="0" smtClean="0"/>
              <a:t> with Administrator privileges</a:t>
            </a:r>
          </a:p>
          <a:p>
            <a:pPr lvl="2"/>
            <a:r>
              <a:rPr lang="en-US" baseline="0" dirty="0" smtClean="0"/>
              <a:t>SSH key to use when accessing Docker installed on Azure</a:t>
            </a:r>
          </a:p>
          <a:p>
            <a:pPr lvl="0"/>
            <a:r>
              <a:rPr lang="en-US" dirty="0" smtClean="0"/>
              <a:t>Configuration:</a:t>
            </a:r>
          </a:p>
          <a:p>
            <a:pPr lvl="2"/>
            <a:r>
              <a:rPr lang="en-US" dirty="0" smtClean="0"/>
              <a:t>Docker</a:t>
            </a:r>
            <a:r>
              <a:rPr lang="en-US" baseline="0" dirty="0" smtClean="0"/>
              <a:t> for Azure is installed with Azure template that configures Docker in swarm mode, running on VMs backed by custom VHD</a:t>
            </a:r>
          </a:p>
          <a:p>
            <a:pPr lvl="2"/>
            <a:r>
              <a:rPr lang="en-US" baseline="0" dirty="0" smtClean="0"/>
              <a:t>Deploy on Azure using Portal or CLI</a:t>
            </a:r>
          </a:p>
          <a:p>
            <a:pPr lvl="0"/>
            <a:r>
              <a:rPr lang="en-US" baseline="0" dirty="0" smtClean="0"/>
              <a:t>Configuration options:</a:t>
            </a:r>
          </a:p>
          <a:p>
            <a:pPr lvl="2"/>
            <a:r>
              <a:rPr lang="en-US" dirty="0" smtClean="0"/>
              <a:t>Manager Count</a:t>
            </a:r>
          </a:p>
          <a:p>
            <a:pPr lvl="2"/>
            <a:r>
              <a:rPr lang="en-US" dirty="0" smtClean="0"/>
              <a:t>Manager VM</a:t>
            </a:r>
            <a:r>
              <a:rPr lang="en-US" baseline="0" dirty="0" smtClean="0"/>
              <a:t> size</a:t>
            </a:r>
          </a:p>
          <a:p>
            <a:pPr lvl="2"/>
            <a:r>
              <a:rPr lang="en-US" baseline="0" dirty="0" smtClean="0"/>
              <a:t>Worker VM size</a:t>
            </a:r>
          </a:p>
          <a:p>
            <a:pPr lvl="2"/>
            <a:r>
              <a:rPr lang="en-US" baseline="0" dirty="0" smtClean="0"/>
              <a:t>Worker count</a:t>
            </a:r>
          </a:p>
        </p:txBody>
      </p:sp>
    </p:spTree>
    <p:extLst>
      <p:ext uri="{BB962C8B-B14F-4D97-AF65-F5344CB8AC3E}">
        <p14:creationId xmlns:p14="http://schemas.microsoft.com/office/powerpoint/2010/main" val="529043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233612" y="442912"/>
            <a:ext cx="7724775" cy="5972175"/>
          </a:xfrm>
          <a:prstGeom prst="rect">
            <a:avLst/>
          </a:prstGeom>
        </p:spPr>
      </p:pic>
      <p:sp>
        <p:nvSpPr>
          <p:cNvPr id="5" name="Rectangle 4"/>
          <p:cNvSpPr/>
          <p:nvPr/>
        </p:nvSpPr>
        <p:spPr>
          <a:xfrm>
            <a:off x="4468761" y="943897"/>
            <a:ext cx="1194620" cy="42770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6038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57550" y="500062"/>
            <a:ext cx="5676900" cy="5857875"/>
          </a:xfrm>
          <a:prstGeom prst="rect">
            <a:avLst/>
          </a:prstGeom>
        </p:spPr>
      </p:pic>
    </p:spTree>
    <p:extLst>
      <p:ext uri="{BB962C8B-B14F-4D97-AF65-F5344CB8AC3E}">
        <p14:creationId xmlns:p14="http://schemas.microsoft.com/office/powerpoint/2010/main" val="1980567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commands</a:t>
            </a:r>
            <a:endParaRPr lang="en-US" dirty="0"/>
          </a:p>
        </p:txBody>
      </p:sp>
      <p:sp>
        <p:nvSpPr>
          <p:cNvPr id="3" name="Content Placeholder 2"/>
          <p:cNvSpPr>
            <a:spLocks noGrp="1"/>
          </p:cNvSpPr>
          <p:nvPr>
            <p:ph idx="1"/>
          </p:nvPr>
        </p:nvSpPr>
        <p:spPr>
          <a:xfrm>
            <a:off x="641351" y="1971676"/>
            <a:ext cx="10949516" cy="830997"/>
          </a:xfrm>
        </p:spPr>
        <p:txBody>
          <a:bodyPr/>
          <a:lstStyle/>
          <a:p>
            <a:r>
              <a:rPr lang="en-US" dirty="0" err="1" smtClean="0">
                <a:latin typeface="Consolas" panose="020B0609020204030204" pitchFamily="49" charset="0"/>
              </a:rPr>
              <a:t>docker</a:t>
            </a:r>
            <a:r>
              <a:rPr lang="en-US" dirty="0" smtClean="0">
                <a:latin typeface="Consolas" panose="020B0609020204030204" pitchFamily="49" charset="0"/>
              </a:rPr>
              <a:t> pull </a:t>
            </a:r>
            <a:r>
              <a:rPr lang="en-US" dirty="0" err="1" smtClean="0">
                <a:latin typeface="Consolas" panose="020B0609020204030204" pitchFamily="49" charset="0"/>
              </a:rPr>
              <a:t>microsoft</a:t>
            </a:r>
            <a:r>
              <a:rPr lang="en-US" dirty="0" smtClean="0">
                <a:latin typeface="Consolas" panose="020B0609020204030204" pitchFamily="49" charset="0"/>
              </a:rPr>
              <a:t>/aspnetcore-build:1.1.2-nanoserver</a:t>
            </a:r>
          </a:p>
        </p:txBody>
      </p:sp>
      <p:pic>
        <p:nvPicPr>
          <p:cNvPr id="4" name="Picture 3"/>
          <p:cNvPicPr>
            <a:picLocks noChangeAspect="1"/>
          </p:cNvPicPr>
          <p:nvPr/>
        </p:nvPicPr>
        <p:blipFill>
          <a:blip r:embed="rId2"/>
          <a:stretch>
            <a:fillRect/>
          </a:stretch>
        </p:blipFill>
        <p:spPr>
          <a:xfrm>
            <a:off x="1785937" y="2387174"/>
            <a:ext cx="8620125" cy="4191000"/>
          </a:xfrm>
          <a:prstGeom prst="rect">
            <a:avLst/>
          </a:prstGeom>
        </p:spPr>
      </p:pic>
    </p:spTree>
    <p:extLst>
      <p:ext uri="{BB962C8B-B14F-4D97-AF65-F5344CB8AC3E}">
        <p14:creationId xmlns:p14="http://schemas.microsoft.com/office/powerpoint/2010/main" val="176571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commands</a:t>
            </a:r>
            <a:endParaRPr lang="en-US" dirty="0"/>
          </a:p>
        </p:txBody>
      </p:sp>
      <p:sp>
        <p:nvSpPr>
          <p:cNvPr id="3" name="Content Placeholder 2"/>
          <p:cNvSpPr>
            <a:spLocks noGrp="1"/>
          </p:cNvSpPr>
          <p:nvPr>
            <p:ph idx="1"/>
          </p:nvPr>
        </p:nvSpPr>
        <p:spPr>
          <a:xfrm>
            <a:off x="641351" y="1971676"/>
            <a:ext cx="10949516" cy="3046988"/>
          </a:xfrm>
        </p:spPr>
        <p:txBody>
          <a:bodyPr/>
          <a:lstStyle/>
          <a:p>
            <a:r>
              <a:rPr lang="en-US" b="1" dirty="0" err="1" smtClean="0">
                <a:latin typeface="Consolas" panose="020B0609020204030204" pitchFamily="49" charset="0"/>
              </a:rPr>
              <a:t>docker</a:t>
            </a:r>
            <a:r>
              <a:rPr lang="en-US" b="1" dirty="0" smtClean="0">
                <a:latin typeface="Consolas" panose="020B0609020204030204" pitchFamily="49" charset="0"/>
              </a:rPr>
              <a:t> images</a:t>
            </a:r>
          </a:p>
          <a:p>
            <a:endParaRPr lang="en-US" dirty="0">
              <a:latin typeface="Consolas" panose="020B0609020204030204" pitchFamily="49" charset="0"/>
            </a:endParaRPr>
          </a:p>
          <a:p>
            <a:endParaRPr lang="en-US" dirty="0" smtClean="0">
              <a:latin typeface="Consolas" panose="020B0609020204030204" pitchFamily="49" charset="0"/>
            </a:endParaRPr>
          </a:p>
          <a:p>
            <a:endParaRPr lang="en-US" dirty="0">
              <a:latin typeface="Consolas" panose="020B0609020204030204" pitchFamily="49" charset="0"/>
            </a:endParaRPr>
          </a:p>
          <a:p>
            <a:endParaRPr lang="en-US" dirty="0" smtClean="0">
              <a:latin typeface="Consolas" panose="020B0609020204030204" pitchFamily="49" charset="0"/>
            </a:endParaRPr>
          </a:p>
          <a:p>
            <a:endParaRPr lang="en-US" dirty="0">
              <a:latin typeface="Consolas" panose="020B0609020204030204" pitchFamily="49" charset="0"/>
            </a:endParaRPr>
          </a:p>
          <a:p>
            <a:endParaRPr lang="en-US" dirty="0" smtClean="0">
              <a:latin typeface="Consolas" panose="020B0609020204030204" pitchFamily="49" charset="0"/>
            </a:endParaRPr>
          </a:p>
          <a:p>
            <a:r>
              <a:rPr lang="en-US" b="1" dirty="0" err="1" smtClean="0">
                <a:latin typeface="Consolas" panose="020B0609020204030204" pitchFamily="49" charset="0"/>
              </a:rPr>
              <a:t>docker</a:t>
            </a:r>
            <a:r>
              <a:rPr lang="en-US" b="1" dirty="0" smtClean="0">
                <a:latin typeface="Consolas" panose="020B0609020204030204" pitchFamily="49" charset="0"/>
              </a:rPr>
              <a:t> run –it -–name </a:t>
            </a:r>
            <a:r>
              <a:rPr lang="en-US" b="1" dirty="0" err="1" smtClean="0">
                <a:latin typeface="Consolas" panose="020B0609020204030204" pitchFamily="49" charset="0"/>
              </a:rPr>
              <a:t>firstapp</a:t>
            </a:r>
            <a:r>
              <a:rPr lang="en-US" b="1" dirty="0" smtClean="0">
                <a:latin typeface="Consolas" panose="020B0609020204030204" pitchFamily="49" charset="0"/>
              </a:rPr>
              <a:t> f31</a:t>
            </a:r>
          </a:p>
          <a:p>
            <a:endParaRPr lang="en-US" dirty="0">
              <a:latin typeface="Consolas" panose="020B0609020204030204" pitchFamily="49" charset="0"/>
            </a:endParaRPr>
          </a:p>
          <a:p>
            <a:r>
              <a:rPr lang="en-US" dirty="0" smtClean="0">
                <a:latin typeface="Consolas" panose="020B0609020204030204" pitchFamily="49" charset="0"/>
              </a:rPr>
              <a:t>In another CMD window, type to check if the </a:t>
            </a:r>
            <a:r>
              <a:rPr lang="en-US" dirty="0" err="1" smtClean="0">
                <a:latin typeface="Consolas" panose="020B0609020204030204" pitchFamily="49" charset="0"/>
              </a:rPr>
              <a:t>docker</a:t>
            </a:r>
            <a:r>
              <a:rPr lang="en-US" dirty="0" smtClean="0">
                <a:latin typeface="Consolas" panose="020B0609020204030204" pitchFamily="49" charset="0"/>
              </a:rPr>
              <a:t> image is running:</a:t>
            </a:r>
          </a:p>
          <a:p>
            <a:r>
              <a:rPr lang="en-US" b="1" dirty="0" err="1" smtClean="0">
                <a:latin typeface="Consolas" panose="020B0609020204030204" pitchFamily="49" charset="0"/>
              </a:rPr>
              <a:t>docker</a:t>
            </a:r>
            <a:r>
              <a:rPr lang="en-US" b="1" dirty="0" smtClean="0">
                <a:latin typeface="Consolas" panose="020B0609020204030204" pitchFamily="49" charset="0"/>
              </a:rPr>
              <a:t> </a:t>
            </a:r>
            <a:r>
              <a:rPr lang="en-US" b="1" dirty="0" err="1" smtClean="0">
                <a:latin typeface="Consolas" panose="020B0609020204030204" pitchFamily="49" charset="0"/>
              </a:rPr>
              <a:t>ps</a:t>
            </a:r>
            <a:endParaRPr lang="en-US" b="1" dirty="0" smtClean="0">
              <a:latin typeface="Consolas" panose="020B0609020204030204" pitchFamily="49" charset="0"/>
            </a:endParaRPr>
          </a:p>
        </p:txBody>
      </p:sp>
      <p:grpSp>
        <p:nvGrpSpPr>
          <p:cNvPr id="8" name="Group 7"/>
          <p:cNvGrpSpPr/>
          <p:nvPr/>
        </p:nvGrpSpPr>
        <p:grpSpPr>
          <a:xfrm>
            <a:off x="876300" y="2311656"/>
            <a:ext cx="10439400" cy="1699905"/>
            <a:chOff x="876300" y="2311656"/>
            <a:chExt cx="10439400" cy="1699905"/>
          </a:xfrm>
        </p:grpSpPr>
        <p:pic>
          <p:nvPicPr>
            <p:cNvPr id="4" name="Picture 3"/>
            <p:cNvPicPr>
              <a:picLocks noChangeAspect="1"/>
            </p:cNvPicPr>
            <p:nvPr/>
          </p:nvPicPr>
          <p:blipFill>
            <a:blip r:embed="rId2"/>
            <a:stretch>
              <a:fillRect/>
            </a:stretch>
          </p:blipFill>
          <p:spPr>
            <a:xfrm>
              <a:off x="876300" y="2311656"/>
              <a:ext cx="10439400" cy="1438275"/>
            </a:xfrm>
            <a:prstGeom prst="rect">
              <a:avLst/>
            </a:prstGeom>
          </p:spPr>
        </p:pic>
        <p:sp>
          <p:nvSpPr>
            <p:cNvPr id="5" name="Rectangle 4"/>
            <p:cNvSpPr/>
            <p:nvPr/>
          </p:nvSpPr>
          <p:spPr>
            <a:xfrm>
              <a:off x="5914103" y="3318387"/>
              <a:ext cx="1637071" cy="431544"/>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7" name="Straight Arrow Connector 6"/>
            <p:cNvCxnSpPr>
              <a:stCxn id="4" idx="2"/>
            </p:cNvCxnSpPr>
            <p:nvPr/>
          </p:nvCxnSpPr>
          <p:spPr>
            <a:xfrm flipH="1">
              <a:off x="5250426" y="3749931"/>
              <a:ext cx="845574" cy="261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955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first</a:t>
            </a:r>
            <a:r>
              <a:rPr lang="en-US" baseline="0" dirty="0" smtClean="0"/>
              <a:t> </a:t>
            </a:r>
            <a:r>
              <a:rPr lang="en-US" baseline="0" dirty="0" err="1" smtClean="0"/>
              <a:t>docker</a:t>
            </a:r>
            <a:r>
              <a:rPr lang="en-US" baseline="0" dirty="0" smtClean="0"/>
              <a:t> app</a:t>
            </a:r>
            <a:endParaRPr lang="en-US" dirty="0"/>
          </a:p>
        </p:txBody>
      </p:sp>
      <p:sp>
        <p:nvSpPr>
          <p:cNvPr id="3" name="Content Placeholder 2"/>
          <p:cNvSpPr>
            <a:spLocks noGrp="1"/>
          </p:cNvSpPr>
          <p:nvPr>
            <p:ph idx="1"/>
          </p:nvPr>
        </p:nvSpPr>
        <p:spPr>
          <a:xfrm>
            <a:off x="641351" y="1971676"/>
            <a:ext cx="10949516" cy="1384995"/>
          </a:xfrm>
        </p:spPr>
        <p:txBody>
          <a:bodyPr/>
          <a:lstStyle/>
          <a:p>
            <a:r>
              <a:rPr lang="en-US" b="1" dirty="0" err="1" smtClean="0">
                <a:latin typeface="Consolas" panose="020B0609020204030204" pitchFamily="49" charset="0"/>
              </a:rPr>
              <a:t>mkdir</a:t>
            </a:r>
            <a:r>
              <a:rPr lang="en-US" b="1" dirty="0" smtClean="0">
                <a:latin typeface="Consolas" panose="020B0609020204030204" pitchFamily="49" charset="0"/>
              </a:rPr>
              <a:t> </a:t>
            </a:r>
            <a:r>
              <a:rPr lang="en-US" b="1" dirty="0" err="1" smtClean="0">
                <a:latin typeface="Consolas" panose="020B0609020204030204" pitchFamily="49" charset="0"/>
              </a:rPr>
              <a:t>firstapp</a:t>
            </a:r>
            <a:endParaRPr lang="en-US" b="1" dirty="0" smtClean="0">
              <a:latin typeface="Consolas" panose="020B0609020204030204" pitchFamily="49" charset="0"/>
            </a:endParaRPr>
          </a:p>
          <a:p>
            <a:r>
              <a:rPr lang="en-US" b="1" dirty="0" smtClean="0">
                <a:latin typeface="Consolas" panose="020B0609020204030204" pitchFamily="49" charset="0"/>
              </a:rPr>
              <a:t>cd </a:t>
            </a:r>
            <a:r>
              <a:rPr lang="en-US" b="1" dirty="0" err="1" smtClean="0">
                <a:latin typeface="Consolas" panose="020B0609020204030204" pitchFamily="49" charset="0"/>
              </a:rPr>
              <a:t>firstapp</a:t>
            </a:r>
            <a:endParaRPr lang="en-US" b="1" dirty="0" smtClean="0">
              <a:latin typeface="Consolas" panose="020B0609020204030204" pitchFamily="49" charset="0"/>
            </a:endParaRPr>
          </a:p>
          <a:p>
            <a:r>
              <a:rPr lang="en-US" b="1" dirty="0" err="1" smtClean="0">
                <a:latin typeface="Consolas" panose="020B0609020204030204" pitchFamily="49" charset="0"/>
              </a:rPr>
              <a:t>dotnet</a:t>
            </a:r>
            <a:r>
              <a:rPr lang="en-US" b="1" dirty="0" smtClean="0">
                <a:latin typeface="Consolas" panose="020B0609020204030204" pitchFamily="49" charset="0"/>
              </a:rPr>
              <a:t> new console</a:t>
            </a:r>
          </a:p>
          <a:p>
            <a:r>
              <a:rPr lang="en-US" b="1" dirty="0" smtClean="0">
                <a:latin typeface="Consolas" panose="020B0609020204030204" pitchFamily="49" charset="0"/>
              </a:rPr>
              <a:t>type </a:t>
            </a:r>
            <a:r>
              <a:rPr lang="en-US" b="1" dirty="0" err="1" smtClean="0">
                <a:latin typeface="Consolas" panose="020B0609020204030204" pitchFamily="49" charset="0"/>
              </a:rPr>
              <a:t>program.cs</a:t>
            </a:r>
            <a:endParaRPr lang="en-US" b="1" dirty="0" smtClean="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732867" y="1428136"/>
            <a:ext cx="6858000" cy="4267200"/>
          </a:xfrm>
          <a:prstGeom prst="rect">
            <a:avLst/>
          </a:prstGeom>
        </p:spPr>
      </p:pic>
    </p:spTree>
    <p:extLst>
      <p:ext uri="{BB962C8B-B14F-4D97-AF65-F5344CB8AC3E}">
        <p14:creationId xmlns:p14="http://schemas.microsoft.com/office/powerpoint/2010/main" val="1528975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containers?</a:t>
            </a:r>
            <a:endParaRPr lang="en-US" dirty="0"/>
          </a:p>
        </p:txBody>
      </p:sp>
      <p:sp>
        <p:nvSpPr>
          <p:cNvPr id="3" name="Content Placeholder 2"/>
          <p:cNvSpPr>
            <a:spLocks noGrp="1"/>
          </p:cNvSpPr>
          <p:nvPr>
            <p:ph idx="1"/>
          </p:nvPr>
        </p:nvSpPr>
        <p:spPr/>
        <p:txBody>
          <a:bodyPr>
            <a:normAutofit/>
          </a:bodyPr>
          <a:lstStyle/>
          <a:p>
            <a:r>
              <a:rPr lang="en-US" dirty="0" smtClean="0"/>
              <a:t>A standardized unit of software</a:t>
            </a:r>
          </a:p>
        </p:txBody>
      </p:sp>
      <p:pic>
        <p:nvPicPr>
          <p:cNvPr id="1026" name="Picture 2" descr="infographic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7731" t="7922" r="8510" b="36738"/>
          <a:stretch/>
        </p:blipFill>
        <p:spPr bwMode="auto">
          <a:xfrm>
            <a:off x="1997529" y="2183719"/>
            <a:ext cx="8196942" cy="430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49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first </a:t>
            </a:r>
            <a:r>
              <a:rPr lang="en-US" dirty="0" err="1" smtClean="0"/>
              <a:t>docker</a:t>
            </a:r>
            <a:r>
              <a:rPr lang="en-US" dirty="0" smtClean="0"/>
              <a:t> app</a:t>
            </a:r>
            <a:endParaRPr lang="en-US" dirty="0"/>
          </a:p>
        </p:txBody>
      </p:sp>
      <p:sp>
        <p:nvSpPr>
          <p:cNvPr id="3" name="Content Placeholder 2"/>
          <p:cNvSpPr>
            <a:spLocks noGrp="1"/>
          </p:cNvSpPr>
          <p:nvPr>
            <p:ph idx="1"/>
          </p:nvPr>
        </p:nvSpPr>
        <p:spPr>
          <a:xfrm>
            <a:off x="641351" y="1971676"/>
            <a:ext cx="3412473" cy="3046988"/>
          </a:xfrm>
        </p:spPr>
        <p:txBody>
          <a:bodyPr/>
          <a:lstStyle/>
          <a:p>
            <a:r>
              <a:rPr lang="en-US" b="1" dirty="0" err="1" smtClean="0">
                <a:latin typeface="Consolas" panose="020B0609020204030204" pitchFamily="49" charset="0"/>
              </a:rPr>
              <a:t>dotnet</a:t>
            </a:r>
            <a:r>
              <a:rPr lang="en-US" b="1" dirty="0" smtClean="0">
                <a:latin typeface="Consolas" panose="020B0609020204030204" pitchFamily="49" charset="0"/>
              </a:rPr>
              <a:t> restore</a:t>
            </a:r>
          </a:p>
          <a:p>
            <a:r>
              <a:rPr lang="en-US" b="1" dirty="0" err="1" smtClean="0">
                <a:latin typeface="Consolas" panose="020B0609020204030204" pitchFamily="49" charset="0"/>
              </a:rPr>
              <a:t>dotnet</a:t>
            </a:r>
            <a:r>
              <a:rPr lang="en-US" b="1" dirty="0" smtClean="0">
                <a:latin typeface="Consolas" panose="020B0609020204030204" pitchFamily="49" charset="0"/>
              </a:rPr>
              <a:t> build</a:t>
            </a:r>
          </a:p>
          <a:p>
            <a:r>
              <a:rPr lang="en-US" b="1" dirty="0" err="1" smtClean="0">
                <a:latin typeface="Consolas" panose="020B0609020204030204" pitchFamily="49" charset="0"/>
              </a:rPr>
              <a:t>dotnet</a:t>
            </a:r>
            <a:r>
              <a:rPr lang="en-US" b="1" dirty="0" smtClean="0">
                <a:latin typeface="Consolas" panose="020B0609020204030204" pitchFamily="49" charset="0"/>
              </a:rPr>
              <a:t> run</a:t>
            </a:r>
          </a:p>
          <a:p>
            <a:endParaRPr lang="en-US" b="1" dirty="0">
              <a:latin typeface="Consolas" panose="020B0609020204030204" pitchFamily="49" charset="0"/>
            </a:endParaRPr>
          </a:p>
          <a:p>
            <a:pPr marL="0" indent="0">
              <a:buNone/>
            </a:pPr>
            <a:r>
              <a:rPr lang="en-US" dirty="0" smtClean="0">
                <a:latin typeface="Consolas" panose="020B0609020204030204" pitchFamily="49" charset="0"/>
              </a:rPr>
              <a:t>Optional:</a:t>
            </a:r>
          </a:p>
          <a:p>
            <a:r>
              <a:rPr lang="en-US" b="1" dirty="0" smtClean="0">
                <a:latin typeface="Consolas" panose="020B0609020204030204" pitchFamily="49" charset="0"/>
              </a:rPr>
              <a:t>echo </a:t>
            </a:r>
            <a:r>
              <a:rPr lang="en-US" b="1" dirty="0" err="1" smtClean="0">
                <a:latin typeface="Consolas" panose="020B0609020204030204" pitchFamily="49" charset="0"/>
              </a:rPr>
              <a:t>dotnet</a:t>
            </a:r>
            <a:r>
              <a:rPr lang="en-US" b="1" dirty="0" smtClean="0">
                <a:latin typeface="Consolas" panose="020B0609020204030204" pitchFamily="49" charset="0"/>
              </a:rPr>
              <a:t> run –p c:\firstapp\firstapp.csproj &gt; hello.cmd</a:t>
            </a:r>
          </a:p>
          <a:p>
            <a:endParaRPr lang="en-US" b="1" dirty="0" smtClean="0">
              <a:latin typeface="Consolas" panose="020B0609020204030204" pitchFamily="49" charset="0"/>
            </a:endParaRPr>
          </a:p>
          <a:p>
            <a:r>
              <a:rPr lang="en-US" b="1" dirty="0" smtClean="0">
                <a:latin typeface="Consolas" panose="020B0609020204030204" pitchFamily="49" charset="0"/>
              </a:rPr>
              <a:t>hello.cmd</a:t>
            </a:r>
          </a:p>
          <a:p>
            <a:endParaRPr lang="en-US" b="1" dirty="0" smtClean="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053824" y="1370986"/>
            <a:ext cx="7905750" cy="4381500"/>
          </a:xfrm>
          <a:prstGeom prst="rect">
            <a:avLst/>
          </a:prstGeom>
        </p:spPr>
      </p:pic>
    </p:spTree>
    <p:extLst>
      <p:ext uri="{BB962C8B-B14F-4D97-AF65-F5344CB8AC3E}">
        <p14:creationId xmlns:p14="http://schemas.microsoft.com/office/powerpoint/2010/main" val="3668870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a:t>
            </a:r>
            <a:r>
              <a:rPr lang="en-US" baseline="0" dirty="0" smtClean="0"/>
              <a:t> an image</a:t>
            </a:r>
            <a:endParaRPr lang="en-US" dirty="0"/>
          </a:p>
        </p:txBody>
      </p:sp>
      <p:sp>
        <p:nvSpPr>
          <p:cNvPr id="3" name="Content Placeholder 2"/>
          <p:cNvSpPr>
            <a:spLocks noGrp="1"/>
          </p:cNvSpPr>
          <p:nvPr>
            <p:ph idx="1"/>
          </p:nvPr>
        </p:nvSpPr>
        <p:spPr>
          <a:xfrm>
            <a:off x="641351" y="1971676"/>
            <a:ext cx="4601086" cy="830997"/>
          </a:xfrm>
        </p:spPr>
        <p:txBody>
          <a:bodyPr/>
          <a:lstStyle/>
          <a:p>
            <a:r>
              <a:rPr lang="en-US" b="1" dirty="0" err="1" smtClean="0">
                <a:latin typeface="Consolas" panose="020B0609020204030204" pitchFamily="49" charset="0"/>
              </a:rPr>
              <a:t>docker</a:t>
            </a:r>
            <a:r>
              <a:rPr lang="en-US" b="1" dirty="0" smtClean="0">
                <a:latin typeface="Consolas" panose="020B0609020204030204" pitchFamily="49" charset="0"/>
              </a:rPr>
              <a:t> commit xx</a:t>
            </a:r>
            <a:r>
              <a:rPr lang="en-US" b="1" baseline="0" dirty="0" smtClean="0">
                <a:latin typeface="Consolas" panose="020B0609020204030204" pitchFamily="49" charset="0"/>
              </a:rPr>
              <a:t> </a:t>
            </a:r>
            <a:r>
              <a:rPr lang="en-US" b="1" baseline="0" dirty="0" err="1" smtClean="0">
                <a:latin typeface="Consolas" panose="020B0609020204030204" pitchFamily="49" charset="0"/>
              </a:rPr>
              <a:t>demo:firstapp</a:t>
            </a:r>
            <a:endParaRPr lang="en-US" b="1" baseline="0" dirty="0" smtClean="0">
              <a:latin typeface="Consolas" panose="020B0609020204030204" pitchFamily="49" charset="0"/>
            </a:endParaRPr>
          </a:p>
          <a:p>
            <a:r>
              <a:rPr lang="en-US" b="1" dirty="0" err="1" smtClean="0">
                <a:latin typeface="Consolas" panose="020B0609020204030204" pitchFamily="49" charset="0"/>
              </a:rPr>
              <a:t>docker</a:t>
            </a:r>
            <a:r>
              <a:rPr lang="en-US" b="1" dirty="0" smtClean="0">
                <a:latin typeface="Consolas" panose="020B0609020204030204" pitchFamily="49" charset="0"/>
              </a:rPr>
              <a:t> images</a:t>
            </a:r>
            <a:endParaRPr lang="en-US" b="1" baseline="0" dirty="0" smtClean="0">
              <a:latin typeface="Consolas" panose="020B0609020204030204" pitchFamily="49" charset="0"/>
            </a:endParaRPr>
          </a:p>
          <a:p>
            <a:endParaRPr lang="en-US" dirty="0">
              <a:latin typeface="Consolas" panose="020B0609020204030204" pitchFamily="49" charset="0"/>
            </a:endParaRPr>
          </a:p>
        </p:txBody>
      </p:sp>
      <p:pic>
        <p:nvPicPr>
          <p:cNvPr id="4" name="Picture 3"/>
          <p:cNvPicPr>
            <a:picLocks noChangeAspect="1"/>
          </p:cNvPicPr>
          <p:nvPr/>
        </p:nvPicPr>
        <p:blipFill rotWithShape="1">
          <a:blip r:embed="rId2"/>
          <a:srcRect r="33563"/>
          <a:stretch/>
        </p:blipFill>
        <p:spPr>
          <a:xfrm>
            <a:off x="5242437" y="1454151"/>
            <a:ext cx="6821744" cy="3990975"/>
          </a:xfrm>
          <a:prstGeom prst="rect">
            <a:avLst/>
          </a:prstGeom>
        </p:spPr>
      </p:pic>
      <p:sp>
        <p:nvSpPr>
          <p:cNvPr id="5" name="Rectangle 4"/>
          <p:cNvSpPr/>
          <p:nvPr/>
        </p:nvSpPr>
        <p:spPr>
          <a:xfrm>
            <a:off x="5014452" y="4173794"/>
            <a:ext cx="4454013" cy="309716"/>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014452" y="3097161"/>
            <a:ext cx="5412658" cy="33183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014452" y="1454151"/>
            <a:ext cx="3569109" cy="345152"/>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56551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Demo-5</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10161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sz="quarter" idx="14"/>
          </p:nvPr>
        </p:nvSpPr>
        <p:spPr/>
        <p:txBody>
          <a:bodyPr/>
          <a:lstStyle/>
          <a:p>
            <a:r>
              <a:rPr lang="en-US" dirty="0" smtClean="0"/>
              <a:t>Technical Learning Services</a:t>
            </a:r>
            <a:endParaRPr lang="en-US" dirty="0"/>
          </a:p>
        </p:txBody>
      </p:sp>
    </p:spTree>
    <p:extLst>
      <p:ext uri="{BB962C8B-B14F-4D97-AF65-F5344CB8AC3E}">
        <p14:creationId xmlns:p14="http://schemas.microsoft.com/office/powerpoint/2010/main" val="3498861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A container image is a lightweight, stand-alone, executable package of a piece of software that includes everything needed to run it: code, runtime, system tools, system libraries, settings.</a:t>
            </a:r>
          </a:p>
          <a:p>
            <a:r>
              <a:rPr lang="en-US" dirty="0" smtClean="0"/>
              <a:t>Available for both Linux &amp; Windows-based apps</a:t>
            </a:r>
          </a:p>
          <a:p>
            <a:r>
              <a:rPr lang="en-US" dirty="0" smtClean="0"/>
              <a:t>Containers isolate software from its surroundings, for example differences between development and staging environments and help reduce conflicts between teams running different software on the same infrastructure.</a:t>
            </a:r>
          </a:p>
          <a:p>
            <a:r>
              <a:rPr lang="en-US" dirty="0" smtClean="0"/>
              <a:t>Container</a:t>
            </a:r>
            <a:r>
              <a:rPr lang="en-US" baseline="0" dirty="0" smtClean="0"/>
              <a:t> becomes the unit for distributing and testing your application.</a:t>
            </a:r>
            <a:endParaRPr lang="en-US" dirty="0"/>
          </a:p>
        </p:txBody>
      </p:sp>
    </p:spTree>
    <p:extLst>
      <p:ext uri="{BB962C8B-B14F-4D97-AF65-F5344CB8AC3E}">
        <p14:creationId xmlns:p14="http://schemas.microsoft.com/office/powerpoint/2010/main" val="377027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vs. VMs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3484722"/>
              </p:ext>
            </p:extLst>
          </p:nvPr>
        </p:nvGraphicFramePr>
        <p:xfrm>
          <a:off x="621506" y="1676707"/>
          <a:ext cx="10948988" cy="4461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129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r>
              <a:rPr lang="en-US" baseline="0" dirty="0" smtClean="0"/>
              <a:t> vs. VMs</a:t>
            </a:r>
            <a:endParaRPr lang="en-US" dirty="0"/>
          </a:p>
        </p:txBody>
      </p:sp>
      <p:pic>
        <p:nvPicPr>
          <p:cNvPr id="2050" name="Picture 2" descr="docker-vm-container.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64174" y="1203326"/>
            <a:ext cx="9270004" cy="522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66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and VMs together</a:t>
            </a:r>
            <a:endParaRPr lang="en-US" dirty="0"/>
          </a:p>
        </p:txBody>
      </p:sp>
      <p:pic>
        <p:nvPicPr>
          <p:cNvPr id="3074" name="Picture 2" descr="infographic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440" y="1689970"/>
            <a:ext cx="9865472" cy="475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641351" y="1971676"/>
            <a:ext cx="10949516" cy="4135210"/>
          </a:xfrm>
        </p:spPr>
        <p:txBody>
          <a:bodyPr/>
          <a:lstStyle/>
          <a:p>
            <a:r>
              <a:rPr lang="en-US" dirty="0" smtClean="0"/>
              <a:t>More applications can run on the same hardware than other technologies</a:t>
            </a:r>
          </a:p>
          <a:p>
            <a:r>
              <a:rPr lang="en-US" dirty="0" smtClean="0"/>
              <a:t>Easy for developers to quickly create ready-to-run containerized apps</a:t>
            </a:r>
          </a:p>
          <a:p>
            <a:r>
              <a:rPr lang="en-US" dirty="0" smtClean="0"/>
              <a:t>Makes managing and deploying applications much easier</a:t>
            </a:r>
          </a:p>
          <a:p>
            <a:r>
              <a:rPr lang="en-US" dirty="0" smtClean="0"/>
              <a:t>Responsive deployment and scaling</a:t>
            </a:r>
            <a:endParaRPr lang="en-US" dirty="0"/>
          </a:p>
        </p:txBody>
      </p:sp>
    </p:spTree>
    <p:extLst>
      <p:ext uri="{BB962C8B-B14F-4D97-AF65-F5344CB8AC3E}">
        <p14:creationId xmlns:p14="http://schemas.microsoft.com/office/powerpoint/2010/main" val="106606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641351" y="1971676"/>
            <a:ext cx="10949516" cy="276999"/>
          </a:xfrm>
        </p:spPr>
        <p:txBody>
          <a:bodyPr/>
          <a:lstStyle/>
          <a:p>
            <a:r>
              <a:rPr lang="en-US" dirty="0" smtClean="0"/>
              <a:t>Docker is a an open platform</a:t>
            </a:r>
            <a:r>
              <a:rPr lang="en-US" baseline="0" dirty="0" smtClean="0"/>
              <a:t> that provides the tooling and environment to package and run an application in a container.</a:t>
            </a:r>
          </a:p>
        </p:txBody>
      </p:sp>
      <p:pic>
        <p:nvPicPr>
          <p:cNvPr id="4" name="Picture 3"/>
          <p:cNvPicPr>
            <a:picLocks noChangeAspect="1"/>
          </p:cNvPicPr>
          <p:nvPr/>
        </p:nvPicPr>
        <p:blipFill>
          <a:blip r:embed="rId2"/>
          <a:stretch>
            <a:fillRect/>
          </a:stretch>
        </p:blipFill>
        <p:spPr>
          <a:xfrm>
            <a:off x="3333750" y="3017025"/>
            <a:ext cx="5524500" cy="3086100"/>
          </a:xfrm>
          <a:prstGeom prst="rect">
            <a:avLst/>
          </a:prstGeom>
        </p:spPr>
      </p:pic>
    </p:spTree>
    <p:extLst>
      <p:ext uri="{BB962C8B-B14F-4D97-AF65-F5344CB8AC3E}">
        <p14:creationId xmlns:p14="http://schemas.microsoft.com/office/powerpoint/2010/main" val="265260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LS2017">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LS2017" id="{20941C44-CC41-49FA-9D4E-B9DA15E52E25}" vid="{E97E2B57-1E5B-489B-A5FC-001DA0728BB1}"/>
    </a:ext>
  </a:extLst>
</a:theme>
</file>

<file path=ppt/theme/theme2.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TLS2016">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LS2016" id="{AA78F1D3-D587-4B64-8EBC-DB12AD170E9E}" vid="{56D1DAC6-C84D-49AC-A58A-0AE91C4DC944}"/>
    </a:ext>
  </a:extLst>
</a:theme>
</file>

<file path=ppt/theme/theme4.xml><?xml version="1.0" encoding="utf-8"?>
<a:theme xmlns:a="http://schemas.openxmlformats.org/drawingml/2006/main" name="1_TLS2016">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LS2016" id="{AA78F1D3-D587-4B64-8EBC-DB12AD170E9E}" vid="{56D1DAC6-C84D-49AC-A58A-0AE91C4DC94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TLS2017</Template>
  <TotalTime>665</TotalTime>
  <Words>962</Words>
  <Application>Microsoft Office PowerPoint</Application>
  <PresentationFormat>Widescreen</PresentationFormat>
  <Paragraphs>183</Paragraphs>
  <Slides>33</Slides>
  <Notes>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Arial</vt:lpstr>
      <vt:lpstr>Calibri</vt:lpstr>
      <vt:lpstr>Consolas</vt:lpstr>
      <vt:lpstr>Wingdings</vt:lpstr>
      <vt:lpstr>TLS2017</vt:lpstr>
      <vt:lpstr>B2B Template (Arial)</vt:lpstr>
      <vt:lpstr>TLS2016</vt:lpstr>
      <vt:lpstr>1_TLS2016</vt:lpstr>
      <vt:lpstr>Azure Containers</vt:lpstr>
      <vt:lpstr>Agenda</vt:lpstr>
      <vt:lpstr>What are containers?</vt:lpstr>
      <vt:lpstr>Containers</vt:lpstr>
      <vt:lpstr>Containers vs. VMs</vt:lpstr>
      <vt:lpstr>Containers vs. VMs</vt:lpstr>
      <vt:lpstr>Containers and VMs together</vt:lpstr>
      <vt:lpstr>Advantages</vt:lpstr>
      <vt:lpstr>Docker</vt:lpstr>
      <vt:lpstr>Docker Engine</vt:lpstr>
      <vt:lpstr>Docker Architecture</vt:lpstr>
      <vt:lpstr>Installation</vt:lpstr>
      <vt:lpstr>Docker commands</vt:lpstr>
      <vt:lpstr>PowerPoint Presentation</vt:lpstr>
      <vt:lpstr>PowerPoint Presentation</vt:lpstr>
      <vt:lpstr>PowerPoint Presentation</vt:lpstr>
      <vt:lpstr>Nano Server and Windows Server Core</vt:lpstr>
      <vt:lpstr>Docker commands</vt:lpstr>
      <vt:lpstr>Running a web application in Docker - Demo</vt:lpstr>
      <vt:lpstr>Running a web application in Docker – Demo 2</vt:lpstr>
      <vt:lpstr>Running a web application in Docker – Demo 3</vt:lpstr>
      <vt:lpstr>Demo</vt:lpstr>
      <vt:lpstr>Docker for Azure</vt:lpstr>
      <vt:lpstr>Setup &amp; pre-requisites</vt:lpstr>
      <vt:lpstr>Demo</vt:lpstr>
      <vt:lpstr>PowerPoint Presentation</vt:lpstr>
      <vt:lpstr>Demo commands</vt:lpstr>
      <vt:lpstr>Docker commands</vt:lpstr>
      <vt:lpstr>Creating first docker app</vt:lpstr>
      <vt:lpstr>Run first docker app</vt:lpstr>
      <vt:lpstr>Creating an image</vt:lpstr>
      <vt:lpstr>Demo-5</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Containers</dc:title>
  <dc:creator>Sivaraj Ambat</dc:creator>
  <cp:lastModifiedBy>Sivaraj Ambat</cp:lastModifiedBy>
  <cp:revision>54</cp:revision>
  <dcterms:created xsi:type="dcterms:W3CDTF">2018-01-06T06:59:20Z</dcterms:created>
  <dcterms:modified xsi:type="dcterms:W3CDTF">2018-01-11T03:17:56Z</dcterms:modified>
</cp:coreProperties>
</file>