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99" autoAdjust="0"/>
  </p:normalViewPr>
  <p:slideViewPr>
    <p:cSldViewPr snapToGrid="0" showGuides="1">
      <p:cViewPr varScale="1">
        <p:scale>
          <a:sx n="75" d="100"/>
          <a:sy n="75" d="100"/>
        </p:scale>
        <p:origin x="540" y="78"/>
      </p:cViewPr>
      <p:guideLst>
        <p:guide orient="horz" pos="2160"/>
        <p:guide pos="3840"/>
      </p:guideLst>
    </p:cSldViewPr>
  </p:slideViewPr>
  <p:outlineViewPr>
    <p:cViewPr>
      <p:scale>
        <a:sx n="33" d="100"/>
        <a:sy n="33" d="100"/>
      </p:scale>
      <p:origin x="0" y="-107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87115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1694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2049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87123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32998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6843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extLst>
      <p:ext uri="{BB962C8B-B14F-4D97-AF65-F5344CB8AC3E}">
        <p14:creationId xmlns:p14="http://schemas.microsoft.com/office/powerpoint/2010/main" val="3122689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2948388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4083227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40160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7329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000935" y="467286"/>
            <a:ext cx="2354355" cy="488002"/>
          </a:xfrm>
          <a:prstGeom prst="rect">
            <a:avLst/>
          </a:prstGeom>
          <a:noFill/>
          <a:ln w="9525">
            <a:noFill/>
            <a:miter lim="800000"/>
            <a:headEnd/>
            <a:tailEnd/>
          </a:ln>
        </p:spPr>
      </p:pic>
    </p:spTree>
    <p:extLst>
      <p:ext uri="{BB962C8B-B14F-4D97-AF65-F5344CB8AC3E}">
        <p14:creationId xmlns:p14="http://schemas.microsoft.com/office/powerpoint/2010/main" val="2540082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107810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04287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2832795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4276079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74222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23553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67708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227223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70322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extLst>
      <p:ext uri="{BB962C8B-B14F-4D97-AF65-F5344CB8AC3E}">
        <p14:creationId xmlns:p14="http://schemas.microsoft.com/office/powerpoint/2010/main" val="282233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491677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485718" y="2717227"/>
            <a:ext cx="7470943" cy="1491023"/>
          </a:xfrm>
          <a:prstGeom prst="rect">
            <a:avLst/>
          </a:prstGeom>
        </p:spPr>
      </p:pic>
    </p:spTree>
    <p:extLst>
      <p:ext uri="{BB962C8B-B14F-4D97-AF65-F5344CB8AC3E}">
        <p14:creationId xmlns:p14="http://schemas.microsoft.com/office/powerpoint/2010/main" val="32128338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BEBEDDEC-B063-4FFF-9E44-1B0138C03D83}" type="slidenum">
              <a:rPr lang="en-US" smtClean="0"/>
              <a:t>‹#›</a:t>
            </a:fld>
            <a:endParaRPr lang="en-US"/>
          </a:p>
        </p:txBody>
      </p:sp>
    </p:spTree>
    <p:extLst>
      <p:ext uri="{BB962C8B-B14F-4D97-AF65-F5344CB8AC3E}">
        <p14:creationId xmlns:p14="http://schemas.microsoft.com/office/powerpoint/2010/main" val="32204474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BEBEDDEC-B063-4FFF-9E44-1B0138C03D83}" type="slidenum">
              <a:rPr lang="en-US" smtClean="0"/>
              <a:t>‹#›</a:t>
            </a:fld>
            <a:endParaRPr lang="en-US"/>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US"/>
          </a:p>
        </p:txBody>
      </p:sp>
    </p:spTree>
    <p:extLst>
      <p:ext uri="{BB962C8B-B14F-4D97-AF65-F5344CB8AC3E}">
        <p14:creationId xmlns:p14="http://schemas.microsoft.com/office/powerpoint/2010/main" val="14008413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10800"/>
            <a:ext cx="55200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US"/>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BEBEDDEC-B063-4FFF-9E44-1B0138C03D83}" type="slidenum">
              <a:rPr lang="en-US" smtClean="0"/>
              <a:t>‹#›</a:t>
            </a:fld>
            <a:endParaRPr lang="en-US"/>
          </a:p>
        </p:txBody>
      </p:sp>
      <p:sp>
        <p:nvSpPr>
          <p:cNvPr id="8" name="Chart Placeholder 7"/>
          <p:cNvSpPr>
            <a:spLocks noGrp="1"/>
          </p:cNvSpPr>
          <p:nvPr>
            <p:ph type="chart" sz="quarter" idx="15"/>
          </p:nvPr>
        </p:nvSpPr>
        <p:spPr>
          <a:xfrm>
            <a:off x="6191249" y="1810800"/>
            <a:ext cx="5520000" cy="276999"/>
          </a:xfrm>
        </p:spPr>
        <p:txBody>
          <a:bodyPr/>
          <a:lstStyle/>
          <a:p>
            <a:r>
              <a:rPr lang="en-US" smtClean="0"/>
              <a:t>Click icon to add chart</a:t>
            </a:r>
            <a:endParaRPr lang="en-GB" dirty="0"/>
          </a:p>
        </p:txBody>
      </p:sp>
    </p:spTree>
    <p:extLst>
      <p:ext uri="{BB962C8B-B14F-4D97-AF65-F5344CB8AC3E}">
        <p14:creationId xmlns:p14="http://schemas.microsoft.com/office/powerpoint/2010/main" val="4032402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033"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624418" y="711201"/>
            <a:ext cx="10949516" cy="461665"/>
          </a:xfrm>
        </p:spPr>
        <p:txBody>
          <a:bodyPr/>
          <a:lstStyle>
            <a:lvl1pPr>
              <a:defRPr sz="3000" b="0">
                <a:solidFill>
                  <a:srgbClr val="81BC00"/>
                </a:solidFill>
              </a:defRPr>
            </a:lvl1pPr>
          </a:lstStyle>
          <a:p>
            <a:r>
              <a:rPr lang="en-US" noProof="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BEBEDDEC-B063-4FFF-9E44-1B0138C03D83}" type="slidenum">
              <a:rPr lang="en-US" smtClean="0"/>
              <a:t>‹#›</a:t>
            </a:fld>
            <a:endParaRPr lang="en-US"/>
          </a:p>
        </p:txBody>
      </p:sp>
    </p:spTree>
    <p:extLst>
      <p:ext uri="{BB962C8B-B14F-4D97-AF65-F5344CB8AC3E}">
        <p14:creationId xmlns:p14="http://schemas.microsoft.com/office/powerpoint/2010/main" val="41866557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BEBEDDEC-B063-4FFF-9E44-1B0138C03D83}" type="slidenum">
              <a:rPr lang="en-US" smtClean="0"/>
              <a:t>‹#›</a:t>
            </a:fld>
            <a:endParaRPr lang="en-US"/>
          </a:p>
        </p:txBody>
      </p:sp>
    </p:spTree>
    <p:extLst>
      <p:ext uri="{BB962C8B-B14F-4D97-AF65-F5344CB8AC3E}">
        <p14:creationId xmlns:p14="http://schemas.microsoft.com/office/powerpoint/2010/main" val="75267978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DA871A4-A203-4222-A40A-AF5ABBBFD952}" type="datetimeFigureOut">
              <a:rPr lang="en-US" smtClean="0"/>
              <a:t>1/10/2018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EBEDDEC-B063-4FFF-9E44-1B0138C03D83}" type="slidenum">
              <a:rPr lang="en-US" smtClean="0"/>
              <a:t>‹#›</a:t>
            </a:fld>
            <a:endParaRPr lang="en-US"/>
          </a:p>
        </p:txBody>
      </p:sp>
    </p:spTree>
    <p:extLst>
      <p:ext uri="{BB962C8B-B14F-4D97-AF65-F5344CB8AC3E}">
        <p14:creationId xmlns:p14="http://schemas.microsoft.com/office/powerpoint/2010/main" val="2760713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DA871A4-A203-4222-A40A-AF5ABBBFD952}" type="datetimeFigureOut">
              <a:rPr lang="en-US" smtClean="0"/>
              <a:t>1/10/2018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EBEDDEC-B063-4FFF-9E44-1B0138C03D83}" type="slidenum">
              <a:rPr lang="en-US" smtClean="0"/>
              <a:t>‹#›</a:t>
            </a:fld>
            <a:endParaRPr lang="en-US"/>
          </a:p>
        </p:txBody>
      </p:sp>
    </p:spTree>
    <p:extLst>
      <p:ext uri="{BB962C8B-B14F-4D97-AF65-F5344CB8AC3E}">
        <p14:creationId xmlns:p14="http://schemas.microsoft.com/office/powerpoint/2010/main" val="128703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363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1231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6040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3226967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8122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507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9"/>
          <a:srcRect/>
          <a:stretch>
            <a:fillRect/>
          </a:stretch>
        </p:blipFill>
        <p:spPr bwMode="ltGray">
          <a:xfrm>
            <a:off x="1" y="1"/>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555220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902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41351" y="1971676"/>
            <a:ext cx="8235949" cy="276999"/>
          </a:xfrm>
        </p:spPr>
        <p:txBody>
          <a:bodyPr/>
          <a:lstStyle/>
          <a:p>
            <a:r>
              <a:rPr lang="en-US" b="0" i="0" kern="1200" dirty="0" smtClean="0">
                <a:solidFill>
                  <a:schemeClr val="tx1"/>
                </a:solidFill>
                <a:effectLst/>
                <a:latin typeface="Arial" pitchFamily="34" charset="0"/>
                <a:ea typeface="+mn-ea"/>
                <a:cs typeface="Arial" pitchFamily="34" charset="0"/>
              </a:rPr>
              <a:t>Use the function app settings as specified below.</a:t>
            </a:r>
          </a:p>
        </p:txBody>
      </p:sp>
      <p:graphicFrame>
        <p:nvGraphicFramePr>
          <p:cNvPr id="5" name="Table 4"/>
          <p:cNvGraphicFramePr>
            <a:graphicFrameLocks noGrp="1"/>
          </p:cNvGraphicFramePr>
          <p:nvPr>
            <p:extLst>
              <p:ext uri="{D42A27DB-BD31-4B8C-83A1-F6EECF244321}">
                <p14:modId xmlns:p14="http://schemas.microsoft.com/office/powerpoint/2010/main" val="3808217904"/>
              </p:ext>
            </p:extLst>
          </p:nvPr>
        </p:nvGraphicFramePr>
        <p:xfrm>
          <a:off x="1005838" y="2510971"/>
          <a:ext cx="6888482" cy="3676472"/>
        </p:xfrm>
        <a:graphic>
          <a:graphicData uri="http://schemas.openxmlformats.org/drawingml/2006/table">
            <a:tbl>
              <a:tblPr>
                <a:tableStyleId>{3B4B98B0-60AC-42C2-AFA5-B58CD77FA1E5}</a:tableStyleId>
              </a:tblPr>
              <a:tblGrid>
                <a:gridCol w="1737362"/>
                <a:gridCol w="5151120"/>
              </a:tblGrid>
              <a:tr h="459559">
                <a:tc>
                  <a:txBody>
                    <a:bodyPr/>
                    <a:lstStyle/>
                    <a:p>
                      <a:pPr algn="l" fontAlgn="b"/>
                      <a:r>
                        <a:rPr lang="en-US" sz="1400" b="1" dirty="0">
                          <a:effectLst/>
                        </a:rPr>
                        <a:t>Setting</a:t>
                      </a:r>
                      <a:endParaRPr lang="en-US" sz="1400" b="1" dirty="0">
                        <a:effectLst/>
                        <a:latin typeface="Arial Narrow" panose="020B0606020202030204" pitchFamily="34" charset="0"/>
                      </a:endParaRPr>
                    </a:p>
                  </a:txBody>
                  <a:tcPr marL="9366" marR="9366" marT="7025" marB="7025" anchor="ctr"/>
                </a:tc>
                <a:tc>
                  <a:txBody>
                    <a:bodyPr/>
                    <a:lstStyle/>
                    <a:p>
                      <a:pPr algn="l" fontAlgn="b"/>
                      <a:r>
                        <a:rPr lang="en-US" sz="1400" b="1" dirty="0">
                          <a:effectLst/>
                        </a:rPr>
                        <a:t>Suggested value</a:t>
                      </a:r>
                      <a:endParaRPr lang="en-US" sz="1400" b="1" dirty="0">
                        <a:effectLst/>
                        <a:latin typeface="Arial Narrow" panose="020B0606020202030204" pitchFamily="34" charset="0"/>
                      </a:endParaRPr>
                    </a:p>
                  </a:txBody>
                  <a:tcPr marL="9366" marR="9366" marT="7025" marB="7025" anchor="ctr"/>
                </a:tc>
              </a:tr>
              <a:tr h="459559">
                <a:tc>
                  <a:txBody>
                    <a:bodyPr/>
                    <a:lstStyle/>
                    <a:p>
                      <a:pPr fontAlgn="t"/>
                      <a:r>
                        <a:rPr lang="en-US" sz="1400">
                          <a:effectLst/>
                        </a:rPr>
                        <a:t>App name</a:t>
                      </a:r>
                      <a:endParaRPr lang="en-US" sz="1400">
                        <a:effectLst/>
                        <a:latin typeface="Arial Narrow" panose="020B0606020202030204" pitchFamily="34" charset="0"/>
                      </a:endParaRPr>
                    </a:p>
                  </a:txBody>
                  <a:tcPr marL="9366" marR="9366" marT="7025" marB="7025" anchor="ctr"/>
                </a:tc>
                <a:tc>
                  <a:txBody>
                    <a:bodyPr/>
                    <a:lstStyle/>
                    <a:p>
                      <a:pPr fontAlgn="t"/>
                      <a:r>
                        <a:rPr lang="en-US" sz="1400" dirty="0">
                          <a:effectLst/>
                        </a:rPr>
                        <a:t>Globally unique name</a:t>
                      </a:r>
                      <a:endParaRPr lang="en-US" sz="1400" dirty="0">
                        <a:effectLst/>
                        <a:latin typeface="Arial Narrow" panose="020B0606020202030204" pitchFamily="34" charset="0"/>
                      </a:endParaRPr>
                    </a:p>
                  </a:txBody>
                  <a:tcPr marL="9366" marR="9366" marT="7025" marB="7025" anchor="ctr"/>
                </a:tc>
              </a:tr>
              <a:tr h="459559">
                <a:tc>
                  <a:txBody>
                    <a:bodyPr/>
                    <a:lstStyle/>
                    <a:p>
                      <a:pPr fontAlgn="t"/>
                      <a:r>
                        <a:rPr lang="en-US" sz="1400">
                          <a:effectLst/>
                        </a:rPr>
                        <a:t>Subscription</a:t>
                      </a:r>
                      <a:endParaRPr lang="en-US" sz="1400">
                        <a:effectLst/>
                        <a:latin typeface="Arial Narrow" panose="020B0606020202030204" pitchFamily="34" charset="0"/>
                      </a:endParaRPr>
                    </a:p>
                  </a:txBody>
                  <a:tcPr marL="9366" marR="9366" marT="7025" marB="7025" anchor="ctr"/>
                </a:tc>
                <a:tc>
                  <a:txBody>
                    <a:bodyPr/>
                    <a:lstStyle/>
                    <a:p>
                      <a:pPr fontAlgn="t"/>
                      <a:r>
                        <a:rPr lang="en-US" sz="1400" dirty="0">
                          <a:effectLst/>
                        </a:rPr>
                        <a:t>Your subscription</a:t>
                      </a:r>
                      <a:endParaRPr lang="en-US" sz="1400" dirty="0">
                        <a:effectLst/>
                        <a:latin typeface="Arial Narrow" panose="020B0606020202030204" pitchFamily="34" charset="0"/>
                      </a:endParaRPr>
                    </a:p>
                  </a:txBody>
                  <a:tcPr marL="9366" marR="9366" marT="7025" marB="7025" anchor="ctr"/>
                </a:tc>
              </a:tr>
              <a:tr h="459559">
                <a:tc>
                  <a:txBody>
                    <a:bodyPr/>
                    <a:lstStyle/>
                    <a:p>
                      <a:pPr fontAlgn="t"/>
                      <a:r>
                        <a:rPr lang="en-US" sz="1400" u="none" strike="noStrike" dirty="0">
                          <a:effectLst/>
                        </a:rPr>
                        <a:t>Resource Group</a:t>
                      </a:r>
                      <a:endParaRPr lang="en-US" sz="1400" dirty="0">
                        <a:effectLst/>
                        <a:latin typeface="Arial Narrow" panose="020B0606020202030204" pitchFamily="34" charset="0"/>
                      </a:endParaRPr>
                    </a:p>
                  </a:txBody>
                  <a:tcPr marL="9366" marR="9366" marT="7025" marB="7025" anchor="ctr"/>
                </a:tc>
                <a:tc>
                  <a:txBody>
                    <a:bodyPr/>
                    <a:lstStyle/>
                    <a:p>
                      <a:pPr fontAlgn="t"/>
                      <a:r>
                        <a:rPr lang="en-US" sz="1400" dirty="0" err="1">
                          <a:effectLst/>
                        </a:rPr>
                        <a:t>myResourceGroup</a:t>
                      </a:r>
                      <a:endParaRPr lang="en-US" sz="1400" dirty="0">
                        <a:effectLst/>
                        <a:latin typeface="Arial Narrow" panose="020B0606020202030204" pitchFamily="34" charset="0"/>
                      </a:endParaRPr>
                    </a:p>
                  </a:txBody>
                  <a:tcPr marL="9366" marR="9366" marT="7025" marB="7025" anchor="ctr"/>
                </a:tc>
              </a:tr>
              <a:tr h="459559">
                <a:tc>
                  <a:txBody>
                    <a:bodyPr/>
                    <a:lstStyle/>
                    <a:p>
                      <a:pPr fontAlgn="t"/>
                      <a:r>
                        <a:rPr lang="en-US" sz="1400">
                          <a:effectLst/>
                        </a:rPr>
                        <a:t>OS</a:t>
                      </a:r>
                      <a:endParaRPr lang="en-US" sz="1400">
                        <a:effectLst/>
                        <a:latin typeface="Arial Narrow" panose="020B0606020202030204" pitchFamily="34" charset="0"/>
                      </a:endParaRPr>
                    </a:p>
                  </a:txBody>
                  <a:tcPr marL="9366" marR="9366" marT="7025" marB="7025" anchor="ctr"/>
                </a:tc>
                <a:tc>
                  <a:txBody>
                    <a:bodyPr/>
                    <a:lstStyle/>
                    <a:p>
                      <a:pPr fontAlgn="t"/>
                      <a:r>
                        <a:rPr lang="en-US" sz="1400" dirty="0">
                          <a:effectLst/>
                        </a:rPr>
                        <a:t>Windows</a:t>
                      </a:r>
                      <a:endParaRPr lang="en-US" sz="1400" dirty="0">
                        <a:effectLst/>
                        <a:latin typeface="Arial Narrow" panose="020B0606020202030204" pitchFamily="34" charset="0"/>
                      </a:endParaRPr>
                    </a:p>
                  </a:txBody>
                  <a:tcPr marL="9366" marR="9366" marT="7025" marB="7025" anchor="ctr"/>
                </a:tc>
              </a:tr>
              <a:tr h="459559">
                <a:tc>
                  <a:txBody>
                    <a:bodyPr/>
                    <a:lstStyle/>
                    <a:p>
                      <a:pPr fontAlgn="t"/>
                      <a:r>
                        <a:rPr lang="en-US" sz="1400" u="none" strike="noStrike" dirty="0">
                          <a:effectLst/>
                        </a:rPr>
                        <a:t>Hosting plan</a:t>
                      </a:r>
                      <a:endParaRPr lang="en-US" sz="1400" dirty="0">
                        <a:effectLst/>
                        <a:latin typeface="Arial Narrow" panose="020B0606020202030204" pitchFamily="34" charset="0"/>
                      </a:endParaRPr>
                    </a:p>
                  </a:txBody>
                  <a:tcPr marL="9366" marR="9366" marT="7025" marB="7025" anchor="ctr"/>
                </a:tc>
                <a:tc>
                  <a:txBody>
                    <a:bodyPr/>
                    <a:lstStyle/>
                    <a:p>
                      <a:pPr fontAlgn="t"/>
                      <a:r>
                        <a:rPr lang="en-US" sz="1400" dirty="0">
                          <a:effectLst/>
                        </a:rPr>
                        <a:t>Consumption plan</a:t>
                      </a:r>
                      <a:endParaRPr lang="en-US" sz="1400" dirty="0">
                        <a:effectLst/>
                        <a:latin typeface="Arial Narrow" panose="020B0606020202030204" pitchFamily="34" charset="0"/>
                      </a:endParaRPr>
                    </a:p>
                  </a:txBody>
                  <a:tcPr marL="9366" marR="9366" marT="7025" marB="7025" anchor="ctr"/>
                </a:tc>
              </a:tr>
              <a:tr h="459559">
                <a:tc>
                  <a:txBody>
                    <a:bodyPr/>
                    <a:lstStyle/>
                    <a:p>
                      <a:pPr fontAlgn="t"/>
                      <a:r>
                        <a:rPr lang="en-US" sz="1400">
                          <a:effectLst/>
                        </a:rPr>
                        <a:t>Location</a:t>
                      </a:r>
                      <a:endParaRPr lang="en-US" sz="1400">
                        <a:effectLst/>
                        <a:latin typeface="Arial Narrow" panose="020B0606020202030204" pitchFamily="34" charset="0"/>
                      </a:endParaRPr>
                    </a:p>
                  </a:txBody>
                  <a:tcPr marL="9366" marR="9366" marT="7025" marB="7025" anchor="ctr"/>
                </a:tc>
                <a:tc>
                  <a:txBody>
                    <a:bodyPr/>
                    <a:lstStyle/>
                    <a:p>
                      <a:pPr fontAlgn="t"/>
                      <a:r>
                        <a:rPr lang="en-US" sz="1400" dirty="0">
                          <a:effectLst/>
                        </a:rPr>
                        <a:t>West Europe</a:t>
                      </a:r>
                      <a:endParaRPr lang="en-US" sz="1400" dirty="0">
                        <a:effectLst/>
                        <a:latin typeface="Arial Narrow" panose="020B0606020202030204" pitchFamily="34" charset="0"/>
                      </a:endParaRPr>
                    </a:p>
                  </a:txBody>
                  <a:tcPr marL="9366" marR="9366" marT="7025" marB="7025" anchor="ctr"/>
                </a:tc>
              </a:tr>
              <a:tr h="459559">
                <a:tc>
                  <a:txBody>
                    <a:bodyPr/>
                    <a:lstStyle/>
                    <a:p>
                      <a:pPr fontAlgn="t"/>
                      <a:r>
                        <a:rPr lang="en-US" sz="1400" u="none" strike="noStrike" dirty="0">
                          <a:effectLst/>
                        </a:rPr>
                        <a:t>Storage account</a:t>
                      </a:r>
                      <a:endParaRPr lang="en-US" sz="1400" dirty="0">
                        <a:effectLst/>
                        <a:latin typeface="Arial Narrow" panose="020B0606020202030204" pitchFamily="34" charset="0"/>
                      </a:endParaRPr>
                    </a:p>
                  </a:txBody>
                  <a:tcPr marL="9366" marR="9366" marT="7025" marB="7025" anchor="ctr"/>
                </a:tc>
                <a:tc>
                  <a:txBody>
                    <a:bodyPr/>
                    <a:lstStyle/>
                    <a:p>
                      <a:pPr fontAlgn="t"/>
                      <a:r>
                        <a:rPr lang="en-US" sz="1400" dirty="0">
                          <a:effectLst/>
                        </a:rPr>
                        <a:t>Globally unique name</a:t>
                      </a:r>
                      <a:endParaRPr lang="en-US" sz="1400" dirty="0">
                        <a:effectLst/>
                        <a:latin typeface="Arial Narrow" panose="020B0606020202030204" pitchFamily="34" charset="0"/>
                      </a:endParaRPr>
                    </a:p>
                  </a:txBody>
                  <a:tcPr marL="9366" marR="9366" marT="7025" marB="7025" anchor="ctr"/>
                </a:tc>
              </a:tr>
            </a:tbl>
          </a:graphicData>
        </a:graphic>
      </p:graphicFrame>
    </p:spTree>
    <p:extLst>
      <p:ext uri="{BB962C8B-B14F-4D97-AF65-F5344CB8AC3E}">
        <p14:creationId xmlns:p14="http://schemas.microsoft.com/office/powerpoint/2010/main" val="3718986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Click create</a:t>
            </a:r>
            <a:r>
              <a:rPr lang="en-US" baseline="0" dirty="0" smtClean="0"/>
              <a:t> to provision the app.</a:t>
            </a:r>
          </a:p>
        </p:txBody>
      </p:sp>
      <p:pic>
        <p:nvPicPr>
          <p:cNvPr id="4" name="Picture 3"/>
          <p:cNvPicPr>
            <a:picLocks noChangeAspect="1"/>
          </p:cNvPicPr>
          <p:nvPr/>
        </p:nvPicPr>
        <p:blipFill>
          <a:blip r:embed="rId2"/>
          <a:stretch>
            <a:fillRect/>
          </a:stretch>
        </p:blipFill>
        <p:spPr>
          <a:xfrm>
            <a:off x="4764618" y="653451"/>
            <a:ext cx="2702982" cy="5592376"/>
          </a:xfrm>
          <a:prstGeom prst="rect">
            <a:avLst/>
          </a:prstGeom>
        </p:spPr>
      </p:pic>
    </p:spTree>
    <p:extLst>
      <p:ext uri="{BB962C8B-B14F-4D97-AF65-F5344CB8AC3E}">
        <p14:creationId xmlns:p14="http://schemas.microsoft.com/office/powerpoint/2010/main" val="3053717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HTTP-Triggered</a:t>
            </a:r>
            <a:r>
              <a:rPr lang="en-US" baseline="0" dirty="0" smtClean="0"/>
              <a:t> function</a:t>
            </a:r>
            <a:endParaRPr lang="en-US" dirty="0"/>
          </a:p>
        </p:txBody>
      </p:sp>
      <p:sp>
        <p:nvSpPr>
          <p:cNvPr id="3" name="Content Placeholder 2"/>
          <p:cNvSpPr>
            <a:spLocks noGrp="1"/>
          </p:cNvSpPr>
          <p:nvPr>
            <p:ph idx="1"/>
          </p:nvPr>
        </p:nvSpPr>
        <p:spPr>
          <a:xfrm>
            <a:off x="641351" y="1971676"/>
            <a:ext cx="5454649" cy="1477963"/>
          </a:xfrm>
        </p:spPr>
        <p:txBody>
          <a:bodyPr/>
          <a:lstStyle/>
          <a:p>
            <a:r>
              <a:rPr lang="en-US" b="0" i="0" kern="1200" dirty="0" smtClean="0">
                <a:solidFill>
                  <a:schemeClr val="tx1"/>
                </a:solidFill>
                <a:effectLst/>
                <a:latin typeface="Arial" pitchFamily="34" charset="0"/>
                <a:ea typeface="+mn-ea"/>
                <a:cs typeface="Arial" pitchFamily="34" charset="0"/>
              </a:rPr>
              <a:t>Expand your new function app, then click the </a:t>
            </a:r>
            <a:r>
              <a:rPr lang="en-US" b="1" i="0" kern="1200" dirty="0" smtClean="0">
                <a:solidFill>
                  <a:schemeClr val="tx1"/>
                </a:solidFill>
                <a:effectLst/>
                <a:latin typeface="Arial" pitchFamily="34" charset="0"/>
                <a:ea typeface="+mn-ea"/>
                <a:cs typeface="Arial" pitchFamily="34" charset="0"/>
              </a:rPr>
              <a:t>+</a:t>
            </a:r>
            <a:r>
              <a:rPr lang="en-US" b="0" i="0" kern="1200" dirty="0" smtClean="0">
                <a:solidFill>
                  <a:schemeClr val="tx1"/>
                </a:solidFill>
                <a:effectLst/>
                <a:latin typeface="Arial" pitchFamily="34" charset="0"/>
                <a:ea typeface="+mn-ea"/>
                <a:cs typeface="Arial" pitchFamily="34" charset="0"/>
              </a:rPr>
              <a:t> button next to </a:t>
            </a:r>
            <a:r>
              <a:rPr lang="en-US" b="1" i="0" kern="1200" dirty="0" smtClean="0">
                <a:solidFill>
                  <a:schemeClr val="tx1"/>
                </a:solidFill>
                <a:effectLst/>
                <a:latin typeface="Arial" pitchFamily="34" charset="0"/>
                <a:ea typeface="+mn-ea"/>
                <a:cs typeface="Arial" pitchFamily="34" charset="0"/>
              </a:rPr>
              <a:t>Functions</a:t>
            </a:r>
            <a:r>
              <a:rPr lang="en-US" b="0" i="0" kern="1200" dirty="0" smtClean="0">
                <a:solidFill>
                  <a:schemeClr val="tx1"/>
                </a:solidFill>
                <a:effectLst/>
                <a:latin typeface="Arial" pitchFamily="34" charset="0"/>
                <a:ea typeface="+mn-ea"/>
                <a:cs typeface="Arial" pitchFamily="34" charset="0"/>
              </a:rPr>
              <a:t>.</a:t>
            </a:r>
          </a:p>
          <a:p>
            <a:r>
              <a:rPr lang="en-US" b="0" i="0" kern="1200" dirty="0" smtClean="0">
                <a:solidFill>
                  <a:schemeClr val="tx1"/>
                </a:solidFill>
                <a:effectLst/>
                <a:latin typeface="Arial" pitchFamily="34" charset="0"/>
                <a:ea typeface="+mn-ea"/>
                <a:cs typeface="Arial" pitchFamily="34" charset="0"/>
              </a:rPr>
              <a:t>In the </a:t>
            </a:r>
            <a:r>
              <a:rPr lang="en-US" b="1" i="0" kern="1200" dirty="0" smtClean="0">
                <a:solidFill>
                  <a:schemeClr val="tx1"/>
                </a:solidFill>
                <a:effectLst/>
                <a:latin typeface="Arial" pitchFamily="34" charset="0"/>
                <a:ea typeface="+mn-ea"/>
                <a:cs typeface="Arial" pitchFamily="34" charset="0"/>
              </a:rPr>
              <a:t>Get started quickly</a:t>
            </a:r>
            <a:r>
              <a:rPr lang="en-US" b="0" i="0" kern="1200" dirty="0" smtClean="0">
                <a:solidFill>
                  <a:schemeClr val="tx1"/>
                </a:solidFill>
                <a:effectLst/>
                <a:latin typeface="Arial" pitchFamily="34" charset="0"/>
                <a:ea typeface="+mn-ea"/>
                <a:cs typeface="Arial" pitchFamily="34" charset="0"/>
              </a:rPr>
              <a:t> page, select </a:t>
            </a:r>
            <a:r>
              <a:rPr lang="en-US" b="1" i="0" kern="1200" dirty="0" err="1" smtClean="0">
                <a:solidFill>
                  <a:schemeClr val="tx1"/>
                </a:solidFill>
                <a:effectLst/>
                <a:latin typeface="Arial" pitchFamily="34" charset="0"/>
                <a:ea typeface="+mn-ea"/>
                <a:cs typeface="Arial" pitchFamily="34" charset="0"/>
              </a:rPr>
              <a:t>WebHook</a:t>
            </a:r>
            <a:r>
              <a:rPr lang="en-US" b="1" i="0" kern="1200" dirty="0" smtClean="0">
                <a:solidFill>
                  <a:schemeClr val="tx1"/>
                </a:solidFill>
                <a:effectLst/>
                <a:latin typeface="Arial" pitchFamily="34" charset="0"/>
                <a:ea typeface="+mn-ea"/>
                <a:cs typeface="Arial" pitchFamily="34" charset="0"/>
              </a:rPr>
              <a:t> + API</a:t>
            </a:r>
            <a:r>
              <a:rPr lang="en-US" b="0" i="0" kern="1200" dirty="0" smtClean="0">
                <a:solidFill>
                  <a:schemeClr val="tx1"/>
                </a:solidFill>
                <a:effectLst/>
                <a:latin typeface="Arial" pitchFamily="34" charset="0"/>
                <a:ea typeface="+mn-ea"/>
                <a:cs typeface="Arial" pitchFamily="34" charset="0"/>
              </a:rPr>
              <a:t>, </a:t>
            </a:r>
            <a:r>
              <a:rPr lang="en-US" b="1" i="0" kern="1200" dirty="0" smtClean="0">
                <a:solidFill>
                  <a:schemeClr val="tx1"/>
                </a:solidFill>
                <a:effectLst/>
                <a:latin typeface="Arial" pitchFamily="34" charset="0"/>
                <a:ea typeface="+mn-ea"/>
                <a:cs typeface="Arial" pitchFamily="34" charset="0"/>
              </a:rPr>
              <a:t>Choose a language</a:t>
            </a:r>
            <a:r>
              <a:rPr lang="en-US" b="0" i="0" kern="1200" dirty="0" smtClean="0">
                <a:solidFill>
                  <a:schemeClr val="tx1"/>
                </a:solidFill>
                <a:effectLst/>
                <a:latin typeface="Arial" pitchFamily="34" charset="0"/>
                <a:ea typeface="+mn-ea"/>
                <a:cs typeface="Arial" pitchFamily="34" charset="0"/>
              </a:rPr>
              <a:t> for your function, and click </a:t>
            </a:r>
            <a:r>
              <a:rPr lang="en-US" b="1" i="0" kern="1200" dirty="0" smtClean="0">
                <a:solidFill>
                  <a:schemeClr val="tx1"/>
                </a:solidFill>
                <a:effectLst/>
                <a:latin typeface="Arial" pitchFamily="34" charset="0"/>
                <a:ea typeface="+mn-ea"/>
                <a:cs typeface="Arial" pitchFamily="34" charset="0"/>
              </a:rPr>
              <a:t>Create this function</a:t>
            </a:r>
            <a:r>
              <a:rPr lang="en-US" b="0" i="0" kern="1200" dirty="0" smtClean="0">
                <a:solidFill>
                  <a:schemeClr val="tx1"/>
                </a:solidFill>
                <a:effectLst/>
                <a:latin typeface="Arial" pitchFamily="34" charset="0"/>
                <a:ea typeface="+mn-ea"/>
                <a:cs typeface="Arial" pitchFamily="34" charset="0"/>
              </a:rPr>
              <a:t>.</a:t>
            </a:r>
          </a:p>
        </p:txBody>
      </p:sp>
      <p:pic>
        <p:nvPicPr>
          <p:cNvPr id="4" name="Picture 3"/>
          <p:cNvPicPr>
            <a:picLocks noChangeAspect="1"/>
          </p:cNvPicPr>
          <p:nvPr/>
        </p:nvPicPr>
        <p:blipFill>
          <a:blip r:embed="rId2"/>
          <a:stretch>
            <a:fillRect/>
          </a:stretch>
        </p:blipFill>
        <p:spPr>
          <a:xfrm>
            <a:off x="6431280" y="1971676"/>
            <a:ext cx="5425440" cy="3950834"/>
          </a:xfrm>
          <a:prstGeom prst="rect">
            <a:avLst/>
          </a:prstGeom>
        </p:spPr>
      </p:pic>
    </p:spTree>
    <p:extLst>
      <p:ext uri="{BB962C8B-B14F-4D97-AF65-F5344CB8AC3E}">
        <p14:creationId xmlns:p14="http://schemas.microsoft.com/office/powerpoint/2010/main" val="189094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the function</a:t>
            </a:r>
            <a:endParaRPr lang="en-US" dirty="0"/>
          </a:p>
        </p:txBody>
      </p:sp>
      <p:sp>
        <p:nvSpPr>
          <p:cNvPr id="3" name="Content Placeholder 2"/>
          <p:cNvSpPr>
            <a:spLocks noGrp="1"/>
          </p:cNvSpPr>
          <p:nvPr>
            <p:ph idx="1"/>
          </p:nvPr>
        </p:nvSpPr>
        <p:spPr>
          <a:xfrm>
            <a:off x="641351" y="1971676"/>
            <a:ext cx="5454649" cy="3323987"/>
          </a:xfrm>
        </p:spPr>
        <p:txBody>
          <a:bodyPr/>
          <a:lstStyle/>
          <a:p>
            <a:r>
              <a:rPr lang="en-US" dirty="0" smtClean="0"/>
              <a:t>In your new function, click &lt;/&gt; Get function URL, select default (Function key), and then click Copy.</a:t>
            </a:r>
          </a:p>
          <a:p>
            <a:endParaRPr lang="en-US" dirty="0" smtClean="0"/>
          </a:p>
          <a:p>
            <a:r>
              <a:rPr lang="en-US" dirty="0" smtClean="0"/>
              <a:t>Copy the function URL from the Azure portal</a:t>
            </a:r>
          </a:p>
          <a:p>
            <a:endParaRPr lang="en-US" dirty="0" smtClean="0"/>
          </a:p>
          <a:p>
            <a:r>
              <a:rPr lang="en-US" dirty="0" smtClean="0"/>
              <a:t>Paste the function URL into your browser's address bar. Append the query string &amp;name=&lt;</a:t>
            </a:r>
            <a:r>
              <a:rPr lang="en-US" dirty="0" err="1" smtClean="0"/>
              <a:t>yourname</a:t>
            </a:r>
            <a:r>
              <a:rPr lang="en-US" dirty="0" smtClean="0"/>
              <a:t>&gt; to this URL and submit the request. </a:t>
            </a:r>
            <a:r>
              <a:rPr lang="en-US" dirty="0"/>
              <a:t>The request URL includes a key that is required, by default, to access your function over HTTP</a:t>
            </a:r>
            <a:r>
              <a:rPr lang="en-US" dirty="0" smtClean="0"/>
              <a:t>.</a:t>
            </a:r>
          </a:p>
        </p:txBody>
      </p:sp>
      <p:pic>
        <p:nvPicPr>
          <p:cNvPr id="4" name="Picture 3"/>
          <p:cNvPicPr>
            <a:picLocks noChangeAspect="1"/>
          </p:cNvPicPr>
          <p:nvPr/>
        </p:nvPicPr>
        <p:blipFill>
          <a:blip r:embed="rId2"/>
          <a:stretch>
            <a:fillRect/>
          </a:stretch>
        </p:blipFill>
        <p:spPr>
          <a:xfrm>
            <a:off x="6546666" y="1380332"/>
            <a:ext cx="5362548" cy="2660649"/>
          </a:xfrm>
          <a:prstGeom prst="rect">
            <a:avLst/>
          </a:prstGeom>
        </p:spPr>
      </p:pic>
      <p:pic>
        <p:nvPicPr>
          <p:cNvPr id="5" name="Picture 4"/>
          <p:cNvPicPr>
            <a:picLocks noChangeAspect="1"/>
          </p:cNvPicPr>
          <p:nvPr/>
        </p:nvPicPr>
        <p:blipFill>
          <a:blip r:embed="rId3"/>
          <a:stretch>
            <a:fillRect/>
          </a:stretch>
        </p:blipFill>
        <p:spPr>
          <a:xfrm>
            <a:off x="5760720" y="4512945"/>
            <a:ext cx="6177175" cy="1686137"/>
          </a:xfrm>
          <a:prstGeom prst="rect">
            <a:avLst/>
          </a:prstGeom>
        </p:spPr>
      </p:pic>
    </p:spTree>
    <p:extLst>
      <p:ext uri="{BB962C8B-B14F-4D97-AF65-F5344CB8AC3E}">
        <p14:creationId xmlns:p14="http://schemas.microsoft.com/office/powerpoint/2010/main" val="415430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41351" y="1971676"/>
            <a:ext cx="5241289" cy="1477963"/>
          </a:xfrm>
        </p:spPr>
        <p:txBody>
          <a:bodyPr/>
          <a:lstStyle/>
          <a:p>
            <a:r>
              <a:rPr lang="en-US" b="0" i="0" kern="1200" dirty="0" smtClean="0">
                <a:solidFill>
                  <a:schemeClr val="tx1"/>
                </a:solidFill>
                <a:effectLst/>
                <a:latin typeface="Arial" pitchFamily="34" charset="0"/>
                <a:ea typeface="+mn-ea"/>
                <a:cs typeface="Arial" pitchFamily="34" charset="0"/>
              </a:rPr>
              <a:t>When your function runs, trace information is written to the logs.</a:t>
            </a:r>
          </a:p>
          <a:p>
            <a:r>
              <a:rPr lang="en-US" b="0" i="0" kern="1200" dirty="0" smtClean="0">
                <a:solidFill>
                  <a:schemeClr val="tx1"/>
                </a:solidFill>
                <a:effectLst/>
                <a:latin typeface="Arial" pitchFamily="34" charset="0"/>
                <a:ea typeface="+mn-ea"/>
                <a:cs typeface="Arial" pitchFamily="34" charset="0"/>
              </a:rPr>
              <a:t> To see the trace output from the previous execution, return to your function in the portal and click the up arrow at the bottom of the screen to expand </a:t>
            </a:r>
            <a:r>
              <a:rPr lang="en-US" b="1" i="0" kern="1200" dirty="0" smtClean="0">
                <a:solidFill>
                  <a:schemeClr val="tx1"/>
                </a:solidFill>
                <a:effectLst/>
                <a:latin typeface="Arial" pitchFamily="34" charset="0"/>
                <a:ea typeface="+mn-ea"/>
                <a:cs typeface="Arial" pitchFamily="34" charset="0"/>
              </a:rPr>
              <a:t>Logs</a:t>
            </a:r>
            <a:r>
              <a:rPr lang="en-US" b="0" i="0" kern="1200" dirty="0" smtClean="0">
                <a:solidFill>
                  <a:schemeClr val="tx1"/>
                </a:solidFill>
                <a:effectLst/>
                <a:latin typeface="Arial" pitchFamily="34" charset="0"/>
                <a:ea typeface="+mn-ea"/>
                <a:cs typeface="Arial" pitchFamily="34" charset="0"/>
              </a:rPr>
              <a:t>.</a:t>
            </a:r>
          </a:p>
          <a:p>
            <a:endParaRPr lang="en-US" b="0" i="0" kern="1200" dirty="0" smtClean="0">
              <a:solidFill>
                <a:schemeClr val="tx1"/>
              </a:solidFill>
              <a:effectLst/>
              <a:latin typeface="Arial" pitchFamily="34" charset="0"/>
              <a:ea typeface="+mn-ea"/>
              <a:cs typeface="Arial" pitchFamily="34" charset="0"/>
            </a:endParaRPr>
          </a:p>
        </p:txBody>
      </p:sp>
      <p:pic>
        <p:nvPicPr>
          <p:cNvPr id="4" name="Picture 3"/>
          <p:cNvPicPr>
            <a:picLocks noChangeAspect="1"/>
          </p:cNvPicPr>
          <p:nvPr/>
        </p:nvPicPr>
        <p:blipFill>
          <a:blip r:embed="rId2"/>
          <a:stretch>
            <a:fillRect/>
          </a:stretch>
        </p:blipFill>
        <p:spPr>
          <a:xfrm>
            <a:off x="6099176" y="1971676"/>
            <a:ext cx="5820042" cy="3439794"/>
          </a:xfrm>
          <a:prstGeom prst="rect">
            <a:avLst/>
          </a:prstGeom>
        </p:spPr>
      </p:pic>
    </p:spTree>
    <p:extLst>
      <p:ext uri="{BB962C8B-B14F-4D97-AF65-F5344CB8AC3E}">
        <p14:creationId xmlns:p14="http://schemas.microsoft.com/office/powerpoint/2010/main" val="169529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Creating an Azure Function in Visual Studio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3444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3"/>
          <p:cNvSpPr>
            <a:spLocks noGrp="1"/>
          </p:cNvSpPr>
          <p:nvPr>
            <p:ph type="body" sz="quarter" idx="14"/>
          </p:nvPr>
        </p:nvSpPr>
        <p:spPr/>
        <p:txBody>
          <a:bodyPr/>
          <a:lstStyle/>
          <a:p>
            <a:r>
              <a:rPr lang="en-US" dirty="0" smtClean="0"/>
              <a:t>Technical Learning Services</a:t>
            </a:r>
            <a:endParaRPr lang="en-US" dirty="0"/>
          </a:p>
        </p:txBody>
      </p:sp>
    </p:spTree>
    <p:extLst>
      <p:ext uri="{BB962C8B-B14F-4D97-AF65-F5344CB8AC3E}">
        <p14:creationId xmlns:p14="http://schemas.microsoft.com/office/powerpoint/2010/main" val="141476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41351" y="1971676"/>
            <a:ext cx="10949516" cy="4551044"/>
          </a:xfrm>
        </p:spPr>
        <p:txBody>
          <a:bodyPr>
            <a:normAutofit/>
          </a:bodyPr>
          <a:lstStyle/>
          <a:p>
            <a:r>
              <a:rPr lang="en-US" dirty="0" smtClean="0"/>
              <a:t>Azure Functions is a solution for easily running small pieces of code, or "functions," in the cloud. </a:t>
            </a:r>
          </a:p>
          <a:p>
            <a:r>
              <a:rPr lang="en-US" dirty="0" smtClean="0"/>
              <a:t>You can write just the code you need for the problem at hand, without worrying about a whole application or the infrastructure to run it.</a:t>
            </a:r>
          </a:p>
          <a:p>
            <a:r>
              <a:rPr lang="en-US" dirty="0" smtClean="0"/>
              <a:t>Functions can make development even more productive, and you can use your development language of choice, such as C#, F#, Node.js, Java, or PHP. </a:t>
            </a:r>
          </a:p>
          <a:p>
            <a:r>
              <a:rPr lang="en-US" dirty="0" smtClean="0"/>
              <a:t>Pay only for the time your code runs and trust Azure to scale as needed. </a:t>
            </a:r>
          </a:p>
          <a:p>
            <a:r>
              <a:rPr lang="en-US" dirty="0" smtClean="0"/>
              <a:t>Azure Functions lets you develop </a:t>
            </a:r>
            <a:r>
              <a:rPr lang="en-US" i="1" dirty="0" err="1" smtClean="0"/>
              <a:t>serverless</a:t>
            </a:r>
            <a:r>
              <a:rPr lang="en-US" dirty="0" smtClean="0"/>
              <a:t> applications on Microsoft Azure, without having to first</a:t>
            </a:r>
            <a:r>
              <a:rPr lang="en-US" baseline="0" dirty="0" smtClean="0"/>
              <a:t> create a VM or publish a web application</a:t>
            </a:r>
            <a:r>
              <a:rPr lang="en-US" dirty="0" smtClean="0"/>
              <a:t>.</a:t>
            </a:r>
          </a:p>
        </p:txBody>
      </p:sp>
    </p:spTree>
    <p:extLst>
      <p:ext uri="{BB962C8B-B14F-4D97-AF65-F5344CB8AC3E}">
        <p14:creationId xmlns:p14="http://schemas.microsoft.com/office/powerpoint/2010/main" val="95039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Features</a:t>
            </a:r>
            <a:endParaRPr lang="en-US" dirty="0"/>
          </a:p>
        </p:txBody>
      </p:sp>
      <p:sp>
        <p:nvSpPr>
          <p:cNvPr id="3" name="Content Placeholder 2"/>
          <p:cNvSpPr>
            <a:spLocks noGrp="1"/>
          </p:cNvSpPr>
          <p:nvPr>
            <p:ph idx="1"/>
          </p:nvPr>
        </p:nvSpPr>
        <p:spPr/>
        <p:txBody>
          <a:bodyPr/>
          <a:lstStyle/>
          <a:p>
            <a:r>
              <a:rPr lang="en-US" dirty="0" smtClean="0"/>
              <a:t>Choice of language - Write functions using your choice of C#, F#, or </a:t>
            </a:r>
            <a:r>
              <a:rPr lang="en-US" dirty="0" err="1" smtClean="0"/>
              <a:t>Javascript</a:t>
            </a:r>
            <a:r>
              <a:rPr lang="en-US" dirty="0" smtClean="0"/>
              <a:t>. </a:t>
            </a:r>
          </a:p>
          <a:p>
            <a:r>
              <a:rPr lang="en-US" dirty="0" smtClean="0"/>
              <a:t>Pay-per-use pricing model - Pay only for the time spent running your code. </a:t>
            </a:r>
          </a:p>
          <a:p>
            <a:r>
              <a:rPr lang="en-US" dirty="0" smtClean="0"/>
              <a:t>Bring your own dependencies - Functions supports </a:t>
            </a:r>
            <a:r>
              <a:rPr lang="en-US" dirty="0" err="1" smtClean="0"/>
              <a:t>NuGet</a:t>
            </a:r>
            <a:r>
              <a:rPr lang="en-US" dirty="0" smtClean="0"/>
              <a:t> and NPM, so you can use your favorite libraries.</a:t>
            </a:r>
          </a:p>
          <a:p>
            <a:r>
              <a:rPr lang="en-US" dirty="0" smtClean="0"/>
              <a:t>Integrated security - Protect HTTP-triggered functions with OAuth providers such as Azure Active Directory, Facebook, Google, Twitter, and Microsoft Account.</a:t>
            </a:r>
          </a:p>
          <a:p>
            <a:r>
              <a:rPr lang="en-US" dirty="0" smtClean="0"/>
              <a:t>Simplified integration - Easily leverage Azure services and software-as-a-service (SaaS) offerings. </a:t>
            </a:r>
          </a:p>
          <a:p>
            <a:r>
              <a:rPr lang="en-US" dirty="0" smtClean="0"/>
              <a:t>Flexible development - Code your functions right in the portal or set up continuous integration and deploy your code through GitHub, Visual Studio Team Services, and other supported development tools.</a:t>
            </a:r>
          </a:p>
          <a:p>
            <a:r>
              <a:rPr lang="en-US" dirty="0" smtClean="0"/>
              <a:t>Open-source - The Functions runtime is open-source and available on GitHub.</a:t>
            </a:r>
          </a:p>
        </p:txBody>
      </p:sp>
    </p:spTree>
    <p:extLst>
      <p:ext uri="{BB962C8B-B14F-4D97-AF65-F5344CB8AC3E}">
        <p14:creationId xmlns:p14="http://schemas.microsoft.com/office/powerpoint/2010/main" val="313630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Azure</a:t>
            </a:r>
            <a:r>
              <a:rPr lang="en-US" baseline="0" dirty="0" smtClean="0"/>
              <a:t> </a:t>
            </a:r>
            <a:r>
              <a:rPr lang="en-US" dirty="0" smtClean="0"/>
              <a:t>functions</a:t>
            </a:r>
            <a:endParaRPr lang="en-US" dirty="0"/>
          </a:p>
        </p:txBody>
      </p:sp>
      <p:sp>
        <p:nvSpPr>
          <p:cNvPr id="3" name="Content Placeholder 2"/>
          <p:cNvSpPr>
            <a:spLocks noGrp="1"/>
          </p:cNvSpPr>
          <p:nvPr>
            <p:ph idx="1"/>
          </p:nvPr>
        </p:nvSpPr>
        <p:spPr/>
        <p:txBody>
          <a:bodyPr/>
          <a:lstStyle/>
          <a:p>
            <a:r>
              <a:rPr lang="en-US" b="0" i="0" kern="1200" dirty="0" smtClean="0">
                <a:solidFill>
                  <a:schemeClr val="tx1"/>
                </a:solidFill>
                <a:effectLst/>
                <a:latin typeface="Arial" pitchFamily="34" charset="0"/>
                <a:ea typeface="+mn-ea"/>
                <a:cs typeface="Arial" pitchFamily="34" charset="0"/>
              </a:rPr>
              <a:t>Functions is a great solution for processing data, integrating systems, working with the internet-of-things (</a:t>
            </a:r>
            <a:r>
              <a:rPr lang="en-US" b="0" i="0" kern="1200" dirty="0" err="1" smtClean="0">
                <a:solidFill>
                  <a:schemeClr val="tx1"/>
                </a:solidFill>
                <a:effectLst/>
                <a:latin typeface="Arial" pitchFamily="34" charset="0"/>
                <a:ea typeface="+mn-ea"/>
                <a:cs typeface="Arial" pitchFamily="34" charset="0"/>
              </a:rPr>
              <a:t>IoT</a:t>
            </a:r>
            <a:r>
              <a:rPr lang="en-US" b="0" i="0" kern="1200" dirty="0" smtClean="0">
                <a:solidFill>
                  <a:schemeClr val="tx1"/>
                </a:solidFill>
                <a:effectLst/>
                <a:latin typeface="Arial" pitchFamily="34" charset="0"/>
                <a:ea typeface="+mn-ea"/>
                <a:cs typeface="Arial" pitchFamily="34" charset="0"/>
              </a:rPr>
              <a:t>), and building simple APIs and </a:t>
            </a:r>
            <a:r>
              <a:rPr lang="en-US" b="0" i="0" kern="1200" dirty="0" err="1" smtClean="0">
                <a:solidFill>
                  <a:schemeClr val="tx1"/>
                </a:solidFill>
                <a:effectLst/>
                <a:latin typeface="Arial" pitchFamily="34" charset="0"/>
                <a:ea typeface="+mn-ea"/>
                <a:cs typeface="Arial" pitchFamily="34" charset="0"/>
              </a:rPr>
              <a:t>microservices</a:t>
            </a:r>
            <a:r>
              <a:rPr lang="en-US" b="0" i="0" kern="1200" dirty="0" smtClean="0">
                <a:solidFill>
                  <a:schemeClr val="tx1"/>
                </a:solidFill>
                <a:effectLst/>
                <a:latin typeface="Arial" pitchFamily="34" charset="0"/>
                <a:ea typeface="+mn-ea"/>
                <a:cs typeface="Arial" pitchFamily="34" charset="0"/>
              </a:rPr>
              <a:t>. </a:t>
            </a:r>
          </a:p>
          <a:p>
            <a:r>
              <a:rPr lang="en-US" b="0" i="0" kern="1200" dirty="0" smtClean="0">
                <a:solidFill>
                  <a:schemeClr val="tx1"/>
                </a:solidFill>
                <a:effectLst/>
                <a:latin typeface="Arial" pitchFamily="34" charset="0"/>
                <a:ea typeface="+mn-ea"/>
                <a:cs typeface="Arial" pitchFamily="34" charset="0"/>
              </a:rPr>
              <a:t>Consider Functions for tasks like image or order processing, file maintenance, or for any tasks that you want to run on a schedule.</a:t>
            </a:r>
          </a:p>
        </p:txBody>
      </p:sp>
    </p:spTree>
    <p:extLst>
      <p:ext uri="{BB962C8B-B14F-4D97-AF65-F5344CB8AC3E}">
        <p14:creationId xmlns:p14="http://schemas.microsoft.com/office/powerpoint/2010/main" val="238979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lstStyle/>
          <a:p>
            <a:r>
              <a:rPr lang="en-US" b="1" i="0" kern="1200" dirty="0" err="1" smtClean="0">
                <a:solidFill>
                  <a:schemeClr val="tx1"/>
                </a:solidFill>
                <a:effectLst/>
                <a:latin typeface="Arial" pitchFamily="34" charset="0"/>
                <a:ea typeface="+mn-ea"/>
                <a:cs typeface="Arial" pitchFamily="34" charset="0"/>
              </a:rPr>
              <a:t>HTTPTrigger</a:t>
            </a:r>
            <a:r>
              <a:rPr lang="en-US" b="0" i="0" kern="1200" dirty="0" smtClean="0">
                <a:solidFill>
                  <a:schemeClr val="tx1"/>
                </a:solidFill>
                <a:effectLst/>
                <a:latin typeface="Arial" pitchFamily="34" charset="0"/>
                <a:ea typeface="+mn-ea"/>
                <a:cs typeface="Arial" pitchFamily="34" charset="0"/>
              </a:rPr>
              <a:t> - Trigger the execution of your code by using an HTTP request. For an example, see </a:t>
            </a:r>
            <a:r>
              <a:rPr lang="en-US" b="0" i="0" u="none" strike="noStrike" kern="1200" dirty="0" smtClean="0">
                <a:solidFill>
                  <a:schemeClr val="tx1"/>
                </a:solidFill>
                <a:effectLst/>
                <a:latin typeface="Arial" pitchFamily="34" charset="0"/>
                <a:ea typeface="+mn-ea"/>
                <a:cs typeface="Arial" pitchFamily="34" charset="0"/>
              </a:rPr>
              <a:t>Create your first function</a:t>
            </a:r>
            <a:r>
              <a:rPr lang="en-US" b="0" i="0" kern="1200" dirty="0" smtClean="0">
                <a:solidFill>
                  <a:schemeClr val="tx1"/>
                </a:solidFill>
                <a:effectLst/>
                <a:latin typeface="Arial" pitchFamily="34" charset="0"/>
                <a:ea typeface="+mn-ea"/>
                <a:cs typeface="Arial" pitchFamily="34" charset="0"/>
              </a:rPr>
              <a:t>.</a:t>
            </a:r>
          </a:p>
          <a:p>
            <a:r>
              <a:rPr lang="en-US" b="1" i="0" kern="1200" dirty="0" err="1" smtClean="0">
                <a:solidFill>
                  <a:schemeClr val="tx1"/>
                </a:solidFill>
                <a:effectLst/>
                <a:latin typeface="Arial" pitchFamily="34" charset="0"/>
                <a:ea typeface="+mn-ea"/>
                <a:cs typeface="Arial" pitchFamily="34" charset="0"/>
              </a:rPr>
              <a:t>TimerTrigger</a:t>
            </a:r>
            <a:r>
              <a:rPr lang="en-US" b="0" i="0" kern="1200" dirty="0" smtClean="0">
                <a:solidFill>
                  <a:schemeClr val="tx1"/>
                </a:solidFill>
                <a:effectLst/>
                <a:latin typeface="Arial" pitchFamily="34" charset="0"/>
                <a:ea typeface="+mn-ea"/>
                <a:cs typeface="Arial" pitchFamily="34" charset="0"/>
              </a:rPr>
              <a:t> - Execute cleanup or other batch tasks on a predefined schedule. For an example, see </a:t>
            </a:r>
            <a:r>
              <a:rPr lang="en-US" b="0" i="0" u="none" strike="noStrike" kern="1200" dirty="0" smtClean="0">
                <a:solidFill>
                  <a:schemeClr val="tx1"/>
                </a:solidFill>
                <a:effectLst/>
                <a:latin typeface="Arial" pitchFamily="34" charset="0"/>
                <a:ea typeface="+mn-ea"/>
                <a:cs typeface="Arial" pitchFamily="34" charset="0"/>
              </a:rPr>
              <a:t>Create a function triggered by a timer</a:t>
            </a:r>
            <a:r>
              <a:rPr lang="en-US" b="0" i="0" kern="1200" dirty="0" smtClean="0">
                <a:solidFill>
                  <a:schemeClr val="tx1"/>
                </a:solidFill>
                <a:effectLst/>
                <a:latin typeface="Arial" pitchFamily="34" charset="0"/>
                <a:ea typeface="+mn-ea"/>
                <a:cs typeface="Arial" pitchFamily="34" charset="0"/>
              </a:rPr>
              <a:t>.</a:t>
            </a:r>
          </a:p>
          <a:p>
            <a:r>
              <a:rPr lang="en-US" b="1" i="0" kern="1200" dirty="0" smtClean="0">
                <a:solidFill>
                  <a:schemeClr val="tx1"/>
                </a:solidFill>
                <a:effectLst/>
                <a:latin typeface="Arial" pitchFamily="34" charset="0"/>
                <a:ea typeface="+mn-ea"/>
                <a:cs typeface="Arial" pitchFamily="34" charset="0"/>
              </a:rPr>
              <a:t>GitHub </a:t>
            </a:r>
            <a:r>
              <a:rPr lang="en-US" b="1" i="0" kern="1200" dirty="0" err="1" smtClean="0">
                <a:solidFill>
                  <a:schemeClr val="tx1"/>
                </a:solidFill>
                <a:effectLst/>
                <a:latin typeface="Arial" pitchFamily="34" charset="0"/>
                <a:ea typeface="+mn-ea"/>
                <a:cs typeface="Arial" pitchFamily="34" charset="0"/>
              </a:rPr>
              <a:t>webhook</a:t>
            </a:r>
            <a:r>
              <a:rPr lang="en-US" b="0" i="0" kern="1200" dirty="0" smtClean="0">
                <a:solidFill>
                  <a:schemeClr val="tx1"/>
                </a:solidFill>
                <a:effectLst/>
                <a:latin typeface="Arial" pitchFamily="34" charset="0"/>
                <a:ea typeface="+mn-ea"/>
                <a:cs typeface="Arial" pitchFamily="34" charset="0"/>
              </a:rPr>
              <a:t> - Respond to events that occur in your GitHub repositories. For an example, see </a:t>
            </a:r>
            <a:r>
              <a:rPr lang="en-US" b="0" i="0" u="none" strike="noStrike" kern="1200" dirty="0" smtClean="0">
                <a:solidFill>
                  <a:schemeClr val="tx1"/>
                </a:solidFill>
                <a:effectLst/>
                <a:latin typeface="Arial" pitchFamily="34" charset="0"/>
                <a:ea typeface="+mn-ea"/>
                <a:cs typeface="Arial" pitchFamily="34" charset="0"/>
              </a:rPr>
              <a:t>Create a function triggered by a GitHub </a:t>
            </a:r>
            <a:r>
              <a:rPr lang="en-US" b="0" i="0" u="none" strike="noStrike" kern="1200" dirty="0" err="1" smtClean="0">
                <a:solidFill>
                  <a:schemeClr val="tx1"/>
                </a:solidFill>
                <a:effectLst/>
                <a:latin typeface="Arial" pitchFamily="34" charset="0"/>
                <a:ea typeface="+mn-ea"/>
                <a:cs typeface="Arial" pitchFamily="34" charset="0"/>
              </a:rPr>
              <a:t>webhook</a:t>
            </a:r>
            <a:r>
              <a:rPr lang="en-US" b="0" i="0" kern="1200" dirty="0" smtClean="0">
                <a:solidFill>
                  <a:schemeClr val="tx1"/>
                </a:solidFill>
                <a:effectLst/>
                <a:latin typeface="Arial" pitchFamily="34" charset="0"/>
                <a:ea typeface="+mn-ea"/>
                <a:cs typeface="Arial" pitchFamily="34" charset="0"/>
              </a:rPr>
              <a:t>.</a:t>
            </a:r>
          </a:p>
          <a:p>
            <a:r>
              <a:rPr lang="en-US" b="1" i="0" kern="1200" dirty="0" smtClean="0">
                <a:solidFill>
                  <a:schemeClr val="tx1"/>
                </a:solidFill>
                <a:effectLst/>
                <a:latin typeface="Arial" pitchFamily="34" charset="0"/>
                <a:ea typeface="+mn-ea"/>
                <a:cs typeface="Arial" pitchFamily="34" charset="0"/>
              </a:rPr>
              <a:t>Generic </a:t>
            </a:r>
            <a:r>
              <a:rPr lang="en-US" b="1" i="0" kern="1200" dirty="0" err="1" smtClean="0">
                <a:solidFill>
                  <a:schemeClr val="tx1"/>
                </a:solidFill>
                <a:effectLst/>
                <a:latin typeface="Arial" pitchFamily="34" charset="0"/>
                <a:ea typeface="+mn-ea"/>
                <a:cs typeface="Arial" pitchFamily="34" charset="0"/>
              </a:rPr>
              <a:t>webhook</a:t>
            </a:r>
            <a:r>
              <a:rPr lang="en-US" b="0" i="0" kern="1200" dirty="0" smtClean="0">
                <a:solidFill>
                  <a:schemeClr val="tx1"/>
                </a:solidFill>
                <a:effectLst/>
                <a:latin typeface="Arial" pitchFamily="34" charset="0"/>
                <a:ea typeface="+mn-ea"/>
                <a:cs typeface="Arial" pitchFamily="34" charset="0"/>
              </a:rPr>
              <a:t> - Process </a:t>
            </a:r>
            <a:r>
              <a:rPr lang="en-US" b="0" i="0" kern="1200" dirty="0" err="1" smtClean="0">
                <a:solidFill>
                  <a:schemeClr val="tx1"/>
                </a:solidFill>
                <a:effectLst/>
                <a:latin typeface="Arial" pitchFamily="34" charset="0"/>
                <a:ea typeface="+mn-ea"/>
                <a:cs typeface="Arial" pitchFamily="34" charset="0"/>
              </a:rPr>
              <a:t>webhook</a:t>
            </a:r>
            <a:r>
              <a:rPr lang="en-US" b="0" i="0" kern="1200" dirty="0" smtClean="0">
                <a:solidFill>
                  <a:schemeClr val="tx1"/>
                </a:solidFill>
                <a:effectLst/>
                <a:latin typeface="Arial" pitchFamily="34" charset="0"/>
                <a:ea typeface="+mn-ea"/>
                <a:cs typeface="Arial" pitchFamily="34" charset="0"/>
              </a:rPr>
              <a:t> HTTP requests from any service that supports </a:t>
            </a:r>
            <a:r>
              <a:rPr lang="en-US" b="0" i="0" kern="1200" dirty="0" err="1" smtClean="0">
                <a:solidFill>
                  <a:schemeClr val="tx1"/>
                </a:solidFill>
                <a:effectLst/>
                <a:latin typeface="Arial" pitchFamily="34" charset="0"/>
                <a:ea typeface="+mn-ea"/>
                <a:cs typeface="Arial" pitchFamily="34" charset="0"/>
              </a:rPr>
              <a:t>webhooks</a:t>
            </a:r>
            <a:r>
              <a:rPr lang="en-US" b="0" i="0" kern="1200" dirty="0" smtClean="0">
                <a:solidFill>
                  <a:schemeClr val="tx1"/>
                </a:solidFill>
                <a:effectLst/>
                <a:latin typeface="Arial" pitchFamily="34" charset="0"/>
                <a:ea typeface="+mn-ea"/>
                <a:cs typeface="Arial" pitchFamily="34" charset="0"/>
              </a:rPr>
              <a:t>. For an example, see </a:t>
            </a:r>
            <a:r>
              <a:rPr lang="en-US" b="0" i="0" u="none" strike="noStrike" kern="1200" dirty="0" smtClean="0">
                <a:solidFill>
                  <a:schemeClr val="tx1"/>
                </a:solidFill>
                <a:effectLst/>
                <a:latin typeface="Arial" pitchFamily="34" charset="0"/>
                <a:ea typeface="+mn-ea"/>
                <a:cs typeface="Arial" pitchFamily="34" charset="0"/>
              </a:rPr>
              <a:t>Create a function triggered by a generic </a:t>
            </a:r>
            <a:r>
              <a:rPr lang="en-US" b="0" i="0" u="none" strike="noStrike" kern="1200" dirty="0" err="1" smtClean="0">
                <a:solidFill>
                  <a:schemeClr val="tx1"/>
                </a:solidFill>
                <a:effectLst/>
                <a:latin typeface="Arial" pitchFamily="34" charset="0"/>
                <a:ea typeface="+mn-ea"/>
                <a:cs typeface="Arial" pitchFamily="34" charset="0"/>
              </a:rPr>
              <a:t>webhook</a:t>
            </a:r>
            <a:r>
              <a:rPr lang="en-US" b="0" i="0" kern="1200" dirty="0" smtClean="0">
                <a:solidFill>
                  <a:schemeClr val="tx1"/>
                </a:solidFill>
                <a:effectLst/>
                <a:latin typeface="Arial" pitchFamily="34" charset="0"/>
                <a:ea typeface="+mn-ea"/>
                <a:cs typeface="Arial" pitchFamily="34" charset="0"/>
              </a:rPr>
              <a:t>.</a:t>
            </a:r>
          </a:p>
          <a:p>
            <a:r>
              <a:rPr lang="en-US" b="1" i="0" kern="1200" dirty="0" err="1" smtClean="0">
                <a:solidFill>
                  <a:schemeClr val="tx1"/>
                </a:solidFill>
                <a:effectLst/>
                <a:latin typeface="Arial" pitchFamily="34" charset="0"/>
                <a:ea typeface="+mn-ea"/>
                <a:cs typeface="Arial" pitchFamily="34" charset="0"/>
              </a:rPr>
              <a:t>CosmosDBTrigger</a:t>
            </a:r>
            <a:r>
              <a:rPr lang="en-US" b="0" i="0" kern="1200" dirty="0" smtClean="0">
                <a:solidFill>
                  <a:schemeClr val="tx1"/>
                </a:solidFill>
                <a:effectLst/>
                <a:latin typeface="Arial" pitchFamily="34" charset="0"/>
                <a:ea typeface="+mn-ea"/>
                <a:cs typeface="Arial" pitchFamily="34" charset="0"/>
              </a:rPr>
              <a:t> - Process Azure Cosmos DB documents when they are added or updated in collections in a NoSQL database. For an example, see </a:t>
            </a:r>
            <a:r>
              <a:rPr lang="en-US" b="0" i="0" u="none" strike="noStrike" kern="1200" dirty="0" smtClean="0">
                <a:solidFill>
                  <a:schemeClr val="tx1"/>
                </a:solidFill>
                <a:effectLst/>
                <a:latin typeface="Arial" pitchFamily="34" charset="0"/>
                <a:ea typeface="+mn-ea"/>
                <a:cs typeface="Arial" pitchFamily="34" charset="0"/>
              </a:rPr>
              <a:t>Create a function triggered by Azure Cosmos DB</a:t>
            </a:r>
            <a:r>
              <a:rPr lang="en-US" b="0" i="0" kern="1200" dirty="0" smtClean="0">
                <a:solidFill>
                  <a:schemeClr val="tx1"/>
                </a:solidFill>
                <a:effectLst/>
                <a:latin typeface="Arial" pitchFamily="34" charset="0"/>
                <a:ea typeface="+mn-ea"/>
                <a:cs typeface="Arial" pitchFamily="34" charset="0"/>
              </a:rPr>
              <a:t>.</a:t>
            </a:r>
          </a:p>
          <a:p>
            <a:r>
              <a:rPr lang="en-US" b="1" i="0" kern="1200" dirty="0" err="1" smtClean="0">
                <a:solidFill>
                  <a:schemeClr val="tx1"/>
                </a:solidFill>
                <a:effectLst/>
                <a:latin typeface="Arial" pitchFamily="34" charset="0"/>
                <a:ea typeface="+mn-ea"/>
                <a:cs typeface="Arial" pitchFamily="34" charset="0"/>
              </a:rPr>
              <a:t>BlobTrigger</a:t>
            </a:r>
            <a:r>
              <a:rPr lang="en-US" b="0" i="0" kern="1200" dirty="0" smtClean="0">
                <a:solidFill>
                  <a:schemeClr val="tx1"/>
                </a:solidFill>
                <a:effectLst/>
                <a:latin typeface="Arial" pitchFamily="34" charset="0"/>
                <a:ea typeface="+mn-ea"/>
                <a:cs typeface="Arial" pitchFamily="34" charset="0"/>
              </a:rPr>
              <a:t> - Process Azure Storage blobs when they are added to containers. You might use this function for image resizing. For more information, see </a:t>
            </a:r>
            <a:r>
              <a:rPr lang="en-US" b="0" i="0" u="none" strike="noStrike" kern="1200" dirty="0" smtClean="0">
                <a:solidFill>
                  <a:schemeClr val="tx1"/>
                </a:solidFill>
                <a:effectLst/>
                <a:latin typeface="Arial" pitchFamily="34" charset="0"/>
                <a:ea typeface="+mn-ea"/>
                <a:cs typeface="Arial" pitchFamily="34" charset="0"/>
              </a:rPr>
              <a:t>Blob storage bindings</a:t>
            </a:r>
            <a:r>
              <a:rPr lang="en-US" b="0" i="0" kern="1200" dirty="0" smtClean="0">
                <a:solidFill>
                  <a:schemeClr val="tx1"/>
                </a:solidFill>
                <a:effectLst/>
                <a:latin typeface="Arial" pitchFamily="34" charset="0"/>
                <a:ea typeface="+mn-ea"/>
                <a:cs typeface="Arial" pitchFamily="34" charset="0"/>
              </a:rPr>
              <a:t>.</a:t>
            </a:r>
          </a:p>
          <a:p>
            <a:r>
              <a:rPr lang="en-US" b="1" i="0" kern="1200" dirty="0" err="1" smtClean="0">
                <a:solidFill>
                  <a:schemeClr val="tx1"/>
                </a:solidFill>
                <a:effectLst/>
                <a:latin typeface="Arial" pitchFamily="34" charset="0"/>
                <a:ea typeface="+mn-ea"/>
                <a:cs typeface="Arial" pitchFamily="34" charset="0"/>
              </a:rPr>
              <a:t>QueueTrigger</a:t>
            </a:r>
            <a:r>
              <a:rPr lang="en-US" b="0" i="0" kern="1200" dirty="0" smtClean="0">
                <a:solidFill>
                  <a:schemeClr val="tx1"/>
                </a:solidFill>
                <a:effectLst/>
                <a:latin typeface="Arial" pitchFamily="34" charset="0"/>
                <a:ea typeface="+mn-ea"/>
                <a:cs typeface="Arial" pitchFamily="34" charset="0"/>
              </a:rPr>
              <a:t> - Respond to messages as they arrive in an Azure Storage queue. For an example, see </a:t>
            </a:r>
            <a:r>
              <a:rPr lang="en-US" b="0" i="0" u="none" strike="noStrike" kern="1200" dirty="0" smtClean="0">
                <a:solidFill>
                  <a:schemeClr val="tx1"/>
                </a:solidFill>
                <a:effectLst/>
                <a:latin typeface="Arial" pitchFamily="34" charset="0"/>
                <a:ea typeface="+mn-ea"/>
                <a:cs typeface="Arial" pitchFamily="34" charset="0"/>
              </a:rPr>
              <a:t>Create a function triggered by Azure Queue storage</a:t>
            </a:r>
            <a:r>
              <a:rPr lang="en-US" b="0" i="0" kern="1200" dirty="0" smtClean="0">
                <a:solidFill>
                  <a:schemeClr val="tx1"/>
                </a:solidFill>
                <a:effectLst/>
                <a:latin typeface="Arial" pitchFamily="34" charset="0"/>
                <a:ea typeface="+mn-ea"/>
                <a:cs typeface="Arial" pitchFamily="34" charset="0"/>
              </a:rPr>
              <a:t>.</a:t>
            </a:r>
          </a:p>
        </p:txBody>
      </p:sp>
    </p:spTree>
    <p:extLst>
      <p:ext uri="{BB962C8B-B14F-4D97-AF65-F5344CB8AC3E}">
        <p14:creationId xmlns:p14="http://schemas.microsoft.com/office/powerpoint/2010/main" val="60428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i="0" kern="1200" dirty="0" err="1" smtClean="0">
                <a:solidFill>
                  <a:schemeClr val="tx1"/>
                </a:solidFill>
                <a:effectLst/>
                <a:latin typeface="Arial" pitchFamily="34" charset="0"/>
                <a:ea typeface="+mn-ea"/>
                <a:cs typeface="Arial" pitchFamily="34" charset="0"/>
              </a:rPr>
              <a:t>EventHubTrigger</a:t>
            </a:r>
            <a:r>
              <a:rPr lang="en-US" b="0" i="0" kern="1200" dirty="0" smtClean="0">
                <a:solidFill>
                  <a:schemeClr val="tx1"/>
                </a:solidFill>
                <a:effectLst/>
                <a:latin typeface="Arial" pitchFamily="34" charset="0"/>
                <a:ea typeface="+mn-ea"/>
                <a:cs typeface="Arial" pitchFamily="34" charset="0"/>
              </a:rPr>
              <a:t> - Respond to events delivered to an Azure Event Hub. Particularly useful in application instrumentation, user experience or workflow processing, and Internet of Things (</a:t>
            </a:r>
            <a:r>
              <a:rPr lang="en-US" b="0" i="0" kern="1200" dirty="0" err="1" smtClean="0">
                <a:solidFill>
                  <a:schemeClr val="tx1"/>
                </a:solidFill>
                <a:effectLst/>
                <a:latin typeface="Arial" pitchFamily="34" charset="0"/>
                <a:ea typeface="+mn-ea"/>
                <a:cs typeface="Arial" pitchFamily="34" charset="0"/>
              </a:rPr>
              <a:t>IoT</a:t>
            </a:r>
            <a:r>
              <a:rPr lang="en-US" b="0" i="0" kern="1200" dirty="0" smtClean="0">
                <a:solidFill>
                  <a:schemeClr val="tx1"/>
                </a:solidFill>
                <a:effectLst/>
                <a:latin typeface="Arial" pitchFamily="34" charset="0"/>
                <a:ea typeface="+mn-ea"/>
                <a:cs typeface="Arial" pitchFamily="34" charset="0"/>
              </a:rPr>
              <a:t>) scenarios. For more information, see </a:t>
            </a:r>
            <a:r>
              <a:rPr lang="en-US" b="0" i="0" u="none" strike="noStrike" kern="1200" dirty="0" smtClean="0">
                <a:solidFill>
                  <a:schemeClr val="tx1"/>
                </a:solidFill>
                <a:effectLst/>
                <a:latin typeface="Arial" pitchFamily="34" charset="0"/>
                <a:ea typeface="+mn-ea"/>
                <a:cs typeface="Arial" pitchFamily="34" charset="0"/>
              </a:rPr>
              <a:t>Event Hubs bindings</a:t>
            </a:r>
            <a:r>
              <a:rPr lang="en-US" b="0" i="0" kern="1200" dirty="0" smtClean="0">
                <a:solidFill>
                  <a:schemeClr val="tx1"/>
                </a:solidFill>
                <a:effectLst/>
                <a:latin typeface="Arial" pitchFamily="34" charset="0"/>
                <a:ea typeface="+mn-ea"/>
                <a:cs typeface="Arial" pitchFamily="34" charset="0"/>
              </a:rPr>
              <a:t>.</a:t>
            </a:r>
          </a:p>
          <a:p>
            <a:r>
              <a:rPr lang="en-US" b="1" i="0" kern="1200" dirty="0" err="1" smtClean="0">
                <a:solidFill>
                  <a:schemeClr val="tx1"/>
                </a:solidFill>
                <a:effectLst/>
                <a:latin typeface="Arial" pitchFamily="34" charset="0"/>
                <a:ea typeface="+mn-ea"/>
                <a:cs typeface="Arial" pitchFamily="34" charset="0"/>
              </a:rPr>
              <a:t>ServiceBusQueueTrigger</a:t>
            </a:r>
            <a:r>
              <a:rPr lang="en-US" b="0" i="0" kern="1200" dirty="0" smtClean="0">
                <a:solidFill>
                  <a:schemeClr val="tx1"/>
                </a:solidFill>
                <a:effectLst/>
                <a:latin typeface="Arial" pitchFamily="34" charset="0"/>
                <a:ea typeface="+mn-ea"/>
                <a:cs typeface="Arial" pitchFamily="34" charset="0"/>
              </a:rPr>
              <a:t> - Connect your code to other Azure services or on-premises services by listening to message queues. For more information, see </a:t>
            </a:r>
            <a:r>
              <a:rPr lang="en-US" b="0" i="0" u="none" strike="noStrike" kern="1200" dirty="0" smtClean="0">
                <a:solidFill>
                  <a:schemeClr val="tx1"/>
                </a:solidFill>
                <a:effectLst/>
                <a:latin typeface="Arial" pitchFamily="34" charset="0"/>
                <a:ea typeface="+mn-ea"/>
                <a:cs typeface="Arial" pitchFamily="34" charset="0"/>
              </a:rPr>
              <a:t>Service Bus bindings</a:t>
            </a:r>
            <a:r>
              <a:rPr lang="en-US" b="0" i="0" kern="1200" dirty="0" smtClean="0">
                <a:solidFill>
                  <a:schemeClr val="tx1"/>
                </a:solidFill>
                <a:effectLst/>
                <a:latin typeface="Arial" pitchFamily="34" charset="0"/>
                <a:ea typeface="+mn-ea"/>
                <a:cs typeface="Arial" pitchFamily="34" charset="0"/>
              </a:rPr>
              <a:t>.</a:t>
            </a:r>
          </a:p>
          <a:p>
            <a:r>
              <a:rPr lang="en-US" b="1" i="0" kern="1200" dirty="0" err="1" smtClean="0">
                <a:solidFill>
                  <a:schemeClr val="tx1"/>
                </a:solidFill>
                <a:effectLst/>
                <a:latin typeface="Arial" pitchFamily="34" charset="0"/>
                <a:ea typeface="+mn-ea"/>
                <a:cs typeface="Arial" pitchFamily="34" charset="0"/>
              </a:rPr>
              <a:t>ServiceBusTopicTrigger</a:t>
            </a:r>
            <a:r>
              <a:rPr lang="en-US" b="0" i="0" kern="1200" dirty="0" smtClean="0">
                <a:solidFill>
                  <a:schemeClr val="tx1"/>
                </a:solidFill>
                <a:effectLst/>
                <a:latin typeface="Arial" pitchFamily="34" charset="0"/>
                <a:ea typeface="+mn-ea"/>
                <a:cs typeface="Arial" pitchFamily="34" charset="0"/>
              </a:rPr>
              <a:t> - Connect your code to other Azure services or on-premises services by subscribing to topics. For more information, see </a:t>
            </a:r>
            <a:r>
              <a:rPr lang="en-US" b="0" i="0" u="none" strike="noStrike" kern="1200" dirty="0" smtClean="0">
                <a:solidFill>
                  <a:schemeClr val="tx1"/>
                </a:solidFill>
                <a:effectLst/>
                <a:latin typeface="Arial" pitchFamily="34" charset="0"/>
                <a:ea typeface="+mn-ea"/>
                <a:cs typeface="Arial" pitchFamily="34" charset="0"/>
              </a:rPr>
              <a:t>Service Bus bindings</a:t>
            </a:r>
            <a:r>
              <a:rPr lang="en-US" b="0" i="0" kern="1200" dirty="0" smtClean="0">
                <a:solidFill>
                  <a:schemeClr val="tx1"/>
                </a:solidFill>
                <a:effectLst/>
                <a:latin typeface="Arial" pitchFamily="34" charset="0"/>
                <a:ea typeface="+mn-ea"/>
                <a:cs typeface="Arial" pitchFamily="34" charset="0"/>
              </a:rPr>
              <a:t>.</a:t>
            </a:r>
          </a:p>
        </p:txBody>
      </p:sp>
    </p:spTree>
    <p:extLst>
      <p:ext uri="{BB962C8B-B14F-4D97-AF65-F5344CB8AC3E}">
        <p14:creationId xmlns:p14="http://schemas.microsoft.com/office/powerpoint/2010/main" val="58850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0" i="0" kern="1200" dirty="0" smtClean="0">
                <a:solidFill>
                  <a:schemeClr val="tx1"/>
                </a:solidFill>
                <a:effectLst/>
                <a:latin typeface="Arial" pitchFamily="34" charset="0"/>
                <a:ea typeface="+mn-ea"/>
                <a:cs typeface="Arial" pitchFamily="34" charset="0"/>
              </a:rPr>
              <a:t>Integrations</a:t>
            </a:r>
            <a:endParaRPr lang="en-US" dirty="0"/>
          </a:p>
        </p:txBody>
      </p:sp>
      <p:sp>
        <p:nvSpPr>
          <p:cNvPr id="3" name="Content Placeholder 2"/>
          <p:cNvSpPr>
            <a:spLocks noGrp="1"/>
          </p:cNvSpPr>
          <p:nvPr>
            <p:ph idx="1"/>
          </p:nvPr>
        </p:nvSpPr>
        <p:spPr/>
        <p:txBody>
          <a:bodyPr/>
          <a:lstStyle/>
          <a:p>
            <a:r>
              <a:rPr lang="en-US" b="0" i="0" kern="1200" dirty="0" smtClean="0">
                <a:solidFill>
                  <a:schemeClr val="tx1"/>
                </a:solidFill>
                <a:effectLst/>
                <a:latin typeface="Arial" pitchFamily="34" charset="0"/>
                <a:ea typeface="+mn-ea"/>
                <a:cs typeface="Arial" pitchFamily="34" charset="0"/>
              </a:rPr>
              <a:t>Azure Functions integrates with various Azure and 3rd-party services. These services can trigger your function and start execution, or they can serve as input and output for your code. The following service integrations are supported by Azure Functions:</a:t>
            </a:r>
          </a:p>
          <a:p>
            <a:endParaRPr lang="en-US" b="0" i="0" kern="1200" dirty="0" smtClean="0">
              <a:solidFill>
                <a:schemeClr val="tx1"/>
              </a:solidFill>
              <a:effectLst/>
              <a:latin typeface="Arial" pitchFamily="34" charset="0"/>
              <a:ea typeface="+mn-ea"/>
              <a:cs typeface="Arial" pitchFamily="34" charset="0"/>
            </a:endParaRPr>
          </a:p>
          <a:p>
            <a:r>
              <a:rPr lang="en-US" b="0" i="0" kern="1200" dirty="0" smtClean="0">
                <a:solidFill>
                  <a:schemeClr val="tx1"/>
                </a:solidFill>
                <a:effectLst/>
                <a:latin typeface="Arial" pitchFamily="34" charset="0"/>
                <a:ea typeface="+mn-ea"/>
                <a:cs typeface="Arial" pitchFamily="34" charset="0"/>
              </a:rPr>
              <a:t>Azure Cosmos DB</a:t>
            </a:r>
          </a:p>
          <a:p>
            <a:r>
              <a:rPr lang="en-US" b="0" i="0" kern="1200" dirty="0" smtClean="0">
                <a:solidFill>
                  <a:schemeClr val="tx1"/>
                </a:solidFill>
                <a:effectLst/>
                <a:latin typeface="Arial" pitchFamily="34" charset="0"/>
                <a:ea typeface="+mn-ea"/>
                <a:cs typeface="Arial" pitchFamily="34" charset="0"/>
              </a:rPr>
              <a:t>Azure Event Hubs</a:t>
            </a:r>
          </a:p>
          <a:p>
            <a:r>
              <a:rPr lang="en-US" b="0" i="0" kern="1200" dirty="0" smtClean="0">
                <a:solidFill>
                  <a:schemeClr val="tx1"/>
                </a:solidFill>
                <a:effectLst/>
                <a:latin typeface="Arial" pitchFamily="34" charset="0"/>
                <a:ea typeface="+mn-ea"/>
                <a:cs typeface="Arial" pitchFamily="34" charset="0"/>
              </a:rPr>
              <a:t>Azure Event Grid</a:t>
            </a:r>
          </a:p>
          <a:p>
            <a:r>
              <a:rPr lang="en-US" b="0" i="0" kern="1200" dirty="0" smtClean="0">
                <a:solidFill>
                  <a:schemeClr val="tx1"/>
                </a:solidFill>
                <a:effectLst/>
                <a:latin typeface="Arial" pitchFamily="34" charset="0"/>
                <a:ea typeface="+mn-ea"/>
                <a:cs typeface="Arial" pitchFamily="34" charset="0"/>
              </a:rPr>
              <a:t>Azure Mobile Apps (tables)</a:t>
            </a:r>
          </a:p>
          <a:p>
            <a:r>
              <a:rPr lang="en-US" b="0" i="0" kern="1200" dirty="0" smtClean="0">
                <a:solidFill>
                  <a:schemeClr val="tx1"/>
                </a:solidFill>
                <a:effectLst/>
                <a:latin typeface="Arial" pitchFamily="34" charset="0"/>
                <a:ea typeface="+mn-ea"/>
                <a:cs typeface="Arial" pitchFamily="34" charset="0"/>
              </a:rPr>
              <a:t>Azure Notification Hubs</a:t>
            </a:r>
          </a:p>
          <a:p>
            <a:r>
              <a:rPr lang="en-US" b="0" i="0" kern="1200" dirty="0" smtClean="0">
                <a:solidFill>
                  <a:schemeClr val="tx1"/>
                </a:solidFill>
                <a:effectLst/>
                <a:latin typeface="Arial" pitchFamily="34" charset="0"/>
                <a:ea typeface="+mn-ea"/>
                <a:cs typeface="Arial" pitchFamily="34" charset="0"/>
              </a:rPr>
              <a:t>Azure Service Bus (queues and topics)</a:t>
            </a:r>
          </a:p>
          <a:p>
            <a:r>
              <a:rPr lang="en-US" b="0" i="0" kern="1200" dirty="0" smtClean="0">
                <a:solidFill>
                  <a:schemeClr val="tx1"/>
                </a:solidFill>
                <a:effectLst/>
                <a:latin typeface="Arial" pitchFamily="34" charset="0"/>
                <a:ea typeface="+mn-ea"/>
                <a:cs typeface="Arial" pitchFamily="34" charset="0"/>
              </a:rPr>
              <a:t>Azure Storage (blob, queues, and tables)</a:t>
            </a:r>
          </a:p>
          <a:p>
            <a:r>
              <a:rPr lang="en-US" b="0" i="0" kern="1200" dirty="0" smtClean="0">
                <a:solidFill>
                  <a:schemeClr val="tx1"/>
                </a:solidFill>
                <a:effectLst/>
                <a:latin typeface="Arial" pitchFamily="34" charset="0"/>
                <a:ea typeface="+mn-ea"/>
                <a:cs typeface="Arial" pitchFamily="34" charset="0"/>
              </a:rPr>
              <a:t>GitHub (</a:t>
            </a:r>
            <a:r>
              <a:rPr lang="en-US" b="0" i="0" kern="1200" dirty="0" err="1" smtClean="0">
                <a:solidFill>
                  <a:schemeClr val="tx1"/>
                </a:solidFill>
                <a:effectLst/>
                <a:latin typeface="Arial" pitchFamily="34" charset="0"/>
                <a:ea typeface="+mn-ea"/>
                <a:cs typeface="Arial" pitchFamily="34" charset="0"/>
              </a:rPr>
              <a:t>webhooks</a:t>
            </a:r>
            <a:r>
              <a:rPr lang="en-US" b="0" i="0" kern="1200" dirty="0" smtClean="0">
                <a:solidFill>
                  <a:schemeClr val="tx1"/>
                </a:solidFill>
                <a:effectLst/>
                <a:latin typeface="Arial" pitchFamily="34" charset="0"/>
                <a:ea typeface="+mn-ea"/>
                <a:cs typeface="Arial" pitchFamily="34" charset="0"/>
              </a:rPr>
              <a:t>)</a:t>
            </a:r>
          </a:p>
          <a:p>
            <a:r>
              <a:rPr lang="en-US" b="0" i="0" kern="1200" dirty="0" smtClean="0">
                <a:solidFill>
                  <a:schemeClr val="tx1"/>
                </a:solidFill>
                <a:effectLst/>
                <a:latin typeface="Arial" pitchFamily="34" charset="0"/>
                <a:ea typeface="+mn-ea"/>
                <a:cs typeface="Arial" pitchFamily="34" charset="0"/>
              </a:rPr>
              <a:t>On-premises (using Service Bus)</a:t>
            </a:r>
          </a:p>
          <a:p>
            <a:r>
              <a:rPr lang="en-US" b="0" i="0" kern="1200" dirty="0" err="1" smtClean="0">
                <a:solidFill>
                  <a:schemeClr val="tx1"/>
                </a:solidFill>
                <a:effectLst/>
                <a:latin typeface="Arial" pitchFamily="34" charset="0"/>
                <a:ea typeface="+mn-ea"/>
                <a:cs typeface="Arial" pitchFamily="34" charset="0"/>
              </a:rPr>
              <a:t>Twilio</a:t>
            </a:r>
            <a:r>
              <a:rPr lang="en-US" b="0" i="0" kern="1200" dirty="0" smtClean="0">
                <a:solidFill>
                  <a:schemeClr val="tx1"/>
                </a:solidFill>
                <a:effectLst/>
                <a:latin typeface="Arial" pitchFamily="34" charset="0"/>
                <a:ea typeface="+mn-ea"/>
                <a:cs typeface="Arial" pitchFamily="34" charset="0"/>
              </a:rPr>
              <a:t> (SMS messages)</a:t>
            </a:r>
          </a:p>
        </p:txBody>
      </p:sp>
    </p:spTree>
    <p:extLst>
      <p:ext uri="{BB962C8B-B14F-4D97-AF65-F5344CB8AC3E}">
        <p14:creationId xmlns:p14="http://schemas.microsoft.com/office/powerpoint/2010/main" val="146420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0" i="0" kern="1200" dirty="0" smtClean="0">
                <a:solidFill>
                  <a:schemeClr val="tx1"/>
                </a:solidFill>
                <a:effectLst/>
                <a:latin typeface="Arial" pitchFamily="34" charset="0"/>
                <a:ea typeface="+mn-ea"/>
                <a:cs typeface="Arial" pitchFamily="34" charset="0"/>
              </a:rPr>
              <a:t>Cost of Azure Functions</a:t>
            </a:r>
            <a:endParaRPr lang="en-US" dirty="0"/>
          </a:p>
        </p:txBody>
      </p:sp>
      <p:sp>
        <p:nvSpPr>
          <p:cNvPr id="3" name="Content Placeholder 2"/>
          <p:cNvSpPr>
            <a:spLocks noGrp="1"/>
          </p:cNvSpPr>
          <p:nvPr>
            <p:ph idx="1"/>
          </p:nvPr>
        </p:nvSpPr>
        <p:spPr/>
        <p:txBody>
          <a:bodyPr/>
          <a:lstStyle/>
          <a:p>
            <a:r>
              <a:rPr lang="en-US" b="0" i="0" kern="1200" dirty="0" smtClean="0">
                <a:solidFill>
                  <a:schemeClr val="tx1"/>
                </a:solidFill>
                <a:effectLst/>
                <a:latin typeface="Arial" pitchFamily="34" charset="0"/>
                <a:ea typeface="+mn-ea"/>
                <a:cs typeface="Arial" pitchFamily="34" charset="0"/>
              </a:rPr>
              <a:t>Azure Functions has two kinds of pricing plans.</a:t>
            </a:r>
          </a:p>
          <a:p>
            <a:pPr lvl="2"/>
            <a:r>
              <a:rPr lang="en-US" b="1" i="0" kern="1200" dirty="0" smtClean="0">
                <a:solidFill>
                  <a:schemeClr val="tx1"/>
                </a:solidFill>
                <a:effectLst/>
                <a:latin typeface="Arial" pitchFamily="34" charset="0"/>
                <a:ea typeface="+mn-ea"/>
                <a:cs typeface="Arial" pitchFamily="34" charset="0"/>
              </a:rPr>
              <a:t>Consumption plan</a:t>
            </a:r>
            <a:r>
              <a:rPr lang="en-US" b="0" i="0" kern="1200" dirty="0" smtClean="0">
                <a:solidFill>
                  <a:schemeClr val="tx1"/>
                </a:solidFill>
                <a:effectLst/>
                <a:latin typeface="Arial" pitchFamily="34" charset="0"/>
                <a:ea typeface="+mn-ea"/>
                <a:cs typeface="Arial" pitchFamily="34" charset="0"/>
              </a:rPr>
              <a:t> - When your function runs, Azure provides all of the necessary computational resources. You don't have to worry about resource management, and you only pay for the time that your code runs.</a:t>
            </a:r>
          </a:p>
          <a:p>
            <a:pPr lvl="2"/>
            <a:r>
              <a:rPr lang="en-US" b="1" i="0" kern="1200" dirty="0" smtClean="0">
                <a:solidFill>
                  <a:schemeClr val="tx1"/>
                </a:solidFill>
                <a:effectLst/>
                <a:latin typeface="Arial" pitchFamily="34" charset="0"/>
                <a:ea typeface="+mn-ea"/>
                <a:cs typeface="Arial" pitchFamily="34" charset="0"/>
              </a:rPr>
              <a:t>App Service plan</a:t>
            </a:r>
            <a:r>
              <a:rPr lang="en-US" b="0" i="0" kern="1200" dirty="0" smtClean="0">
                <a:solidFill>
                  <a:schemeClr val="tx1"/>
                </a:solidFill>
                <a:effectLst/>
                <a:latin typeface="Arial" pitchFamily="34" charset="0"/>
                <a:ea typeface="+mn-ea"/>
                <a:cs typeface="Arial" pitchFamily="34" charset="0"/>
              </a:rPr>
              <a:t> - Run your functions just like your web, mobile, and API apps. When you are already using App Service for your other applications, you can run your functions on the same plan at no additional cost.</a:t>
            </a:r>
          </a:p>
          <a:p>
            <a:pPr lvl="0"/>
            <a:endParaRPr lang="en-US" b="0" i="0" kern="1200" dirty="0" smtClean="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4148233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Creating a function app</a:t>
            </a:r>
            <a:endParaRPr lang="en-US" dirty="0"/>
          </a:p>
        </p:txBody>
      </p:sp>
      <p:sp>
        <p:nvSpPr>
          <p:cNvPr id="3" name="Content Placeholder 2"/>
          <p:cNvSpPr>
            <a:spLocks noGrp="1"/>
          </p:cNvSpPr>
          <p:nvPr>
            <p:ph idx="1"/>
          </p:nvPr>
        </p:nvSpPr>
        <p:spPr>
          <a:xfrm>
            <a:off x="641351" y="1971676"/>
            <a:ext cx="5454649" cy="1477963"/>
          </a:xfrm>
        </p:spPr>
        <p:txBody>
          <a:bodyPr/>
          <a:lstStyle/>
          <a:p>
            <a:r>
              <a:rPr lang="en-US" b="0" i="0" kern="1200" dirty="0" smtClean="0">
                <a:solidFill>
                  <a:schemeClr val="tx1"/>
                </a:solidFill>
                <a:effectLst/>
                <a:latin typeface="Arial" pitchFamily="34" charset="0"/>
                <a:ea typeface="+mn-ea"/>
                <a:cs typeface="Arial" pitchFamily="34" charset="0"/>
              </a:rPr>
              <a:t>Click the </a:t>
            </a:r>
            <a:r>
              <a:rPr lang="en-US" b="1" i="0" kern="1200" dirty="0" smtClean="0">
                <a:solidFill>
                  <a:schemeClr val="tx1"/>
                </a:solidFill>
                <a:effectLst/>
                <a:latin typeface="Arial" pitchFamily="34" charset="0"/>
                <a:ea typeface="+mn-ea"/>
                <a:cs typeface="Arial" pitchFamily="34" charset="0"/>
              </a:rPr>
              <a:t>New</a:t>
            </a:r>
            <a:r>
              <a:rPr lang="en-US" b="0" i="0" kern="1200" dirty="0" smtClean="0">
                <a:solidFill>
                  <a:schemeClr val="tx1"/>
                </a:solidFill>
                <a:effectLst/>
                <a:latin typeface="Arial" pitchFamily="34" charset="0"/>
                <a:ea typeface="+mn-ea"/>
                <a:cs typeface="Arial" pitchFamily="34" charset="0"/>
              </a:rPr>
              <a:t> button found on the upper left-hand corner of the Azure portal, then select </a:t>
            </a:r>
            <a:r>
              <a:rPr lang="en-US" b="1" i="0" kern="1200" dirty="0" smtClean="0">
                <a:solidFill>
                  <a:schemeClr val="tx1"/>
                </a:solidFill>
                <a:effectLst/>
                <a:latin typeface="Arial" pitchFamily="34" charset="0"/>
                <a:ea typeface="+mn-ea"/>
                <a:cs typeface="Arial" pitchFamily="34" charset="0"/>
              </a:rPr>
              <a:t>Compute</a:t>
            </a:r>
            <a:r>
              <a:rPr lang="en-US" b="0" i="0" kern="1200" dirty="0" smtClean="0">
                <a:solidFill>
                  <a:schemeClr val="tx1"/>
                </a:solidFill>
                <a:effectLst/>
                <a:latin typeface="Arial" pitchFamily="34" charset="0"/>
                <a:ea typeface="+mn-ea"/>
                <a:cs typeface="Arial" pitchFamily="34" charset="0"/>
              </a:rPr>
              <a:t> &gt; </a:t>
            </a:r>
            <a:r>
              <a:rPr lang="en-US" b="1" i="0" kern="1200" dirty="0" smtClean="0">
                <a:solidFill>
                  <a:schemeClr val="tx1"/>
                </a:solidFill>
                <a:effectLst/>
                <a:latin typeface="Arial" pitchFamily="34" charset="0"/>
                <a:ea typeface="+mn-ea"/>
                <a:cs typeface="Arial" pitchFamily="34" charset="0"/>
              </a:rPr>
              <a:t>Function App</a:t>
            </a:r>
          </a:p>
        </p:txBody>
      </p:sp>
      <p:pic>
        <p:nvPicPr>
          <p:cNvPr id="4" name="Picture 3"/>
          <p:cNvPicPr>
            <a:picLocks noChangeAspect="1"/>
          </p:cNvPicPr>
          <p:nvPr/>
        </p:nvPicPr>
        <p:blipFill>
          <a:blip r:embed="rId2"/>
          <a:stretch>
            <a:fillRect/>
          </a:stretch>
        </p:blipFill>
        <p:spPr>
          <a:xfrm>
            <a:off x="6723704" y="1531620"/>
            <a:ext cx="4867163" cy="4838700"/>
          </a:xfrm>
          <a:prstGeom prst="rect">
            <a:avLst/>
          </a:prstGeom>
        </p:spPr>
      </p:pic>
    </p:spTree>
    <p:extLst>
      <p:ext uri="{BB962C8B-B14F-4D97-AF65-F5344CB8AC3E}">
        <p14:creationId xmlns:p14="http://schemas.microsoft.com/office/powerpoint/2010/main" val="14445249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TechM_Lego">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_Lego" id="{963BFABC-BAF3-42C2-8818-D3D77DBD4341}" vid="{4F557C55-323D-4A7E-8B56-31D66481D912}"/>
    </a:ext>
  </a:extLst>
</a:theme>
</file>

<file path=docProps/app.xml><?xml version="1.0" encoding="utf-8"?>
<Properties xmlns="http://schemas.openxmlformats.org/officeDocument/2006/extended-properties" xmlns:vt="http://schemas.openxmlformats.org/officeDocument/2006/docPropsVTypes">
  <Template>TechM_Lego</Template>
  <TotalTime>106</TotalTime>
  <Words>628</Words>
  <Application>Microsoft Office PowerPoint</Application>
  <PresentationFormat>Widescreen</PresentationFormat>
  <Paragraphs>80</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Arial Narrow</vt:lpstr>
      <vt:lpstr>Wingdings</vt:lpstr>
      <vt:lpstr>TechM_Lego</vt:lpstr>
      <vt:lpstr>think-cell Slide</vt:lpstr>
      <vt:lpstr>Azure Functions</vt:lpstr>
      <vt:lpstr>Introduction</vt:lpstr>
      <vt:lpstr>Features</vt:lpstr>
      <vt:lpstr>Use of Azure functions</vt:lpstr>
      <vt:lpstr>Templates</vt:lpstr>
      <vt:lpstr>PowerPoint Presentation</vt:lpstr>
      <vt:lpstr>Integrations</vt:lpstr>
      <vt:lpstr>Cost of Azure Functions</vt:lpstr>
      <vt:lpstr>Lab: Creating a function app</vt:lpstr>
      <vt:lpstr>PowerPoint Presentation</vt:lpstr>
      <vt:lpstr>PowerPoint Presentation</vt:lpstr>
      <vt:lpstr>Creating a HTTP-Triggered function</vt:lpstr>
      <vt:lpstr>Test the function</vt:lpstr>
      <vt:lpstr>PowerPoint Presentation</vt:lpstr>
      <vt:lpstr>Lab: Creating an Azure Function in Visual Studio</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Sivaraj Ambat</dc:creator>
  <cp:lastModifiedBy>Sivaraj Ambat</cp:lastModifiedBy>
  <cp:revision>9</cp:revision>
  <dcterms:created xsi:type="dcterms:W3CDTF">2018-01-10T00:37:11Z</dcterms:created>
  <dcterms:modified xsi:type="dcterms:W3CDTF">2018-01-10T02:23:57Z</dcterms:modified>
</cp:coreProperties>
</file>