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9144000" cy="51435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http://customooxmlschemas.google.com/">
      <go:slidesCustomData xmlns:go="http://customooxmlschemas.google.com/" r:id="rId30" roundtripDataSignature="AMtx7mjBBhcyWXF2yRYMXa0HHRE2bOFA4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3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3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3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 name="Shape 12"/>
        <p:cNvGrpSpPr/>
        <p:nvPr/>
      </p:nvGrpSpPr>
      <p:grpSpPr>
        <a:xfrm>
          <a:off x="0" y="0"/>
          <a:ext cx="0" cy="0"/>
          <a:chOff x="0" y="0"/>
          <a:chExt cx="0" cy="0"/>
        </a:xfrm>
      </p:grpSpPr>
      <p:sp>
        <p:nvSpPr>
          <p:cNvPr id="13" name="Google Shape;13;p35"/>
          <p:cNvSpPr txBox="1"/>
          <p:nvPr>
            <p:ph type="title"/>
          </p:nvPr>
        </p:nvSpPr>
        <p:spPr>
          <a:xfrm>
            <a:off x="3156574" y="2200874"/>
            <a:ext cx="2830850" cy="6350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000">
                <a:solidFill>
                  <a:srgbClr val="CC0000"/>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35"/>
          <p:cNvSpPr txBox="1"/>
          <p:nvPr>
            <p:ph idx="1" type="body"/>
          </p:nvPr>
        </p:nvSpPr>
        <p:spPr>
          <a:xfrm>
            <a:off x="460816" y="1082680"/>
            <a:ext cx="8222367" cy="300418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1" i="0" sz="2400">
                <a:solidFill>
                  <a:srgbClr val="124F5B"/>
                </a:solidFill>
                <a:latin typeface="Verdana"/>
                <a:ea typeface="Verdana"/>
                <a:cs typeface="Verdana"/>
                <a:sym typeface="Verdana"/>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 name="Google Shape;15;p3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8" name="Shape 18"/>
        <p:cNvGrpSpPr/>
        <p:nvPr/>
      </p:nvGrpSpPr>
      <p:grpSpPr>
        <a:xfrm>
          <a:off x="0" y="0"/>
          <a:ext cx="0" cy="0"/>
          <a:chOff x="0" y="0"/>
          <a:chExt cx="0" cy="0"/>
        </a:xfrm>
      </p:grpSpPr>
      <p:sp>
        <p:nvSpPr>
          <p:cNvPr id="19" name="Google Shape;19;p36"/>
          <p:cNvSpPr txBox="1"/>
          <p:nvPr>
            <p:ph type="ctrTitle"/>
          </p:nvPr>
        </p:nvSpPr>
        <p:spPr>
          <a:xfrm>
            <a:off x="2464102" y="1058168"/>
            <a:ext cx="4215794" cy="5130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200">
                <a:solidFill>
                  <a:srgbClr val="CC0000"/>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6"/>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4" name="Shape 24"/>
        <p:cNvGrpSpPr/>
        <p:nvPr/>
      </p:nvGrpSpPr>
      <p:grpSpPr>
        <a:xfrm>
          <a:off x="0" y="0"/>
          <a:ext cx="0" cy="0"/>
          <a:chOff x="0" y="0"/>
          <a:chExt cx="0" cy="0"/>
        </a:xfrm>
      </p:grpSpPr>
      <p:sp>
        <p:nvSpPr>
          <p:cNvPr id="25" name="Google Shape;25;p37"/>
          <p:cNvSpPr txBox="1"/>
          <p:nvPr>
            <p:ph type="title"/>
          </p:nvPr>
        </p:nvSpPr>
        <p:spPr>
          <a:xfrm>
            <a:off x="3156574" y="2200874"/>
            <a:ext cx="2830850" cy="6350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000">
                <a:solidFill>
                  <a:srgbClr val="CC0000"/>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7"/>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 name="Google Shape;27;p37"/>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 name="Google Shape;28;p3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8"/>
          <p:cNvSpPr txBox="1"/>
          <p:nvPr>
            <p:ph type="title"/>
          </p:nvPr>
        </p:nvSpPr>
        <p:spPr>
          <a:xfrm>
            <a:off x="3156574" y="2200874"/>
            <a:ext cx="2830850" cy="6350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000">
                <a:solidFill>
                  <a:srgbClr val="CC0000"/>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8"/>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6" name="Shape 36"/>
        <p:cNvGrpSpPr/>
        <p:nvPr/>
      </p:nvGrpSpPr>
      <p:grpSpPr>
        <a:xfrm>
          <a:off x="0" y="0"/>
          <a:ext cx="0" cy="0"/>
          <a:chOff x="0" y="0"/>
          <a:chExt cx="0" cy="0"/>
        </a:xfrm>
      </p:grpSpPr>
      <p:sp>
        <p:nvSpPr>
          <p:cNvPr id="37" name="Google Shape;37;p39"/>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9"/>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9"/>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4"/>
          <p:cNvSpPr/>
          <p:nvPr/>
        </p:nvSpPr>
        <p:spPr>
          <a:xfrm>
            <a:off x="8602957" y="66524"/>
            <a:ext cx="348619" cy="357954"/>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 name="Google Shape;7;p34"/>
          <p:cNvSpPr txBox="1"/>
          <p:nvPr>
            <p:ph type="title"/>
          </p:nvPr>
        </p:nvSpPr>
        <p:spPr>
          <a:xfrm>
            <a:off x="3156574" y="2200874"/>
            <a:ext cx="2830850" cy="6350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000" u="none" cap="none" strike="noStrike">
                <a:solidFill>
                  <a:srgbClr val="CC0000"/>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34"/>
          <p:cNvSpPr txBox="1"/>
          <p:nvPr>
            <p:ph idx="1" type="body"/>
          </p:nvPr>
        </p:nvSpPr>
        <p:spPr>
          <a:xfrm>
            <a:off x="460816" y="1082680"/>
            <a:ext cx="8222367" cy="300418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1" i="0" sz="2400" u="none" cap="none" strike="noStrike">
                <a:solidFill>
                  <a:srgbClr val="124F5B"/>
                </a:solidFill>
                <a:latin typeface="Verdana"/>
                <a:ea typeface="Verdana"/>
                <a:cs typeface="Verdana"/>
                <a:sym typeface="Verdana"/>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3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3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3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defRPr>
            </a:lvl1pPr>
            <a:lvl2pPr indent="0" lvl="1" marL="0" marR="0" rtl="0" algn="r">
              <a:spcBef>
                <a:spcPts val="0"/>
              </a:spcBef>
              <a:buNone/>
              <a:defRPr sz="1800">
                <a:solidFill>
                  <a:srgbClr val="888888"/>
                </a:solidFill>
              </a:defRPr>
            </a:lvl2pPr>
            <a:lvl3pPr indent="0" lvl="2" marL="0" marR="0" rtl="0" algn="r">
              <a:spcBef>
                <a:spcPts val="0"/>
              </a:spcBef>
              <a:buNone/>
              <a:defRPr sz="1800">
                <a:solidFill>
                  <a:srgbClr val="888888"/>
                </a:solidFill>
              </a:defRPr>
            </a:lvl3pPr>
            <a:lvl4pPr indent="0" lvl="3" marL="0" marR="0" rtl="0" algn="r">
              <a:spcBef>
                <a:spcPts val="0"/>
              </a:spcBef>
              <a:buNone/>
              <a:defRPr sz="1800">
                <a:solidFill>
                  <a:srgbClr val="888888"/>
                </a:solidFill>
              </a:defRPr>
            </a:lvl4pPr>
            <a:lvl5pPr indent="0" lvl="4" marL="0" marR="0" rtl="0" algn="r">
              <a:spcBef>
                <a:spcPts val="0"/>
              </a:spcBef>
              <a:buNone/>
              <a:defRPr sz="1800">
                <a:solidFill>
                  <a:srgbClr val="888888"/>
                </a:solidFill>
              </a:defRPr>
            </a:lvl5pPr>
            <a:lvl6pPr indent="0" lvl="5" marL="0" marR="0" rtl="0" algn="r">
              <a:spcBef>
                <a:spcPts val="0"/>
              </a:spcBef>
              <a:buNone/>
              <a:defRPr sz="1800">
                <a:solidFill>
                  <a:srgbClr val="888888"/>
                </a:solidFill>
              </a:defRPr>
            </a:lvl6pPr>
            <a:lvl7pPr indent="0" lvl="6" marL="0" marR="0" rtl="0" algn="r">
              <a:spcBef>
                <a:spcPts val="0"/>
              </a:spcBef>
              <a:buNone/>
              <a:defRPr sz="1800">
                <a:solidFill>
                  <a:srgbClr val="888888"/>
                </a:solidFill>
              </a:defRPr>
            </a:lvl7pPr>
            <a:lvl8pPr indent="0" lvl="7" marL="0" marR="0" rtl="0" algn="r">
              <a:spcBef>
                <a:spcPts val="0"/>
              </a:spcBef>
              <a:buNone/>
              <a:defRPr sz="1800">
                <a:solidFill>
                  <a:srgbClr val="888888"/>
                </a:solidFill>
              </a:defRPr>
            </a:lvl8pPr>
            <a:lvl9pPr indent="0" lvl="8" marL="0" marR="0" rtl="0"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2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1"/>
          <p:cNvSpPr txBox="1"/>
          <p:nvPr>
            <p:ph type="title"/>
          </p:nvPr>
        </p:nvSpPr>
        <p:spPr>
          <a:xfrm>
            <a:off x="927750" y="1341100"/>
            <a:ext cx="7288500" cy="17700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0"/>
              </a:spcBef>
              <a:spcAft>
                <a:spcPts val="0"/>
              </a:spcAft>
              <a:buNone/>
            </a:pPr>
            <a:r>
              <a:rPr lang="en-US" sz="4200"/>
              <a:t>Capstone Project</a:t>
            </a:r>
            <a:endParaRPr sz="4200"/>
          </a:p>
          <a:p>
            <a:pPr indent="0" lvl="0" marL="0" rtl="0" algn="ctr">
              <a:lnSpc>
                <a:spcPct val="100000"/>
              </a:lnSpc>
              <a:spcBef>
                <a:spcPts val="20"/>
              </a:spcBef>
              <a:spcAft>
                <a:spcPts val="0"/>
              </a:spcAft>
              <a:buNone/>
            </a:pPr>
            <a:r>
              <a:rPr lang="en-US" sz="3600">
                <a:solidFill>
                  <a:srgbClr val="124F5B"/>
                </a:solidFill>
              </a:rPr>
              <a:t>Credit Card Default Prediction</a:t>
            </a:r>
            <a:endParaRPr sz="3600"/>
          </a:p>
        </p:txBody>
      </p:sp>
      <p:sp>
        <p:nvSpPr>
          <p:cNvPr id="45" name="Google Shape;45;p1"/>
          <p:cNvSpPr txBox="1"/>
          <p:nvPr/>
        </p:nvSpPr>
        <p:spPr>
          <a:xfrm>
            <a:off x="1584751" y="2862275"/>
            <a:ext cx="7052400" cy="3822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t/>
            </a:r>
            <a:endParaRPr sz="2400">
              <a:solidFill>
                <a:srgbClr val="124F5B"/>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0"/>
          <p:cNvSpPr txBox="1"/>
          <p:nvPr>
            <p:ph type="title"/>
          </p:nvPr>
        </p:nvSpPr>
        <p:spPr>
          <a:xfrm>
            <a:off x="3429000" y="161150"/>
            <a:ext cx="5004600" cy="997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200"/>
              <a:t>Education Distribution</a:t>
            </a:r>
            <a:endParaRPr sz="3200"/>
          </a:p>
        </p:txBody>
      </p:sp>
      <p:sp>
        <p:nvSpPr>
          <p:cNvPr id="119" name="Google Shape;119;p10"/>
          <p:cNvSpPr/>
          <p:nvPr/>
        </p:nvSpPr>
        <p:spPr>
          <a:xfrm>
            <a:off x="396999" y="1109647"/>
            <a:ext cx="4319991" cy="341279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0" name="Google Shape;120;p10"/>
          <p:cNvSpPr/>
          <p:nvPr/>
        </p:nvSpPr>
        <p:spPr>
          <a:xfrm>
            <a:off x="5866988" y="1788353"/>
            <a:ext cx="2791063" cy="187290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1"/>
          <p:cNvSpPr txBox="1"/>
          <p:nvPr>
            <p:ph type="title"/>
          </p:nvPr>
        </p:nvSpPr>
        <p:spPr>
          <a:xfrm>
            <a:off x="2376052" y="331475"/>
            <a:ext cx="6524400" cy="505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200"/>
              <a:t>Marital Distributions</a:t>
            </a:r>
            <a:endParaRPr sz="3200"/>
          </a:p>
        </p:txBody>
      </p:sp>
      <p:sp>
        <p:nvSpPr>
          <p:cNvPr id="126" name="Google Shape;126;p11"/>
          <p:cNvSpPr/>
          <p:nvPr/>
        </p:nvSpPr>
        <p:spPr>
          <a:xfrm>
            <a:off x="238936" y="1404947"/>
            <a:ext cx="4319979" cy="282334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7" name="Google Shape;127;p11"/>
          <p:cNvSpPr/>
          <p:nvPr/>
        </p:nvSpPr>
        <p:spPr>
          <a:xfrm>
            <a:off x="6025038" y="1933115"/>
            <a:ext cx="2784449" cy="18079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2"/>
          <p:cNvSpPr txBox="1"/>
          <p:nvPr>
            <p:ph type="title"/>
          </p:nvPr>
        </p:nvSpPr>
        <p:spPr>
          <a:xfrm>
            <a:off x="2819121" y="456375"/>
            <a:ext cx="6095400" cy="505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200"/>
              <a:t>Age Distribution</a:t>
            </a:r>
            <a:endParaRPr sz="3200"/>
          </a:p>
        </p:txBody>
      </p:sp>
      <p:sp>
        <p:nvSpPr>
          <p:cNvPr id="133" name="Google Shape;133;p12"/>
          <p:cNvSpPr/>
          <p:nvPr/>
        </p:nvSpPr>
        <p:spPr>
          <a:xfrm>
            <a:off x="279086" y="1474597"/>
            <a:ext cx="4319991" cy="289439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4" name="Google Shape;134;p12"/>
          <p:cNvSpPr/>
          <p:nvPr/>
        </p:nvSpPr>
        <p:spPr>
          <a:xfrm>
            <a:off x="5970387" y="1717826"/>
            <a:ext cx="2734411" cy="249031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3"/>
          <p:cNvSpPr txBox="1"/>
          <p:nvPr/>
        </p:nvSpPr>
        <p:spPr>
          <a:xfrm>
            <a:off x="475248" y="997928"/>
            <a:ext cx="4476900" cy="1940100"/>
          </a:xfrm>
          <a:prstGeom prst="rect">
            <a:avLst/>
          </a:prstGeom>
          <a:noFill/>
          <a:ln>
            <a:noFill/>
          </a:ln>
        </p:spPr>
        <p:txBody>
          <a:bodyPr anchorCtr="0" anchor="t" bIns="0" lIns="0" spcFirstLastPara="1" rIns="0" wrap="square" tIns="53325">
            <a:spAutoFit/>
          </a:bodyPr>
          <a:lstStyle/>
          <a:p>
            <a:pPr indent="-366395" lvl="0" marL="366395" marR="1807210" rtl="0" algn="r">
              <a:lnSpc>
                <a:spcPct val="100000"/>
              </a:lnSpc>
              <a:spcBef>
                <a:spcPts val="0"/>
              </a:spcBef>
              <a:spcAft>
                <a:spcPts val="0"/>
              </a:spcAft>
              <a:buClr>
                <a:srgbClr val="124F5B"/>
              </a:buClr>
              <a:buSzPts val="1800"/>
              <a:buFont typeface="Arial"/>
              <a:buChar char="●"/>
            </a:pPr>
            <a:r>
              <a:rPr lang="en-US" sz="1800">
                <a:solidFill>
                  <a:srgbClr val="124F5B"/>
                </a:solidFill>
                <a:latin typeface="Verdana"/>
                <a:ea typeface="Verdana"/>
                <a:cs typeface="Verdana"/>
                <a:sym typeface="Verdana"/>
              </a:rPr>
              <a:t>Supervised learning</a:t>
            </a:r>
            <a:endParaRPr sz="1800">
              <a:latin typeface="Verdana"/>
              <a:ea typeface="Verdana"/>
              <a:cs typeface="Verdana"/>
              <a:sym typeface="Verdana"/>
            </a:endParaRPr>
          </a:p>
          <a:p>
            <a:pPr indent="-366395" lvl="1" marL="366395" marR="1826260" rtl="0" algn="r">
              <a:lnSpc>
                <a:spcPct val="100000"/>
              </a:lnSpc>
              <a:spcBef>
                <a:spcPts val="725"/>
              </a:spcBef>
              <a:spcAft>
                <a:spcPts val="0"/>
              </a:spcAft>
              <a:buClr>
                <a:srgbClr val="124F5B"/>
              </a:buClr>
              <a:buSzPts val="1800"/>
              <a:buFont typeface="Arial"/>
              <a:buChar char="○"/>
            </a:pPr>
            <a:r>
              <a:rPr b="0" i="0" lang="en-US" sz="1400" u="none" cap="none" strike="noStrike">
                <a:solidFill>
                  <a:srgbClr val="124F5B"/>
                </a:solidFill>
                <a:latin typeface="Verdana"/>
                <a:ea typeface="Verdana"/>
                <a:cs typeface="Verdana"/>
                <a:sym typeface="Verdana"/>
              </a:rPr>
              <a:t>Binary Classiﬁcation</a:t>
            </a:r>
            <a:endParaRPr b="0" i="0" sz="1400" u="none" cap="none" strike="noStrike">
              <a:latin typeface="Verdana"/>
              <a:ea typeface="Verdana"/>
              <a:cs typeface="Verdana"/>
              <a:sym typeface="Verdana"/>
            </a:endParaRPr>
          </a:p>
          <a:p>
            <a:pPr indent="-367030" lvl="0" marL="379095" marR="0" rtl="0" algn="l">
              <a:lnSpc>
                <a:spcPct val="100000"/>
              </a:lnSpc>
              <a:spcBef>
                <a:spcPts val="405"/>
              </a:spcBef>
              <a:spcAft>
                <a:spcPts val="0"/>
              </a:spcAft>
              <a:buClr>
                <a:srgbClr val="124F5B"/>
              </a:buClr>
              <a:buSzPts val="1800"/>
              <a:buFont typeface="Arial"/>
              <a:buChar char="●"/>
            </a:pPr>
            <a:r>
              <a:rPr lang="en-US" sz="1800">
                <a:solidFill>
                  <a:srgbClr val="124F5B"/>
                </a:solidFill>
                <a:latin typeface="Verdana"/>
                <a:ea typeface="Verdana"/>
                <a:cs typeface="Verdana"/>
                <a:sym typeface="Verdana"/>
              </a:rPr>
              <a:t>Imbalance data with 22% defaulters</a:t>
            </a:r>
            <a:endParaRPr sz="1800">
              <a:latin typeface="Verdana"/>
              <a:ea typeface="Verdana"/>
              <a:cs typeface="Verdana"/>
              <a:sym typeface="Verdana"/>
            </a:endParaRPr>
          </a:p>
          <a:p>
            <a:pPr indent="0" lvl="0" marL="0" marR="0" rtl="0" algn="l">
              <a:lnSpc>
                <a:spcPct val="100000"/>
              </a:lnSpc>
              <a:spcBef>
                <a:spcPts val="10"/>
              </a:spcBef>
              <a:spcAft>
                <a:spcPts val="0"/>
              </a:spcAft>
              <a:buNone/>
            </a:pPr>
            <a:r>
              <a:t/>
            </a:r>
            <a:endParaRPr sz="2300">
              <a:latin typeface="Verdana"/>
              <a:ea typeface="Verdana"/>
              <a:cs typeface="Verdana"/>
              <a:sym typeface="Verdana"/>
            </a:endParaRPr>
          </a:p>
          <a:p>
            <a:pPr indent="0" lvl="0" marL="379095" marR="0" rtl="0" algn="l">
              <a:lnSpc>
                <a:spcPct val="100000"/>
              </a:lnSpc>
              <a:spcBef>
                <a:spcPts val="5"/>
              </a:spcBef>
              <a:spcAft>
                <a:spcPts val="0"/>
              </a:spcAft>
              <a:buNone/>
            </a:pPr>
            <a:r>
              <a:rPr b="1" lang="en-US" sz="1800">
                <a:solidFill>
                  <a:srgbClr val="124F5B"/>
                </a:solidFill>
                <a:latin typeface="Verdana"/>
                <a:ea typeface="Verdana"/>
                <a:cs typeface="Verdana"/>
                <a:sym typeface="Verdana"/>
              </a:rPr>
              <a:t>Models Used:</a:t>
            </a:r>
            <a:endParaRPr sz="1800">
              <a:latin typeface="Verdana"/>
              <a:ea typeface="Verdana"/>
              <a:cs typeface="Verdana"/>
              <a:sym typeface="Verdana"/>
            </a:endParaRPr>
          </a:p>
        </p:txBody>
      </p:sp>
      <p:sp>
        <p:nvSpPr>
          <p:cNvPr id="140" name="Google Shape;140;p13"/>
          <p:cNvSpPr txBox="1"/>
          <p:nvPr/>
        </p:nvSpPr>
        <p:spPr>
          <a:xfrm>
            <a:off x="932447" y="2890733"/>
            <a:ext cx="2611755" cy="1287780"/>
          </a:xfrm>
          <a:prstGeom prst="rect">
            <a:avLst/>
          </a:prstGeom>
          <a:noFill/>
          <a:ln>
            <a:noFill/>
          </a:ln>
        </p:spPr>
        <p:txBody>
          <a:bodyPr anchorCtr="0" anchor="t" bIns="0" lIns="0" spcFirstLastPara="1" rIns="0" wrap="square" tIns="53325">
            <a:spAutoFit/>
          </a:bodyPr>
          <a:lstStyle/>
          <a:p>
            <a:pPr indent="-367030" lvl="0" marL="379095" marR="0" rtl="0" algn="l">
              <a:lnSpc>
                <a:spcPct val="100000"/>
              </a:lnSpc>
              <a:spcBef>
                <a:spcPts val="0"/>
              </a:spcBef>
              <a:spcAft>
                <a:spcPts val="0"/>
              </a:spcAft>
              <a:buClr>
                <a:srgbClr val="124F5B"/>
              </a:buClr>
              <a:buSzPts val="1800"/>
              <a:buFont typeface="Arial"/>
              <a:buChar char="●"/>
            </a:pPr>
            <a:r>
              <a:rPr lang="en-US" sz="1800">
                <a:solidFill>
                  <a:srgbClr val="124F5B"/>
                </a:solidFill>
                <a:latin typeface="Verdana"/>
                <a:ea typeface="Verdana"/>
                <a:cs typeface="Verdana"/>
                <a:sym typeface="Verdana"/>
              </a:rPr>
              <a:t>Logistic Regression</a:t>
            </a:r>
            <a:endParaRPr sz="1800">
              <a:latin typeface="Verdana"/>
              <a:ea typeface="Verdana"/>
              <a:cs typeface="Verdana"/>
              <a:sym typeface="Verdana"/>
            </a:endParaRPr>
          </a:p>
          <a:p>
            <a:pPr indent="-367030" lvl="0" marL="379095" marR="0" rtl="0" algn="l">
              <a:lnSpc>
                <a:spcPct val="100000"/>
              </a:lnSpc>
              <a:spcBef>
                <a:spcPts val="325"/>
              </a:spcBef>
              <a:spcAft>
                <a:spcPts val="0"/>
              </a:spcAft>
              <a:buClr>
                <a:srgbClr val="124F5B"/>
              </a:buClr>
              <a:buSzPts val="1800"/>
              <a:buFont typeface="Arial"/>
              <a:buChar char="●"/>
            </a:pPr>
            <a:r>
              <a:rPr lang="en-US" sz="1800">
                <a:solidFill>
                  <a:srgbClr val="124F5B"/>
                </a:solidFill>
                <a:latin typeface="Verdana"/>
                <a:ea typeface="Verdana"/>
                <a:cs typeface="Verdana"/>
                <a:sym typeface="Verdana"/>
              </a:rPr>
              <a:t>Decision Trees</a:t>
            </a:r>
            <a:endParaRPr sz="1800">
              <a:latin typeface="Verdana"/>
              <a:ea typeface="Verdana"/>
              <a:cs typeface="Verdana"/>
              <a:sym typeface="Verdana"/>
            </a:endParaRPr>
          </a:p>
          <a:p>
            <a:pPr indent="-367030" lvl="0" marL="379095" marR="0" rtl="0" algn="l">
              <a:lnSpc>
                <a:spcPct val="100000"/>
              </a:lnSpc>
              <a:spcBef>
                <a:spcPts val="325"/>
              </a:spcBef>
              <a:spcAft>
                <a:spcPts val="0"/>
              </a:spcAft>
              <a:buClr>
                <a:srgbClr val="124F5B"/>
              </a:buClr>
              <a:buSzPts val="1800"/>
              <a:buFont typeface="Arial"/>
              <a:buChar char="●"/>
            </a:pPr>
            <a:r>
              <a:rPr lang="en-US" sz="1800">
                <a:solidFill>
                  <a:srgbClr val="124F5B"/>
                </a:solidFill>
                <a:latin typeface="Verdana"/>
                <a:ea typeface="Verdana"/>
                <a:cs typeface="Verdana"/>
                <a:sym typeface="Verdana"/>
              </a:rPr>
              <a:t>Random Forest</a:t>
            </a:r>
            <a:endParaRPr sz="1800">
              <a:latin typeface="Verdana"/>
              <a:ea typeface="Verdana"/>
              <a:cs typeface="Verdana"/>
              <a:sym typeface="Verdana"/>
            </a:endParaRPr>
          </a:p>
          <a:p>
            <a:pPr indent="-367030" lvl="0" marL="379095" marR="0" rtl="0" algn="l">
              <a:lnSpc>
                <a:spcPct val="100000"/>
              </a:lnSpc>
              <a:spcBef>
                <a:spcPts val="325"/>
              </a:spcBef>
              <a:spcAft>
                <a:spcPts val="0"/>
              </a:spcAft>
              <a:buClr>
                <a:srgbClr val="124F5B"/>
              </a:buClr>
              <a:buSzPts val="1800"/>
              <a:buFont typeface="Arial"/>
              <a:buChar char="●"/>
            </a:pPr>
            <a:r>
              <a:rPr lang="en-US" sz="1800">
                <a:solidFill>
                  <a:srgbClr val="124F5B"/>
                </a:solidFill>
                <a:latin typeface="Verdana"/>
                <a:ea typeface="Verdana"/>
                <a:cs typeface="Verdana"/>
                <a:sym typeface="Verdana"/>
              </a:rPr>
              <a:t>SVM</a:t>
            </a:r>
            <a:endParaRPr sz="1800">
              <a:latin typeface="Verdana"/>
              <a:ea typeface="Verdana"/>
              <a:cs typeface="Verdana"/>
              <a:sym typeface="Verdana"/>
            </a:endParaRPr>
          </a:p>
        </p:txBody>
      </p:sp>
      <p:sp>
        <p:nvSpPr>
          <p:cNvPr id="141" name="Google Shape;141;p13"/>
          <p:cNvSpPr txBox="1"/>
          <p:nvPr>
            <p:ph type="title"/>
          </p:nvPr>
        </p:nvSpPr>
        <p:spPr>
          <a:xfrm>
            <a:off x="2492055" y="399625"/>
            <a:ext cx="6450300" cy="505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200"/>
              <a:t>Modeling Overview</a:t>
            </a:r>
            <a:endParaRPr sz="3200"/>
          </a:p>
        </p:txBody>
      </p:sp>
      <p:sp>
        <p:nvSpPr>
          <p:cNvPr id="142" name="Google Shape;142;p13"/>
          <p:cNvSpPr txBox="1"/>
          <p:nvPr/>
        </p:nvSpPr>
        <p:spPr>
          <a:xfrm>
            <a:off x="5352034" y="2885799"/>
            <a:ext cx="1560300" cy="330900"/>
          </a:xfrm>
          <a:prstGeom prst="rect">
            <a:avLst/>
          </a:prstGeom>
          <a:noFill/>
          <a:ln>
            <a:noFill/>
          </a:ln>
        </p:spPr>
        <p:txBody>
          <a:bodyPr anchorCtr="0" anchor="t" bIns="0" lIns="0" spcFirstLastPara="1" rIns="0" wrap="square" tIns="53325">
            <a:spAutoFit/>
          </a:bodyPr>
          <a:lstStyle/>
          <a:p>
            <a:pPr indent="0" lvl="0" marL="0" marR="0" rtl="0" algn="l">
              <a:lnSpc>
                <a:spcPct val="100000"/>
              </a:lnSpc>
              <a:spcBef>
                <a:spcPts val="0"/>
              </a:spcBef>
              <a:spcAft>
                <a:spcPts val="0"/>
              </a:spcAft>
              <a:buNone/>
            </a:pPr>
            <a:r>
              <a:t/>
            </a:r>
            <a:endParaRPr sz="1800">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4"/>
          <p:cNvSpPr txBox="1"/>
          <p:nvPr>
            <p:ph type="title"/>
          </p:nvPr>
        </p:nvSpPr>
        <p:spPr>
          <a:xfrm>
            <a:off x="2909093" y="273200"/>
            <a:ext cx="5589600" cy="505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200"/>
              <a:t>Modeling Steps</a:t>
            </a:r>
            <a:endParaRPr sz="3200"/>
          </a:p>
        </p:txBody>
      </p:sp>
      <p:grpSp>
        <p:nvGrpSpPr>
          <p:cNvPr id="148" name="Google Shape;148;p14"/>
          <p:cNvGrpSpPr/>
          <p:nvPr/>
        </p:nvGrpSpPr>
        <p:grpSpPr>
          <a:xfrm>
            <a:off x="489423" y="1075572"/>
            <a:ext cx="2590165" cy="961390"/>
            <a:chOff x="489423" y="1075572"/>
            <a:chExt cx="2590165" cy="961390"/>
          </a:xfrm>
        </p:grpSpPr>
        <p:sp>
          <p:nvSpPr>
            <p:cNvPr id="149" name="Google Shape;149;p14"/>
            <p:cNvSpPr/>
            <p:nvPr/>
          </p:nvSpPr>
          <p:spPr>
            <a:xfrm>
              <a:off x="489423" y="1075572"/>
              <a:ext cx="2590165" cy="961390"/>
            </a:xfrm>
            <a:custGeom>
              <a:rect b="b" l="l" r="r" t="t"/>
              <a:pathLst>
                <a:path extrusionOk="0" h="961389" w="2590165">
                  <a:moveTo>
                    <a:pt x="2108995" y="961198"/>
                  </a:moveTo>
                  <a:lnTo>
                    <a:pt x="0" y="961198"/>
                  </a:lnTo>
                  <a:lnTo>
                    <a:pt x="0" y="0"/>
                  </a:lnTo>
                  <a:lnTo>
                    <a:pt x="2108995" y="0"/>
                  </a:lnTo>
                  <a:lnTo>
                    <a:pt x="2589594" y="480599"/>
                  </a:lnTo>
                  <a:lnTo>
                    <a:pt x="2108995" y="961198"/>
                  </a:lnTo>
                  <a:close/>
                </a:path>
              </a:pathLst>
            </a:custGeom>
            <a:solidFill>
              <a:srgbClr val="124F5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0" name="Google Shape;150;p14"/>
            <p:cNvSpPr/>
            <p:nvPr/>
          </p:nvSpPr>
          <p:spPr>
            <a:xfrm>
              <a:off x="489423" y="1075572"/>
              <a:ext cx="2590165" cy="961390"/>
            </a:xfrm>
            <a:custGeom>
              <a:rect b="b" l="l" r="r" t="t"/>
              <a:pathLst>
                <a:path extrusionOk="0" h="961389" w="2590165">
                  <a:moveTo>
                    <a:pt x="0" y="0"/>
                  </a:moveTo>
                  <a:lnTo>
                    <a:pt x="2108995" y="0"/>
                  </a:lnTo>
                  <a:lnTo>
                    <a:pt x="2589594" y="480599"/>
                  </a:lnTo>
                  <a:lnTo>
                    <a:pt x="2108995" y="961198"/>
                  </a:lnTo>
                  <a:lnTo>
                    <a:pt x="0" y="961198"/>
                  </a:lnTo>
                  <a:lnTo>
                    <a:pt x="0" y="0"/>
                  </a:lnTo>
                  <a:close/>
                </a:path>
              </a:pathLst>
            </a:custGeom>
            <a:noFill/>
            <a:ln cap="flat" cmpd="sng" w="9525">
              <a:solidFill>
                <a:srgbClr val="124F5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151" name="Google Shape;151;p14"/>
          <p:cNvGrpSpPr/>
          <p:nvPr/>
        </p:nvGrpSpPr>
        <p:grpSpPr>
          <a:xfrm>
            <a:off x="3269743" y="954423"/>
            <a:ext cx="5380214" cy="1082675"/>
            <a:chOff x="3269743" y="954423"/>
            <a:chExt cx="5380214" cy="1082675"/>
          </a:xfrm>
        </p:grpSpPr>
        <p:sp>
          <p:nvSpPr>
            <p:cNvPr id="152" name="Google Shape;152;p14"/>
            <p:cNvSpPr/>
            <p:nvPr/>
          </p:nvSpPr>
          <p:spPr>
            <a:xfrm>
              <a:off x="3269743" y="1017722"/>
              <a:ext cx="2937510" cy="1019175"/>
            </a:xfrm>
            <a:custGeom>
              <a:rect b="b" l="l" r="r" t="t"/>
              <a:pathLst>
                <a:path extrusionOk="0" h="1019175" w="2937510">
                  <a:moveTo>
                    <a:pt x="2427745" y="1019097"/>
                  </a:moveTo>
                  <a:lnTo>
                    <a:pt x="0" y="1019097"/>
                  </a:lnTo>
                  <a:lnTo>
                    <a:pt x="509548" y="509548"/>
                  </a:lnTo>
                  <a:lnTo>
                    <a:pt x="0" y="0"/>
                  </a:lnTo>
                  <a:lnTo>
                    <a:pt x="2427745" y="0"/>
                  </a:lnTo>
                  <a:lnTo>
                    <a:pt x="2937294" y="509548"/>
                  </a:lnTo>
                  <a:lnTo>
                    <a:pt x="2427745" y="1019097"/>
                  </a:lnTo>
                  <a:close/>
                </a:path>
              </a:pathLst>
            </a:custGeom>
            <a:solidFill>
              <a:srgbClr val="124F5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3" name="Google Shape;153;p14"/>
            <p:cNvSpPr/>
            <p:nvPr/>
          </p:nvSpPr>
          <p:spPr>
            <a:xfrm>
              <a:off x="3269743" y="1017722"/>
              <a:ext cx="2937510" cy="1019175"/>
            </a:xfrm>
            <a:custGeom>
              <a:rect b="b" l="l" r="r" t="t"/>
              <a:pathLst>
                <a:path extrusionOk="0" h="1019175" w="2937510">
                  <a:moveTo>
                    <a:pt x="0" y="0"/>
                  </a:moveTo>
                  <a:lnTo>
                    <a:pt x="2427745" y="0"/>
                  </a:lnTo>
                  <a:lnTo>
                    <a:pt x="2937294" y="509548"/>
                  </a:lnTo>
                  <a:lnTo>
                    <a:pt x="2427745" y="1019097"/>
                  </a:lnTo>
                  <a:lnTo>
                    <a:pt x="0" y="1019097"/>
                  </a:lnTo>
                  <a:lnTo>
                    <a:pt x="509548" y="509548"/>
                  </a:lnTo>
                  <a:lnTo>
                    <a:pt x="0" y="0"/>
                  </a:lnTo>
                  <a:close/>
                </a:path>
              </a:pathLst>
            </a:custGeom>
            <a:noFill/>
            <a:ln cap="flat" cmpd="sng" w="9525">
              <a:solidFill>
                <a:srgbClr val="124F5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4" name="Google Shape;154;p14"/>
            <p:cNvSpPr/>
            <p:nvPr/>
          </p:nvSpPr>
          <p:spPr>
            <a:xfrm>
              <a:off x="6207112" y="954423"/>
              <a:ext cx="2442845" cy="1082675"/>
            </a:xfrm>
            <a:custGeom>
              <a:rect b="b" l="l" r="r" t="t"/>
              <a:pathLst>
                <a:path extrusionOk="0" h="1082675" w="2442845">
                  <a:moveTo>
                    <a:pt x="1901396" y="1082397"/>
                  </a:moveTo>
                  <a:lnTo>
                    <a:pt x="0" y="1082397"/>
                  </a:lnTo>
                  <a:lnTo>
                    <a:pt x="541198" y="541198"/>
                  </a:lnTo>
                  <a:lnTo>
                    <a:pt x="0" y="0"/>
                  </a:lnTo>
                  <a:lnTo>
                    <a:pt x="1901396" y="0"/>
                  </a:lnTo>
                  <a:lnTo>
                    <a:pt x="2442595" y="541198"/>
                  </a:lnTo>
                  <a:lnTo>
                    <a:pt x="1901396" y="1082397"/>
                  </a:lnTo>
                  <a:close/>
                </a:path>
              </a:pathLst>
            </a:custGeom>
            <a:solidFill>
              <a:srgbClr val="124F5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5" name="Google Shape;155;p14"/>
            <p:cNvSpPr/>
            <p:nvPr/>
          </p:nvSpPr>
          <p:spPr>
            <a:xfrm>
              <a:off x="6207112" y="954423"/>
              <a:ext cx="2442845" cy="1082675"/>
            </a:xfrm>
            <a:custGeom>
              <a:rect b="b" l="l" r="r" t="t"/>
              <a:pathLst>
                <a:path extrusionOk="0" h="1082675" w="2442845">
                  <a:moveTo>
                    <a:pt x="0" y="0"/>
                  </a:moveTo>
                  <a:lnTo>
                    <a:pt x="1901396" y="0"/>
                  </a:lnTo>
                  <a:lnTo>
                    <a:pt x="2442595" y="541198"/>
                  </a:lnTo>
                  <a:lnTo>
                    <a:pt x="1901396" y="1082397"/>
                  </a:lnTo>
                  <a:lnTo>
                    <a:pt x="0" y="1082397"/>
                  </a:lnTo>
                  <a:lnTo>
                    <a:pt x="541198" y="541198"/>
                  </a:lnTo>
                  <a:lnTo>
                    <a:pt x="0" y="0"/>
                  </a:lnTo>
                  <a:close/>
                </a:path>
              </a:pathLst>
            </a:custGeom>
            <a:noFill/>
            <a:ln cap="flat" cmpd="sng" w="9525">
              <a:solidFill>
                <a:srgbClr val="124F5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56" name="Google Shape;156;p14"/>
          <p:cNvSpPr txBox="1"/>
          <p:nvPr/>
        </p:nvSpPr>
        <p:spPr>
          <a:xfrm>
            <a:off x="717525" y="1236800"/>
            <a:ext cx="2064300" cy="5670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US" sz="1800">
                <a:solidFill>
                  <a:srgbClr val="FFFFFF"/>
                </a:solidFill>
                <a:latin typeface="Verdana"/>
                <a:ea typeface="Verdana"/>
                <a:cs typeface="Verdana"/>
                <a:sym typeface="Verdana"/>
              </a:rPr>
              <a:t>Data  Preprocessing</a:t>
            </a:r>
            <a:endParaRPr sz="1800">
              <a:latin typeface="Verdana"/>
              <a:ea typeface="Verdana"/>
              <a:cs typeface="Verdana"/>
              <a:sym typeface="Verdana"/>
            </a:endParaRPr>
          </a:p>
        </p:txBody>
      </p:sp>
      <p:sp>
        <p:nvSpPr>
          <p:cNvPr id="157" name="Google Shape;157;p14"/>
          <p:cNvSpPr txBox="1"/>
          <p:nvPr/>
        </p:nvSpPr>
        <p:spPr>
          <a:xfrm>
            <a:off x="3926194" y="1236805"/>
            <a:ext cx="1980564" cy="57404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US" sz="1800">
                <a:solidFill>
                  <a:srgbClr val="FFFFFF"/>
                </a:solidFill>
                <a:latin typeface="Verdana"/>
                <a:ea typeface="Verdana"/>
                <a:cs typeface="Verdana"/>
                <a:sym typeface="Verdana"/>
              </a:rPr>
              <a:t>Data Fitting and  Tuning</a:t>
            </a:r>
            <a:endParaRPr sz="1800">
              <a:latin typeface="Verdana"/>
              <a:ea typeface="Verdana"/>
              <a:cs typeface="Verdana"/>
              <a:sym typeface="Verdana"/>
            </a:endParaRPr>
          </a:p>
        </p:txBody>
      </p:sp>
      <p:sp>
        <p:nvSpPr>
          <p:cNvPr id="158" name="Google Shape;158;p14"/>
          <p:cNvSpPr txBox="1"/>
          <p:nvPr/>
        </p:nvSpPr>
        <p:spPr>
          <a:xfrm>
            <a:off x="6947498" y="1131700"/>
            <a:ext cx="1702500" cy="5670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US" sz="1800">
                <a:solidFill>
                  <a:srgbClr val="FFFFFF"/>
                </a:solidFill>
                <a:latin typeface="Verdana"/>
                <a:ea typeface="Verdana"/>
                <a:cs typeface="Verdana"/>
                <a:sym typeface="Verdana"/>
              </a:rPr>
              <a:t>Model  Evaluation</a:t>
            </a:r>
            <a:endParaRPr sz="1800">
              <a:latin typeface="Verdana"/>
              <a:ea typeface="Verdana"/>
              <a:cs typeface="Verdana"/>
              <a:sym typeface="Verdana"/>
            </a:endParaRPr>
          </a:p>
        </p:txBody>
      </p:sp>
      <p:sp>
        <p:nvSpPr>
          <p:cNvPr id="159" name="Google Shape;159;p14"/>
          <p:cNvSpPr txBox="1"/>
          <p:nvPr/>
        </p:nvSpPr>
        <p:spPr>
          <a:xfrm>
            <a:off x="3582785" y="2450786"/>
            <a:ext cx="2064385" cy="1305560"/>
          </a:xfrm>
          <a:prstGeom prst="rect">
            <a:avLst/>
          </a:prstGeom>
          <a:noFill/>
          <a:ln>
            <a:noFill/>
          </a:ln>
        </p:spPr>
        <p:txBody>
          <a:bodyPr anchorCtr="0" anchor="t" bIns="0" lIns="0" spcFirstLastPara="1" rIns="0" wrap="square" tIns="12700">
            <a:spAutoFit/>
          </a:bodyPr>
          <a:lstStyle/>
          <a:p>
            <a:pPr indent="-336550" lvl="0" marL="348615" marR="53975" rtl="0" algn="l">
              <a:lnSpc>
                <a:spcPct val="100000"/>
              </a:lnSpc>
              <a:spcBef>
                <a:spcPts val="0"/>
              </a:spcBef>
              <a:spcAft>
                <a:spcPts val="0"/>
              </a:spcAft>
              <a:buClr>
                <a:srgbClr val="124F5B"/>
              </a:buClr>
              <a:buSzPts val="1400"/>
              <a:buFont typeface="Arial"/>
              <a:buChar char="●"/>
            </a:pPr>
            <a:r>
              <a:rPr lang="en-US" sz="1400">
                <a:solidFill>
                  <a:srgbClr val="124F5B"/>
                </a:solidFill>
                <a:latin typeface="Verdana"/>
                <a:ea typeface="Verdana"/>
                <a:cs typeface="Verdana"/>
                <a:sym typeface="Verdana"/>
              </a:rPr>
              <a:t>Start with default  model parameters</a:t>
            </a:r>
            <a:endParaRPr sz="1400">
              <a:latin typeface="Verdana"/>
              <a:ea typeface="Verdana"/>
              <a:cs typeface="Verdana"/>
              <a:sym typeface="Verdana"/>
            </a:endParaRPr>
          </a:p>
          <a:p>
            <a:pPr indent="-336550" lvl="0" marL="348615" marR="224790" rtl="0" algn="l">
              <a:lnSpc>
                <a:spcPct val="100000"/>
              </a:lnSpc>
              <a:spcBef>
                <a:spcPts val="0"/>
              </a:spcBef>
              <a:spcAft>
                <a:spcPts val="0"/>
              </a:spcAft>
              <a:buClr>
                <a:srgbClr val="124F5B"/>
              </a:buClr>
              <a:buSzPts val="1400"/>
              <a:buFont typeface="Arial"/>
              <a:buChar char="●"/>
            </a:pPr>
            <a:r>
              <a:rPr lang="en-US" sz="1400">
                <a:solidFill>
                  <a:srgbClr val="124F5B"/>
                </a:solidFill>
                <a:latin typeface="Verdana"/>
                <a:ea typeface="Verdana"/>
                <a:cs typeface="Verdana"/>
                <a:sym typeface="Verdana"/>
              </a:rPr>
              <a:t>Hyperparameter  tuning</a:t>
            </a:r>
            <a:endParaRPr sz="1400">
              <a:latin typeface="Verdana"/>
              <a:ea typeface="Verdana"/>
              <a:cs typeface="Verdana"/>
              <a:sym typeface="Verdana"/>
            </a:endParaRPr>
          </a:p>
          <a:p>
            <a:pPr indent="-336550" lvl="0" marL="348615" marR="5080" rtl="0" algn="l">
              <a:lnSpc>
                <a:spcPct val="100000"/>
              </a:lnSpc>
              <a:spcBef>
                <a:spcPts val="0"/>
              </a:spcBef>
              <a:spcAft>
                <a:spcPts val="0"/>
              </a:spcAft>
              <a:buClr>
                <a:srgbClr val="124F5B"/>
              </a:buClr>
              <a:buSzPts val="1400"/>
              <a:buFont typeface="Arial"/>
              <a:buChar char="●"/>
            </a:pPr>
            <a:r>
              <a:rPr lang="en-US" sz="1400">
                <a:solidFill>
                  <a:srgbClr val="124F5B"/>
                </a:solidFill>
                <a:latin typeface="Verdana"/>
                <a:ea typeface="Verdana"/>
                <a:cs typeface="Verdana"/>
                <a:sym typeface="Verdana"/>
              </a:rPr>
              <a:t>Measure scores on  training &amp; test data</a:t>
            </a:r>
            <a:endParaRPr sz="1400">
              <a:latin typeface="Verdana"/>
              <a:ea typeface="Verdana"/>
              <a:cs typeface="Verdana"/>
              <a:sym typeface="Verdana"/>
            </a:endParaRPr>
          </a:p>
        </p:txBody>
      </p:sp>
      <p:sp>
        <p:nvSpPr>
          <p:cNvPr id="160" name="Google Shape;160;p14"/>
          <p:cNvSpPr txBox="1"/>
          <p:nvPr/>
        </p:nvSpPr>
        <p:spPr>
          <a:xfrm>
            <a:off x="562942" y="2450786"/>
            <a:ext cx="2189480" cy="1305560"/>
          </a:xfrm>
          <a:prstGeom prst="rect">
            <a:avLst/>
          </a:prstGeom>
          <a:noFill/>
          <a:ln>
            <a:noFill/>
          </a:ln>
        </p:spPr>
        <p:txBody>
          <a:bodyPr anchorCtr="0" anchor="t" bIns="0" lIns="0" spcFirstLastPara="1" rIns="0" wrap="square" tIns="12700">
            <a:spAutoFit/>
          </a:bodyPr>
          <a:lstStyle/>
          <a:p>
            <a:pPr indent="-336550" lvl="0" marL="348615" marR="0" rtl="0" algn="l">
              <a:lnSpc>
                <a:spcPct val="100000"/>
              </a:lnSpc>
              <a:spcBef>
                <a:spcPts val="0"/>
              </a:spcBef>
              <a:spcAft>
                <a:spcPts val="0"/>
              </a:spcAft>
              <a:buClr>
                <a:srgbClr val="124F5B"/>
              </a:buClr>
              <a:buSzPts val="1400"/>
              <a:buFont typeface="Arial"/>
              <a:buChar char="●"/>
            </a:pPr>
            <a:r>
              <a:rPr lang="en-US" sz="1400">
                <a:solidFill>
                  <a:srgbClr val="124F5B"/>
                </a:solidFill>
                <a:latin typeface="Verdana"/>
                <a:ea typeface="Verdana"/>
                <a:cs typeface="Verdana"/>
                <a:sym typeface="Verdana"/>
              </a:rPr>
              <a:t>Feature selection</a:t>
            </a:r>
            <a:endParaRPr sz="1400">
              <a:latin typeface="Verdana"/>
              <a:ea typeface="Verdana"/>
              <a:cs typeface="Verdana"/>
              <a:sym typeface="Verdana"/>
            </a:endParaRPr>
          </a:p>
          <a:p>
            <a:pPr indent="-336550" lvl="0" marL="348615" marR="0" rtl="0" algn="l">
              <a:lnSpc>
                <a:spcPct val="100000"/>
              </a:lnSpc>
              <a:spcBef>
                <a:spcPts val="0"/>
              </a:spcBef>
              <a:spcAft>
                <a:spcPts val="0"/>
              </a:spcAft>
              <a:buClr>
                <a:srgbClr val="124F5B"/>
              </a:buClr>
              <a:buSzPts val="1400"/>
              <a:buFont typeface="Arial"/>
              <a:buChar char="●"/>
            </a:pPr>
            <a:r>
              <a:rPr lang="en-US" sz="1400">
                <a:solidFill>
                  <a:srgbClr val="124F5B"/>
                </a:solidFill>
                <a:latin typeface="Verdana"/>
                <a:ea typeface="Verdana"/>
                <a:cs typeface="Verdana"/>
                <a:sym typeface="Verdana"/>
              </a:rPr>
              <a:t>Feature engineering</a:t>
            </a:r>
            <a:endParaRPr sz="1400">
              <a:latin typeface="Verdana"/>
              <a:ea typeface="Verdana"/>
              <a:cs typeface="Verdana"/>
              <a:sym typeface="Verdana"/>
            </a:endParaRPr>
          </a:p>
          <a:p>
            <a:pPr indent="-336550" lvl="0" marL="348615" marR="559435" rtl="0" algn="l">
              <a:lnSpc>
                <a:spcPct val="100000"/>
              </a:lnSpc>
              <a:spcBef>
                <a:spcPts val="0"/>
              </a:spcBef>
              <a:spcAft>
                <a:spcPts val="0"/>
              </a:spcAft>
              <a:buClr>
                <a:srgbClr val="124F5B"/>
              </a:buClr>
              <a:buSzPts val="1400"/>
              <a:buFont typeface="Arial"/>
              <a:buChar char="●"/>
            </a:pPr>
            <a:r>
              <a:rPr lang="en-US" sz="1400">
                <a:solidFill>
                  <a:srgbClr val="124F5B"/>
                </a:solidFill>
                <a:latin typeface="Verdana"/>
                <a:ea typeface="Verdana"/>
                <a:cs typeface="Verdana"/>
                <a:sym typeface="Verdana"/>
              </a:rPr>
              <a:t>Train test data  split(75%-25%)</a:t>
            </a:r>
            <a:endParaRPr sz="1400">
              <a:latin typeface="Verdana"/>
              <a:ea typeface="Verdana"/>
              <a:cs typeface="Verdana"/>
              <a:sym typeface="Verdana"/>
            </a:endParaRPr>
          </a:p>
          <a:p>
            <a:pPr indent="-336550" lvl="0" marL="348615" marR="612775" rtl="0" algn="l">
              <a:lnSpc>
                <a:spcPct val="100000"/>
              </a:lnSpc>
              <a:spcBef>
                <a:spcPts val="0"/>
              </a:spcBef>
              <a:spcAft>
                <a:spcPts val="0"/>
              </a:spcAft>
              <a:buClr>
                <a:srgbClr val="124F5B"/>
              </a:buClr>
              <a:buSzPts val="1400"/>
              <a:buFont typeface="Arial"/>
              <a:buChar char="●"/>
            </a:pPr>
            <a:r>
              <a:rPr lang="en-US" sz="1400">
                <a:solidFill>
                  <a:srgbClr val="124F5B"/>
                </a:solidFill>
                <a:latin typeface="Verdana"/>
                <a:ea typeface="Verdana"/>
                <a:cs typeface="Verdana"/>
                <a:sym typeface="Verdana"/>
              </a:rPr>
              <a:t>SMOTE  oversampling</a:t>
            </a:r>
            <a:endParaRPr sz="1400">
              <a:latin typeface="Verdana"/>
              <a:ea typeface="Verdana"/>
              <a:cs typeface="Verdana"/>
              <a:sym typeface="Verdana"/>
            </a:endParaRPr>
          </a:p>
        </p:txBody>
      </p:sp>
      <p:sp>
        <p:nvSpPr>
          <p:cNvPr id="161" name="Google Shape;161;p14"/>
          <p:cNvSpPr txBox="1"/>
          <p:nvPr/>
        </p:nvSpPr>
        <p:spPr>
          <a:xfrm>
            <a:off x="6401332" y="2558485"/>
            <a:ext cx="1896745" cy="452120"/>
          </a:xfrm>
          <a:prstGeom prst="rect">
            <a:avLst/>
          </a:prstGeom>
          <a:noFill/>
          <a:ln>
            <a:noFill/>
          </a:ln>
        </p:spPr>
        <p:txBody>
          <a:bodyPr anchorCtr="0" anchor="t" bIns="0" lIns="0" spcFirstLastPara="1" rIns="0" wrap="square" tIns="12700">
            <a:spAutoFit/>
          </a:bodyPr>
          <a:lstStyle/>
          <a:p>
            <a:pPr indent="-336550" lvl="0" marL="348615" marR="0" rtl="0" algn="l">
              <a:lnSpc>
                <a:spcPct val="100000"/>
              </a:lnSpc>
              <a:spcBef>
                <a:spcPts val="0"/>
              </a:spcBef>
              <a:spcAft>
                <a:spcPts val="0"/>
              </a:spcAft>
              <a:buClr>
                <a:srgbClr val="124F5B"/>
              </a:buClr>
              <a:buSzPts val="1400"/>
              <a:buFont typeface="Arial"/>
              <a:buChar char="●"/>
            </a:pPr>
            <a:r>
              <a:rPr lang="en-US" sz="1400">
                <a:solidFill>
                  <a:srgbClr val="124F5B"/>
                </a:solidFill>
                <a:latin typeface="Verdana"/>
                <a:ea typeface="Verdana"/>
                <a:cs typeface="Verdana"/>
                <a:sym typeface="Verdana"/>
              </a:rPr>
              <a:t>Model testing</a:t>
            </a:r>
            <a:endParaRPr sz="1400">
              <a:latin typeface="Verdana"/>
              <a:ea typeface="Verdana"/>
              <a:cs typeface="Verdana"/>
              <a:sym typeface="Verdana"/>
            </a:endParaRPr>
          </a:p>
          <a:p>
            <a:pPr indent="-336550" lvl="0" marL="348615" marR="0" rtl="0" algn="l">
              <a:lnSpc>
                <a:spcPct val="100000"/>
              </a:lnSpc>
              <a:spcBef>
                <a:spcPts val="0"/>
              </a:spcBef>
              <a:spcAft>
                <a:spcPts val="0"/>
              </a:spcAft>
              <a:buClr>
                <a:srgbClr val="124F5B"/>
              </a:buClr>
              <a:buSzPts val="1400"/>
              <a:buFont typeface="Arial"/>
              <a:buChar char="●"/>
            </a:pPr>
            <a:r>
              <a:rPr lang="en-US" sz="1400">
                <a:solidFill>
                  <a:srgbClr val="124F5B"/>
                </a:solidFill>
                <a:latin typeface="Verdana"/>
                <a:ea typeface="Verdana"/>
                <a:cs typeface="Verdana"/>
                <a:sym typeface="Verdana"/>
              </a:rPr>
              <a:t>Compare models</a:t>
            </a:r>
            <a:endParaRPr sz="1400">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5"/>
          <p:cNvSpPr txBox="1"/>
          <p:nvPr>
            <p:ph type="title"/>
          </p:nvPr>
        </p:nvSpPr>
        <p:spPr>
          <a:xfrm>
            <a:off x="2602948" y="501800"/>
            <a:ext cx="5119200" cy="505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200"/>
              <a:t>Logistic Modelling</a:t>
            </a:r>
            <a:endParaRPr sz="3200"/>
          </a:p>
        </p:txBody>
      </p:sp>
      <p:sp>
        <p:nvSpPr>
          <p:cNvPr id="167" name="Google Shape;167;p15"/>
          <p:cNvSpPr txBox="1"/>
          <p:nvPr/>
        </p:nvSpPr>
        <p:spPr>
          <a:xfrm>
            <a:off x="492300" y="1828500"/>
            <a:ext cx="2474700" cy="1514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200">
                <a:solidFill>
                  <a:srgbClr val="124F5B"/>
                </a:solidFill>
                <a:latin typeface="Verdana"/>
                <a:ea typeface="Verdana"/>
                <a:cs typeface="Verdana"/>
                <a:sym typeface="Verdana"/>
              </a:rPr>
              <a:t>Parameters :</a:t>
            </a:r>
            <a:endParaRPr sz="2200">
              <a:latin typeface="Verdana"/>
              <a:ea typeface="Verdana"/>
              <a:cs typeface="Verdana"/>
              <a:sym typeface="Verdana"/>
            </a:endParaRPr>
          </a:p>
          <a:p>
            <a:pPr indent="0" lvl="0" marL="0" marR="0" rtl="0" algn="l">
              <a:lnSpc>
                <a:spcPct val="100000"/>
              </a:lnSpc>
              <a:spcBef>
                <a:spcPts val="25"/>
              </a:spcBef>
              <a:spcAft>
                <a:spcPts val="0"/>
              </a:spcAft>
              <a:buNone/>
            </a:pPr>
            <a:r>
              <a:t/>
            </a:r>
            <a:endParaRPr sz="2800">
              <a:latin typeface="Verdana"/>
              <a:ea typeface="Verdana"/>
              <a:cs typeface="Verdana"/>
              <a:sym typeface="Verdana"/>
            </a:endParaRPr>
          </a:p>
          <a:p>
            <a:pPr indent="-397510" lvl="0" marL="469900" marR="0" rtl="0" algn="l">
              <a:lnSpc>
                <a:spcPct val="100000"/>
              </a:lnSpc>
              <a:spcBef>
                <a:spcPts val="5"/>
              </a:spcBef>
              <a:spcAft>
                <a:spcPts val="0"/>
              </a:spcAft>
              <a:buClr>
                <a:srgbClr val="124F5B"/>
              </a:buClr>
              <a:buSzPts val="2200"/>
              <a:buFont typeface="Arial"/>
              <a:buChar char="●"/>
            </a:pPr>
            <a:r>
              <a:rPr b="1" lang="en-US" sz="2200">
                <a:solidFill>
                  <a:srgbClr val="124F5B"/>
                </a:solidFill>
                <a:latin typeface="Verdana"/>
                <a:ea typeface="Verdana"/>
                <a:cs typeface="Verdana"/>
                <a:sym typeface="Verdana"/>
              </a:rPr>
              <a:t>C = 0.01</a:t>
            </a:r>
            <a:endParaRPr sz="2200">
              <a:latin typeface="Verdana"/>
              <a:ea typeface="Verdana"/>
              <a:cs typeface="Verdana"/>
              <a:sym typeface="Verdana"/>
            </a:endParaRPr>
          </a:p>
          <a:p>
            <a:pPr indent="-397510" lvl="0" marL="469900" marR="0" rtl="0" algn="l">
              <a:lnSpc>
                <a:spcPct val="100000"/>
              </a:lnSpc>
              <a:spcBef>
                <a:spcPts val="395"/>
              </a:spcBef>
              <a:spcAft>
                <a:spcPts val="0"/>
              </a:spcAft>
              <a:buClr>
                <a:srgbClr val="124F5B"/>
              </a:buClr>
              <a:buSzPts val="2200"/>
              <a:buFont typeface="Arial"/>
              <a:buChar char="●"/>
            </a:pPr>
            <a:r>
              <a:rPr b="1" lang="en-US" sz="2200">
                <a:solidFill>
                  <a:srgbClr val="124F5B"/>
                </a:solidFill>
                <a:latin typeface="Verdana"/>
                <a:ea typeface="Verdana"/>
                <a:cs typeface="Verdana"/>
                <a:sym typeface="Verdana"/>
              </a:rPr>
              <a:t>Penalty = L2</a:t>
            </a:r>
            <a:endParaRPr sz="2200">
              <a:latin typeface="Verdana"/>
              <a:ea typeface="Verdana"/>
              <a:cs typeface="Verdana"/>
              <a:sym typeface="Verdana"/>
            </a:endParaRPr>
          </a:p>
        </p:txBody>
      </p:sp>
      <p:sp>
        <p:nvSpPr>
          <p:cNvPr id="168" name="Google Shape;168;p15"/>
          <p:cNvSpPr/>
          <p:nvPr/>
        </p:nvSpPr>
        <p:spPr>
          <a:xfrm>
            <a:off x="4562290" y="1766646"/>
            <a:ext cx="4105266" cy="167639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6"/>
          <p:cNvSpPr txBox="1"/>
          <p:nvPr>
            <p:ph type="title"/>
          </p:nvPr>
        </p:nvSpPr>
        <p:spPr>
          <a:xfrm>
            <a:off x="1536353" y="56775"/>
            <a:ext cx="8399400" cy="505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200"/>
              <a:t>Logistic feature importances</a:t>
            </a:r>
            <a:endParaRPr sz="3200"/>
          </a:p>
        </p:txBody>
      </p:sp>
      <p:sp>
        <p:nvSpPr>
          <p:cNvPr id="174" name="Google Shape;174;p16"/>
          <p:cNvSpPr/>
          <p:nvPr/>
        </p:nvSpPr>
        <p:spPr>
          <a:xfrm>
            <a:off x="536598" y="762273"/>
            <a:ext cx="8399558" cy="426599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7"/>
          <p:cNvSpPr txBox="1"/>
          <p:nvPr>
            <p:ph type="title"/>
          </p:nvPr>
        </p:nvSpPr>
        <p:spPr>
          <a:xfrm>
            <a:off x="3151679" y="501800"/>
            <a:ext cx="3905100" cy="505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200"/>
              <a:t>Decision tree</a:t>
            </a:r>
            <a:endParaRPr sz="3200"/>
          </a:p>
        </p:txBody>
      </p:sp>
      <p:sp>
        <p:nvSpPr>
          <p:cNvPr id="180" name="Google Shape;180;p17"/>
          <p:cNvSpPr txBox="1"/>
          <p:nvPr/>
        </p:nvSpPr>
        <p:spPr>
          <a:xfrm>
            <a:off x="317374" y="1905400"/>
            <a:ext cx="3703200" cy="19035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200">
                <a:solidFill>
                  <a:srgbClr val="124F5B"/>
                </a:solidFill>
                <a:latin typeface="Verdana"/>
                <a:ea typeface="Verdana"/>
                <a:cs typeface="Verdana"/>
                <a:sym typeface="Verdana"/>
              </a:rPr>
              <a:t>Parameters :</a:t>
            </a:r>
            <a:endParaRPr sz="2200">
              <a:latin typeface="Verdana"/>
              <a:ea typeface="Verdana"/>
              <a:cs typeface="Verdana"/>
              <a:sym typeface="Verdana"/>
            </a:endParaRPr>
          </a:p>
          <a:p>
            <a:pPr indent="0" lvl="0" marL="0" marR="0" rtl="0" algn="l">
              <a:lnSpc>
                <a:spcPct val="100000"/>
              </a:lnSpc>
              <a:spcBef>
                <a:spcPts val="25"/>
              </a:spcBef>
              <a:spcAft>
                <a:spcPts val="0"/>
              </a:spcAft>
              <a:buNone/>
            </a:pPr>
            <a:r>
              <a:t/>
            </a:r>
            <a:endParaRPr sz="2800">
              <a:latin typeface="Verdana"/>
              <a:ea typeface="Verdana"/>
              <a:cs typeface="Verdana"/>
              <a:sym typeface="Verdana"/>
            </a:endParaRPr>
          </a:p>
          <a:p>
            <a:pPr indent="-397510" lvl="0" marL="469900" marR="0" rtl="0" algn="l">
              <a:lnSpc>
                <a:spcPct val="100000"/>
              </a:lnSpc>
              <a:spcBef>
                <a:spcPts val="5"/>
              </a:spcBef>
              <a:spcAft>
                <a:spcPts val="0"/>
              </a:spcAft>
              <a:buClr>
                <a:srgbClr val="124F5B"/>
              </a:buClr>
              <a:buSzPts val="2200"/>
              <a:buFont typeface="Arial"/>
              <a:buChar char="●"/>
            </a:pPr>
            <a:r>
              <a:rPr b="1" lang="en-US" sz="2200">
                <a:solidFill>
                  <a:srgbClr val="124F5B"/>
                </a:solidFill>
                <a:latin typeface="Verdana"/>
                <a:ea typeface="Verdana"/>
                <a:cs typeface="Verdana"/>
                <a:sym typeface="Verdana"/>
              </a:rPr>
              <a:t>max_depth=10</a:t>
            </a:r>
            <a:endParaRPr sz="2200">
              <a:latin typeface="Verdana"/>
              <a:ea typeface="Verdana"/>
              <a:cs typeface="Verdana"/>
              <a:sym typeface="Verdana"/>
            </a:endParaRPr>
          </a:p>
          <a:p>
            <a:pPr indent="-397510" lvl="0" marL="469900" marR="0" rtl="0" algn="l">
              <a:lnSpc>
                <a:spcPct val="100000"/>
              </a:lnSpc>
              <a:spcBef>
                <a:spcPts val="395"/>
              </a:spcBef>
              <a:spcAft>
                <a:spcPts val="0"/>
              </a:spcAft>
              <a:buClr>
                <a:srgbClr val="124F5B"/>
              </a:buClr>
              <a:buSzPts val="2200"/>
              <a:buFont typeface="Arial"/>
              <a:buChar char="●"/>
            </a:pPr>
            <a:r>
              <a:rPr b="1" lang="en-US" sz="2200">
                <a:solidFill>
                  <a:srgbClr val="124F5B"/>
                </a:solidFill>
                <a:latin typeface="Verdana"/>
                <a:ea typeface="Verdana"/>
                <a:cs typeface="Verdana"/>
                <a:sym typeface="Verdana"/>
              </a:rPr>
              <a:t>max_leaf_nodes=45</a:t>
            </a:r>
            <a:endParaRPr sz="2200">
              <a:latin typeface="Verdana"/>
              <a:ea typeface="Verdana"/>
              <a:cs typeface="Verdana"/>
              <a:sym typeface="Verdana"/>
            </a:endParaRPr>
          </a:p>
          <a:p>
            <a:pPr indent="-397510" lvl="0" marL="469900" marR="0" rtl="0" algn="l">
              <a:lnSpc>
                <a:spcPct val="100000"/>
              </a:lnSpc>
              <a:spcBef>
                <a:spcPts val="395"/>
              </a:spcBef>
              <a:spcAft>
                <a:spcPts val="0"/>
              </a:spcAft>
              <a:buClr>
                <a:srgbClr val="124F5B"/>
              </a:buClr>
              <a:buSzPts val="2200"/>
              <a:buFont typeface="Arial"/>
              <a:buChar char="●"/>
            </a:pPr>
            <a:r>
              <a:rPr b="1" lang="en-US" sz="2200">
                <a:solidFill>
                  <a:srgbClr val="124F5B"/>
                </a:solidFill>
                <a:latin typeface="Verdana"/>
                <a:ea typeface="Verdana"/>
                <a:cs typeface="Verdana"/>
                <a:sym typeface="Verdana"/>
              </a:rPr>
              <a:t>criterion= Entropy</a:t>
            </a:r>
            <a:endParaRPr sz="2200">
              <a:latin typeface="Verdana"/>
              <a:ea typeface="Verdana"/>
              <a:cs typeface="Verdana"/>
              <a:sym typeface="Verdana"/>
            </a:endParaRPr>
          </a:p>
        </p:txBody>
      </p:sp>
      <p:sp>
        <p:nvSpPr>
          <p:cNvPr id="181" name="Google Shape;181;p17"/>
          <p:cNvSpPr/>
          <p:nvPr/>
        </p:nvSpPr>
        <p:spPr>
          <a:xfrm>
            <a:off x="4670515" y="1843546"/>
            <a:ext cx="4124316" cy="168592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8"/>
          <p:cNvSpPr txBox="1"/>
          <p:nvPr>
            <p:ph type="title"/>
          </p:nvPr>
        </p:nvSpPr>
        <p:spPr>
          <a:xfrm>
            <a:off x="919053" y="349393"/>
            <a:ext cx="7308215"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200"/>
              <a:t>Decision tree feature importances</a:t>
            </a:r>
            <a:endParaRPr sz="3200"/>
          </a:p>
        </p:txBody>
      </p:sp>
      <p:sp>
        <p:nvSpPr>
          <p:cNvPr id="187" name="Google Shape;187;p18"/>
          <p:cNvSpPr/>
          <p:nvPr/>
        </p:nvSpPr>
        <p:spPr>
          <a:xfrm>
            <a:off x="314324" y="947735"/>
            <a:ext cx="8515332" cy="416240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9"/>
          <p:cNvSpPr txBox="1"/>
          <p:nvPr>
            <p:ph type="title"/>
          </p:nvPr>
        </p:nvSpPr>
        <p:spPr>
          <a:xfrm>
            <a:off x="2966603" y="501800"/>
            <a:ext cx="4797300" cy="505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200"/>
              <a:t>SVM Modelling</a:t>
            </a:r>
            <a:endParaRPr sz="3200"/>
          </a:p>
        </p:txBody>
      </p:sp>
      <p:sp>
        <p:nvSpPr>
          <p:cNvPr id="193" name="Google Shape;193;p19"/>
          <p:cNvSpPr txBox="1"/>
          <p:nvPr/>
        </p:nvSpPr>
        <p:spPr>
          <a:xfrm>
            <a:off x="797725" y="1776350"/>
            <a:ext cx="2793000" cy="1514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200">
                <a:solidFill>
                  <a:srgbClr val="124F5B"/>
                </a:solidFill>
                <a:latin typeface="Verdana"/>
                <a:ea typeface="Verdana"/>
                <a:cs typeface="Verdana"/>
                <a:sym typeface="Verdana"/>
              </a:rPr>
              <a:t>Parameters</a:t>
            </a:r>
            <a:endParaRPr sz="2200">
              <a:latin typeface="Verdana"/>
              <a:ea typeface="Verdana"/>
              <a:cs typeface="Verdana"/>
              <a:sym typeface="Verdana"/>
            </a:endParaRPr>
          </a:p>
          <a:p>
            <a:pPr indent="0" lvl="0" marL="0" marR="0" rtl="0" algn="l">
              <a:lnSpc>
                <a:spcPct val="100000"/>
              </a:lnSpc>
              <a:spcBef>
                <a:spcPts val="25"/>
              </a:spcBef>
              <a:spcAft>
                <a:spcPts val="0"/>
              </a:spcAft>
              <a:buNone/>
            </a:pPr>
            <a:r>
              <a:t/>
            </a:r>
            <a:endParaRPr sz="2800">
              <a:latin typeface="Verdana"/>
              <a:ea typeface="Verdana"/>
              <a:cs typeface="Verdana"/>
              <a:sym typeface="Verdana"/>
            </a:endParaRPr>
          </a:p>
          <a:p>
            <a:pPr indent="0" lvl="0" marL="469265" marR="0" rtl="0" algn="l">
              <a:lnSpc>
                <a:spcPct val="100000"/>
              </a:lnSpc>
              <a:spcBef>
                <a:spcPts val="5"/>
              </a:spcBef>
              <a:spcAft>
                <a:spcPts val="0"/>
              </a:spcAft>
              <a:buNone/>
            </a:pPr>
            <a:r>
              <a:rPr b="1" lang="en-US" sz="2200">
                <a:solidFill>
                  <a:srgbClr val="124F5B"/>
                </a:solidFill>
                <a:latin typeface="Verdana"/>
                <a:ea typeface="Verdana"/>
                <a:cs typeface="Verdana"/>
                <a:sym typeface="Verdana"/>
              </a:rPr>
              <a:t>C = 10</a:t>
            </a:r>
            <a:endParaRPr sz="2200">
              <a:latin typeface="Verdana"/>
              <a:ea typeface="Verdana"/>
              <a:cs typeface="Verdana"/>
              <a:sym typeface="Verdana"/>
            </a:endParaRPr>
          </a:p>
          <a:p>
            <a:pPr indent="0" lvl="0" marL="469265" marR="0" rtl="0" algn="l">
              <a:lnSpc>
                <a:spcPct val="100000"/>
              </a:lnSpc>
              <a:spcBef>
                <a:spcPts val="395"/>
              </a:spcBef>
              <a:spcAft>
                <a:spcPts val="0"/>
              </a:spcAft>
              <a:buNone/>
            </a:pPr>
            <a:r>
              <a:rPr b="1" lang="en-US" sz="2200">
                <a:solidFill>
                  <a:srgbClr val="124F5B"/>
                </a:solidFill>
                <a:latin typeface="Verdana"/>
                <a:ea typeface="Verdana"/>
                <a:cs typeface="Verdana"/>
                <a:sym typeface="Verdana"/>
              </a:rPr>
              <a:t>Kernel = ‘rbf’</a:t>
            </a:r>
            <a:endParaRPr sz="2200">
              <a:latin typeface="Verdana"/>
              <a:ea typeface="Verdana"/>
              <a:cs typeface="Verdana"/>
              <a:sym typeface="Verdana"/>
            </a:endParaRPr>
          </a:p>
        </p:txBody>
      </p:sp>
      <p:sp>
        <p:nvSpPr>
          <p:cNvPr id="194" name="Google Shape;194;p19"/>
          <p:cNvSpPr/>
          <p:nvPr/>
        </p:nvSpPr>
        <p:spPr>
          <a:xfrm>
            <a:off x="4715663" y="1842696"/>
            <a:ext cx="3661437" cy="148482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2"/>
          <p:cNvSpPr txBox="1"/>
          <p:nvPr>
            <p:ph type="title"/>
          </p:nvPr>
        </p:nvSpPr>
        <p:spPr>
          <a:xfrm>
            <a:off x="3698950" y="273200"/>
            <a:ext cx="2193300" cy="505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200"/>
              <a:t>Content</a:t>
            </a:r>
            <a:endParaRPr sz="3200"/>
          </a:p>
        </p:txBody>
      </p:sp>
      <p:sp>
        <p:nvSpPr>
          <p:cNvPr id="51" name="Google Shape;51;p2"/>
          <p:cNvSpPr txBox="1"/>
          <p:nvPr/>
        </p:nvSpPr>
        <p:spPr>
          <a:xfrm>
            <a:off x="475248" y="946606"/>
            <a:ext cx="3468370" cy="2865120"/>
          </a:xfrm>
          <a:prstGeom prst="rect">
            <a:avLst/>
          </a:prstGeom>
          <a:noFill/>
          <a:ln>
            <a:noFill/>
          </a:ln>
        </p:spPr>
        <p:txBody>
          <a:bodyPr anchorCtr="0" anchor="t" bIns="0" lIns="0" spcFirstLastPara="1" rIns="0" wrap="square" tIns="53325">
            <a:spAutoFit/>
          </a:bodyPr>
          <a:lstStyle/>
          <a:p>
            <a:pPr indent="-367030" lvl="0" marL="379095" marR="0" rtl="0" algn="l">
              <a:lnSpc>
                <a:spcPct val="100000"/>
              </a:lnSpc>
              <a:spcBef>
                <a:spcPts val="0"/>
              </a:spcBef>
              <a:spcAft>
                <a:spcPts val="0"/>
              </a:spcAft>
              <a:buClr>
                <a:srgbClr val="124F5B"/>
              </a:buClr>
              <a:buSzPts val="1800"/>
              <a:buFont typeface="Arial"/>
              <a:buChar char="●"/>
            </a:pPr>
            <a:r>
              <a:rPr b="1" lang="en-US" sz="1800">
                <a:solidFill>
                  <a:srgbClr val="124F5B"/>
                </a:solidFill>
                <a:latin typeface="Verdana"/>
                <a:ea typeface="Verdana"/>
                <a:cs typeface="Verdana"/>
                <a:sym typeface="Verdana"/>
              </a:rPr>
              <a:t>Introduction</a:t>
            </a:r>
            <a:endParaRPr sz="1800">
              <a:latin typeface="Verdana"/>
              <a:ea typeface="Verdana"/>
              <a:cs typeface="Verdana"/>
              <a:sym typeface="Verdana"/>
            </a:endParaRPr>
          </a:p>
          <a:p>
            <a:pPr indent="-367030" lvl="0" marL="379095" marR="0" rtl="0" algn="l">
              <a:lnSpc>
                <a:spcPct val="100000"/>
              </a:lnSpc>
              <a:spcBef>
                <a:spcPts val="325"/>
              </a:spcBef>
              <a:spcAft>
                <a:spcPts val="0"/>
              </a:spcAft>
              <a:buClr>
                <a:srgbClr val="124F5B"/>
              </a:buClr>
              <a:buSzPts val="1800"/>
              <a:buFont typeface="Arial"/>
              <a:buChar char="●"/>
            </a:pPr>
            <a:r>
              <a:rPr b="1" lang="en-US" sz="1800">
                <a:solidFill>
                  <a:srgbClr val="124F5B"/>
                </a:solidFill>
                <a:latin typeface="Verdana"/>
                <a:ea typeface="Verdana"/>
                <a:cs typeface="Verdana"/>
                <a:sym typeface="Verdana"/>
              </a:rPr>
              <a:t>Problem Statement</a:t>
            </a:r>
            <a:endParaRPr sz="1800">
              <a:latin typeface="Verdana"/>
              <a:ea typeface="Verdana"/>
              <a:cs typeface="Verdana"/>
              <a:sym typeface="Verdana"/>
            </a:endParaRPr>
          </a:p>
          <a:p>
            <a:pPr indent="-367030" lvl="0" marL="379095" marR="0" rtl="0" algn="l">
              <a:lnSpc>
                <a:spcPct val="100000"/>
              </a:lnSpc>
              <a:spcBef>
                <a:spcPts val="325"/>
              </a:spcBef>
              <a:spcAft>
                <a:spcPts val="0"/>
              </a:spcAft>
              <a:buClr>
                <a:srgbClr val="124F5B"/>
              </a:buClr>
              <a:buSzPts val="1800"/>
              <a:buFont typeface="Arial"/>
              <a:buChar char="●"/>
            </a:pPr>
            <a:r>
              <a:rPr b="1" lang="en-US" sz="1800">
                <a:solidFill>
                  <a:srgbClr val="124F5B"/>
                </a:solidFill>
                <a:latin typeface="Verdana"/>
                <a:ea typeface="Verdana"/>
                <a:cs typeface="Verdana"/>
                <a:sym typeface="Verdana"/>
              </a:rPr>
              <a:t>Data Summary</a:t>
            </a:r>
            <a:endParaRPr sz="1800">
              <a:latin typeface="Verdana"/>
              <a:ea typeface="Verdana"/>
              <a:cs typeface="Verdana"/>
              <a:sym typeface="Verdana"/>
            </a:endParaRPr>
          </a:p>
          <a:p>
            <a:pPr indent="-367030" lvl="0" marL="379095" marR="0" rtl="0" algn="l">
              <a:lnSpc>
                <a:spcPct val="100000"/>
              </a:lnSpc>
              <a:spcBef>
                <a:spcPts val="325"/>
              </a:spcBef>
              <a:spcAft>
                <a:spcPts val="0"/>
              </a:spcAft>
              <a:buClr>
                <a:srgbClr val="124F5B"/>
              </a:buClr>
              <a:buSzPts val="1800"/>
              <a:buFont typeface="Arial"/>
              <a:buChar char="●"/>
            </a:pPr>
            <a:r>
              <a:rPr b="1" lang="en-US" sz="1800">
                <a:solidFill>
                  <a:srgbClr val="124F5B"/>
                </a:solidFill>
                <a:latin typeface="Verdana"/>
                <a:ea typeface="Verdana"/>
                <a:cs typeface="Verdana"/>
                <a:sym typeface="Verdana"/>
              </a:rPr>
              <a:t>Approach Overview</a:t>
            </a:r>
            <a:endParaRPr sz="1800">
              <a:latin typeface="Verdana"/>
              <a:ea typeface="Verdana"/>
              <a:cs typeface="Verdana"/>
              <a:sym typeface="Verdana"/>
            </a:endParaRPr>
          </a:p>
          <a:p>
            <a:pPr indent="-367030" lvl="0" marL="379095" marR="0" rtl="0" algn="l">
              <a:lnSpc>
                <a:spcPct val="100000"/>
              </a:lnSpc>
              <a:spcBef>
                <a:spcPts val="325"/>
              </a:spcBef>
              <a:spcAft>
                <a:spcPts val="0"/>
              </a:spcAft>
              <a:buClr>
                <a:srgbClr val="124F5B"/>
              </a:buClr>
              <a:buSzPts val="1800"/>
              <a:buFont typeface="Arial"/>
              <a:buChar char="●"/>
            </a:pPr>
            <a:r>
              <a:rPr b="1" lang="en-US" sz="1800">
                <a:solidFill>
                  <a:srgbClr val="124F5B"/>
                </a:solidFill>
                <a:latin typeface="Verdana"/>
                <a:ea typeface="Verdana"/>
                <a:cs typeface="Verdana"/>
                <a:sym typeface="Verdana"/>
              </a:rPr>
              <a:t>Exploratory Data Analysis</a:t>
            </a:r>
            <a:endParaRPr sz="1800">
              <a:latin typeface="Verdana"/>
              <a:ea typeface="Verdana"/>
              <a:cs typeface="Verdana"/>
              <a:sym typeface="Verdana"/>
            </a:endParaRPr>
          </a:p>
          <a:p>
            <a:pPr indent="-367030" lvl="0" marL="379095" marR="0" rtl="0" algn="l">
              <a:lnSpc>
                <a:spcPct val="100000"/>
              </a:lnSpc>
              <a:spcBef>
                <a:spcPts val="320"/>
              </a:spcBef>
              <a:spcAft>
                <a:spcPts val="0"/>
              </a:spcAft>
              <a:buClr>
                <a:srgbClr val="124F5B"/>
              </a:buClr>
              <a:buSzPts val="1800"/>
              <a:buFont typeface="Arial"/>
              <a:buChar char="●"/>
            </a:pPr>
            <a:r>
              <a:rPr b="1" lang="en-US" sz="1800">
                <a:solidFill>
                  <a:srgbClr val="124F5B"/>
                </a:solidFill>
                <a:latin typeface="Verdana"/>
                <a:ea typeface="Verdana"/>
                <a:cs typeface="Verdana"/>
                <a:sym typeface="Verdana"/>
              </a:rPr>
              <a:t>Modelling Overview</a:t>
            </a:r>
            <a:endParaRPr sz="1800">
              <a:latin typeface="Verdana"/>
              <a:ea typeface="Verdana"/>
              <a:cs typeface="Verdana"/>
              <a:sym typeface="Verdana"/>
            </a:endParaRPr>
          </a:p>
          <a:p>
            <a:pPr indent="-367030" lvl="0" marL="379095" marR="0" rtl="0" algn="l">
              <a:lnSpc>
                <a:spcPct val="100000"/>
              </a:lnSpc>
              <a:spcBef>
                <a:spcPts val="325"/>
              </a:spcBef>
              <a:spcAft>
                <a:spcPts val="0"/>
              </a:spcAft>
              <a:buClr>
                <a:srgbClr val="124F5B"/>
              </a:buClr>
              <a:buSzPts val="1800"/>
              <a:buFont typeface="Arial"/>
              <a:buChar char="●"/>
            </a:pPr>
            <a:r>
              <a:rPr b="1" lang="en-US" sz="1800">
                <a:solidFill>
                  <a:srgbClr val="124F5B"/>
                </a:solidFill>
                <a:latin typeface="Verdana"/>
                <a:ea typeface="Verdana"/>
                <a:cs typeface="Verdana"/>
                <a:sym typeface="Verdana"/>
              </a:rPr>
              <a:t>Feature Importances</a:t>
            </a:r>
            <a:endParaRPr sz="1800">
              <a:latin typeface="Verdana"/>
              <a:ea typeface="Verdana"/>
              <a:cs typeface="Verdana"/>
              <a:sym typeface="Verdana"/>
            </a:endParaRPr>
          </a:p>
          <a:p>
            <a:pPr indent="-367030" lvl="0" marL="379095" marR="0" rtl="0" algn="l">
              <a:lnSpc>
                <a:spcPct val="100000"/>
              </a:lnSpc>
              <a:spcBef>
                <a:spcPts val="325"/>
              </a:spcBef>
              <a:spcAft>
                <a:spcPts val="0"/>
              </a:spcAft>
              <a:buClr>
                <a:srgbClr val="124F5B"/>
              </a:buClr>
              <a:buSzPts val="1800"/>
              <a:buFont typeface="Arial"/>
              <a:buChar char="●"/>
            </a:pPr>
            <a:r>
              <a:rPr b="1" lang="en-US" sz="1800">
                <a:solidFill>
                  <a:srgbClr val="124F5B"/>
                </a:solidFill>
                <a:latin typeface="Verdana"/>
                <a:ea typeface="Verdana"/>
                <a:cs typeface="Verdana"/>
                <a:sym typeface="Verdana"/>
              </a:rPr>
              <a:t>Challenges</a:t>
            </a:r>
            <a:endParaRPr sz="1800">
              <a:latin typeface="Verdana"/>
              <a:ea typeface="Verdana"/>
              <a:cs typeface="Verdana"/>
              <a:sym typeface="Verdana"/>
            </a:endParaRPr>
          </a:p>
          <a:p>
            <a:pPr indent="-367030" lvl="0" marL="379095" marR="0" rtl="0" algn="l">
              <a:lnSpc>
                <a:spcPct val="100000"/>
              </a:lnSpc>
              <a:spcBef>
                <a:spcPts val="325"/>
              </a:spcBef>
              <a:spcAft>
                <a:spcPts val="0"/>
              </a:spcAft>
              <a:buClr>
                <a:srgbClr val="124F5B"/>
              </a:buClr>
              <a:buSzPts val="1800"/>
              <a:buFont typeface="Arial"/>
              <a:buChar char="●"/>
            </a:pPr>
            <a:r>
              <a:rPr b="1" lang="en-US" sz="1800">
                <a:solidFill>
                  <a:srgbClr val="124F5B"/>
                </a:solidFill>
                <a:latin typeface="Verdana"/>
                <a:ea typeface="Verdana"/>
                <a:cs typeface="Verdana"/>
                <a:sym typeface="Verdana"/>
              </a:rPr>
              <a:t>Conclusion</a:t>
            </a:r>
            <a:endParaRPr sz="1800">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0"/>
          <p:cNvSpPr txBox="1"/>
          <p:nvPr>
            <p:ph type="title"/>
          </p:nvPr>
        </p:nvSpPr>
        <p:spPr>
          <a:xfrm>
            <a:off x="2085752" y="501800"/>
            <a:ext cx="6468300" cy="505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200"/>
              <a:t>Random Forest Metrics</a:t>
            </a:r>
            <a:endParaRPr sz="3200"/>
          </a:p>
        </p:txBody>
      </p:sp>
      <p:sp>
        <p:nvSpPr>
          <p:cNvPr id="200" name="Google Shape;200;p20"/>
          <p:cNvSpPr txBox="1"/>
          <p:nvPr/>
        </p:nvSpPr>
        <p:spPr>
          <a:xfrm>
            <a:off x="549751" y="1864650"/>
            <a:ext cx="3345900" cy="1903500"/>
          </a:xfrm>
          <a:prstGeom prst="rect">
            <a:avLst/>
          </a:prstGeom>
          <a:noFill/>
          <a:ln>
            <a:noFill/>
          </a:ln>
        </p:spPr>
        <p:txBody>
          <a:bodyPr anchorCtr="0" anchor="t" bIns="0" lIns="0" spcFirstLastPara="1" rIns="0" wrap="square" tIns="12700">
            <a:spAutoFit/>
          </a:bodyPr>
          <a:lstStyle/>
          <a:p>
            <a:pPr indent="0" lvl="0" marL="409575" marR="0" rtl="0" algn="l">
              <a:lnSpc>
                <a:spcPct val="100000"/>
              </a:lnSpc>
              <a:spcBef>
                <a:spcPts val="0"/>
              </a:spcBef>
              <a:spcAft>
                <a:spcPts val="0"/>
              </a:spcAft>
              <a:buNone/>
            </a:pPr>
            <a:r>
              <a:rPr b="1" lang="en-US" sz="2200">
                <a:solidFill>
                  <a:srgbClr val="124F5B"/>
                </a:solidFill>
                <a:latin typeface="Verdana"/>
                <a:ea typeface="Verdana"/>
                <a:cs typeface="Verdana"/>
                <a:sym typeface="Verdana"/>
              </a:rPr>
              <a:t>Parameters :</a:t>
            </a:r>
            <a:endParaRPr sz="2200">
              <a:latin typeface="Verdana"/>
              <a:ea typeface="Verdana"/>
              <a:cs typeface="Verdana"/>
              <a:sym typeface="Verdana"/>
            </a:endParaRPr>
          </a:p>
          <a:p>
            <a:pPr indent="0" lvl="0" marL="0" marR="0" rtl="0" algn="l">
              <a:lnSpc>
                <a:spcPct val="100000"/>
              </a:lnSpc>
              <a:spcBef>
                <a:spcPts val="25"/>
              </a:spcBef>
              <a:spcAft>
                <a:spcPts val="0"/>
              </a:spcAft>
              <a:buNone/>
            </a:pPr>
            <a:r>
              <a:t/>
            </a:r>
            <a:endParaRPr sz="2800">
              <a:latin typeface="Verdana"/>
              <a:ea typeface="Verdana"/>
              <a:cs typeface="Verdana"/>
              <a:sym typeface="Verdana"/>
            </a:endParaRPr>
          </a:p>
          <a:p>
            <a:pPr indent="-397510" lvl="0" marL="409575" marR="0" rtl="0" algn="l">
              <a:lnSpc>
                <a:spcPct val="100000"/>
              </a:lnSpc>
              <a:spcBef>
                <a:spcPts val="5"/>
              </a:spcBef>
              <a:spcAft>
                <a:spcPts val="0"/>
              </a:spcAft>
              <a:buClr>
                <a:srgbClr val="124F5B"/>
              </a:buClr>
              <a:buSzPts val="2200"/>
              <a:buFont typeface="Arial"/>
              <a:buChar char="●"/>
            </a:pPr>
            <a:r>
              <a:rPr b="1" lang="en-US" sz="2200">
                <a:solidFill>
                  <a:srgbClr val="124F5B"/>
                </a:solidFill>
                <a:latin typeface="Verdana"/>
                <a:ea typeface="Verdana"/>
                <a:cs typeface="Verdana"/>
                <a:sym typeface="Verdana"/>
              </a:rPr>
              <a:t>max_depth=9</a:t>
            </a:r>
            <a:endParaRPr sz="2200">
              <a:latin typeface="Verdana"/>
              <a:ea typeface="Verdana"/>
              <a:cs typeface="Verdana"/>
              <a:sym typeface="Verdana"/>
            </a:endParaRPr>
          </a:p>
          <a:p>
            <a:pPr indent="-397510" lvl="0" marL="409575" marR="0" rtl="0" algn="l">
              <a:lnSpc>
                <a:spcPct val="100000"/>
              </a:lnSpc>
              <a:spcBef>
                <a:spcPts val="395"/>
              </a:spcBef>
              <a:spcAft>
                <a:spcPts val="0"/>
              </a:spcAft>
              <a:buClr>
                <a:srgbClr val="124F5B"/>
              </a:buClr>
              <a:buSzPts val="2200"/>
              <a:buFont typeface="Arial"/>
              <a:buChar char="●"/>
            </a:pPr>
            <a:r>
              <a:rPr b="1" lang="en-US" sz="2200">
                <a:solidFill>
                  <a:srgbClr val="124F5B"/>
                </a:solidFill>
                <a:latin typeface="Verdana"/>
                <a:ea typeface="Verdana"/>
                <a:cs typeface="Verdana"/>
                <a:sym typeface="Verdana"/>
              </a:rPr>
              <a:t>n_estimators=200</a:t>
            </a:r>
            <a:endParaRPr sz="2200">
              <a:latin typeface="Verdana"/>
              <a:ea typeface="Verdana"/>
              <a:cs typeface="Verdana"/>
              <a:sym typeface="Verdana"/>
            </a:endParaRPr>
          </a:p>
          <a:p>
            <a:pPr indent="-397510" lvl="0" marL="409575" marR="0" rtl="0" algn="l">
              <a:lnSpc>
                <a:spcPct val="100000"/>
              </a:lnSpc>
              <a:spcBef>
                <a:spcPts val="395"/>
              </a:spcBef>
              <a:spcAft>
                <a:spcPts val="0"/>
              </a:spcAft>
              <a:buClr>
                <a:srgbClr val="124F5B"/>
              </a:buClr>
              <a:buSzPts val="2200"/>
              <a:buFont typeface="Arial"/>
              <a:buChar char="●"/>
            </a:pPr>
            <a:r>
              <a:rPr b="1" lang="en-US" sz="2200">
                <a:solidFill>
                  <a:srgbClr val="124F5B"/>
                </a:solidFill>
                <a:latin typeface="Verdana"/>
                <a:ea typeface="Verdana"/>
                <a:cs typeface="Verdana"/>
                <a:sym typeface="Verdana"/>
              </a:rPr>
              <a:t>criterion: entropy</a:t>
            </a:r>
            <a:endParaRPr sz="2200">
              <a:latin typeface="Verdana"/>
              <a:ea typeface="Verdana"/>
              <a:cs typeface="Verdana"/>
              <a:sym typeface="Verdana"/>
            </a:endParaRPr>
          </a:p>
        </p:txBody>
      </p:sp>
      <p:sp>
        <p:nvSpPr>
          <p:cNvPr id="201" name="Google Shape;201;p20"/>
          <p:cNvSpPr/>
          <p:nvPr/>
        </p:nvSpPr>
        <p:spPr>
          <a:xfrm>
            <a:off x="4527115" y="1980320"/>
            <a:ext cx="4210041" cy="163964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1"/>
          <p:cNvSpPr txBox="1"/>
          <p:nvPr>
            <p:ph type="title"/>
          </p:nvPr>
        </p:nvSpPr>
        <p:spPr>
          <a:xfrm>
            <a:off x="696997" y="273200"/>
            <a:ext cx="9992100" cy="505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200"/>
              <a:t>Random Forest feature importances</a:t>
            </a:r>
            <a:endParaRPr sz="3200"/>
          </a:p>
        </p:txBody>
      </p:sp>
      <p:sp>
        <p:nvSpPr>
          <p:cNvPr id="207" name="Google Shape;207;p21"/>
          <p:cNvSpPr/>
          <p:nvPr/>
        </p:nvSpPr>
        <p:spPr>
          <a:xfrm>
            <a:off x="314324" y="1023935"/>
            <a:ext cx="8515332" cy="411955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3374326" y="501800"/>
            <a:ext cx="2919900" cy="505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200"/>
              <a:t>Challenges</a:t>
            </a:r>
            <a:endParaRPr sz="3200"/>
          </a:p>
        </p:txBody>
      </p:sp>
      <p:sp>
        <p:nvSpPr>
          <p:cNvPr id="213" name="Google Shape;213;p31"/>
          <p:cNvSpPr txBox="1"/>
          <p:nvPr/>
        </p:nvSpPr>
        <p:spPr>
          <a:xfrm>
            <a:off x="475248" y="2177331"/>
            <a:ext cx="3915410" cy="1287780"/>
          </a:xfrm>
          <a:prstGeom prst="rect">
            <a:avLst/>
          </a:prstGeom>
          <a:noFill/>
          <a:ln>
            <a:noFill/>
          </a:ln>
        </p:spPr>
        <p:txBody>
          <a:bodyPr anchorCtr="0" anchor="t" bIns="0" lIns="0" spcFirstLastPara="1" rIns="0" wrap="square" tIns="53325">
            <a:spAutoFit/>
          </a:bodyPr>
          <a:lstStyle/>
          <a:p>
            <a:pPr indent="-367030" lvl="0" marL="379095" marR="0" rtl="0" algn="l">
              <a:lnSpc>
                <a:spcPct val="100000"/>
              </a:lnSpc>
              <a:spcBef>
                <a:spcPts val="0"/>
              </a:spcBef>
              <a:spcAft>
                <a:spcPts val="0"/>
              </a:spcAft>
              <a:buClr>
                <a:srgbClr val="124F5B"/>
              </a:buClr>
              <a:buSzPts val="1800"/>
              <a:buFont typeface="Arial"/>
              <a:buChar char="●"/>
            </a:pPr>
            <a:r>
              <a:rPr b="1" lang="en-US" sz="1800">
                <a:solidFill>
                  <a:srgbClr val="124F5B"/>
                </a:solidFill>
                <a:latin typeface="Verdana"/>
                <a:ea typeface="Verdana"/>
                <a:cs typeface="Verdana"/>
                <a:sym typeface="Verdana"/>
              </a:rPr>
              <a:t>Understanding the columns.</a:t>
            </a:r>
            <a:endParaRPr sz="1800">
              <a:latin typeface="Verdana"/>
              <a:ea typeface="Verdana"/>
              <a:cs typeface="Verdana"/>
              <a:sym typeface="Verdana"/>
            </a:endParaRPr>
          </a:p>
          <a:p>
            <a:pPr indent="-367030" lvl="0" marL="379095" marR="0" rtl="0" algn="l">
              <a:lnSpc>
                <a:spcPct val="100000"/>
              </a:lnSpc>
              <a:spcBef>
                <a:spcPts val="325"/>
              </a:spcBef>
              <a:spcAft>
                <a:spcPts val="0"/>
              </a:spcAft>
              <a:buClr>
                <a:srgbClr val="124F5B"/>
              </a:buClr>
              <a:buSzPts val="1800"/>
              <a:buFont typeface="Arial"/>
              <a:buChar char="●"/>
            </a:pPr>
            <a:r>
              <a:rPr b="1" lang="en-US" sz="1800">
                <a:solidFill>
                  <a:srgbClr val="124F5B"/>
                </a:solidFill>
                <a:latin typeface="Verdana"/>
                <a:ea typeface="Verdana"/>
                <a:cs typeface="Verdana"/>
                <a:sym typeface="Verdana"/>
              </a:rPr>
              <a:t>Feature engineering.</a:t>
            </a:r>
            <a:endParaRPr sz="1800">
              <a:latin typeface="Verdana"/>
              <a:ea typeface="Verdana"/>
              <a:cs typeface="Verdana"/>
              <a:sym typeface="Verdana"/>
            </a:endParaRPr>
          </a:p>
          <a:p>
            <a:pPr indent="-367030" lvl="0" marL="379095" marR="5080" rtl="0" algn="l">
              <a:lnSpc>
                <a:spcPct val="114999"/>
              </a:lnSpc>
              <a:spcBef>
                <a:spcPts val="0"/>
              </a:spcBef>
              <a:spcAft>
                <a:spcPts val="0"/>
              </a:spcAft>
              <a:buClr>
                <a:srgbClr val="124F5B"/>
              </a:buClr>
              <a:buSzPts val="1800"/>
              <a:buFont typeface="Arial"/>
              <a:buChar char="●"/>
            </a:pPr>
            <a:r>
              <a:rPr b="1" lang="en-US" sz="1800">
                <a:solidFill>
                  <a:srgbClr val="124F5B"/>
                </a:solidFill>
                <a:latin typeface="Verdana"/>
                <a:ea typeface="Verdana"/>
                <a:cs typeface="Verdana"/>
                <a:sym typeface="Verdana"/>
              </a:rPr>
              <a:t>Getting a higher recall on the  models.</a:t>
            </a:r>
            <a:endParaRPr sz="1800">
              <a:latin typeface="Verdana"/>
              <a:ea typeface="Verdana"/>
              <a:cs typeface="Verdana"/>
              <a:sym typeface="Verdana"/>
            </a:endParaRPr>
          </a:p>
        </p:txBody>
      </p:sp>
      <p:sp>
        <p:nvSpPr>
          <p:cNvPr id="214" name="Google Shape;214;p31"/>
          <p:cNvSpPr/>
          <p:nvPr/>
        </p:nvSpPr>
        <p:spPr>
          <a:xfrm>
            <a:off x="5408039" y="1563471"/>
            <a:ext cx="3361968" cy="252864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txBox="1"/>
          <p:nvPr>
            <p:ph type="title"/>
          </p:nvPr>
        </p:nvSpPr>
        <p:spPr>
          <a:xfrm>
            <a:off x="3377149" y="263350"/>
            <a:ext cx="2598300" cy="505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200"/>
              <a:t>Conclusion</a:t>
            </a:r>
            <a:endParaRPr sz="3200"/>
          </a:p>
        </p:txBody>
      </p:sp>
      <p:sp>
        <p:nvSpPr>
          <p:cNvPr id="220" name="Google Shape;220;p32"/>
          <p:cNvSpPr txBox="1"/>
          <p:nvPr/>
        </p:nvSpPr>
        <p:spPr>
          <a:xfrm>
            <a:off x="117524" y="1403799"/>
            <a:ext cx="4116070" cy="2400300"/>
          </a:xfrm>
          <a:prstGeom prst="rect">
            <a:avLst/>
          </a:prstGeom>
          <a:noFill/>
          <a:ln>
            <a:noFill/>
          </a:ln>
        </p:spPr>
        <p:txBody>
          <a:bodyPr anchorCtr="0" anchor="t" bIns="0" lIns="0" spcFirstLastPara="1" rIns="0" wrap="square" tIns="23475">
            <a:spAutoFit/>
          </a:bodyPr>
          <a:lstStyle/>
          <a:p>
            <a:pPr indent="-412750" lvl="0" marL="424815" marR="5080" rtl="0" algn="just">
              <a:lnSpc>
                <a:spcPct val="104099"/>
              </a:lnSpc>
              <a:spcBef>
                <a:spcPts val="0"/>
              </a:spcBef>
              <a:spcAft>
                <a:spcPts val="0"/>
              </a:spcAft>
              <a:buClr>
                <a:srgbClr val="124F5B"/>
              </a:buClr>
              <a:buSzPts val="2400"/>
              <a:buFont typeface="Arial"/>
              <a:buChar char="●"/>
            </a:pPr>
            <a:r>
              <a:rPr lang="en-US" sz="1700">
                <a:latin typeface="Times New Roman"/>
                <a:ea typeface="Times New Roman"/>
                <a:cs typeface="Times New Roman"/>
                <a:sym typeface="Times New Roman"/>
              </a:rPr>
              <a:t>The default rate is higher for males,  increases as the education increases, also  increases as the age of a person increases.</a:t>
            </a:r>
            <a:endParaRPr sz="1700">
              <a:latin typeface="Times New Roman"/>
              <a:ea typeface="Times New Roman"/>
              <a:cs typeface="Times New Roman"/>
              <a:sym typeface="Times New Roman"/>
            </a:endParaRPr>
          </a:p>
          <a:p>
            <a:pPr indent="0" lvl="0" marL="424815" marR="5080" rtl="0" algn="just">
              <a:lnSpc>
                <a:spcPct val="100000"/>
              </a:lnSpc>
              <a:spcBef>
                <a:spcPts val="0"/>
              </a:spcBef>
              <a:spcAft>
                <a:spcPts val="0"/>
              </a:spcAft>
              <a:buNone/>
            </a:pPr>
            <a:r>
              <a:rPr lang="en-US" sz="1700">
                <a:latin typeface="Times New Roman"/>
                <a:ea typeface="Times New Roman"/>
                <a:cs typeface="Times New Roman"/>
                <a:sym typeface="Times New Roman"/>
              </a:rPr>
              <a:t>i.e clients whose age over 60 was higher  than mid-age and young people.</a:t>
            </a:r>
            <a:endParaRPr sz="1700">
              <a:latin typeface="Times New Roman"/>
              <a:ea typeface="Times New Roman"/>
              <a:cs typeface="Times New Roman"/>
              <a:sym typeface="Times New Roman"/>
            </a:endParaRPr>
          </a:p>
          <a:p>
            <a:pPr indent="0" lvl="0" marL="0" marR="0" rtl="0" algn="l">
              <a:lnSpc>
                <a:spcPct val="100000"/>
              </a:lnSpc>
              <a:spcBef>
                <a:spcPts val="5"/>
              </a:spcBef>
              <a:spcAft>
                <a:spcPts val="0"/>
              </a:spcAft>
              <a:buNone/>
            </a:pPr>
            <a:r>
              <a:t/>
            </a:r>
            <a:endParaRPr sz="1550">
              <a:latin typeface="Times New Roman"/>
              <a:ea typeface="Times New Roman"/>
              <a:cs typeface="Times New Roman"/>
              <a:sym typeface="Times New Roman"/>
            </a:endParaRPr>
          </a:p>
          <a:p>
            <a:pPr indent="-412750" lvl="0" marL="424815" marR="5080" rtl="0" algn="just">
              <a:lnSpc>
                <a:spcPct val="104099"/>
              </a:lnSpc>
              <a:spcBef>
                <a:spcPts val="0"/>
              </a:spcBef>
              <a:spcAft>
                <a:spcPts val="0"/>
              </a:spcAft>
              <a:buClr>
                <a:srgbClr val="124F5B"/>
              </a:buClr>
              <a:buSzPts val="2400"/>
              <a:buFont typeface="Arial"/>
              <a:buChar char="●"/>
            </a:pPr>
            <a:r>
              <a:rPr lang="en-US" sz="1700">
                <a:latin typeface="Times New Roman"/>
                <a:ea typeface="Times New Roman"/>
                <a:cs typeface="Times New Roman"/>
                <a:sym typeface="Times New Roman"/>
              </a:rPr>
              <a:t>In all of these models, our recall revolves  in the range of 76 to 84%.with the best fit  model as random forest</a:t>
            </a:r>
            <a:endParaRPr sz="1700">
              <a:latin typeface="Times New Roman"/>
              <a:ea typeface="Times New Roman"/>
              <a:cs typeface="Times New Roman"/>
              <a:sym typeface="Times New Roman"/>
            </a:endParaRPr>
          </a:p>
        </p:txBody>
      </p:sp>
      <p:sp>
        <p:nvSpPr>
          <p:cNvPr id="221" name="Google Shape;221;p32"/>
          <p:cNvSpPr/>
          <p:nvPr/>
        </p:nvSpPr>
        <p:spPr>
          <a:xfrm>
            <a:off x="5644031" y="1407252"/>
            <a:ext cx="2791235" cy="275460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txBox="1"/>
          <p:nvPr>
            <p:ph type="title"/>
          </p:nvPr>
        </p:nvSpPr>
        <p:spPr>
          <a:xfrm>
            <a:off x="3156575" y="2200875"/>
            <a:ext cx="3692100" cy="628500"/>
          </a:xfrm>
          <a:prstGeom prst="rect">
            <a:avLst/>
          </a:prstGeom>
          <a:noFill/>
          <a:ln>
            <a:noFill/>
          </a:ln>
        </p:spPr>
        <p:txBody>
          <a:bodyPr anchorCtr="0" anchor="t" bIns="0" lIns="0" spcFirstLastPara="1" rIns="0" wrap="square" tIns="12700">
            <a:spAutoFit/>
          </a:bodyPr>
          <a:lstStyle/>
          <a:p>
            <a:pPr indent="0" lvl="0" marL="13970" rtl="0" algn="l">
              <a:lnSpc>
                <a:spcPct val="100000"/>
              </a:lnSpc>
              <a:spcBef>
                <a:spcPts val="0"/>
              </a:spcBef>
              <a:spcAft>
                <a:spcPts val="0"/>
              </a:spcAft>
              <a:buNone/>
            </a:pPr>
            <a:r>
              <a:rPr lang="en-US"/>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3"/>
          <p:cNvSpPr txBox="1"/>
          <p:nvPr>
            <p:ph type="title"/>
          </p:nvPr>
        </p:nvSpPr>
        <p:spPr>
          <a:xfrm>
            <a:off x="3220324" y="501800"/>
            <a:ext cx="3392700" cy="505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200"/>
              <a:t>Introduction</a:t>
            </a:r>
            <a:endParaRPr sz="3200"/>
          </a:p>
        </p:txBody>
      </p:sp>
      <p:sp>
        <p:nvSpPr>
          <p:cNvPr id="57" name="Google Shape;57;p3"/>
          <p:cNvSpPr txBox="1"/>
          <p:nvPr>
            <p:ph idx="1" type="body"/>
          </p:nvPr>
        </p:nvSpPr>
        <p:spPr>
          <a:xfrm>
            <a:off x="460816" y="1082680"/>
            <a:ext cx="8222367" cy="3004185"/>
          </a:xfrm>
          <a:prstGeom prst="rect">
            <a:avLst/>
          </a:prstGeom>
          <a:noFill/>
          <a:ln>
            <a:noFill/>
          </a:ln>
        </p:spPr>
        <p:txBody>
          <a:bodyPr anchorCtr="0" anchor="t" bIns="0" lIns="0" spcFirstLastPara="1" rIns="0" wrap="square" tIns="12700">
            <a:spAutoFit/>
          </a:bodyPr>
          <a:lstStyle/>
          <a:p>
            <a:pPr indent="0" lvl="0" marL="13334" marR="5080" rtl="0" algn="ctr">
              <a:lnSpc>
                <a:spcPct val="135700"/>
              </a:lnSpc>
              <a:spcBef>
                <a:spcPts val="0"/>
              </a:spcBef>
              <a:spcAft>
                <a:spcPts val="0"/>
              </a:spcAft>
              <a:buNone/>
            </a:pPr>
            <a:r>
              <a:rPr lang="en-US"/>
              <a:t>In today’s world credit cards have become a lifeline  to a lot of people so banks provide us with credit  cards. Now we know the most common issue there  is in providing these kind of deals are people not  being able to pay the bills. These people are what  we call “defaulters”.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4"/>
          <p:cNvSpPr txBox="1"/>
          <p:nvPr>
            <p:ph type="ctrTitle"/>
          </p:nvPr>
        </p:nvSpPr>
        <p:spPr>
          <a:xfrm>
            <a:off x="2464099" y="1058175"/>
            <a:ext cx="5814300" cy="505500"/>
          </a:xfrm>
          <a:prstGeom prst="rect">
            <a:avLst/>
          </a:prstGeom>
          <a:noFill/>
          <a:ln>
            <a:noFill/>
          </a:ln>
        </p:spPr>
        <p:txBody>
          <a:bodyPr anchorCtr="0" anchor="t" bIns="0" lIns="0" spcFirstLastPara="1" rIns="0" wrap="square" tIns="12700">
            <a:spAutoFit/>
          </a:bodyPr>
          <a:lstStyle/>
          <a:p>
            <a:pPr indent="0" lvl="0" marL="14604" rtl="0" algn="l">
              <a:lnSpc>
                <a:spcPct val="100000"/>
              </a:lnSpc>
              <a:spcBef>
                <a:spcPts val="0"/>
              </a:spcBef>
              <a:spcAft>
                <a:spcPts val="0"/>
              </a:spcAft>
              <a:buNone/>
            </a:pPr>
            <a:r>
              <a:rPr lang="en-US"/>
              <a:t>Problem Statement</a:t>
            </a:r>
            <a:endParaRPr/>
          </a:p>
        </p:txBody>
      </p:sp>
      <p:sp>
        <p:nvSpPr>
          <p:cNvPr id="63" name="Google Shape;63;p4"/>
          <p:cNvSpPr txBox="1"/>
          <p:nvPr/>
        </p:nvSpPr>
        <p:spPr>
          <a:xfrm>
            <a:off x="1147419" y="2184596"/>
            <a:ext cx="7413000" cy="883500"/>
          </a:xfrm>
          <a:prstGeom prst="rect">
            <a:avLst/>
          </a:prstGeom>
          <a:noFill/>
          <a:ln>
            <a:noFill/>
          </a:ln>
        </p:spPr>
        <p:txBody>
          <a:bodyPr anchorCtr="0" anchor="t" bIns="0" lIns="0" spcFirstLastPara="1" rIns="0" wrap="square" tIns="12700">
            <a:spAutoFit/>
          </a:bodyPr>
          <a:lstStyle/>
          <a:p>
            <a:pPr indent="-2225675" lvl="0" marL="2237740" marR="5080" rtl="0" algn="l">
              <a:lnSpc>
                <a:spcPct val="135700"/>
              </a:lnSpc>
              <a:spcBef>
                <a:spcPts val="0"/>
              </a:spcBef>
              <a:spcAft>
                <a:spcPts val="0"/>
              </a:spcAft>
              <a:buNone/>
            </a:pPr>
            <a:r>
              <a:rPr b="1" lang="en-US" sz="2400">
                <a:solidFill>
                  <a:srgbClr val="124F5B"/>
                </a:solidFill>
                <a:latin typeface="Verdana"/>
                <a:ea typeface="Verdana"/>
                <a:cs typeface="Verdana"/>
                <a:sym typeface="Verdana"/>
              </a:rPr>
              <a:t>Predicting whether a customer will default on  his/her credit card</a:t>
            </a:r>
            <a:endParaRPr sz="2400">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5"/>
          <p:cNvSpPr txBox="1"/>
          <p:nvPr>
            <p:ph type="title"/>
          </p:nvPr>
        </p:nvSpPr>
        <p:spPr>
          <a:xfrm>
            <a:off x="2962124" y="130100"/>
            <a:ext cx="5813700" cy="505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200"/>
              <a:t>Data</a:t>
            </a:r>
            <a:r>
              <a:rPr lang="en-US" sz="3200"/>
              <a:t> Summary</a:t>
            </a:r>
            <a:endParaRPr sz="3200"/>
          </a:p>
        </p:txBody>
      </p:sp>
      <p:sp>
        <p:nvSpPr>
          <p:cNvPr id="69" name="Google Shape;69;p5"/>
          <p:cNvSpPr txBox="1"/>
          <p:nvPr/>
        </p:nvSpPr>
        <p:spPr>
          <a:xfrm>
            <a:off x="471472" y="667359"/>
            <a:ext cx="7995284" cy="3916679"/>
          </a:xfrm>
          <a:prstGeom prst="rect">
            <a:avLst/>
          </a:prstGeom>
          <a:noFill/>
          <a:ln>
            <a:noFill/>
          </a:ln>
        </p:spPr>
        <p:txBody>
          <a:bodyPr anchorCtr="0" anchor="t" bIns="0" lIns="0" spcFirstLastPara="1" rIns="0" wrap="square" tIns="12700">
            <a:spAutoFit/>
          </a:bodyPr>
          <a:lstStyle/>
          <a:p>
            <a:pPr indent="-359410" lvl="0" marL="382905" marR="527050" rtl="0" algn="l">
              <a:lnSpc>
                <a:spcPct val="114999"/>
              </a:lnSpc>
              <a:spcBef>
                <a:spcPts val="0"/>
              </a:spcBef>
              <a:spcAft>
                <a:spcPts val="0"/>
              </a:spcAft>
              <a:buClr>
                <a:srgbClr val="124F5B"/>
              </a:buClr>
              <a:buSzPts val="1700"/>
              <a:buFont typeface="Arial"/>
              <a:buChar char="●"/>
            </a:pPr>
            <a:r>
              <a:rPr b="1" lang="en-US" sz="1850">
                <a:solidFill>
                  <a:srgbClr val="124F5B"/>
                </a:solidFill>
                <a:latin typeface="Verdana"/>
                <a:ea typeface="Verdana"/>
                <a:cs typeface="Verdana"/>
                <a:sym typeface="Verdana"/>
              </a:rPr>
              <a:t>X1 - Amount of credit(includes individual as well as family  credit)</a:t>
            </a:r>
            <a:endParaRPr sz="1850">
              <a:latin typeface="Verdana"/>
              <a:ea typeface="Verdana"/>
              <a:cs typeface="Verdana"/>
              <a:sym typeface="Verdana"/>
            </a:endParaRPr>
          </a:p>
          <a:p>
            <a:pPr indent="-359410" lvl="0" marL="382905" marR="0" rtl="0" algn="l">
              <a:lnSpc>
                <a:spcPct val="100000"/>
              </a:lnSpc>
              <a:spcBef>
                <a:spcPts val="330"/>
              </a:spcBef>
              <a:spcAft>
                <a:spcPts val="0"/>
              </a:spcAft>
              <a:buClr>
                <a:srgbClr val="124F5B"/>
              </a:buClr>
              <a:buSzPts val="1700"/>
              <a:buFont typeface="Arial"/>
              <a:buChar char="●"/>
            </a:pPr>
            <a:r>
              <a:rPr b="1" lang="en-US" sz="1850">
                <a:solidFill>
                  <a:srgbClr val="124F5B"/>
                </a:solidFill>
                <a:latin typeface="Verdana"/>
                <a:ea typeface="Verdana"/>
                <a:cs typeface="Verdana"/>
                <a:sym typeface="Verdana"/>
              </a:rPr>
              <a:t>X2 - Gender (1 = male; 2 = female).</a:t>
            </a:r>
            <a:endParaRPr sz="1850">
              <a:latin typeface="Verdana"/>
              <a:ea typeface="Verdana"/>
              <a:cs typeface="Verdana"/>
              <a:sym typeface="Verdana"/>
            </a:endParaRPr>
          </a:p>
          <a:p>
            <a:pPr indent="-359410" lvl="0" marL="382905" marR="444500" rtl="0" algn="l">
              <a:lnSpc>
                <a:spcPct val="114999"/>
              </a:lnSpc>
              <a:spcBef>
                <a:spcPts val="0"/>
              </a:spcBef>
              <a:spcAft>
                <a:spcPts val="0"/>
              </a:spcAft>
              <a:buClr>
                <a:srgbClr val="124F5B"/>
              </a:buClr>
              <a:buSzPts val="1700"/>
              <a:buFont typeface="Arial"/>
              <a:buChar char="●"/>
            </a:pPr>
            <a:r>
              <a:rPr b="1" lang="en-US" sz="1850">
                <a:solidFill>
                  <a:srgbClr val="124F5B"/>
                </a:solidFill>
                <a:latin typeface="Verdana"/>
                <a:ea typeface="Verdana"/>
                <a:cs typeface="Verdana"/>
                <a:sym typeface="Verdana"/>
              </a:rPr>
              <a:t>X3 - Education (1 = graduate school; 2 = university; 3 = high  school; 4 = others)</a:t>
            </a:r>
            <a:endParaRPr sz="1850">
              <a:latin typeface="Verdana"/>
              <a:ea typeface="Verdana"/>
              <a:cs typeface="Verdana"/>
              <a:sym typeface="Verdana"/>
            </a:endParaRPr>
          </a:p>
          <a:p>
            <a:pPr indent="-359410" lvl="0" marL="382905" marR="0" rtl="0" algn="l">
              <a:lnSpc>
                <a:spcPct val="100000"/>
              </a:lnSpc>
              <a:spcBef>
                <a:spcPts val="335"/>
              </a:spcBef>
              <a:spcAft>
                <a:spcPts val="0"/>
              </a:spcAft>
              <a:buClr>
                <a:srgbClr val="124F5B"/>
              </a:buClr>
              <a:buSzPts val="1700"/>
              <a:buFont typeface="Arial"/>
              <a:buChar char="●"/>
            </a:pPr>
            <a:r>
              <a:rPr b="1" lang="en-US" sz="1850">
                <a:solidFill>
                  <a:srgbClr val="124F5B"/>
                </a:solidFill>
                <a:latin typeface="Verdana"/>
                <a:ea typeface="Verdana"/>
                <a:cs typeface="Verdana"/>
                <a:sym typeface="Verdana"/>
              </a:rPr>
              <a:t>X4 - Marital Status (1 = married; 2 = single; 3 = others)</a:t>
            </a:r>
            <a:endParaRPr sz="1850">
              <a:latin typeface="Verdana"/>
              <a:ea typeface="Verdana"/>
              <a:cs typeface="Verdana"/>
              <a:sym typeface="Verdana"/>
            </a:endParaRPr>
          </a:p>
          <a:p>
            <a:pPr indent="-359410" lvl="0" marL="382905" marR="0" rtl="0" algn="l">
              <a:lnSpc>
                <a:spcPct val="100000"/>
              </a:lnSpc>
              <a:spcBef>
                <a:spcPts val="330"/>
              </a:spcBef>
              <a:spcAft>
                <a:spcPts val="0"/>
              </a:spcAft>
              <a:buClr>
                <a:srgbClr val="124F5B"/>
              </a:buClr>
              <a:buSzPts val="1700"/>
              <a:buFont typeface="Arial"/>
              <a:buChar char="●"/>
            </a:pPr>
            <a:r>
              <a:rPr b="1" lang="en-US" sz="1850">
                <a:solidFill>
                  <a:srgbClr val="124F5B"/>
                </a:solidFill>
                <a:latin typeface="Verdana"/>
                <a:ea typeface="Verdana"/>
                <a:cs typeface="Verdana"/>
                <a:sym typeface="Verdana"/>
              </a:rPr>
              <a:t>X5 - Age(year).</a:t>
            </a:r>
            <a:endParaRPr sz="1850">
              <a:latin typeface="Verdana"/>
              <a:ea typeface="Verdana"/>
              <a:cs typeface="Verdana"/>
              <a:sym typeface="Verdana"/>
            </a:endParaRPr>
          </a:p>
          <a:p>
            <a:pPr indent="-359410" lvl="0" marL="382905" marR="0" rtl="0" algn="l">
              <a:lnSpc>
                <a:spcPct val="100000"/>
              </a:lnSpc>
              <a:spcBef>
                <a:spcPts val="335"/>
              </a:spcBef>
              <a:spcAft>
                <a:spcPts val="0"/>
              </a:spcAft>
              <a:buClr>
                <a:srgbClr val="124F5B"/>
              </a:buClr>
              <a:buSzPts val="1700"/>
              <a:buFont typeface="Arial"/>
              <a:buChar char="●"/>
            </a:pPr>
            <a:r>
              <a:rPr b="1" lang="en-US" sz="1850">
                <a:solidFill>
                  <a:srgbClr val="124F5B"/>
                </a:solidFill>
                <a:latin typeface="Verdana"/>
                <a:ea typeface="Verdana"/>
                <a:cs typeface="Verdana"/>
                <a:sym typeface="Verdana"/>
              </a:rPr>
              <a:t>X6 to X11   - History of past payments from April to September</a:t>
            </a:r>
            <a:endParaRPr sz="1850">
              <a:latin typeface="Verdana"/>
              <a:ea typeface="Verdana"/>
              <a:cs typeface="Verdana"/>
              <a:sym typeface="Verdana"/>
            </a:endParaRPr>
          </a:p>
          <a:p>
            <a:pPr indent="-359410" lvl="0" marL="382905" marR="0" rtl="0" algn="l">
              <a:lnSpc>
                <a:spcPct val="100000"/>
              </a:lnSpc>
              <a:spcBef>
                <a:spcPts val="334"/>
              </a:spcBef>
              <a:spcAft>
                <a:spcPts val="0"/>
              </a:spcAft>
              <a:buClr>
                <a:srgbClr val="124F5B"/>
              </a:buClr>
              <a:buSzPts val="1700"/>
              <a:buFont typeface="Arial"/>
              <a:buChar char="●"/>
            </a:pPr>
            <a:r>
              <a:rPr b="1" lang="en-US" sz="1850">
                <a:solidFill>
                  <a:srgbClr val="124F5B"/>
                </a:solidFill>
                <a:latin typeface="Verdana"/>
                <a:ea typeface="Verdana"/>
                <a:cs typeface="Verdana"/>
                <a:sym typeface="Verdana"/>
              </a:rPr>
              <a:t>X12  to X17 - Amount of bill statement from April to September</a:t>
            </a:r>
            <a:endParaRPr sz="1850">
              <a:latin typeface="Verdana"/>
              <a:ea typeface="Verdana"/>
              <a:cs typeface="Verdana"/>
              <a:sym typeface="Verdana"/>
            </a:endParaRPr>
          </a:p>
          <a:p>
            <a:pPr indent="-359410" lvl="0" marL="382905" marR="872489" rtl="0" algn="l">
              <a:lnSpc>
                <a:spcPct val="114999"/>
              </a:lnSpc>
              <a:spcBef>
                <a:spcPts val="0"/>
              </a:spcBef>
              <a:spcAft>
                <a:spcPts val="0"/>
              </a:spcAft>
              <a:buClr>
                <a:srgbClr val="124F5B"/>
              </a:buClr>
              <a:buSzPts val="1700"/>
              <a:buFont typeface="Arial"/>
              <a:buChar char="●"/>
            </a:pPr>
            <a:r>
              <a:rPr b="1" lang="en-US" sz="1850">
                <a:solidFill>
                  <a:srgbClr val="124F5B"/>
                </a:solidFill>
                <a:latin typeface="Verdana"/>
                <a:ea typeface="Verdana"/>
                <a:cs typeface="Verdana"/>
                <a:sym typeface="Verdana"/>
              </a:rPr>
              <a:t>X18 to X23 - Amount of previous payment from April to  September</a:t>
            </a:r>
            <a:endParaRPr sz="1850">
              <a:latin typeface="Verdana"/>
              <a:ea typeface="Verdana"/>
              <a:cs typeface="Verdana"/>
              <a:sym typeface="Verdana"/>
            </a:endParaRPr>
          </a:p>
          <a:p>
            <a:pPr indent="-370840" lvl="0" marL="382905" marR="0" rtl="0" algn="l">
              <a:lnSpc>
                <a:spcPct val="100000"/>
              </a:lnSpc>
              <a:spcBef>
                <a:spcPts val="330"/>
              </a:spcBef>
              <a:spcAft>
                <a:spcPts val="0"/>
              </a:spcAft>
              <a:buClr>
                <a:srgbClr val="124F5B"/>
              </a:buClr>
              <a:buSzPts val="1850"/>
              <a:buFont typeface="Arial"/>
              <a:buChar char="●"/>
            </a:pPr>
            <a:r>
              <a:rPr b="1" lang="en-US" sz="1850">
                <a:solidFill>
                  <a:srgbClr val="124F5B"/>
                </a:solidFill>
                <a:latin typeface="Verdana"/>
                <a:ea typeface="Verdana"/>
                <a:cs typeface="Verdana"/>
                <a:sym typeface="Verdana"/>
              </a:rPr>
              <a:t>Y - Default payment next month</a:t>
            </a:r>
            <a:endParaRPr sz="1850">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6"/>
          <p:cNvSpPr txBox="1"/>
          <p:nvPr>
            <p:ph type="title"/>
          </p:nvPr>
        </p:nvSpPr>
        <p:spPr>
          <a:xfrm>
            <a:off x="3691025" y="197000"/>
            <a:ext cx="2590200" cy="505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200"/>
              <a:t>Pipeline</a:t>
            </a:r>
            <a:endParaRPr sz="3200"/>
          </a:p>
        </p:txBody>
      </p:sp>
      <p:grpSp>
        <p:nvGrpSpPr>
          <p:cNvPr id="75" name="Google Shape;75;p6"/>
          <p:cNvGrpSpPr/>
          <p:nvPr/>
        </p:nvGrpSpPr>
        <p:grpSpPr>
          <a:xfrm>
            <a:off x="489423" y="1075572"/>
            <a:ext cx="2590165" cy="961390"/>
            <a:chOff x="489423" y="1075572"/>
            <a:chExt cx="2590165" cy="961390"/>
          </a:xfrm>
        </p:grpSpPr>
        <p:sp>
          <p:nvSpPr>
            <p:cNvPr id="76" name="Google Shape;76;p6"/>
            <p:cNvSpPr/>
            <p:nvPr/>
          </p:nvSpPr>
          <p:spPr>
            <a:xfrm>
              <a:off x="489423" y="1075572"/>
              <a:ext cx="2590165" cy="961390"/>
            </a:xfrm>
            <a:custGeom>
              <a:rect b="b" l="l" r="r" t="t"/>
              <a:pathLst>
                <a:path extrusionOk="0" h="961389" w="2590165">
                  <a:moveTo>
                    <a:pt x="2108995" y="961198"/>
                  </a:moveTo>
                  <a:lnTo>
                    <a:pt x="0" y="961198"/>
                  </a:lnTo>
                  <a:lnTo>
                    <a:pt x="0" y="0"/>
                  </a:lnTo>
                  <a:lnTo>
                    <a:pt x="2108995" y="0"/>
                  </a:lnTo>
                  <a:lnTo>
                    <a:pt x="2589594" y="480599"/>
                  </a:lnTo>
                  <a:lnTo>
                    <a:pt x="2108995" y="961198"/>
                  </a:lnTo>
                  <a:close/>
                </a:path>
              </a:pathLst>
            </a:custGeom>
            <a:solidFill>
              <a:srgbClr val="124F5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7" name="Google Shape;77;p6"/>
            <p:cNvSpPr/>
            <p:nvPr/>
          </p:nvSpPr>
          <p:spPr>
            <a:xfrm>
              <a:off x="489423" y="1075572"/>
              <a:ext cx="2590165" cy="961390"/>
            </a:xfrm>
            <a:custGeom>
              <a:rect b="b" l="l" r="r" t="t"/>
              <a:pathLst>
                <a:path extrusionOk="0" h="961389" w="2590165">
                  <a:moveTo>
                    <a:pt x="0" y="0"/>
                  </a:moveTo>
                  <a:lnTo>
                    <a:pt x="2108995" y="0"/>
                  </a:lnTo>
                  <a:lnTo>
                    <a:pt x="2589594" y="480599"/>
                  </a:lnTo>
                  <a:lnTo>
                    <a:pt x="2108995" y="961198"/>
                  </a:lnTo>
                  <a:lnTo>
                    <a:pt x="0" y="961198"/>
                  </a:lnTo>
                  <a:lnTo>
                    <a:pt x="0" y="0"/>
                  </a:lnTo>
                  <a:close/>
                </a:path>
              </a:pathLst>
            </a:custGeom>
            <a:noFill/>
            <a:ln cap="flat" cmpd="sng" w="9525">
              <a:solidFill>
                <a:srgbClr val="124F5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78" name="Google Shape;78;p6"/>
          <p:cNvGrpSpPr/>
          <p:nvPr/>
        </p:nvGrpSpPr>
        <p:grpSpPr>
          <a:xfrm>
            <a:off x="3269743" y="954423"/>
            <a:ext cx="5380214" cy="1082675"/>
            <a:chOff x="3269743" y="954423"/>
            <a:chExt cx="5380214" cy="1082675"/>
          </a:xfrm>
        </p:grpSpPr>
        <p:sp>
          <p:nvSpPr>
            <p:cNvPr id="79" name="Google Shape;79;p6"/>
            <p:cNvSpPr/>
            <p:nvPr/>
          </p:nvSpPr>
          <p:spPr>
            <a:xfrm>
              <a:off x="3269743" y="1017722"/>
              <a:ext cx="2937510" cy="1019175"/>
            </a:xfrm>
            <a:custGeom>
              <a:rect b="b" l="l" r="r" t="t"/>
              <a:pathLst>
                <a:path extrusionOk="0" h="1019175" w="2937510">
                  <a:moveTo>
                    <a:pt x="2427745" y="1019097"/>
                  </a:moveTo>
                  <a:lnTo>
                    <a:pt x="0" y="1019097"/>
                  </a:lnTo>
                  <a:lnTo>
                    <a:pt x="509548" y="509548"/>
                  </a:lnTo>
                  <a:lnTo>
                    <a:pt x="0" y="0"/>
                  </a:lnTo>
                  <a:lnTo>
                    <a:pt x="2427745" y="0"/>
                  </a:lnTo>
                  <a:lnTo>
                    <a:pt x="2937294" y="509548"/>
                  </a:lnTo>
                  <a:lnTo>
                    <a:pt x="2427745" y="1019097"/>
                  </a:lnTo>
                  <a:close/>
                </a:path>
              </a:pathLst>
            </a:custGeom>
            <a:solidFill>
              <a:srgbClr val="124F5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0" name="Google Shape;80;p6"/>
            <p:cNvSpPr/>
            <p:nvPr/>
          </p:nvSpPr>
          <p:spPr>
            <a:xfrm>
              <a:off x="3269743" y="1017722"/>
              <a:ext cx="2937510" cy="1019175"/>
            </a:xfrm>
            <a:custGeom>
              <a:rect b="b" l="l" r="r" t="t"/>
              <a:pathLst>
                <a:path extrusionOk="0" h="1019175" w="2937510">
                  <a:moveTo>
                    <a:pt x="0" y="0"/>
                  </a:moveTo>
                  <a:lnTo>
                    <a:pt x="2427745" y="0"/>
                  </a:lnTo>
                  <a:lnTo>
                    <a:pt x="2937294" y="509548"/>
                  </a:lnTo>
                  <a:lnTo>
                    <a:pt x="2427745" y="1019097"/>
                  </a:lnTo>
                  <a:lnTo>
                    <a:pt x="0" y="1019097"/>
                  </a:lnTo>
                  <a:lnTo>
                    <a:pt x="509548" y="509548"/>
                  </a:lnTo>
                  <a:lnTo>
                    <a:pt x="0" y="0"/>
                  </a:lnTo>
                  <a:close/>
                </a:path>
              </a:pathLst>
            </a:custGeom>
            <a:noFill/>
            <a:ln cap="flat" cmpd="sng" w="9525">
              <a:solidFill>
                <a:srgbClr val="124F5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1" name="Google Shape;81;p6"/>
            <p:cNvSpPr/>
            <p:nvPr/>
          </p:nvSpPr>
          <p:spPr>
            <a:xfrm>
              <a:off x="6207112" y="954423"/>
              <a:ext cx="2442845" cy="1082675"/>
            </a:xfrm>
            <a:custGeom>
              <a:rect b="b" l="l" r="r" t="t"/>
              <a:pathLst>
                <a:path extrusionOk="0" h="1082675" w="2442845">
                  <a:moveTo>
                    <a:pt x="1901396" y="1082397"/>
                  </a:moveTo>
                  <a:lnTo>
                    <a:pt x="0" y="1082397"/>
                  </a:lnTo>
                  <a:lnTo>
                    <a:pt x="541198" y="541198"/>
                  </a:lnTo>
                  <a:lnTo>
                    <a:pt x="0" y="0"/>
                  </a:lnTo>
                  <a:lnTo>
                    <a:pt x="1901396" y="0"/>
                  </a:lnTo>
                  <a:lnTo>
                    <a:pt x="2442595" y="541198"/>
                  </a:lnTo>
                  <a:lnTo>
                    <a:pt x="1901396" y="1082397"/>
                  </a:lnTo>
                  <a:close/>
                </a:path>
              </a:pathLst>
            </a:custGeom>
            <a:solidFill>
              <a:srgbClr val="124F5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2" name="Google Shape;82;p6"/>
            <p:cNvSpPr/>
            <p:nvPr/>
          </p:nvSpPr>
          <p:spPr>
            <a:xfrm>
              <a:off x="6207112" y="954423"/>
              <a:ext cx="2442845" cy="1082675"/>
            </a:xfrm>
            <a:custGeom>
              <a:rect b="b" l="l" r="r" t="t"/>
              <a:pathLst>
                <a:path extrusionOk="0" h="1082675" w="2442845">
                  <a:moveTo>
                    <a:pt x="0" y="0"/>
                  </a:moveTo>
                  <a:lnTo>
                    <a:pt x="1901396" y="0"/>
                  </a:lnTo>
                  <a:lnTo>
                    <a:pt x="2442595" y="541198"/>
                  </a:lnTo>
                  <a:lnTo>
                    <a:pt x="1901396" y="1082397"/>
                  </a:lnTo>
                  <a:lnTo>
                    <a:pt x="0" y="1082397"/>
                  </a:lnTo>
                  <a:lnTo>
                    <a:pt x="541198" y="541198"/>
                  </a:lnTo>
                  <a:lnTo>
                    <a:pt x="0" y="0"/>
                  </a:lnTo>
                  <a:close/>
                </a:path>
              </a:pathLst>
            </a:custGeom>
            <a:noFill/>
            <a:ln cap="flat" cmpd="sng" w="9525">
              <a:solidFill>
                <a:srgbClr val="124F5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83" name="Google Shape;83;p6"/>
          <p:cNvSpPr txBox="1"/>
          <p:nvPr/>
        </p:nvSpPr>
        <p:spPr>
          <a:xfrm>
            <a:off x="717523" y="1389205"/>
            <a:ext cx="172466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FFFFFF"/>
                </a:solidFill>
                <a:latin typeface="Verdana"/>
                <a:ea typeface="Verdana"/>
                <a:cs typeface="Verdana"/>
                <a:sym typeface="Verdana"/>
              </a:rPr>
              <a:t>Data Cleaning</a:t>
            </a:r>
            <a:endParaRPr sz="1800">
              <a:latin typeface="Verdana"/>
              <a:ea typeface="Verdana"/>
              <a:cs typeface="Verdana"/>
              <a:sym typeface="Verdana"/>
            </a:endParaRPr>
          </a:p>
        </p:txBody>
      </p:sp>
      <p:sp>
        <p:nvSpPr>
          <p:cNvPr id="84" name="Google Shape;84;p6"/>
          <p:cNvSpPr txBox="1"/>
          <p:nvPr/>
        </p:nvSpPr>
        <p:spPr>
          <a:xfrm>
            <a:off x="3926194" y="1389205"/>
            <a:ext cx="203898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FFFFFF"/>
                </a:solidFill>
                <a:latin typeface="Verdana"/>
                <a:ea typeface="Verdana"/>
                <a:cs typeface="Verdana"/>
                <a:sym typeface="Verdana"/>
              </a:rPr>
              <a:t>Data Exploration</a:t>
            </a:r>
            <a:endParaRPr sz="1800">
              <a:latin typeface="Verdana"/>
              <a:ea typeface="Verdana"/>
              <a:cs typeface="Verdana"/>
              <a:sym typeface="Verdana"/>
            </a:endParaRPr>
          </a:p>
        </p:txBody>
      </p:sp>
      <p:sp>
        <p:nvSpPr>
          <p:cNvPr id="85" name="Google Shape;85;p6"/>
          <p:cNvSpPr txBox="1"/>
          <p:nvPr/>
        </p:nvSpPr>
        <p:spPr>
          <a:xfrm>
            <a:off x="6947498" y="1360300"/>
            <a:ext cx="1451100" cy="289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FFFFFF"/>
                </a:solidFill>
                <a:latin typeface="Verdana"/>
                <a:ea typeface="Verdana"/>
                <a:cs typeface="Verdana"/>
                <a:sym typeface="Verdana"/>
              </a:rPr>
              <a:t>Modeling</a:t>
            </a:r>
            <a:endParaRPr sz="1800">
              <a:latin typeface="Verdana"/>
              <a:ea typeface="Verdana"/>
              <a:cs typeface="Verdana"/>
              <a:sym typeface="Verdana"/>
            </a:endParaRPr>
          </a:p>
        </p:txBody>
      </p:sp>
      <p:sp>
        <p:nvSpPr>
          <p:cNvPr id="86" name="Google Shape;86;p6"/>
          <p:cNvSpPr txBox="1"/>
          <p:nvPr/>
        </p:nvSpPr>
        <p:spPr>
          <a:xfrm>
            <a:off x="628997" y="2254000"/>
            <a:ext cx="2799900" cy="505500"/>
          </a:xfrm>
          <a:prstGeom prst="rect">
            <a:avLst/>
          </a:prstGeom>
          <a:noFill/>
          <a:ln>
            <a:noFill/>
          </a:ln>
        </p:spPr>
        <p:txBody>
          <a:bodyPr anchorCtr="0" anchor="t" bIns="0" lIns="0" spcFirstLastPara="1" rIns="0" wrap="square" tIns="12700">
            <a:spAutoFit/>
          </a:bodyPr>
          <a:lstStyle/>
          <a:p>
            <a:pPr indent="-563245" lvl="0" marL="575310" marR="5080" rtl="0" algn="l">
              <a:lnSpc>
                <a:spcPct val="100000"/>
              </a:lnSpc>
              <a:spcBef>
                <a:spcPts val="0"/>
              </a:spcBef>
              <a:spcAft>
                <a:spcPts val="0"/>
              </a:spcAft>
              <a:buNone/>
            </a:pPr>
            <a:r>
              <a:rPr b="1" lang="en-US" sz="1600">
                <a:solidFill>
                  <a:srgbClr val="124F5B"/>
                </a:solidFill>
                <a:latin typeface="Verdana"/>
                <a:ea typeface="Verdana"/>
                <a:cs typeface="Verdana"/>
                <a:sym typeface="Verdana"/>
              </a:rPr>
              <a:t>Understanding and  Cleaning</a:t>
            </a:r>
            <a:endParaRPr sz="1600">
              <a:latin typeface="Verdana"/>
              <a:ea typeface="Verdana"/>
              <a:cs typeface="Verdana"/>
              <a:sym typeface="Verdana"/>
            </a:endParaRPr>
          </a:p>
        </p:txBody>
      </p:sp>
      <p:sp>
        <p:nvSpPr>
          <p:cNvPr id="87" name="Google Shape;87;p6"/>
          <p:cNvSpPr txBox="1"/>
          <p:nvPr/>
        </p:nvSpPr>
        <p:spPr>
          <a:xfrm>
            <a:off x="712844" y="2970273"/>
            <a:ext cx="1382395" cy="513080"/>
          </a:xfrm>
          <a:prstGeom prst="rect">
            <a:avLst/>
          </a:prstGeom>
          <a:noFill/>
          <a:ln>
            <a:noFill/>
          </a:ln>
        </p:spPr>
        <p:txBody>
          <a:bodyPr anchorCtr="0" anchor="t" bIns="0" lIns="0" spcFirstLastPara="1" rIns="0" wrap="square" tIns="12700">
            <a:spAutoFit/>
          </a:bodyPr>
          <a:lstStyle/>
          <a:p>
            <a:pPr indent="-351790" lvl="0" marL="363855" marR="5080" rtl="0" algn="l">
              <a:lnSpc>
                <a:spcPct val="100000"/>
              </a:lnSpc>
              <a:spcBef>
                <a:spcPts val="0"/>
              </a:spcBef>
              <a:spcAft>
                <a:spcPts val="0"/>
              </a:spcAft>
              <a:buClr>
                <a:srgbClr val="124F5B"/>
              </a:buClr>
              <a:buSzPts val="1600"/>
              <a:buFont typeface="Arial"/>
              <a:buChar char="●"/>
            </a:pPr>
            <a:r>
              <a:rPr lang="en-US" sz="1600">
                <a:solidFill>
                  <a:srgbClr val="124F5B"/>
                </a:solidFill>
                <a:latin typeface="Verdana"/>
                <a:ea typeface="Verdana"/>
                <a:cs typeface="Verdana"/>
                <a:sym typeface="Verdana"/>
              </a:rPr>
              <a:t>Null value  analysis</a:t>
            </a:r>
            <a:endParaRPr sz="1600">
              <a:latin typeface="Verdana"/>
              <a:ea typeface="Verdana"/>
              <a:cs typeface="Verdana"/>
              <a:sym typeface="Verdana"/>
            </a:endParaRPr>
          </a:p>
        </p:txBody>
      </p:sp>
      <p:sp>
        <p:nvSpPr>
          <p:cNvPr id="88" name="Google Shape;88;p6"/>
          <p:cNvSpPr txBox="1"/>
          <p:nvPr/>
        </p:nvSpPr>
        <p:spPr>
          <a:xfrm>
            <a:off x="712844" y="3701791"/>
            <a:ext cx="1450975" cy="513080"/>
          </a:xfrm>
          <a:prstGeom prst="rect">
            <a:avLst/>
          </a:prstGeom>
          <a:noFill/>
          <a:ln>
            <a:noFill/>
          </a:ln>
        </p:spPr>
        <p:txBody>
          <a:bodyPr anchorCtr="0" anchor="t" bIns="0" lIns="0" spcFirstLastPara="1" rIns="0" wrap="square" tIns="12700">
            <a:spAutoFit/>
          </a:bodyPr>
          <a:lstStyle/>
          <a:p>
            <a:pPr indent="-351790" lvl="0" marL="363855" marR="5080" rtl="0" algn="l">
              <a:lnSpc>
                <a:spcPct val="100000"/>
              </a:lnSpc>
              <a:spcBef>
                <a:spcPts val="0"/>
              </a:spcBef>
              <a:spcAft>
                <a:spcPts val="0"/>
              </a:spcAft>
              <a:buClr>
                <a:srgbClr val="124F5B"/>
              </a:buClr>
              <a:buSzPts val="1600"/>
              <a:buFont typeface="Arial"/>
              <a:buChar char="●"/>
            </a:pPr>
            <a:r>
              <a:rPr lang="en-US" sz="1600">
                <a:solidFill>
                  <a:srgbClr val="124F5B"/>
                </a:solidFill>
                <a:latin typeface="Verdana"/>
                <a:ea typeface="Verdana"/>
                <a:cs typeface="Verdana"/>
                <a:sym typeface="Verdana"/>
              </a:rPr>
              <a:t>Outlier  Treatment</a:t>
            </a:r>
            <a:endParaRPr sz="1600">
              <a:latin typeface="Verdana"/>
              <a:ea typeface="Verdana"/>
              <a:cs typeface="Verdana"/>
              <a:sym typeface="Verdana"/>
            </a:endParaRPr>
          </a:p>
        </p:txBody>
      </p:sp>
      <p:sp>
        <p:nvSpPr>
          <p:cNvPr id="89" name="Google Shape;89;p6"/>
          <p:cNvSpPr txBox="1"/>
          <p:nvPr/>
        </p:nvSpPr>
        <p:spPr>
          <a:xfrm>
            <a:off x="4124345" y="2254000"/>
            <a:ext cx="1567800" cy="259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600">
                <a:solidFill>
                  <a:srgbClr val="124F5B"/>
                </a:solidFill>
                <a:latin typeface="Verdana"/>
                <a:ea typeface="Verdana"/>
                <a:cs typeface="Verdana"/>
                <a:sym typeface="Verdana"/>
              </a:rPr>
              <a:t>Graphical</a:t>
            </a:r>
            <a:endParaRPr sz="1600">
              <a:latin typeface="Verdana"/>
              <a:ea typeface="Verdana"/>
              <a:cs typeface="Verdana"/>
              <a:sym typeface="Verdana"/>
            </a:endParaRPr>
          </a:p>
        </p:txBody>
      </p:sp>
      <p:sp>
        <p:nvSpPr>
          <p:cNvPr id="90" name="Google Shape;90;p6"/>
          <p:cNvSpPr txBox="1"/>
          <p:nvPr/>
        </p:nvSpPr>
        <p:spPr>
          <a:xfrm>
            <a:off x="3551564" y="2726433"/>
            <a:ext cx="2259965" cy="513080"/>
          </a:xfrm>
          <a:prstGeom prst="rect">
            <a:avLst/>
          </a:prstGeom>
          <a:noFill/>
          <a:ln>
            <a:noFill/>
          </a:ln>
        </p:spPr>
        <p:txBody>
          <a:bodyPr anchorCtr="0" anchor="t" bIns="0" lIns="0" spcFirstLastPara="1" rIns="0" wrap="square" tIns="12700">
            <a:spAutoFit/>
          </a:bodyPr>
          <a:lstStyle/>
          <a:p>
            <a:pPr indent="-351790" lvl="0" marL="363855" marR="5080" rtl="0" algn="l">
              <a:lnSpc>
                <a:spcPct val="100000"/>
              </a:lnSpc>
              <a:spcBef>
                <a:spcPts val="0"/>
              </a:spcBef>
              <a:spcAft>
                <a:spcPts val="0"/>
              </a:spcAft>
              <a:buClr>
                <a:srgbClr val="124F5B"/>
              </a:buClr>
              <a:buSzPts val="1600"/>
              <a:buFont typeface="Arial"/>
              <a:buChar char="●"/>
            </a:pPr>
            <a:r>
              <a:rPr lang="en-US" sz="1600">
                <a:solidFill>
                  <a:srgbClr val="124F5B"/>
                </a:solidFill>
                <a:latin typeface="Verdana"/>
                <a:ea typeface="Verdana"/>
                <a:cs typeface="Verdana"/>
                <a:sym typeface="Verdana"/>
              </a:rPr>
              <a:t>Univariate analysis  with visualization</a:t>
            </a:r>
            <a:endParaRPr sz="1600">
              <a:latin typeface="Verdana"/>
              <a:ea typeface="Verdana"/>
              <a:cs typeface="Verdana"/>
              <a:sym typeface="Verdana"/>
            </a:endParaRPr>
          </a:p>
        </p:txBody>
      </p:sp>
      <p:sp>
        <p:nvSpPr>
          <p:cNvPr id="91" name="Google Shape;91;p6"/>
          <p:cNvSpPr txBox="1"/>
          <p:nvPr/>
        </p:nvSpPr>
        <p:spPr>
          <a:xfrm>
            <a:off x="3551564" y="3457952"/>
            <a:ext cx="2140585" cy="513080"/>
          </a:xfrm>
          <a:prstGeom prst="rect">
            <a:avLst/>
          </a:prstGeom>
          <a:noFill/>
          <a:ln>
            <a:noFill/>
          </a:ln>
        </p:spPr>
        <p:txBody>
          <a:bodyPr anchorCtr="0" anchor="t" bIns="0" lIns="0" spcFirstLastPara="1" rIns="0" wrap="square" tIns="12700">
            <a:spAutoFit/>
          </a:bodyPr>
          <a:lstStyle/>
          <a:p>
            <a:pPr indent="-351790" lvl="0" marL="363855" marR="0" rtl="0" algn="l">
              <a:lnSpc>
                <a:spcPct val="100000"/>
              </a:lnSpc>
              <a:spcBef>
                <a:spcPts val="0"/>
              </a:spcBef>
              <a:spcAft>
                <a:spcPts val="0"/>
              </a:spcAft>
              <a:buClr>
                <a:srgbClr val="124F5B"/>
              </a:buClr>
              <a:buSzPts val="1600"/>
              <a:buFont typeface="Arial"/>
              <a:buChar char="●"/>
            </a:pPr>
            <a:r>
              <a:rPr lang="en-US" sz="1600">
                <a:solidFill>
                  <a:srgbClr val="124F5B"/>
                </a:solidFill>
                <a:latin typeface="Verdana"/>
                <a:ea typeface="Verdana"/>
                <a:cs typeface="Verdana"/>
                <a:sym typeface="Verdana"/>
              </a:rPr>
              <a:t>Bivariate Analysis</a:t>
            </a:r>
            <a:endParaRPr sz="1600">
              <a:latin typeface="Verdana"/>
              <a:ea typeface="Verdana"/>
              <a:cs typeface="Verdana"/>
              <a:sym typeface="Verdana"/>
            </a:endParaRPr>
          </a:p>
          <a:p>
            <a:pPr indent="-351790" lvl="0" marL="363855" marR="0" rtl="0" algn="l">
              <a:lnSpc>
                <a:spcPct val="100000"/>
              </a:lnSpc>
              <a:spcBef>
                <a:spcPts val="0"/>
              </a:spcBef>
              <a:spcAft>
                <a:spcPts val="0"/>
              </a:spcAft>
              <a:buClr>
                <a:srgbClr val="124F5B"/>
              </a:buClr>
              <a:buSzPts val="1600"/>
              <a:buFont typeface="Arial"/>
              <a:buChar char="●"/>
            </a:pPr>
            <a:r>
              <a:rPr lang="en-US" sz="1600">
                <a:solidFill>
                  <a:srgbClr val="124F5B"/>
                </a:solidFill>
                <a:latin typeface="Verdana"/>
                <a:ea typeface="Verdana"/>
                <a:cs typeface="Verdana"/>
                <a:sym typeface="Verdana"/>
              </a:rPr>
              <a:t>with visualization</a:t>
            </a:r>
            <a:endParaRPr sz="1600">
              <a:latin typeface="Verdana"/>
              <a:ea typeface="Verdana"/>
              <a:cs typeface="Verdana"/>
              <a:sym typeface="Verdana"/>
            </a:endParaRPr>
          </a:p>
        </p:txBody>
      </p:sp>
      <p:sp>
        <p:nvSpPr>
          <p:cNvPr id="92" name="Google Shape;92;p6"/>
          <p:cNvSpPr txBox="1"/>
          <p:nvPr/>
        </p:nvSpPr>
        <p:spPr>
          <a:xfrm>
            <a:off x="6559201" y="2253994"/>
            <a:ext cx="1939925" cy="2692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600">
                <a:solidFill>
                  <a:srgbClr val="124F5B"/>
                </a:solidFill>
                <a:latin typeface="Verdana"/>
                <a:ea typeface="Verdana"/>
                <a:cs typeface="Verdana"/>
                <a:sym typeface="Verdana"/>
              </a:rPr>
              <a:t>Machine Learning</a:t>
            </a:r>
            <a:endParaRPr sz="1600">
              <a:latin typeface="Verdana"/>
              <a:ea typeface="Verdana"/>
              <a:cs typeface="Verdana"/>
              <a:sym typeface="Verdana"/>
            </a:endParaRPr>
          </a:p>
        </p:txBody>
      </p:sp>
      <p:sp>
        <p:nvSpPr>
          <p:cNvPr id="93" name="Google Shape;93;p6"/>
          <p:cNvSpPr txBox="1"/>
          <p:nvPr/>
        </p:nvSpPr>
        <p:spPr>
          <a:xfrm>
            <a:off x="6541560" y="2726433"/>
            <a:ext cx="1950600" cy="1244100"/>
          </a:xfrm>
          <a:prstGeom prst="rect">
            <a:avLst/>
          </a:prstGeom>
          <a:noFill/>
          <a:ln>
            <a:noFill/>
          </a:ln>
        </p:spPr>
        <p:txBody>
          <a:bodyPr anchorCtr="0" anchor="t" bIns="0" lIns="0" spcFirstLastPara="1" rIns="0" wrap="square" tIns="12700">
            <a:spAutoFit/>
          </a:bodyPr>
          <a:lstStyle/>
          <a:p>
            <a:pPr indent="-351790" lvl="0" marL="363855" marR="516890" rtl="0" algn="l">
              <a:lnSpc>
                <a:spcPct val="100000"/>
              </a:lnSpc>
              <a:spcBef>
                <a:spcPts val="0"/>
              </a:spcBef>
              <a:spcAft>
                <a:spcPts val="0"/>
              </a:spcAft>
              <a:buClr>
                <a:srgbClr val="124F5B"/>
              </a:buClr>
              <a:buSzPts val="1600"/>
              <a:buFont typeface="Arial"/>
              <a:buChar char="●"/>
            </a:pPr>
            <a:r>
              <a:rPr lang="en-US" sz="1600">
                <a:solidFill>
                  <a:srgbClr val="124F5B"/>
                </a:solidFill>
                <a:latin typeface="Verdana"/>
                <a:ea typeface="Verdana"/>
                <a:cs typeface="Verdana"/>
                <a:sym typeface="Verdana"/>
              </a:rPr>
              <a:t>Logistic  regression</a:t>
            </a:r>
            <a:endParaRPr sz="1600">
              <a:latin typeface="Verdana"/>
              <a:ea typeface="Verdana"/>
              <a:cs typeface="Verdana"/>
              <a:sym typeface="Verdana"/>
            </a:endParaRPr>
          </a:p>
          <a:p>
            <a:pPr indent="-351790" lvl="0" marL="363855" marR="0" rtl="0" algn="l">
              <a:lnSpc>
                <a:spcPct val="100000"/>
              </a:lnSpc>
              <a:spcBef>
                <a:spcPts val="0"/>
              </a:spcBef>
              <a:spcAft>
                <a:spcPts val="0"/>
              </a:spcAft>
              <a:buClr>
                <a:srgbClr val="124F5B"/>
              </a:buClr>
              <a:buSzPts val="1600"/>
              <a:buFont typeface="Arial"/>
              <a:buChar char="●"/>
            </a:pPr>
            <a:r>
              <a:rPr lang="en-US" sz="1600">
                <a:solidFill>
                  <a:srgbClr val="124F5B"/>
                </a:solidFill>
                <a:latin typeface="Verdana"/>
                <a:ea typeface="Verdana"/>
                <a:cs typeface="Verdana"/>
                <a:sym typeface="Verdana"/>
              </a:rPr>
              <a:t>SVM</a:t>
            </a:r>
            <a:endParaRPr sz="1600">
              <a:latin typeface="Verdana"/>
              <a:ea typeface="Verdana"/>
              <a:cs typeface="Verdana"/>
              <a:sym typeface="Verdana"/>
            </a:endParaRPr>
          </a:p>
          <a:p>
            <a:pPr indent="-351790" lvl="0" marL="363855" marR="0" rtl="0" algn="l">
              <a:lnSpc>
                <a:spcPct val="100000"/>
              </a:lnSpc>
              <a:spcBef>
                <a:spcPts val="0"/>
              </a:spcBef>
              <a:spcAft>
                <a:spcPts val="0"/>
              </a:spcAft>
              <a:buClr>
                <a:srgbClr val="124F5B"/>
              </a:buClr>
              <a:buSzPts val="1600"/>
              <a:buFont typeface="Arial"/>
              <a:buChar char="●"/>
            </a:pPr>
            <a:r>
              <a:rPr lang="en-US" sz="1600">
                <a:solidFill>
                  <a:srgbClr val="124F5B"/>
                </a:solidFill>
                <a:latin typeface="Verdana"/>
                <a:ea typeface="Verdana"/>
                <a:cs typeface="Verdana"/>
                <a:sym typeface="Verdana"/>
              </a:rPr>
              <a:t>Decision tree</a:t>
            </a:r>
            <a:endParaRPr sz="1600">
              <a:latin typeface="Verdana"/>
              <a:ea typeface="Verdana"/>
              <a:cs typeface="Verdana"/>
              <a:sym typeface="Verdana"/>
            </a:endParaRPr>
          </a:p>
          <a:p>
            <a:pPr indent="-351790" lvl="0" marL="363855" marR="0" rtl="0" algn="l">
              <a:lnSpc>
                <a:spcPct val="100000"/>
              </a:lnSpc>
              <a:spcBef>
                <a:spcPts val="0"/>
              </a:spcBef>
              <a:spcAft>
                <a:spcPts val="0"/>
              </a:spcAft>
              <a:buClr>
                <a:srgbClr val="124F5B"/>
              </a:buClr>
              <a:buSzPts val="1600"/>
              <a:buFont typeface="Arial"/>
              <a:buChar char="●"/>
            </a:pPr>
            <a:r>
              <a:rPr lang="en-US" sz="1600">
                <a:solidFill>
                  <a:srgbClr val="124F5B"/>
                </a:solidFill>
                <a:latin typeface="Verdana"/>
                <a:ea typeface="Verdana"/>
                <a:cs typeface="Verdana"/>
                <a:sym typeface="Verdana"/>
              </a:rPr>
              <a:t>Random Forest</a:t>
            </a:r>
            <a:endParaRPr sz="1600">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7"/>
          <p:cNvSpPr txBox="1"/>
          <p:nvPr>
            <p:ph type="title"/>
          </p:nvPr>
        </p:nvSpPr>
        <p:spPr>
          <a:xfrm>
            <a:off x="2707371" y="501800"/>
            <a:ext cx="6179400" cy="505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200"/>
              <a:t>Basic Exploration</a:t>
            </a:r>
            <a:endParaRPr sz="3200"/>
          </a:p>
        </p:txBody>
      </p:sp>
      <p:sp>
        <p:nvSpPr>
          <p:cNvPr id="99" name="Google Shape;99;p7"/>
          <p:cNvSpPr txBox="1"/>
          <p:nvPr/>
        </p:nvSpPr>
        <p:spPr>
          <a:xfrm>
            <a:off x="475248" y="1433725"/>
            <a:ext cx="6484620" cy="1602740"/>
          </a:xfrm>
          <a:prstGeom prst="rect">
            <a:avLst/>
          </a:prstGeom>
          <a:noFill/>
          <a:ln>
            <a:noFill/>
          </a:ln>
        </p:spPr>
        <p:txBody>
          <a:bodyPr anchorCtr="0" anchor="t" bIns="0" lIns="0" spcFirstLastPara="1" rIns="0" wrap="square" tIns="53325">
            <a:spAutoFit/>
          </a:bodyPr>
          <a:lstStyle/>
          <a:p>
            <a:pPr indent="-367030" lvl="0" marL="379095" marR="0" rtl="0" algn="l">
              <a:lnSpc>
                <a:spcPct val="100000"/>
              </a:lnSpc>
              <a:spcBef>
                <a:spcPts val="0"/>
              </a:spcBef>
              <a:spcAft>
                <a:spcPts val="0"/>
              </a:spcAft>
              <a:buClr>
                <a:srgbClr val="124F5B"/>
              </a:buClr>
              <a:buSzPts val="1800"/>
              <a:buFont typeface="Arial"/>
              <a:buChar char="●"/>
            </a:pPr>
            <a:r>
              <a:rPr b="1" lang="en-US" sz="1800">
                <a:solidFill>
                  <a:srgbClr val="124F5B"/>
                </a:solidFill>
                <a:latin typeface="Verdana"/>
                <a:ea typeface="Verdana"/>
                <a:cs typeface="Verdana"/>
                <a:sym typeface="Verdana"/>
              </a:rPr>
              <a:t>Data of 30000 customers.</a:t>
            </a:r>
            <a:endParaRPr sz="1800">
              <a:latin typeface="Verdana"/>
              <a:ea typeface="Verdana"/>
              <a:cs typeface="Verdana"/>
              <a:sym typeface="Verdana"/>
            </a:endParaRPr>
          </a:p>
          <a:p>
            <a:pPr indent="-367030" lvl="0" marL="379095" marR="0" rtl="0" algn="l">
              <a:lnSpc>
                <a:spcPct val="100000"/>
              </a:lnSpc>
              <a:spcBef>
                <a:spcPts val="325"/>
              </a:spcBef>
              <a:spcAft>
                <a:spcPts val="0"/>
              </a:spcAft>
              <a:buClr>
                <a:srgbClr val="124F5B"/>
              </a:buClr>
              <a:buSzPts val="1800"/>
              <a:buFont typeface="Arial"/>
              <a:buChar char="●"/>
            </a:pPr>
            <a:r>
              <a:rPr b="1" lang="en-US" sz="1800">
                <a:solidFill>
                  <a:srgbClr val="124F5B"/>
                </a:solidFill>
                <a:latin typeface="Verdana"/>
                <a:ea typeface="Verdana"/>
                <a:cs typeface="Verdana"/>
                <a:sym typeface="Verdana"/>
              </a:rPr>
              <a:t>6 Months payment and bill data.</a:t>
            </a:r>
            <a:endParaRPr sz="1800">
              <a:latin typeface="Verdana"/>
              <a:ea typeface="Verdana"/>
              <a:cs typeface="Verdana"/>
              <a:sym typeface="Verdana"/>
            </a:endParaRPr>
          </a:p>
          <a:p>
            <a:pPr indent="-367030" lvl="0" marL="379095" marR="0" rtl="0" algn="l">
              <a:lnSpc>
                <a:spcPct val="100000"/>
              </a:lnSpc>
              <a:spcBef>
                <a:spcPts val="325"/>
              </a:spcBef>
              <a:spcAft>
                <a:spcPts val="0"/>
              </a:spcAft>
              <a:buClr>
                <a:srgbClr val="124F5B"/>
              </a:buClr>
              <a:buSzPts val="1800"/>
              <a:buFont typeface="Arial"/>
              <a:buChar char="●"/>
            </a:pPr>
            <a:r>
              <a:rPr b="1" lang="en-US" sz="1800">
                <a:solidFill>
                  <a:srgbClr val="124F5B"/>
                </a:solidFill>
                <a:latin typeface="Verdana"/>
                <a:ea typeface="Verdana"/>
                <a:cs typeface="Verdana"/>
                <a:sym typeface="Verdana"/>
              </a:rPr>
              <a:t>No null data.</a:t>
            </a:r>
            <a:endParaRPr sz="1800">
              <a:latin typeface="Verdana"/>
              <a:ea typeface="Verdana"/>
              <a:cs typeface="Verdana"/>
              <a:sym typeface="Verdana"/>
            </a:endParaRPr>
          </a:p>
          <a:p>
            <a:pPr indent="-367030" lvl="0" marL="379095" marR="0" rtl="0" algn="l">
              <a:lnSpc>
                <a:spcPct val="100000"/>
              </a:lnSpc>
              <a:spcBef>
                <a:spcPts val="325"/>
              </a:spcBef>
              <a:spcAft>
                <a:spcPts val="0"/>
              </a:spcAft>
              <a:buClr>
                <a:srgbClr val="124F5B"/>
              </a:buClr>
              <a:buSzPts val="1800"/>
              <a:buFont typeface="Arial"/>
              <a:buChar char="●"/>
            </a:pPr>
            <a:r>
              <a:rPr b="1" lang="en-US" sz="1800">
                <a:solidFill>
                  <a:srgbClr val="124F5B"/>
                </a:solidFill>
                <a:latin typeface="Verdana"/>
                <a:ea typeface="Verdana"/>
                <a:cs typeface="Verdana"/>
                <a:sym typeface="Verdana"/>
              </a:rPr>
              <a:t>9 Categorical variables present.</a:t>
            </a:r>
            <a:endParaRPr sz="1800">
              <a:latin typeface="Verdana"/>
              <a:ea typeface="Verdana"/>
              <a:cs typeface="Verdana"/>
              <a:sym typeface="Verdana"/>
            </a:endParaRPr>
          </a:p>
          <a:p>
            <a:pPr indent="-367030" lvl="0" marL="379095" marR="0" rtl="0" algn="l">
              <a:lnSpc>
                <a:spcPct val="100000"/>
              </a:lnSpc>
              <a:spcBef>
                <a:spcPts val="325"/>
              </a:spcBef>
              <a:spcAft>
                <a:spcPts val="0"/>
              </a:spcAft>
              <a:buClr>
                <a:srgbClr val="124F5B"/>
              </a:buClr>
              <a:buSzPts val="1800"/>
              <a:buFont typeface="Arial"/>
              <a:buChar char="●"/>
            </a:pPr>
            <a:r>
              <a:rPr b="1" lang="en-US" sz="1800">
                <a:solidFill>
                  <a:srgbClr val="124F5B"/>
                </a:solidFill>
                <a:latin typeface="Verdana"/>
                <a:ea typeface="Verdana"/>
                <a:cs typeface="Verdana"/>
                <a:sym typeface="Verdana"/>
              </a:rPr>
              <a:t>Various undocumented/wrong labels were present</a:t>
            </a:r>
            <a:endParaRPr sz="1800">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8"/>
          <p:cNvSpPr txBox="1"/>
          <p:nvPr>
            <p:ph type="title"/>
          </p:nvPr>
        </p:nvSpPr>
        <p:spPr>
          <a:xfrm>
            <a:off x="2258997" y="491750"/>
            <a:ext cx="6489000" cy="505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200"/>
              <a:t>Defaulter Distribution</a:t>
            </a:r>
            <a:endParaRPr sz="3200"/>
          </a:p>
        </p:txBody>
      </p:sp>
      <p:sp>
        <p:nvSpPr>
          <p:cNvPr id="105" name="Google Shape;105;p8"/>
          <p:cNvSpPr/>
          <p:nvPr/>
        </p:nvSpPr>
        <p:spPr>
          <a:xfrm>
            <a:off x="466374" y="1517821"/>
            <a:ext cx="4319991" cy="285119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6" name="Google Shape;106;p8"/>
          <p:cNvSpPr/>
          <p:nvPr/>
        </p:nvSpPr>
        <p:spPr>
          <a:xfrm>
            <a:off x="5878013" y="2174572"/>
            <a:ext cx="2768050" cy="132384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9"/>
          <p:cNvSpPr/>
          <p:nvPr/>
        </p:nvSpPr>
        <p:spPr>
          <a:xfrm>
            <a:off x="311696" y="1428922"/>
            <a:ext cx="4319991" cy="280799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2" name="Google Shape;112;p9"/>
          <p:cNvSpPr txBox="1"/>
          <p:nvPr>
            <p:ph type="title"/>
          </p:nvPr>
        </p:nvSpPr>
        <p:spPr>
          <a:xfrm>
            <a:off x="2443272" y="501800"/>
            <a:ext cx="6157800" cy="505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200"/>
              <a:t>Gender Distribution</a:t>
            </a:r>
            <a:endParaRPr sz="3200"/>
          </a:p>
        </p:txBody>
      </p:sp>
      <p:sp>
        <p:nvSpPr>
          <p:cNvPr id="113" name="Google Shape;113;p9"/>
          <p:cNvSpPr/>
          <p:nvPr/>
        </p:nvSpPr>
        <p:spPr>
          <a:xfrm>
            <a:off x="5721113" y="2194130"/>
            <a:ext cx="2879994" cy="138963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2022-03-07T04:47:35Z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2022-03-07T00:00:00Z</vt:filetime>
  </property>
</Properties>
</file>