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80713F-AA34-4D7F-B61C-F11D8E0815FA}">
  <a:tblStyle styleId="{7880713F-AA34-4D7F-B61C-F11D8E0815FA}"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2"/>
          <p:cNvSpPr txBox="1"/>
          <p:nvPr>
            <p:ph type="title"/>
          </p:nvPr>
        </p:nvSpPr>
        <p:spPr>
          <a:xfrm>
            <a:off x="2961153" y="349393"/>
            <a:ext cx="3221693" cy="5130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rgbClr val="CC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body"/>
          </p:nvPr>
        </p:nvSpPr>
        <p:spPr>
          <a:xfrm>
            <a:off x="1821208" y="1366944"/>
            <a:ext cx="5722620" cy="339280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 name="Google Shape;15;p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8" name="Shape 18"/>
        <p:cNvGrpSpPr/>
        <p:nvPr/>
      </p:nvGrpSpPr>
      <p:grpSpPr>
        <a:xfrm>
          <a:off x="0" y="0"/>
          <a:ext cx="0" cy="0"/>
          <a:chOff x="0" y="0"/>
          <a:chExt cx="0" cy="0"/>
        </a:xfrm>
      </p:grpSpPr>
      <p:sp>
        <p:nvSpPr>
          <p:cNvPr id="19" name="Google Shape;19;p3"/>
          <p:cNvSpPr txBox="1"/>
          <p:nvPr>
            <p:ph type="title"/>
          </p:nvPr>
        </p:nvSpPr>
        <p:spPr>
          <a:xfrm>
            <a:off x="2961153" y="349393"/>
            <a:ext cx="3221693" cy="5130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rgbClr val="CC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3"/>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5" name="Shape 25"/>
        <p:cNvGrpSpPr/>
        <p:nvPr/>
      </p:nvGrpSpPr>
      <p:grpSpPr>
        <a:xfrm>
          <a:off x="0" y="0"/>
          <a:ext cx="0" cy="0"/>
          <a:chOff x="0" y="0"/>
          <a:chExt cx="0" cy="0"/>
        </a:xfrm>
      </p:grpSpPr>
      <p:sp>
        <p:nvSpPr>
          <p:cNvPr id="26" name="Google Shape;26;p4"/>
          <p:cNvSpPr txBox="1"/>
          <p:nvPr>
            <p:ph type="ctrTitle"/>
          </p:nvPr>
        </p:nvSpPr>
        <p:spPr>
          <a:xfrm>
            <a:off x="2935111" y="501792"/>
            <a:ext cx="3273776" cy="5130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rgbClr val="CC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1" name="Shape 31"/>
        <p:cNvGrpSpPr/>
        <p:nvPr/>
      </p:nvGrpSpPr>
      <p:grpSpPr>
        <a:xfrm>
          <a:off x="0" y="0"/>
          <a:ext cx="0" cy="0"/>
          <a:chOff x="0" y="0"/>
          <a:chExt cx="0" cy="0"/>
        </a:xfrm>
      </p:grpSpPr>
      <p:sp>
        <p:nvSpPr>
          <p:cNvPr id="32" name="Google Shape;32;p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5" name="Shape 35"/>
        <p:cNvGrpSpPr/>
        <p:nvPr/>
      </p:nvGrpSpPr>
      <p:grpSpPr>
        <a:xfrm>
          <a:off x="0" y="0"/>
          <a:ext cx="0" cy="0"/>
          <a:chOff x="0" y="0"/>
          <a:chExt cx="0" cy="0"/>
        </a:xfrm>
      </p:grpSpPr>
      <p:sp>
        <p:nvSpPr>
          <p:cNvPr id="36" name="Google Shape;36;p6"/>
          <p:cNvSpPr txBox="1"/>
          <p:nvPr>
            <p:ph type="title"/>
          </p:nvPr>
        </p:nvSpPr>
        <p:spPr>
          <a:xfrm>
            <a:off x="2961153" y="349393"/>
            <a:ext cx="3221693" cy="5130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rgbClr val="CC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8602957" y="66524"/>
            <a:ext cx="348619" cy="357954"/>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
          <p:cNvSpPr txBox="1"/>
          <p:nvPr>
            <p:ph type="title"/>
          </p:nvPr>
        </p:nvSpPr>
        <p:spPr>
          <a:xfrm>
            <a:off x="2961153" y="349393"/>
            <a:ext cx="3221693" cy="51308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200" u="none" cap="none" strike="noStrike">
                <a:solidFill>
                  <a:srgbClr val="CC0000"/>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1821208" y="1366944"/>
            <a:ext cx="5722620" cy="3392804"/>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jp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1.png"/><Relationship Id="rId8"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kaggle.com/msambare/fer2013" TargetMode="External"/><Relationship Id="rId4" Type="http://schemas.openxmlformats.org/officeDocument/2006/relationships/image" Target="../media/image1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8.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7"/>
          <p:cNvSpPr txBox="1"/>
          <p:nvPr>
            <p:ph type="title"/>
          </p:nvPr>
        </p:nvSpPr>
        <p:spPr>
          <a:xfrm>
            <a:off x="1120003" y="867840"/>
            <a:ext cx="7035165" cy="1765935"/>
          </a:xfrm>
          <a:prstGeom prst="rect">
            <a:avLst/>
          </a:prstGeom>
          <a:noFill/>
          <a:ln>
            <a:noFill/>
          </a:ln>
        </p:spPr>
        <p:txBody>
          <a:bodyPr anchorCtr="0" anchor="t" bIns="0" lIns="0" spcFirstLastPara="1" rIns="0" wrap="square" tIns="12700">
            <a:spAutoFit/>
          </a:bodyPr>
          <a:lstStyle/>
          <a:p>
            <a:pPr indent="0" lvl="0" marL="0" marR="121920" rtl="0" algn="ctr">
              <a:lnSpc>
                <a:spcPct val="100000"/>
              </a:lnSpc>
              <a:spcBef>
                <a:spcPts val="0"/>
              </a:spcBef>
              <a:spcAft>
                <a:spcPts val="0"/>
              </a:spcAft>
              <a:buNone/>
            </a:pPr>
            <a:r>
              <a:rPr lang="en-US" sz="4200"/>
              <a:t>Capstone Project</a:t>
            </a:r>
            <a:endParaRPr sz="4200"/>
          </a:p>
          <a:p>
            <a:pPr indent="0" lvl="0" marL="12700" marR="5080" rtl="0" algn="ctr">
              <a:lnSpc>
                <a:spcPct val="100000"/>
              </a:lnSpc>
              <a:spcBef>
                <a:spcPts val="20"/>
              </a:spcBef>
              <a:spcAft>
                <a:spcPts val="0"/>
              </a:spcAft>
              <a:buNone/>
            </a:pPr>
            <a:r>
              <a:rPr lang="en-US" sz="3600">
                <a:solidFill>
                  <a:srgbClr val="124F5B"/>
                </a:solidFill>
              </a:rPr>
              <a:t>Live Class Monitoring System  (Face Emotion Recognition)</a:t>
            </a:r>
            <a:endParaRPr sz="3600"/>
          </a:p>
        </p:txBody>
      </p:sp>
      <p:sp>
        <p:nvSpPr>
          <p:cNvPr id="45" name="Google Shape;45;p7"/>
          <p:cNvSpPr txBox="1"/>
          <p:nvPr/>
        </p:nvSpPr>
        <p:spPr>
          <a:xfrm>
            <a:off x="1560325" y="3598800"/>
            <a:ext cx="6896700" cy="815100"/>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None/>
            </a:pPr>
            <a:r>
              <a:rPr b="1" lang="en-US" sz="2800">
                <a:solidFill>
                  <a:srgbClr val="CC0000"/>
                </a:solidFill>
                <a:latin typeface="Verdana"/>
                <a:ea typeface="Verdana"/>
                <a:cs typeface="Verdana"/>
                <a:sym typeface="Verdana"/>
              </a:rPr>
              <a:t>Team</a:t>
            </a:r>
            <a:endParaRPr sz="2800">
              <a:latin typeface="Verdana"/>
              <a:ea typeface="Verdana"/>
              <a:cs typeface="Verdana"/>
              <a:sym typeface="Verdana"/>
            </a:endParaRPr>
          </a:p>
          <a:p>
            <a:pPr indent="0" lvl="0" marL="0" marR="0" rtl="0" algn="ctr">
              <a:lnSpc>
                <a:spcPct val="100000"/>
              </a:lnSpc>
              <a:spcBef>
                <a:spcPts val="15"/>
              </a:spcBef>
              <a:spcAft>
                <a:spcPts val="0"/>
              </a:spcAft>
              <a:buNone/>
            </a:pPr>
            <a:r>
              <a:rPr lang="en-US" sz="2400">
                <a:solidFill>
                  <a:srgbClr val="124F5B"/>
                </a:solidFill>
                <a:latin typeface="Verdana"/>
                <a:ea typeface="Verdana"/>
                <a:cs typeface="Verdana"/>
                <a:sym typeface="Verdana"/>
              </a:rPr>
              <a:t>Sivaramaguhan S,Vikrmadityasah,Geetha</a:t>
            </a:r>
            <a:endParaRPr sz="2400">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6"/>
          <p:cNvSpPr txBox="1"/>
          <p:nvPr>
            <p:ph type="ctrTitle"/>
          </p:nvPr>
        </p:nvSpPr>
        <p:spPr>
          <a:xfrm>
            <a:off x="2935097" y="501800"/>
            <a:ext cx="4232400" cy="505500"/>
          </a:xfrm>
          <a:prstGeom prst="rect">
            <a:avLst/>
          </a:prstGeom>
          <a:noFill/>
          <a:ln>
            <a:noFill/>
          </a:ln>
        </p:spPr>
        <p:txBody>
          <a:bodyPr anchorCtr="0" anchor="t" bIns="0" lIns="0" spcFirstLastPara="1" rIns="0" wrap="square" tIns="12700">
            <a:spAutoFit/>
          </a:bodyPr>
          <a:lstStyle/>
          <a:p>
            <a:pPr indent="0" lvl="0" marL="13970" rtl="0" algn="l">
              <a:lnSpc>
                <a:spcPct val="100000"/>
              </a:lnSpc>
              <a:spcBef>
                <a:spcPts val="0"/>
              </a:spcBef>
              <a:spcAft>
                <a:spcPts val="0"/>
              </a:spcAft>
              <a:buNone/>
            </a:pPr>
            <a:r>
              <a:rPr lang="en-US"/>
              <a:t>Model Creation</a:t>
            </a:r>
            <a:endParaRPr/>
          </a:p>
        </p:txBody>
      </p:sp>
      <p:sp>
        <p:nvSpPr>
          <p:cNvPr id="131" name="Google Shape;131;p16"/>
          <p:cNvSpPr txBox="1"/>
          <p:nvPr/>
        </p:nvSpPr>
        <p:spPr>
          <a:xfrm>
            <a:off x="410048" y="1216350"/>
            <a:ext cx="41649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124F5B"/>
                </a:solidFill>
                <a:latin typeface="Arial"/>
                <a:ea typeface="Arial"/>
                <a:cs typeface="Arial"/>
                <a:sym typeface="Arial"/>
              </a:rPr>
              <a:t>1)	Transfer Learning (ResNet50)</a:t>
            </a:r>
            <a:endParaRPr sz="1800">
              <a:latin typeface="Arial"/>
              <a:ea typeface="Arial"/>
              <a:cs typeface="Arial"/>
              <a:sym typeface="Arial"/>
            </a:endParaRPr>
          </a:p>
        </p:txBody>
      </p:sp>
      <p:sp>
        <p:nvSpPr>
          <p:cNvPr id="132" name="Google Shape;132;p16"/>
          <p:cNvSpPr/>
          <p:nvPr/>
        </p:nvSpPr>
        <p:spPr>
          <a:xfrm>
            <a:off x="360825" y="1634051"/>
            <a:ext cx="6806700" cy="3440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3" name="Google Shape;133;p16"/>
          <p:cNvSpPr/>
          <p:nvPr/>
        </p:nvSpPr>
        <p:spPr>
          <a:xfrm>
            <a:off x="7447074" y="762500"/>
            <a:ext cx="1592100" cy="4311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4" name="Google Shape;134;p16"/>
          <p:cNvSpPr txBox="1"/>
          <p:nvPr/>
        </p:nvSpPr>
        <p:spPr>
          <a:xfrm>
            <a:off x="677823" y="2571744"/>
            <a:ext cx="618490" cy="368935"/>
          </a:xfrm>
          <a:prstGeom prst="rect">
            <a:avLst/>
          </a:prstGeom>
          <a:solidFill>
            <a:srgbClr val="FFF0F0"/>
          </a:solidFill>
          <a:ln cap="flat" cmpd="sng" w="9525">
            <a:solidFill>
              <a:srgbClr val="F4FDFF"/>
            </a:solidFill>
            <a:prstDash val="solid"/>
            <a:round/>
            <a:headEnd len="sm" w="sm" type="none"/>
            <a:tailEnd len="sm" w="sm" type="none"/>
          </a:ln>
        </p:spPr>
        <p:txBody>
          <a:bodyPr anchorCtr="0" anchor="t" bIns="0" lIns="0" spcFirstLastPara="1" rIns="0" wrap="square" tIns="103500">
            <a:spAutoFit/>
          </a:bodyPr>
          <a:lstStyle/>
          <a:p>
            <a:pPr indent="0" lvl="0" marL="85090" marR="0" rtl="0" algn="l">
              <a:lnSpc>
                <a:spcPct val="100000"/>
              </a:lnSpc>
              <a:spcBef>
                <a:spcPts val="0"/>
              </a:spcBef>
              <a:spcAft>
                <a:spcPts val="0"/>
              </a:spcAft>
              <a:buNone/>
            </a:pPr>
            <a:r>
              <a:rPr b="1" lang="en-US" sz="900">
                <a:solidFill>
                  <a:srgbClr val="124F5B"/>
                </a:solidFill>
                <a:latin typeface="Times New Roman"/>
                <a:ea typeface="Times New Roman"/>
                <a:cs typeface="Times New Roman"/>
                <a:sym typeface="Times New Roman"/>
              </a:rPr>
              <a:t>ResNet 50</a:t>
            </a:r>
            <a:endParaRPr sz="9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909097" y="273200"/>
            <a:ext cx="42030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Modeling Steps</a:t>
            </a:r>
            <a:endParaRPr/>
          </a:p>
        </p:txBody>
      </p:sp>
      <p:grpSp>
        <p:nvGrpSpPr>
          <p:cNvPr id="140" name="Google Shape;140;p17"/>
          <p:cNvGrpSpPr/>
          <p:nvPr/>
        </p:nvGrpSpPr>
        <p:grpSpPr>
          <a:xfrm>
            <a:off x="489423" y="1017722"/>
            <a:ext cx="5489230" cy="1019240"/>
            <a:chOff x="489423" y="1017722"/>
            <a:chExt cx="5489230" cy="1019240"/>
          </a:xfrm>
        </p:grpSpPr>
        <p:sp>
          <p:nvSpPr>
            <p:cNvPr id="141" name="Google Shape;141;p17"/>
            <p:cNvSpPr/>
            <p:nvPr/>
          </p:nvSpPr>
          <p:spPr>
            <a:xfrm>
              <a:off x="489423" y="1075572"/>
              <a:ext cx="2590165" cy="961390"/>
            </a:xfrm>
            <a:custGeom>
              <a:rect b="b" l="l" r="r" t="t"/>
              <a:pathLst>
                <a:path extrusionOk="0" h="961389" w="2590165">
                  <a:moveTo>
                    <a:pt x="2108995" y="961198"/>
                  </a:moveTo>
                  <a:lnTo>
                    <a:pt x="0" y="961198"/>
                  </a:lnTo>
                  <a:lnTo>
                    <a:pt x="0" y="0"/>
                  </a:lnTo>
                  <a:lnTo>
                    <a:pt x="2108995" y="0"/>
                  </a:lnTo>
                  <a:lnTo>
                    <a:pt x="2589594" y="480599"/>
                  </a:lnTo>
                  <a:lnTo>
                    <a:pt x="2108995" y="961198"/>
                  </a:lnTo>
                  <a:close/>
                </a:path>
              </a:pathLst>
            </a:custGeom>
            <a:solidFill>
              <a:srgbClr val="124F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2" name="Google Shape;142;p17"/>
            <p:cNvSpPr/>
            <p:nvPr/>
          </p:nvSpPr>
          <p:spPr>
            <a:xfrm>
              <a:off x="489423" y="1075572"/>
              <a:ext cx="2590165" cy="961390"/>
            </a:xfrm>
            <a:custGeom>
              <a:rect b="b" l="l" r="r" t="t"/>
              <a:pathLst>
                <a:path extrusionOk="0" h="961389" w="2590165">
                  <a:moveTo>
                    <a:pt x="0" y="0"/>
                  </a:moveTo>
                  <a:lnTo>
                    <a:pt x="2108995" y="0"/>
                  </a:lnTo>
                  <a:lnTo>
                    <a:pt x="2589594" y="480599"/>
                  </a:lnTo>
                  <a:lnTo>
                    <a:pt x="2108995" y="961198"/>
                  </a:lnTo>
                  <a:lnTo>
                    <a:pt x="0" y="961198"/>
                  </a:lnTo>
                  <a:lnTo>
                    <a:pt x="0" y="0"/>
                  </a:lnTo>
                  <a:close/>
                </a:path>
              </a:pathLst>
            </a:custGeom>
            <a:noFill/>
            <a:ln cap="flat" cmpd="sng" w="9525">
              <a:solidFill>
                <a:srgbClr val="124F5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3" name="Google Shape;143;p17"/>
            <p:cNvSpPr/>
            <p:nvPr/>
          </p:nvSpPr>
          <p:spPr>
            <a:xfrm>
              <a:off x="3041143" y="1017722"/>
              <a:ext cx="2937510" cy="1019175"/>
            </a:xfrm>
            <a:custGeom>
              <a:rect b="b" l="l" r="r" t="t"/>
              <a:pathLst>
                <a:path extrusionOk="0" h="1019175" w="2937510">
                  <a:moveTo>
                    <a:pt x="2427745" y="1019097"/>
                  </a:moveTo>
                  <a:lnTo>
                    <a:pt x="0" y="1019097"/>
                  </a:lnTo>
                  <a:lnTo>
                    <a:pt x="509548" y="509548"/>
                  </a:lnTo>
                  <a:lnTo>
                    <a:pt x="0" y="0"/>
                  </a:lnTo>
                  <a:lnTo>
                    <a:pt x="2427745" y="0"/>
                  </a:lnTo>
                  <a:lnTo>
                    <a:pt x="2937294" y="509548"/>
                  </a:lnTo>
                  <a:lnTo>
                    <a:pt x="2427745" y="1019097"/>
                  </a:lnTo>
                  <a:close/>
                </a:path>
              </a:pathLst>
            </a:custGeom>
            <a:solidFill>
              <a:srgbClr val="124F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4" name="Google Shape;144;p17"/>
            <p:cNvSpPr/>
            <p:nvPr/>
          </p:nvSpPr>
          <p:spPr>
            <a:xfrm>
              <a:off x="3041143" y="1017722"/>
              <a:ext cx="2937510" cy="1019175"/>
            </a:xfrm>
            <a:custGeom>
              <a:rect b="b" l="l" r="r" t="t"/>
              <a:pathLst>
                <a:path extrusionOk="0" h="1019175" w="2937510">
                  <a:moveTo>
                    <a:pt x="0" y="0"/>
                  </a:moveTo>
                  <a:lnTo>
                    <a:pt x="2427745" y="0"/>
                  </a:lnTo>
                  <a:lnTo>
                    <a:pt x="2937294" y="509548"/>
                  </a:lnTo>
                  <a:lnTo>
                    <a:pt x="2427745" y="1019097"/>
                  </a:lnTo>
                  <a:lnTo>
                    <a:pt x="0" y="1019097"/>
                  </a:lnTo>
                  <a:lnTo>
                    <a:pt x="509548" y="509548"/>
                  </a:lnTo>
                  <a:lnTo>
                    <a:pt x="0" y="0"/>
                  </a:lnTo>
                  <a:close/>
                </a:path>
              </a:pathLst>
            </a:custGeom>
            <a:noFill/>
            <a:ln cap="flat" cmpd="sng" w="9525">
              <a:solidFill>
                <a:srgbClr val="124F5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145" name="Google Shape;145;p17"/>
          <p:cNvGrpSpPr/>
          <p:nvPr/>
        </p:nvGrpSpPr>
        <p:grpSpPr>
          <a:xfrm>
            <a:off x="6060112" y="954423"/>
            <a:ext cx="2590165" cy="1082675"/>
            <a:chOff x="6060112" y="954423"/>
            <a:chExt cx="2590165" cy="1082675"/>
          </a:xfrm>
        </p:grpSpPr>
        <p:sp>
          <p:nvSpPr>
            <p:cNvPr id="146" name="Google Shape;146;p17"/>
            <p:cNvSpPr/>
            <p:nvPr/>
          </p:nvSpPr>
          <p:spPr>
            <a:xfrm>
              <a:off x="6060112" y="954423"/>
              <a:ext cx="2590165" cy="1082675"/>
            </a:xfrm>
            <a:custGeom>
              <a:rect b="b" l="l" r="r" t="t"/>
              <a:pathLst>
                <a:path extrusionOk="0" h="1082675" w="2590165">
                  <a:moveTo>
                    <a:pt x="2048395" y="1082397"/>
                  </a:moveTo>
                  <a:lnTo>
                    <a:pt x="0" y="1082397"/>
                  </a:lnTo>
                  <a:lnTo>
                    <a:pt x="541198" y="541198"/>
                  </a:lnTo>
                  <a:lnTo>
                    <a:pt x="0" y="0"/>
                  </a:lnTo>
                  <a:lnTo>
                    <a:pt x="2048395" y="0"/>
                  </a:lnTo>
                  <a:lnTo>
                    <a:pt x="2589594" y="541198"/>
                  </a:lnTo>
                  <a:lnTo>
                    <a:pt x="2048395" y="1082397"/>
                  </a:lnTo>
                  <a:close/>
                </a:path>
              </a:pathLst>
            </a:custGeom>
            <a:solidFill>
              <a:srgbClr val="124F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7" name="Google Shape;147;p17"/>
            <p:cNvSpPr/>
            <p:nvPr/>
          </p:nvSpPr>
          <p:spPr>
            <a:xfrm>
              <a:off x="6060112" y="954423"/>
              <a:ext cx="2590165" cy="1082675"/>
            </a:xfrm>
            <a:custGeom>
              <a:rect b="b" l="l" r="r" t="t"/>
              <a:pathLst>
                <a:path extrusionOk="0" h="1082675" w="2590165">
                  <a:moveTo>
                    <a:pt x="0" y="0"/>
                  </a:moveTo>
                  <a:lnTo>
                    <a:pt x="2048395" y="0"/>
                  </a:lnTo>
                  <a:lnTo>
                    <a:pt x="2589594" y="541198"/>
                  </a:lnTo>
                  <a:lnTo>
                    <a:pt x="2048395" y="1082397"/>
                  </a:lnTo>
                  <a:lnTo>
                    <a:pt x="0" y="1082397"/>
                  </a:lnTo>
                  <a:lnTo>
                    <a:pt x="541198" y="541198"/>
                  </a:lnTo>
                  <a:lnTo>
                    <a:pt x="0" y="0"/>
                  </a:lnTo>
                  <a:close/>
                </a:path>
              </a:pathLst>
            </a:custGeom>
            <a:noFill/>
            <a:ln cap="flat" cmpd="sng" w="9525">
              <a:solidFill>
                <a:srgbClr val="124F5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48" name="Google Shape;148;p17"/>
          <p:cNvSpPr txBox="1"/>
          <p:nvPr/>
        </p:nvSpPr>
        <p:spPr>
          <a:xfrm>
            <a:off x="1242621" y="1360299"/>
            <a:ext cx="12948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FFFFFF"/>
                </a:solidFill>
                <a:latin typeface="Verdana"/>
                <a:ea typeface="Verdana"/>
                <a:cs typeface="Verdana"/>
                <a:sym typeface="Verdana"/>
              </a:rPr>
              <a:t>Layers</a:t>
            </a:r>
            <a:endParaRPr sz="1800">
              <a:latin typeface="Verdana"/>
              <a:ea typeface="Verdana"/>
              <a:cs typeface="Verdana"/>
              <a:sym typeface="Verdana"/>
            </a:endParaRPr>
          </a:p>
        </p:txBody>
      </p:sp>
      <p:sp>
        <p:nvSpPr>
          <p:cNvPr id="149" name="Google Shape;149;p17"/>
          <p:cNvSpPr txBox="1"/>
          <p:nvPr/>
        </p:nvSpPr>
        <p:spPr>
          <a:xfrm>
            <a:off x="6856752" y="1328649"/>
            <a:ext cx="15804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FFFFFF"/>
                </a:solidFill>
                <a:latin typeface="Verdana"/>
                <a:ea typeface="Verdana"/>
                <a:cs typeface="Verdana"/>
                <a:sym typeface="Verdana"/>
              </a:rPr>
              <a:t>Evaluation</a:t>
            </a:r>
            <a:endParaRPr sz="1800">
              <a:latin typeface="Verdana"/>
              <a:ea typeface="Verdana"/>
              <a:cs typeface="Verdana"/>
              <a:sym typeface="Verdana"/>
            </a:endParaRPr>
          </a:p>
        </p:txBody>
      </p:sp>
      <p:sp>
        <p:nvSpPr>
          <p:cNvPr id="150" name="Google Shape;150;p17"/>
          <p:cNvSpPr txBox="1"/>
          <p:nvPr/>
        </p:nvSpPr>
        <p:spPr>
          <a:xfrm>
            <a:off x="3072425" y="2299325"/>
            <a:ext cx="3404700" cy="1785900"/>
          </a:xfrm>
          <a:prstGeom prst="rect">
            <a:avLst/>
          </a:prstGeom>
          <a:noFill/>
          <a:ln>
            <a:noFill/>
          </a:ln>
        </p:spPr>
        <p:txBody>
          <a:bodyPr anchorCtr="0" anchor="t" bIns="0" lIns="0" spcFirstLastPara="1" rIns="0" wrap="square" tIns="12700">
            <a:spAutoFit/>
          </a:bodyPr>
          <a:lstStyle/>
          <a:p>
            <a:pPr indent="-336550" lvl="0" marL="348615" marR="5080" rtl="0" algn="l">
              <a:lnSpc>
                <a:spcPct val="114999"/>
              </a:lnSpc>
              <a:spcBef>
                <a:spcPts val="0"/>
              </a:spcBef>
              <a:spcAft>
                <a:spcPts val="0"/>
              </a:spcAft>
              <a:buClr>
                <a:srgbClr val="124F5B"/>
              </a:buClr>
              <a:buSzPts val="1800"/>
              <a:buFont typeface="Arial"/>
              <a:buChar char="●"/>
            </a:pPr>
            <a:r>
              <a:rPr lang="en-US" sz="1800"/>
              <a:t>	</a:t>
            </a:r>
            <a:r>
              <a:rPr b="1" lang="en-US" sz="1400">
                <a:solidFill>
                  <a:srgbClr val="124F5B"/>
                </a:solidFill>
                <a:latin typeface="Arial"/>
                <a:ea typeface="Arial"/>
                <a:cs typeface="Arial"/>
                <a:sym typeface="Arial"/>
              </a:rPr>
              <a:t>Activation Function - ReLu,  Softmax</a:t>
            </a:r>
            <a:endParaRPr sz="1400">
              <a:latin typeface="Arial"/>
              <a:ea typeface="Arial"/>
              <a:cs typeface="Arial"/>
              <a:sym typeface="Arial"/>
            </a:endParaRPr>
          </a:p>
          <a:p>
            <a:pPr indent="-336550" lvl="0" marL="348615" marR="0" rtl="0" algn="l">
              <a:lnSpc>
                <a:spcPct val="100000"/>
              </a:lnSpc>
              <a:spcBef>
                <a:spcPts val="250"/>
              </a:spcBef>
              <a:spcAft>
                <a:spcPts val="0"/>
              </a:spcAft>
              <a:buClr>
                <a:srgbClr val="124F5B"/>
              </a:buClr>
              <a:buSzPts val="1400"/>
              <a:buFont typeface="Arial"/>
              <a:buChar char="●"/>
            </a:pPr>
            <a:r>
              <a:rPr b="1" lang="en-US" sz="1400">
                <a:solidFill>
                  <a:srgbClr val="124F5B"/>
                </a:solidFill>
                <a:latin typeface="Arial"/>
                <a:ea typeface="Arial"/>
                <a:cs typeface="Arial"/>
                <a:sym typeface="Arial"/>
              </a:rPr>
              <a:t>Epoch - 50</a:t>
            </a:r>
            <a:endParaRPr sz="1400">
              <a:latin typeface="Arial"/>
              <a:ea typeface="Arial"/>
              <a:cs typeface="Arial"/>
              <a:sym typeface="Arial"/>
            </a:endParaRPr>
          </a:p>
          <a:p>
            <a:pPr indent="-336550" lvl="0" marL="348615" marR="0" rtl="0" algn="l">
              <a:lnSpc>
                <a:spcPct val="100000"/>
              </a:lnSpc>
              <a:spcBef>
                <a:spcPts val="250"/>
              </a:spcBef>
              <a:spcAft>
                <a:spcPts val="0"/>
              </a:spcAft>
              <a:buClr>
                <a:srgbClr val="124F5B"/>
              </a:buClr>
              <a:buSzPts val="1400"/>
              <a:buFont typeface="Arial"/>
              <a:buChar char="●"/>
            </a:pPr>
            <a:r>
              <a:rPr b="1" lang="en-US" sz="1400">
                <a:solidFill>
                  <a:srgbClr val="124F5B"/>
                </a:solidFill>
                <a:latin typeface="Arial"/>
                <a:ea typeface="Arial"/>
                <a:cs typeface="Arial"/>
                <a:sym typeface="Arial"/>
              </a:rPr>
              <a:t>Optimizer - Adam</a:t>
            </a:r>
            <a:endParaRPr sz="1400">
              <a:latin typeface="Arial"/>
              <a:ea typeface="Arial"/>
              <a:cs typeface="Arial"/>
              <a:sym typeface="Arial"/>
            </a:endParaRPr>
          </a:p>
          <a:p>
            <a:pPr indent="-336550" lvl="0" marL="348615" marR="0" rtl="0" algn="l">
              <a:lnSpc>
                <a:spcPct val="100000"/>
              </a:lnSpc>
              <a:spcBef>
                <a:spcPts val="254"/>
              </a:spcBef>
              <a:spcAft>
                <a:spcPts val="0"/>
              </a:spcAft>
              <a:buClr>
                <a:srgbClr val="124F5B"/>
              </a:buClr>
              <a:buSzPts val="1400"/>
              <a:buFont typeface="Arial"/>
              <a:buChar char="●"/>
            </a:pPr>
            <a:r>
              <a:rPr b="1" lang="en-US" sz="1400">
                <a:solidFill>
                  <a:srgbClr val="124F5B"/>
                </a:solidFill>
                <a:latin typeface="Arial"/>
                <a:ea typeface="Arial"/>
                <a:cs typeface="Arial"/>
                <a:sym typeface="Arial"/>
              </a:rPr>
              <a:t>Batch size -32</a:t>
            </a:r>
            <a:endParaRPr sz="1400">
              <a:latin typeface="Arial"/>
              <a:ea typeface="Arial"/>
              <a:cs typeface="Arial"/>
              <a:sym typeface="Arial"/>
            </a:endParaRPr>
          </a:p>
          <a:p>
            <a:pPr indent="-336550" lvl="0" marL="348615" marR="167005" rtl="0" algn="l">
              <a:lnSpc>
                <a:spcPct val="114999"/>
              </a:lnSpc>
              <a:spcBef>
                <a:spcPts val="0"/>
              </a:spcBef>
              <a:spcAft>
                <a:spcPts val="0"/>
              </a:spcAft>
              <a:buClr>
                <a:srgbClr val="124F5B"/>
              </a:buClr>
              <a:buSzPts val="1400"/>
              <a:buFont typeface="Arial"/>
              <a:buChar char="●"/>
            </a:pPr>
            <a:r>
              <a:rPr b="1" lang="en-US" sz="1400">
                <a:solidFill>
                  <a:srgbClr val="124F5B"/>
                </a:solidFill>
                <a:latin typeface="Arial"/>
                <a:ea typeface="Arial"/>
                <a:cs typeface="Arial"/>
                <a:sym typeface="Arial"/>
              </a:rPr>
              <a:t>Callbacks- EarlyStopping,  ReduceLROnPlateau</a:t>
            </a:r>
            <a:endParaRPr sz="1400">
              <a:latin typeface="Arial"/>
              <a:ea typeface="Arial"/>
              <a:cs typeface="Arial"/>
              <a:sym typeface="Arial"/>
            </a:endParaRPr>
          </a:p>
        </p:txBody>
      </p:sp>
      <p:sp>
        <p:nvSpPr>
          <p:cNvPr id="151" name="Google Shape;151;p17"/>
          <p:cNvSpPr txBox="1"/>
          <p:nvPr/>
        </p:nvSpPr>
        <p:spPr>
          <a:xfrm>
            <a:off x="582476" y="2389125"/>
            <a:ext cx="2326500" cy="1305900"/>
          </a:xfrm>
          <a:prstGeom prst="rect">
            <a:avLst/>
          </a:prstGeom>
          <a:noFill/>
          <a:ln>
            <a:noFill/>
          </a:ln>
        </p:spPr>
        <p:txBody>
          <a:bodyPr anchorCtr="0" anchor="t" bIns="0" lIns="0" spcFirstLastPara="1" rIns="0" wrap="square" tIns="12700">
            <a:spAutoFit/>
          </a:bodyPr>
          <a:lstStyle/>
          <a:p>
            <a:pPr indent="-336550" lvl="0" marL="348615" marR="5080" rtl="0" algn="l">
              <a:lnSpc>
                <a:spcPct val="100000"/>
              </a:lnSpc>
              <a:spcBef>
                <a:spcPts val="0"/>
              </a:spcBef>
              <a:spcAft>
                <a:spcPts val="0"/>
              </a:spcAft>
              <a:buClr>
                <a:srgbClr val="124F5B"/>
              </a:buClr>
              <a:buSzPts val="1400"/>
              <a:buFont typeface="Arial"/>
              <a:buChar char="●"/>
            </a:pPr>
            <a:r>
              <a:rPr b="1" lang="en-US" sz="1400">
                <a:solidFill>
                  <a:srgbClr val="124F5B"/>
                </a:solidFill>
                <a:latin typeface="Arial"/>
                <a:ea typeface="Arial"/>
                <a:cs typeface="Arial"/>
                <a:sym typeface="Arial"/>
              </a:rPr>
              <a:t>Pre trained 50 conv  layers</a:t>
            </a:r>
            <a:endParaRPr sz="1400">
              <a:latin typeface="Arial"/>
              <a:ea typeface="Arial"/>
              <a:cs typeface="Arial"/>
              <a:sym typeface="Arial"/>
            </a:endParaRPr>
          </a:p>
          <a:p>
            <a:pPr indent="-336550" lvl="0" marL="348615" marR="0" rtl="0" algn="l">
              <a:lnSpc>
                <a:spcPct val="100000"/>
              </a:lnSpc>
              <a:spcBef>
                <a:spcPts val="0"/>
              </a:spcBef>
              <a:spcAft>
                <a:spcPts val="0"/>
              </a:spcAft>
              <a:buClr>
                <a:srgbClr val="124F5B"/>
              </a:buClr>
              <a:buSzPts val="1400"/>
              <a:buFont typeface="Arial"/>
              <a:buChar char="●"/>
            </a:pPr>
            <a:r>
              <a:rPr b="1" lang="en-US" sz="1400">
                <a:solidFill>
                  <a:srgbClr val="124F5B"/>
                </a:solidFill>
                <a:latin typeface="Arial"/>
                <a:ea typeface="Arial"/>
                <a:cs typeface="Arial"/>
                <a:sym typeface="Arial"/>
              </a:rPr>
              <a:t>Flatten layer</a:t>
            </a:r>
            <a:endParaRPr sz="1400">
              <a:latin typeface="Arial"/>
              <a:ea typeface="Arial"/>
              <a:cs typeface="Arial"/>
              <a:sym typeface="Arial"/>
            </a:endParaRPr>
          </a:p>
          <a:p>
            <a:pPr indent="-336550" lvl="0" marL="348615" marR="0" rtl="0" algn="l">
              <a:lnSpc>
                <a:spcPct val="100000"/>
              </a:lnSpc>
              <a:spcBef>
                <a:spcPts val="0"/>
              </a:spcBef>
              <a:spcAft>
                <a:spcPts val="0"/>
              </a:spcAft>
              <a:buClr>
                <a:srgbClr val="124F5B"/>
              </a:buClr>
              <a:buSzPts val="1400"/>
              <a:buFont typeface="Arial"/>
              <a:buChar char="●"/>
            </a:pPr>
            <a:r>
              <a:rPr b="1" lang="en-US" sz="1400">
                <a:solidFill>
                  <a:srgbClr val="124F5B"/>
                </a:solidFill>
                <a:latin typeface="Arial"/>
                <a:ea typeface="Arial"/>
                <a:cs typeface="Arial"/>
                <a:sym typeface="Arial"/>
              </a:rPr>
              <a:t>FCL - 512 units</a:t>
            </a:r>
            <a:endParaRPr sz="1400">
              <a:latin typeface="Arial"/>
              <a:ea typeface="Arial"/>
              <a:cs typeface="Arial"/>
              <a:sym typeface="Arial"/>
            </a:endParaRPr>
          </a:p>
          <a:p>
            <a:pPr indent="-336550" lvl="0" marL="348615" marR="0" rtl="0" algn="l">
              <a:lnSpc>
                <a:spcPct val="100000"/>
              </a:lnSpc>
              <a:spcBef>
                <a:spcPts val="0"/>
              </a:spcBef>
              <a:spcAft>
                <a:spcPts val="0"/>
              </a:spcAft>
              <a:buClr>
                <a:srgbClr val="124F5B"/>
              </a:buClr>
              <a:buSzPts val="1400"/>
              <a:buFont typeface="Arial"/>
              <a:buChar char="●"/>
            </a:pPr>
            <a:r>
              <a:rPr b="1" lang="en-US" sz="1400">
                <a:solidFill>
                  <a:srgbClr val="124F5B"/>
                </a:solidFill>
                <a:latin typeface="Arial"/>
                <a:ea typeface="Arial"/>
                <a:cs typeface="Arial"/>
                <a:sym typeface="Arial"/>
              </a:rPr>
              <a:t>FCL - 256 units</a:t>
            </a:r>
            <a:endParaRPr sz="1400">
              <a:latin typeface="Arial"/>
              <a:ea typeface="Arial"/>
              <a:cs typeface="Arial"/>
              <a:sym typeface="Arial"/>
            </a:endParaRPr>
          </a:p>
          <a:p>
            <a:pPr indent="-336550" lvl="0" marL="348615" marR="0" rtl="0" algn="l">
              <a:lnSpc>
                <a:spcPct val="100000"/>
              </a:lnSpc>
              <a:spcBef>
                <a:spcPts val="0"/>
              </a:spcBef>
              <a:spcAft>
                <a:spcPts val="0"/>
              </a:spcAft>
              <a:buClr>
                <a:srgbClr val="124F5B"/>
              </a:buClr>
              <a:buSzPts val="1400"/>
              <a:buFont typeface="Arial"/>
              <a:buChar char="●"/>
            </a:pPr>
            <a:r>
              <a:rPr b="1" lang="en-US" sz="1400">
                <a:solidFill>
                  <a:srgbClr val="124F5B"/>
                </a:solidFill>
                <a:latin typeface="Arial"/>
                <a:ea typeface="Arial"/>
                <a:cs typeface="Arial"/>
                <a:sym typeface="Arial"/>
              </a:rPr>
              <a:t>FCL - 7 units</a:t>
            </a:r>
            <a:endParaRPr sz="1400">
              <a:latin typeface="Arial"/>
              <a:ea typeface="Arial"/>
              <a:cs typeface="Arial"/>
              <a:sym typeface="Arial"/>
            </a:endParaRPr>
          </a:p>
        </p:txBody>
      </p:sp>
      <p:sp>
        <p:nvSpPr>
          <p:cNvPr id="152" name="Google Shape;152;p17"/>
          <p:cNvSpPr txBox="1"/>
          <p:nvPr/>
        </p:nvSpPr>
        <p:spPr>
          <a:xfrm>
            <a:off x="6476998" y="2389125"/>
            <a:ext cx="2409900" cy="874800"/>
          </a:xfrm>
          <a:prstGeom prst="rect">
            <a:avLst/>
          </a:prstGeom>
          <a:noFill/>
          <a:ln>
            <a:noFill/>
          </a:ln>
        </p:spPr>
        <p:txBody>
          <a:bodyPr anchorCtr="0" anchor="t" bIns="0" lIns="0" spcFirstLastPara="1" rIns="0" wrap="square" tIns="12700">
            <a:spAutoFit/>
          </a:bodyPr>
          <a:lstStyle/>
          <a:p>
            <a:pPr indent="-336550" lvl="0" marL="348615" marR="5080" rtl="0" algn="l">
              <a:lnSpc>
                <a:spcPct val="100000"/>
              </a:lnSpc>
              <a:spcBef>
                <a:spcPts val="0"/>
              </a:spcBef>
              <a:spcAft>
                <a:spcPts val="0"/>
              </a:spcAft>
              <a:buClr>
                <a:srgbClr val="124F5B"/>
              </a:buClr>
              <a:buSzPts val="1400"/>
              <a:buFont typeface="Arial"/>
              <a:buChar char="●"/>
            </a:pPr>
            <a:r>
              <a:rPr b="1" lang="en-US" sz="1400">
                <a:solidFill>
                  <a:srgbClr val="124F5B"/>
                </a:solidFill>
                <a:latin typeface="Arial"/>
                <a:ea typeface="Arial"/>
                <a:cs typeface="Arial"/>
                <a:sym typeface="Arial"/>
              </a:rPr>
              <a:t>Loss and accuracy  plots</a:t>
            </a:r>
            <a:endParaRPr sz="1400">
              <a:latin typeface="Arial"/>
              <a:ea typeface="Arial"/>
              <a:cs typeface="Arial"/>
              <a:sym typeface="Arial"/>
            </a:endParaRPr>
          </a:p>
          <a:p>
            <a:pPr indent="-336550" lvl="0" marL="348615" marR="172085" rtl="0" algn="l">
              <a:lnSpc>
                <a:spcPct val="100000"/>
              </a:lnSpc>
              <a:spcBef>
                <a:spcPts val="0"/>
              </a:spcBef>
              <a:spcAft>
                <a:spcPts val="0"/>
              </a:spcAft>
              <a:buClr>
                <a:srgbClr val="124F5B"/>
              </a:buClr>
              <a:buSzPts val="1400"/>
              <a:buFont typeface="Arial"/>
              <a:buChar char="●"/>
            </a:pPr>
            <a:r>
              <a:rPr b="1" lang="en-US" sz="1400">
                <a:solidFill>
                  <a:srgbClr val="124F5B"/>
                </a:solidFill>
                <a:latin typeface="Arial"/>
                <a:ea typeface="Arial"/>
                <a:cs typeface="Arial"/>
                <a:sym typeface="Arial"/>
              </a:rPr>
              <a:t>Heatmap of  confusion matrix</a:t>
            </a:r>
            <a:endParaRPr sz="1400">
              <a:latin typeface="Arial"/>
              <a:ea typeface="Arial"/>
              <a:cs typeface="Arial"/>
              <a:sym typeface="Arial"/>
            </a:endParaRPr>
          </a:p>
        </p:txBody>
      </p:sp>
      <p:sp>
        <p:nvSpPr>
          <p:cNvPr id="153" name="Google Shape;153;p17"/>
          <p:cNvSpPr txBox="1"/>
          <p:nvPr/>
        </p:nvSpPr>
        <p:spPr>
          <a:xfrm>
            <a:off x="3780452" y="1360298"/>
            <a:ext cx="17922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FFFFFF"/>
                </a:solidFill>
                <a:latin typeface="Verdana"/>
                <a:ea typeface="Verdana"/>
                <a:cs typeface="Verdana"/>
                <a:sym typeface="Verdana"/>
              </a:rPr>
              <a:t>Parameters</a:t>
            </a:r>
            <a:endParaRPr sz="1800">
              <a:latin typeface="Verdana"/>
              <a:ea typeface="Verdana"/>
              <a:cs typeface="Verdana"/>
              <a:sym typeface="Verdana"/>
            </a:endParaRPr>
          </a:p>
        </p:txBody>
      </p:sp>
      <p:sp>
        <p:nvSpPr>
          <p:cNvPr id="154" name="Google Shape;154;p17"/>
          <p:cNvSpPr txBox="1"/>
          <p:nvPr/>
        </p:nvSpPr>
        <p:spPr>
          <a:xfrm>
            <a:off x="562450" y="4181375"/>
            <a:ext cx="5010300" cy="756000"/>
          </a:xfrm>
          <a:prstGeom prst="rect">
            <a:avLst/>
          </a:prstGeom>
          <a:noFill/>
          <a:ln>
            <a:noFill/>
          </a:ln>
        </p:spPr>
        <p:txBody>
          <a:bodyPr anchorCtr="0" anchor="t" bIns="0" lIns="0" spcFirstLastPara="1" rIns="0" wrap="square" tIns="44450">
            <a:spAutoFit/>
          </a:bodyPr>
          <a:lstStyle/>
          <a:p>
            <a:pPr indent="0" lvl="0" marL="12700" marR="0" rtl="0" algn="l">
              <a:lnSpc>
                <a:spcPct val="100000"/>
              </a:lnSpc>
              <a:spcBef>
                <a:spcPts val="0"/>
              </a:spcBef>
              <a:spcAft>
                <a:spcPts val="0"/>
              </a:spcAft>
              <a:buNone/>
            </a:pPr>
            <a:r>
              <a:rPr b="1" lang="en-US" sz="1400">
                <a:solidFill>
                  <a:srgbClr val="124F5B"/>
                </a:solidFill>
                <a:latin typeface="Arial"/>
                <a:ea typeface="Arial"/>
                <a:cs typeface="Arial"/>
                <a:sym typeface="Arial"/>
              </a:rPr>
              <a:t>Also we use some common techniques for each layer</a:t>
            </a:r>
            <a:endParaRPr sz="1400">
              <a:latin typeface="Arial"/>
              <a:ea typeface="Arial"/>
              <a:cs typeface="Arial"/>
              <a:sym typeface="Arial"/>
            </a:endParaRPr>
          </a:p>
          <a:p>
            <a:pPr indent="-156845" lvl="0" marL="168910" marR="0" rtl="0" algn="l">
              <a:lnSpc>
                <a:spcPct val="100000"/>
              </a:lnSpc>
              <a:spcBef>
                <a:spcPts val="250"/>
              </a:spcBef>
              <a:spcAft>
                <a:spcPts val="0"/>
              </a:spcAft>
              <a:buClr>
                <a:srgbClr val="124F5B"/>
              </a:buClr>
              <a:buSzPts val="1400"/>
              <a:buFont typeface="Arial"/>
              <a:buChar char="●"/>
            </a:pPr>
            <a:r>
              <a:rPr b="1" lang="en-US" sz="1400">
                <a:solidFill>
                  <a:srgbClr val="124F5B"/>
                </a:solidFill>
                <a:latin typeface="Arial"/>
                <a:ea typeface="Arial"/>
                <a:cs typeface="Arial"/>
                <a:sym typeface="Arial"/>
              </a:rPr>
              <a:t>Batch normalization</a:t>
            </a:r>
            <a:endParaRPr sz="1400">
              <a:latin typeface="Arial"/>
              <a:ea typeface="Arial"/>
              <a:cs typeface="Arial"/>
              <a:sym typeface="Arial"/>
            </a:endParaRPr>
          </a:p>
          <a:p>
            <a:pPr indent="-156845" lvl="0" marL="168910" marR="0" rtl="0" algn="l">
              <a:lnSpc>
                <a:spcPct val="100000"/>
              </a:lnSpc>
              <a:spcBef>
                <a:spcPts val="254"/>
              </a:spcBef>
              <a:spcAft>
                <a:spcPts val="0"/>
              </a:spcAft>
              <a:buClr>
                <a:srgbClr val="124F5B"/>
              </a:buClr>
              <a:buSzPts val="1400"/>
              <a:buFont typeface="Arial"/>
              <a:buChar char="●"/>
            </a:pPr>
            <a:r>
              <a:rPr b="1" lang="en-US" sz="1400">
                <a:solidFill>
                  <a:srgbClr val="124F5B"/>
                </a:solidFill>
                <a:latin typeface="Arial"/>
                <a:ea typeface="Arial"/>
                <a:cs typeface="Arial"/>
                <a:sym typeface="Arial"/>
              </a:rPr>
              <a:t>Dropout</a:t>
            </a:r>
            <a:endParaRPr sz="14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384725" y="56775"/>
            <a:ext cx="47865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Model Evaluation</a:t>
            </a:r>
            <a:endParaRPr/>
          </a:p>
        </p:txBody>
      </p:sp>
      <p:grpSp>
        <p:nvGrpSpPr>
          <p:cNvPr id="160" name="Google Shape;160;p18"/>
          <p:cNvGrpSpPr/>
          <p:nvPr/>
        </p:nvGrpSpPr>
        <p:grpSpPr>
          <a:xfrm>
            <a:off x="311699" y="1618121"/>
            <a:ext cx="3888192" cy="2859369"/>
            <a:chOff x="311699" y="1618121"/>
            <a:chExt cx="3888192" cy="2859369"/>
          </a:xfrm>
        </p:grpSpPr>
        <p:sp>
          <p:nvSpPr>
            <p:cNvPr id="161" name="Google Shape;161;p18"/>
            <p:cNvSpPr/>
            <p:nvPr/>
          </p:nvSpPr>
          <p:spPr>
            <a:xfrm>
              <a:off x="311699" y="1618121"/>
              <a:ext cx="159099" cy="285936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2" name="Google Shape;162;p18"/>
            <p:cNvSpPr/>
            <p:nvPr/>
          </p:nvSpPr>
          <p:spPr>
            <a:xfrm>
              <a:off x="311699" y="4260741"/>
              <a:ext cx="3888192" cy="2167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163" name="Google Shape;163;p18"/>
          <p:cNvGrpSpPr/>
          <p:nvPr/>
        </p:nvGrpSpPr>
        <p:grpSpPr>
          <a:xfrm>
            <a:off x="4785765" y="1618121"/>
            <a:ext cx="3888192" cy="2859369"/>
            <a:chOff x="4785765" y="1618121"/>
            <a:chExt cx="3888192" cy="2859369"/>
          </a:xfrm>
        </p:grpSpPr>
        <p:sp>
          <p:nvSpPr>
            <p:cNvPr id="164" name="Google Shape;164;p18"/>
            <p:cNvSpPr/>
            <p:nvPr/>
          </p:nvSpPr>
          <p:spPr>
            <a:xfrm>
              <a:off x="4785765" y="1618121"/>
              <a:ext cx="159099" cy="285936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5" name="Google Shape;165;p18"/>
            <p:cNvSpPr/>
            <p:nvPr/>
          </p:nvSpPr>
          <p:spPr>
            <a:xfrm>
              <a:off x="4785765" y="4260741"/>
              <a:ext cx="3888192" cy="21674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66" name="Google Shape;166;p18"/>
          <p:cNvSpPr txBox="1"/>
          <p:nvPr/>
        </p:nvSpPr>
        <p:spPr>
          <a:xfrm>
            <a:off x="1057013" y="1060679"/>
            <a:ext cx="28187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124F5B"/>
                </a:solidFill>
                <a:latin typeface="Arial"/>
                <a:ea typeface="Arial"/>
                <a:cs typeface="Arial"/>
                <a:sym typeface="Arial"/>
              </a:rPr>
              <a:t>Categorical Crossentropy</a:t>
            </a:r>
            <a:endParaRPr sz="1800">
              <a:latin typeface="Arial"/>
              <a:ea typeface="Arial"/>
              <a:cs typeface="Arial"/>
              <a:sym typeface="Arial"/>
            </a:endParaRPr>
          </a:p>
        </p:txBody>
      </p:sp>
      <p:sp>
        <p:nvSpPr>
          <p:cNvPr id="167" name="Google Shape;167;p18"/>
          <p:cNvSpPr txBox="1"/>
          <p:nvPr/>
        </p:nvSpPr>
        <p:spPr>
          <a:xfrm>
            <a:off x="6524972" y="1060679"/>
            <a:ext cx="10547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124F5B"/>
                </a:solidFill>
                <a:latin typeface="Arial"/>
                <a:ea typeface="Arial"/>
                <a:cs typeface="Arial"/>
                <a:sym typeface="Arial"/>
              </a:rPr>
              <a:t>Accuracy</a:t>
            </a:r>
            <a:endParaRPr sz="1800">
              <a:latin typeface="Arial"/>
              <a:ea typeface="Arial"/>
              <a:cs typeface="Arial"/>
              <a:sym typeface="Arial"/>
            </a:endParaRPr>
          </a:p>
        </p:txBody>
      </p:sp>
      <p:sp>
        <p:nvSpPr>
          <p:cNvPr id="168" name="Google Shape;168;p18"/>
          <p:cNvSpPr/>
          <p:nvPr/>
        </p:nvSpPr>
        <p:spPr>
          <a:xfrm>
            <a:off x="609223" y="1726879"/>
            <a:ext cx="3715742" cy="247716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9" name="Google Shape;169;p18"/>
          <p:cNvSpPr/>
          <p:nvPr/>
        </p:nvSpPr>
        <p:spPr>
          <a:xfrm>
            <a:off x="5015489" y="1726871"/>
            <a:ext cx="3600442" cy="2362195"/>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nvSpPr>
        <p:spPr>
          <a:xfrm>
            <a:off x="384724" y="607771"/>
            <a:ext cx="959485" cy="2692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600">
                <a:solidFill>
                  <a:srgbClr val="124F5B"/>
                </a:solidFill>
                <a:latin typeface="Verdana"/>
                <a:ea typeface="Verdana"/>
                <a:cs typeface="Verdana"/>
                <a:sym typeface="Verdana"/>
              </a:rPr>
              <a:t>2)	CNN</a:t>
            </a:r>
            <a:endParaRPr sz="1600">
              <a:latin typeface="Verdana"/>
              <a:ea typeface="Verdana"/>
              <a:cs typeface="Verdana"/>
              <a:sym typeface="Verdana"/>
            </a:endParaRPr>
          </a:p>
        </p:txBody>
      </p:sp>
      <p:sp>
        <p:nvSpPr>
          <p:cNvPr id="175" name="Google Shape;175;p19"/>
          <p:cNvSpPr/>
          <p:nvPr/>
        </p:nvSpPr>
        <p:spPr>
          <a:xfrm>
            <a:off x="178074" y="1233572"/>
            <a:ext cx="8787807" cy="27919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2909098" y="197000"/>
            <a:ext cx="40644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Modeling Steps</a:t>
            </a:r>
            <a:endParaRPr/>
          </a:p>
        </p:txBody>
      </p:sp>
      <p:grpSp>
        <p:nvGrpSpPr>
          <p:cNvPr id="181" name="Google Shape;181;p20"/>
          <p:cNvGrpSpPr/>
          <p:nvPr/>
        </p:nvGrpSpPr>
        <p:grpSpPr>
          <a:xfrm>
            <a:off x="489423" y="802023"/>
            <a:ext cx="8160854" cy="1082675"/>
            <a:chOff x="489423" y="802023"/>
            <a:chExt cx="8160854" cy="1082675"/>
          </a:xfrm>
        </p:grpSpPr>
        <p:sp>
          <p:nvSpPr>
            <p:cNvPr id="182" name="Google Shape;182;p20"/>
            <p:cNvSpPr/>
            <p:nvPr/>
          </p:nvSpPr>
          <p:spPr>
            <a:xfrm>
              <a:off x="489423" y="923173"/>
              <a:ext cx="2590165" cy="961390"/>
            </a:xfrm>
            <a:custGeom>
              <a:rect b="b" l="l" r="r" t="t"/>
              <a:pathLst>
                <a:path extrusionOk="0" h="961389" w="2590165">
                  <a:moveTo>
                    <a:pt x="2108995" y="961198"/>
                  </a:moveTo>
                  <a:lnTo>
                    <a:pt x="0" y="961198"/>
                  </a:lnTo>
                  <a:lnTo>
                    <a:pt x="0" y="0"/>
                  </a:lnTo>
                  <a:lnTo>
                    <a:pt x="2108995" y="0"/>
                  </a:lnTo>
                  <a:lnTo>
                    <a:pt x="2589594" y="480599"/>
                  </a:lnTo>
                  <a:lnTo>
                    <a:pt x="2108995" y="961198"/>
                  </a:lnTo>
                  <a:close/>
                </a:path>
              </a:pathLst>
            </a:custGeom>
            <a:solidFill>
              <a:srgbClr val="124F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3" name="Google Shape;183;p20"/>
            <p:cNvSpPr/>
            <p:nvPr/>
          </p:nvSpPr>
          <p:spPr>
            <a:xfrm>
              <a:off x="489423" y="923173"/>
              <a:ext cx="2590165" cy="961390"/>
            </a:xfrm>
            <a:custGeom>
              <a:rect b="b" l="l" r="r" t="t"/>
              <a:pathLst>
                <a:path extrusionOk="0" h="961389" w="2590165">
                  <a:moveTo>
                    <a:pt x="0" y="0"/>
                  </a:moveTo>
                  <a:lnTo>
                    <a:pt x="2108995" y="0"/>
                  </a:lnTo>
                  <a:lnTo>
                    <a:pt x="2589594" y="480599"/>
                  </a:lnTo>
                  <a:lnTo>
                    <a:pt x="2108995" y="961198"/>
                  </a:lnTo>
                  <a:lnTo>
                    <a:pt x="0" y="961198"/>
                  </a:lnTo>
                  <a:lnTo>
                    <a:pt x="0" y="0"/>
                  </a:lnTo>
                  <a:close/>
                </a:path>
              </a:pathLst>
            </a:custGeom>
            <a:noFill/>
            <a:ln cap="flat" cmpd="sng" w="9525">
              <a:solidFill>
                <a:srgbClr val="124F5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4" name="Google Shape;184;p20"/>
            <p:cNvSpPr/>
            <p:nvPr/>
          </p:nvSpPr>
          <p:spPr>
            <a:xfrm>
              <a:off x="3117343" y="865323"/>
              <a:ext cx="2937510" cy="1019175"/>
            </a:xfrm>
            <a:custGeom>
              <a:rect b="b" l="l" r="r" t="t"/>
              <a:pathLst>
                <a:path extrusionOk="0" h="1019175" w="2937510">
                  <a:moveTo>
                    <a:pt x="2427745" y="1019097"/>
                  </a:moveTo>
                  <a:lnTo>
                    <a:pt x="0" y="1019097"/>
                  </a:lnTo>
                  <a:lnTo>
                    <a:pt x="509548" y="509548"/>
                  </a:lnTo>
                  <a:lnTo>
                    <a:pt x="0" y="0"/>
                  </a:lnTo>
                  <a:lnTo>
                    <a:pt x="2427745" y="0"/>
                  </a:lnTo>
                  <a:lnTo>
                    <a:pt x="2937294" y="509548"/>
                  </a:lnTo>
                  <a:lnTo>
                    <a:pt x="2427745" y="1019097"/>
                  </a:lnTo>
                  <a:close/>
                </a:path>
              </a:pathLst>
            </a:custGeom>
            <a:solidFill>
              <a:srgbClr val="124F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5" name="Google Shape;185;p20"/>
            <p:cNvSpPr/>
            <p:nvPr/>
          </p:nvSpPr>
          <p:spPr>
            <a:xfrm>
              <a:off x="3117343" y="865323"/>
              <a:ext cx="2937510" cy="1019175"/>
            </a:xfrm>
            <a:custGeom>
              <a:rect b="b" l="l" r="r" t="t"/>
              <a:pathLst>
                <a:path extrusionOk="0" h="1019175" w="2937510">
                  <a:moveTo>
                    <a:pt x="0" y="0"/>
                  </a:moveTo>
                  <a:lnTo>
                    <a:pt x="2427745" y="0"/>
                  </a:lnTo>
                  <a:lnTo>
                    <a:pt x="2937294" y="509548"/>
                  </a:lnTo>
                  <a:lnTo>
                    <a:pt x="2427745" y="1019097"/>
                  </a:lnTo>
                  <a:lnTo>
                    <a:pt x="0" y="1019097"/>
                  </a:lnTo>
                  <a:lnTo>
                    <a:pt x="509548" y="509548"/>
                  </a:lnTo>
                  <a:lnTo>
                    <a:pt x="0" y="0"/>
                  </a:lnTo>
                  <a:close/>
                </a:path>
              </a:pathLst>
            </a:custGeom>
            <a:noFill/>
            <a:ln cap="flat" cmpd="sng" w="9525">
              <a:solidFill>
                <a:srgbClr val="124F5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6" name="Google Shape;186;p20"/>
            <p:cNvSpPr/>
            <p:nvPr/>
          </p:nvSpPr>
          <p:spPr>
            <a:xfrm>
              <a:off x="6060112" y="802023"/>
              <a:ext cx="2590165" cy="1082675"/>
            </a:xfrm>
            <a:custGeom>
              <a:rect b="b" l="l" r="r" t="t"/>
              <a:pathLst>
                <a:path extrusionOk="0" h="1082675" w="2590165">
                  <a:moveTo>
                    <a:pt x="2048395" y="1082397"/>
                  </a:moveTo>
                  <a:lnTo>
                    <a:pt x="0" y="1082397"/>
                  </a:lnTo>
                  <a:lnTo>
                    <a:pt x="541198" y="541198"/>
                  </a:lnTo>
                  <a:lnTo>
                    <a:pt x="0" y="0"/>
                  </a:lnTo>
                  <a:lnTo>
                    <a:pt x="2048395" y="0"/>
                  </a:lnTo>
                  <a:lnTo>
                    <a:pt x="2589594" y="541198"/>
                  </a:lnTo>
                  <a:lnTo>
                    <a:pt x="2048395" y="1082397"/>
                  </a:lnTo>
                  <a:close/>
                </a:path>
              </a:pathLst>
            </a:custGeom>
            <a:solidFill>
              <a:srgbClr val="124F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7" name="Google Shape;187;p20"/>
            <p:cNvSpPr/>
            <p:nvPr/>
          </p:nvSpPr>
          <p:spPr>
            <a:xfrm>
              <a:off x="6060112" y="802023"/>
              <a:ext cx="2590165" cy="1082675"/>
            </a:xfrm>
            <a:custGeom>
              <a:rect b="b" l="l" r="r" t="t"/>
              <a:pathLst>
                <a:path extrusionOk="0" h="1082675" w="2590165">
                  <a:moveTo>
                    <a:pt x="0" y="0"/>
                  </a:moveTo>
                  <a:lnTo>
                    <a:pt x="2048395" y="0"/>
                  </a:lnTo>
                  <a:lnTo>
                    <a:pt x="2589594" y="541198"/>
                  </a:lnTo>
                  <a:lnTo>
                    <a:pt x="2048395" y="1082397"/>
                  </a:lnTo>
                  <a:lnTo>
                    <a:pt x="0" y="1082397"/>
                  </a:lnTo>
                  <a:lnTo>
                    <a:pt x="541198" y="541198"/>
                  </a:lnTo>
                  <a:lnTo>
                    <a:pt x="0" y="0"/>
                  </a:lnTo>
                  <a:close/>
                </a:path>
              </a:pathLst>
            </a:custGeom>
            <a:noFill/>
            <a:ln cap="flat" cmpd="sng" w="9525">
              <a:solidFill>
                <a:srgbClr val="124F5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88" name="Google Shape;188;p20"/>
          <p:cNvSpPr txBox="1"/>
          <p:nvPr/>
        </p:nvSpPr>
        <p:spPr>
          <a:xfrm>
            <a:off x="1231497" y="1207897"/>
            <a:ext cx="11607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FFFFFF"/>
                </a:solidFill>
                <a:latin typeface="Verdana"/>
                <a:ea typeface="Verdana"/>
                <a:cs typeface="Verdana"/>
                <a:sym typeface="Verdana"/>
              </a:rPr>
              <a:t>Layers</a:t>
            </a:r>
            <a:endParaRPr sz="1800">
              <a:latin typeface="Verdana"/>
              <a:ea typeface="Verdana"/>
              <a:cs typeface="Verdana"/>
              <a:sym typeface="Verdana"/>
            </a:endParaRPr>
          </a:p>
        </p:txBody>
      </p:sp>
      <p:sp>
        <p:nvSpPr>
          <p:cNvPr id="189" name="Google Shape;189;p20"/>
          <p:cNvSpPr txBox="1"/>
          <p:nvPr/>
        </p:nvSpPr>
        <p:spPr>
          <a:xfrm>
            <a:off x="3861028" y="1207900"/>
            <a:ext cx="18369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FFFFFF"/>
                </a:solidFill>
                <a:latin typeface="Verdana"/>
                <a:ea typeface="Verdana"/>
                <a:cs typeface="Verdana"/>
                <a:sym typeface="Verdana"/>
              </a:rPr>
              <a:t>Parameters</a:t>
            </a:r>
            <a:endParaRPr sz="1800">
              <a:latin typeface="Verdana"/>
              <a:ea typeface="Verdana"/>
              <a:cs typeface="Verdana"/>
              <a:sym typeface="Verdana"/>
            </a:endParaRPr>
          </a:p>
        </p:txBody>
      </p:sp>
      <p:sp>
        <p:nvSpPr>
          <p:cNvPr id="190" name="Google Shape;190;p20"/>
          <p:cNvSpPr txBox="1"/>
          <p:nvPr/>
        </p:nvSpPr>
        <p:spPr>
          <a:xfrm>
            <a:off x="6743447" y="1207900"/>
            <a:ext cx="16416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FFFFFF"/>
                </a:solidFill>
                <a:latin typeface="Verdana"/>
                <a:ea typeface="Verdana"/>
                <a:cs typeface="Verdana"/>
                <a:sym typeface="Verdana"/>
              </a:rPr>
              <a:t>Evaluation</a:t>
            </a:r>
            <a:endParaRPr sz="1800">
              <a:latin typeface="Verdana"/>
              <a:ea typeface="Verdana"/>
              <a:cs typeface="Verdana"/>
              <a:sym typeface="Verdana"/>
            </a:endParaRPr>
          </a:p>
        </p:txBody>
      </p:sp>
      <p:sp>
        <p:nvSpPr>
          <p:cNvPr id="191" name="Google Shape;191;p20"/>
          <p:cNvSpPr txBox="1"/>
          <p:nvPr/>
        </p:nvSpPr>
        <p:spPr>
          <a:xfrm>
            <a:off x="562952" y="2298375"/>
            <a:ext cx="2610000" cy="1736700"/>
          </a:xfrm>
          <a:prstGeom prst="rect">
            <a:avLst/>
          </a:prstGeom>
          <a:noFill/>
          <a:ln>
            <a:noFill/>
          </a:ln>
        </p:spPr>
        <p:txBody>
          <a:bodyPr anchorCtr="0" anchor="t" bIns="0" lIns="0" spcFirstLastPara="1" rIns="0" wrap="square" tIns="12700">
            <a:spAutoFit/>
          </a:bodyPr>
          <a:lstStyle/>
          <a:p>
            <a:pPr indent="-336550" lvl="0" marL="348615" marR="0" rtl="0" algn="l">
              <a:lnSpc>
                <a:spcPct val="100000"/>
              </a:lnSpc>
              <a:spcBef>
                <a:spcPts val="0"/>
              </a:spcBef>
              <a:spcAft>
                <a:spcPts val="0"/>
              </a:spcAft>
              <a:buClr>
                <a:srgbClr val="124F5B"/>
              </a:buClr>
              <a:buSzPts val="1400"/>
              <a:buFont typeface="Arial"/>
              <a:buChar char="●"/>
            </a:pPr>
            <a:r>
              <a:rPr lang="en-US" sz="1400">
                <a:solidFill>
                  <a:srgbClr val="124F5B"/>
                </a:solidFill>
                <a:latin typeface="Verdana"/>
                <a:ea typeface="Verdana"/>
                <a:cs typeface="Verdana"/>
                <a:sym typeface="Verdana"/>
              </a:rPr>
              <a:t>Layer 1- 3*3,Conv,64</a:t>
            </a:r>
            <a:endParaRPr sz="1400">
              <a:latin typeface="Verdana"/>
              <a:ea typeface="Verdana"/>
              <a:cs typeface="Verdana"/>
              <a:sym typeface="Verdana"/>
            </a:endParaRPr>
          </a:p>
          <a:p>
            <a:pPr indent="-336550" lvl="0" marL="348615" marR="0" rtl="0" algn="l">
              <a:lnSpc>
                <a:spcPct val="100000"/>
              </a:lnSpc>
              <a:spcBef>
                <a:spcPts val="0"/>
              </a:spcBef>
              <a:spcAft>
                <a:spcPts val="0"/>
              </a:spcAft>
              <a:buClr>
                <a:srgbClr val="124F5B"/>
              </a:buClr>
              <a:buSzPts val="1400"/>
              <a:buFont typeface="Arial"/>
              <a:buChar char="●"/>
            </a:pPr>
            <a:r>
              <a:rPr lang="en-US" sz="1400">
                <a:solidFill>
                  <a:srgbClr val="124F5B"/>
                </a:solidFill>
                <a:latin typeface="Verdana"/>
                <a:ea typeface="Verdana"/>
                <a:cs typeface="Verdana"/>
                <a:sym typeface="Verdana"/>
              </a:rPr>
              <a:t>Layer 2- 3*3,Conv,128</a:t>
            </a:r>
            <a:endParaRPr sz="1400">
              <a:latin typeface="Verdana"/>
              <a:ea typeface="Verdana"/>
              <a:cs typeface="Verdana"/>
              <a:sym typeface="Verdana"/>
            </a:endParaRPr>
          </a:p>
          <a:p>
            <a:pPr indent="-336550" lvl="0" marL="348615" marR="0" rtl="0" algn="l">
              <a:lnSpc>
                <a:spcPct val="100000"/>
              </a:lnSpc>
              <a:spcBef>
                <a:spcPts val="0"/>
              </a:spcBef>
              <a:spcAft>
                <a:spcPts val="0"/>
              </a:spcAft>
              <a:buClr>
                <a:srgbClr val="124F5B"/>
              </a:buClr>
              <a:buSzPts val="1400"/>
              <a:buFont typeface="Arial"/>
              <a:buChar char="●"/>
            </a:pPr>
            <a:r>
              <a:rPr lang="en-US" sz="1400">
                <a:solidFill>
                  <a:srgbClr val="124F5B"/>
                </a:solidFill>
                <a:latin typeface="Verdana"/>
                <a:ea typeface="Verdana"/>
                <a:cs typeface="Verdana"/>
                <a:sym typeface="Verdana"/>
              </a:rPr>
              <a:t>Layer 3- 3*3,Conv,254</a:t>
            </a:r>
            <a:endParaRPr sz="1400">
              <a:latin typeface="Verdana"/>
              <a:ea typeface="Verdana"/>
              <a:cs typeface="Verdana"/>
              <a:sym typeface="Verdana"/>
            </a:endParaRPr>
          </a:p>
          <a:p>
            <a:pPr indent="-336550" lvl="0" marL="348615" marR="0" rtl="0" algn="l">
              <a:lnSpc>
                <a:spcPct val="100000"/>
              </a:lnSpc>
              <a:spcBef>
                <a:spcPts val="0"/>
              </a:spcBef>
              <a:spcAft>
                <a:spcPts val="0"/>
              </a:spcAft>
              <a:buClr>
                <a:srgbClr val="124F5B"/>
              </a:buClr>
              <a:buSzPts val="1400"/>
              <a:buFont typeface="Arial"/>
              <a:buChar char="●"/>
            </a:pPr>
            <a:r>
              <a:rPr lang="en-US" sz="1400">
                <a:solidFill>
                  <a:srgbClr val="124F5B"/>
                </a:solidFill>
                <a:latin typeface="Verdana"/>
                <a:ea typeface="Verdana"/>
                <a:cs typeface="Verdana"/>
                <a:sym typeface="Verdana"/>
              </a:rPr>
              <a:t>Layer 4- 3*3,Conv,512</a:t>
            </a:r>
            <a:endParaRPr sz="1400">
              <a:latin typeface="Verdana"/>
              <a:ea typeface="Verdana"/>
              <a:cs typeface="Verdana"/>
              <a:sym typeface="Verdana"/>
            </a:endParaRPr>
          </a:p>
          <a:p>
            <a:pPr indent="-336550" lvl="0" marL="348615" marR="0" rtl="0" algn="l">
              <a:lnSpc>
                <a:spcPct val="100000"/>
              </a:lnSpc>
              <a:spcBef>
                <a:spcPts val="0"/>
              </a:spcBef>
              <a:spcAft>
                <a:spcPts val="0"/>
              </a:spcAft>
              <a:buClr>
                <a:srgbClr val="124F5B"/>
              </a:buClr>
              <a:buSzPts val="1400"/>
              <a:buFont typeface="Arial"/>
              <a:buChar char="●"/>
            </a:pPr>
            <a:r>
              <a:rPr lang="en-US" sz="1400">
                <a:solidFill>
                  <a:srgbClr val="124F5B"/>
                </a:solidFill>
                <a:latin typeface="Verdana"/>
                <a:ea typeface="Verdana"/>
                <a:cs typeface="Verdana"/>
                <a:sym typeface="Verdana"/>
              </a:rPr>
              <a:t>Flatten layer</a:t>
            </a:r>
            <a:endParaRPr sz="1400">
              <a:latin typeface="Verdana"/>
              <a:ea typeface="Verdana"/>
              <a:cs typeface="Verdana"/>
              <a:sym typeface="Verdana"/>
            </a:endParaRPr>
          </a:p>
          <a:p>
            <a:pPr indent="-336550" lvl="0" marL="348615" marR="0" rtl="0" algn="l">
              <a:lnSpc>
                <a:spcPct val="100000"/>
              </a:lnSpc>
              <a:spcBef>
                <a:spcPts val="0"/>
              </a:spcBef>
              <a:spcAft>
                <a:spcPts val="0"/>
              </a:spcAft>
              <a:buClr>
                <a:srgbClr val="124F5B"/>
              </a:buClr>
              <a:buSzPts val="1400"/>
              <a:buFont typeface="Arial"/>
              <a:buChar char="●"/>
            </a:pPr>
            <a:r>
              <a:rPr lang="en-US" sz="1400">
                <a:solidFill>
                  <a:srgbClr val="124F5B"/>
                </a:solidFill>
                <a:latin typeface="Verdana"/>
                <a:ea typeface="Verdana"/>
                <a:cs typeface="Verdana"/>
                <a:sym typeface="Verdana"/>
              </a:rPr>
              <a:t>FC - 512 units</a:t>
            </a:r>
            <a:endParaRPr sz="1400">
              <a:latin typeface="Verdana"/>
              <a:ea typeface="Verdana"/>
              <a:cs typeface="Verdana"/>
              <a:sym typeface="Verdana"/>
            </a:endParaRPr>
          </a:p>
          <a:p>
            <a:pPr indent="-336550" lvl="0" marL="348615" marR="0" rtl="0" algn="l">
              <a:lnSpc>
                <a:spcPct val="100000"/>
              </a:lnSpc>
              <a:spcBef>
                <a:spcPts val="0"/>
              </a:spcBef>
              <a:spcAft>
                <a:spcPts val="0"/>
              </a:spcAft>
              <a:buClr>
                <a:srgbClr val="124F5B"/>
              </a:buClr>
              <a:buSzPts val="1400"/>
              <a:buFont typeface="Arial"/>
              <a:buChar char="●"/>
            </a:pPr>
            <a:r>
              <a:rPr lang="en-US" sz="1400">
                <a:solidFill>
                  <a:srgbClr val="124F5B"/>
                </a:solidFill>
                <a:latin typeface="Verdana"/>
                <a:ea typeface="Verdana"/>
                <a:cs typeface="Verdana"/>
                <a:sym typeface="Verdana"/>
              </a:rPr>
              <a:t>FC - 256 units</a:t>
            </a:r>
            <a:endParaRPr sz="1400">
              <a:latin typeface="Verdana"/>
              <a:ea typeface="Verdana"/>
              <a:cs typeface="Verdana"/>
              <a:sym typeface="Verdana"/>
            </a:endParaRPr>
          </a:p>
          <a:p>
            <a:pPr indent="-336550" lvl="0" marL="348615" marR="0" rtl="0" algn="l">
              <a:lnSpc>
                <a:spcPct val="100000"/>
              </a:lnSpc>
              <a:spcBef>
                <a:spcPts val="0"/>
              </a:spcBef>
              <a:spcAft>
                <a:spcPts val="0"/>
              </a:spcAft>
              <a:buClr>
                <a:srgbClr val="124F5B"/>
              </a:buClr>
              <a:buSzPts val="1400"/>
              <a:buFont typeface="Arial"/>
              <a:buChar char="●"/>
            </a:pPr>
            <a:r>
              <a:rPr lang="en-US" sz="1400">
                <a:solidFill>
                  <a:srgbClr val="124F5B"/>
                </a:solidFill>
                <a:latin typeface="Verdana"/>
                <a:ea typeface="Verdana"/>
                <a:cs typeface="Verdana"/>
                <a:sym typeface="Verdana"/>
              </a:rPr>
              <a:t>FC - 7 units</a:t>
            </a:r>
            <a:endParaRPr sz="1400">
              <a:latin typeface="Verdana"/>
              <a:ea typeface="Verdana"/>
              <a:cs typeface="Verdana"/>
              <a:sym typeface="Verdana"/>
            </a:endParaRPr>
          </a:p>
        </p:txBody>
      </p:sp>
      <p:sp>
        <p:nvSpPr>
          <p:cNvPr id="192" name="Google Shape;192;p20"/>
          <p:cNvSpPr txBox="1"/>
          <p:nvPr/>
        </p:nvSpPr>
        <p:spPr>
          <a:xfrm>
            <a:off x="6401323" y="2406075"/>
            <a:ext cx="2430000" cy="874800"/>
          </a:xfrm>
          <a:prstGeom prst="rect">
            <a:avLst/>
          </a:prstGeom>
          <a:noFill/>
          <a:ln>
            <a:noFill/>
          </a:ln>
        </p:spPr>
        <p:txBody>
          <a:bodyPr anchorCtr="0" anchor="t" bIns="0" lIns="0" spcFirstLastPara="1" rIns="0" wrap="square" tIns="12700">
            <a:spAutoFit/>
          </a:bodyPr>
          <a:lstStyle/>
          <a:p>
            <a:pPr indent="-336550" lvl="0" marL="348615" marR="5080" rtl="0" algn="l">
              <a:lnSpc>
                <a:spcPct val="100000"/>
              </a:lnSpc>
              <a:spcBef>
                <a:spcPts val="0"/>
              </a:spcBef>
              <a:spcAft>
                <a:spcPts val="0"/>
              </a:spcAft>
              <a:buClr>
                <a:srgbClr val="124F5B"/>
              </a:buClr>
              <a:buSzPts val="1400"/>
              <a:buFont typeface="Arial"/>
              <a:buChar char="●"/>
            </a:pPr>
            <a:r>
              <a:rPr lang="en-US" sz="1400">
                <a:solidFill>
                  <a:srgbClr val="124F5B"/>
                </a:solidFill>
                <a:latin typeface="Verdana"/>
                <a:ea typeface="Verdana"/>
                <a:cs typeface="Verdana"/>
                <a:sym typeface="Verdana"/>
              </a:rPr>
              <a:t>Loss and accuracy  plots</a:t>
            </a:r>
            <a:endParaRPr sz="1400">
              <a:latin typeface="Verdana"/>
              <a:ea typeface="Verdana"/>
              <a:cs typeface="Verdana"/>
              <a:sym typeface="Verdana"/>
            </a:endParaRPr>
          </a:p>
          <a:p>
            <a:pPr indent="-336550" lvl="0" marL="348615" marR="124460" rtl="0" algn="l">
              <a:lnSpc>
                <a:spcPct val="100000"/>
              </a:lnSpc>
              <a:spcBef>
                <a:spcPts val="0"/>
              </a:spcBef>
              <a:spcAft>
                <a:spcPts val="0"/>
              </a:spcAft>
              <a:buClr>
                <a:srgbClr val="124F5B"/>
              </a:buClr>
              <a:buSzPts val="1400"/>
              <a:buFont typeface="Arial"/>
              <a:buChar char="●"/>
            </a:pPr>
            <a:r>
              <a:rPr lang="en-US" sz="1400">
                <a:solidFill>
                  <a:srgbClr val="124F5B"/>
                </a:solidFill>
                <a:latin typeface="Verdana"/>
                <a:ea typeface="Verdana"/>
                <a:cs typeface="Verdana"/>
                <a:sym typeface="Verdana"/>
              </a:rPr>
              <a:t>Heatmap of  confusion matrix</a:t>
            </a:r>
            <a:endParaRPr sz="1400">
              <a:latin typeface="Verdana"/>
              <a:ea typeface="Verdana"/>
              <a:cs typeface="Verdana"/>
              <a:sym typeface="Verdana"/>
            </a:endParaRPr>
          </a:p>
        </p:txBody>
      </p:sp>
      <p:sp>
        <p:nvSpPr>
          <p:cNvPr id="193" name="Google Shape;193;p20"/>
          <p:cNvSpPr txBox="1"/>
          <p:nvPr/>
        </p:nvSpPr>
        <p:spPr>
          <a:xfrm>
            <a:off x="570724" y="4230453"/>
            <a:ext cx="4545965" cy="762000"/>
          </a:xfrm>
          <a:prstGeom prst="rect">
            <a:avLst/>
          </a:prstGeom>
          <a:noFill/>
          <a:ln>
            <a:noFill/>
          </a:ln>
        </p:spPr>
        <p:txBody>
          <a:bodyPr anchorCtr="0" anchor="t" bIns="0" lIns="0" spcFirstLastPara="1" rIns="0" wrap="square" tIns="44450">
            <a:spAutoFit/>
          </a:bodyPr>
          <a:lstStyle/>
          <a:p>
            <a:pPr indent="0" lvl="0" marL="12700" marR="0" rtl="0" algn="l">
              <a:lnSpc>
                <a:spcPct val="100000"/>
              </a:lnSpc>
              <a:spcBef>
                <a:spcPts val="0"/>
              </a:spcBef>
              <a:spcAft>
                <a:spcPts val="0"/>
              </a:spcAft>
              <a:buNone/>
            </a:pPr>
            <a:r>
              <a:rPr b="1" lang="en-US" sz="1400">
                <a:solidFill>
                  <a:srgbClr val="124F5B"/>
                </a:solidFill>
                <a:latin typeface="Arial"/>
                <a:ea typeface="Arial"/>
                <a:cs typeface="Arial"/>
                <a:sym typeface="Arial"/>
              </a:rPr>
              <a:t>Also we use some common techniques for each layer</a:t>
            </a:r>
            <a:endParaRPr sz="1400">
              <a:latin typeface="Arial"/>
              <a:ea typeface="Arial"/>
              <a:cs typeface="Arial"/>
              <a:sym typeface="Arial"/>
            </a:endParaRPr>
          </a:p>
          <a:p>
            <a:pPr indent="-156845" lvl="0" marL="168910" marR="0" rtl="0" algn="l">
              <a:lnSpc>
                <a:spcPct val="100000"/>
              </a:lnSpc>
              <a:spcBef>
                <a:spcPts val="250"/>
              </a:spcBef>
              <a:spcAft>
                <a:spcPts val="0"/>
              </a:spcAft>
              <a:buClr>
                <a:srgbClr val="124F5B"/>
              </a:buClr>
              <a:buSzPts val="1400"/>
              <a:buFont typeface="Arial"/>
              <a:buChar char="●"/>
            </a:pPr>
            <a:r>
              <a:rPr b="1" lang="en-US" sz="1400">
                <a:solidFill>
                  <a:srgbClr val="124F5B"/>
                </a:solidFill>
                <a:latin typeface="Arial"/>
                <a:ea typeface="Arial"/>
                <a:cs typeface="Arial"/>
                <a:sym typeface="Arial"/>
              </a:rPr>
              <a:t>Batch normalization</a:t>
            </a:r>
            <a:endParaRPr sz="1400">
              <a:latin typeface="Arial"/>
              <a:ea typeface="Arial"/>
              <a:cs typeface="Arial"/>
              <a:sym typeface="Arial"/>
            </a:endParaRPr>
          </a:p>
          <a:p>
            <a:pPr indent="-156845" lvl="0" marL="168910" marR="0" rtl="0" algn="l">
              <a:lnSpc>
                <a:spcPct val="100000"/>
              </a:lnSpc>
              <a:spcBef>
                <a:spcPts val="254"/>
              </a:spcBef>
              <a:spcAft>
                <a:spcPts val="0"/>
              </a:spcAft>
              <a:buClr>
                <a:srgbClr val="124F5B"/>
              </a:buClr>
              <a:buSzPts val="1400"/>
              <a:buFont typeface="Arial"/>
              <a:buChar char="●"/>
            </a:pPr>
            <a:r>
              <a:rPr b="1" lang="en-US" sz="1400">
                <a:solidFill>
                  <a:srgbClr val="124F5B"/>
                </a:solidFill>
                <a:latin typeface="Arial"/>
                <a:ea typeface="Arial"/>
                <a:cs typeface="Arial"/>
                <a:sym typeface="Arial"/>
              </a:rPr>
              <a:t>Dropout</a:t>
            </a:r>
            <a:endParaRPr sz="1400">
              <a:latin typeface="Arial"/>
              <a:ea typeface="Arial"/>
              <a:cs typeface="Arial"/>
              <a:sym typeface="Arial"/>
            </a:endParaRPr>
          </a:p>
        </p:txBody>
      </p:sp>
      <p:sp>
        <p:nvSpPr>
          <p:cNvPr id="194" name="Google Shape;194;p20"/>
          <p:cNvSpPr txBox="1"/>
          <p:nvPr/>
        </p:nvSpPr>
        <p:spPr>
          <a:xfrm>
            <a:off x="3173052" y="2266375"/>
            <a:ext cx="3228300" cy="1785900"/>
          </a:xfrm>
          <a:prstGeom prst="rect">
            <a:avLst/>
          </a:prstGeom>
          <a:noFill/>
          <a:ln>
            <a:noFill/>
          </a:ln>
        </p:spPr>
        <p:txBody>
          <a:bodyPr anchorCtr="0" anchor="t" bIns="0" lIns="0" spcFirstLastPara="1" rIns="0" wrap="square" tIns="12700">
            <a:spAutoFit/>
          </a:bodyPr>
          <a:lstStyle/>
          <a:p>
            <a:pPr indent="-336550" lvl="0" marL="348615" marR="5080" rtl="0" algn="l">
              <a:lnSpc>
                <a:spcPct val="114999"/>
              </a:lnSpc>
              <a:spcBef>
                <a:spcPts val="0"/>
              </a:spcBef>
              <a:spcAft>
                <a:spcPts val="0"/>
              </a:spcAft>
              <a:buClr>
                <a:srgbClr val="124F5B"/>
              </a:buClr>
              <a:buSzPts val="1800"/>
              <a:buFont typeface="Arial"/>
              <a:buChar char="●"/>
            </a:pPr>
            <a:r>
              <a:rPr lang="en-US" sz="1800"/>
              <a:t>	</a:t>
            </a:r>
            <a:r>
              <a:rPr b="1" lang="en-US" sz="1400">
                <a:solidFill>
                  <a:srgbClr val="124F5B"/>
                </a:solidFill>
                <a:latin typeface="Arial"/>
                <a:ea typeface="Arial"/>
                <a:cs typeface="Arial"/>
                <a:sym typeface="Arial"/>
              </a:rPr>
              <a:t>Activation Function - ReLu,  Softmax</a:t>
            </a:r>
            <a:endParaRPr sz="1400">
              <a:latin typeface="Arial"/>
              <a:ea typeface="Arial"/>
              <a:cs typeface="Arial"/>
              <a:sym typeface="Arial"/>
            </a:endParaRPr>
          </a:p>
          <a:p>
            <a:pPr indent="-336550" lvl="0" marL="348615" marR="0" rtl="0" algn="l">
              <a:lnSpc>
                <a:spcPct val="100000"/>
              </a:lnSpc>
              <a:spcBef>
                <a:spcPts val="250"/>
              </a:spcBef>
              <a:spcAft>
                <a:spcPts val="0"/>
              </a:spcAft>
              <a:buClr>
                <a:srgbClr val="124F5B"/>
              </a:buClr>
              <a:buSzPts val="1400"/>
              <a:buFont typeface="Arial"/>
              <a:buChar char="●"/>
            </a:pPr>
            <a:r>
              <a:rPr b="1" lang="en-US" sz="1400">
                <a:solidFill>
                  <a:srgbClr val="124F5B"/>
                </a:solidFill>
                <a:latin typeface="Arial"/>
                <a:ea typeface="Arial"/>
                <a:cs typeface="Arial"/>
                <a:sym typeface="Arial"/>
              </a:rPr>
              <a:t>Epoch - 50</a:t>
            </a:r>
            <a:endParaRPr sz="1400">
              <a:latin typeface="Arial"/>
              <a:ea typeface="Arial"/>
              <a:cs typeface="Arial"/>
              <a:sym typeface="Arial"/>
            </a:endParaRPr>
          </a:p>
          <a:p>
            <a:pPr indent="-336550" lvl="0" marL="348615" marR="0" rtl="0" algn="l">
              <a:lnSpc>
                <a:spcPct val="100000"/>
              </a:lnSpc>
              <a:spcBef>
                <a:spcPts val="250"/>
              </a:spcBef>
              <a:spcAft>
                <a:spcPts val="0"/>
              </a:spcAft>
              <a:buClr>
                <a:srgbClr val="124F5B"/>
              </a:buClr>
              <a:buSzPts val="1400"/>
              <a:buFont typeface="Arial"/>
              <a:buChar char="●"/>
            </a:pPr>
            <a:r>
              <a:rPr b="1" lang="en-US" sz="1400">
                <a:solidFill>
                  <a:srgbClr val="124F5B"/>
                </a:solidFill>
                <a:latin typeface="Arial"/>
                <a:ea typeface="Arial"/>
                <a:cs typeface="Arial"/>
                <a:sym typeface="Arial"/>
              </a:rPr>
              <a:t>Optimizer - Adam</a:t>
            </a:r>
            <a:endParaRPr sz="1400">
              <a:latin typeface="Arial"/>
              <a:ea typeface="Arial"/>
              <a:cs typeface="Arial"/>
              <a:sym typeface="Arial"/>
            </a:endParaRPr>
          </a:p>
          <a:p>
            <a:pPr indent="-336550" lvl="0" marL="348615" marR="0" rtl="0" algn="l">
              <a:lnSpc>
                <a:spcPct val="100000"/>
              </a:lnSpc>
              <a:spcBef>
                <a:spcPts val="254"/>
              </a:spcBef>
              <a:spcAft>
                <a:spcPts val="0"/>
              </a:spcAft>
              <a:buClr>
                <a:srgbClr val="124F5B"/>
              </a:buClr>
              <a:buSzPts val="1400"/>
              <a:buFont typeface="Arial"/>
              <a:buChar char="●"/>
            </a:pPr>
            <a:r>
              <a:rPr b="1" lang="en-US" sz="1400">
                <a:solidFill>
                  <a:srgbClr val="124F5B"/>
                </a:solidFill>
                <a:latin typeface="Arial"/>
                <a:ea typeface="Arial"/>
                <a:cs typeface="Arial"/>
                <a:sym typeface="Arial"/>
              </a:rPr>
              <a:t>Batch size -32</a:t>
            </a:r>
            <a:endParaRPr sz="1400">
              <a:latin typeface="Arial"/>
              <a:ea typeface="Arial"/>
              <a:cs typeface="Arial"/>
              <a:sym typeface="Arial"/>
            </a:endParaRPr>
          </a:p>
          <a:p>
            <a:pPr indent="-336550" lvl="0" marL="348615" marR="167005" rtl="0" algn="l">
              <a:lnSpc>
                <a:spcPct val="114999"/>
              </a:lnSpc>
              <a:spcBef>
                <a:spcPts val="0"/>
              </a:spcBef>
              <a:spcAft>
                <a:spcPts val="0"/>
              </a:spcAft>
              <a:buClr>
                <a:srgbClr val="124F5B"/>
              </a:buClr>
              <a:buSzPts val="1400"/>
              <a:buFont typeface="Arial"/>
              <a:buChar char="●"/>
            </a:pPr>
            <a:r>
              <a:rPr b="1" lang="en-US" sz="1400">
                <a:solidFill>
                  <a:srgbClr val="124F5B"/>
                </a:solidFill>
                <a:latin typeface="Arial"/>
                <a:ea typeface="Arial"/>
                <a:cs typeface="Arial"/>
                <a:sym typeface="Arial"/>
              </a:rPr>
              <a:t>Callbacks- EarlyStopping,  ReduceLROnPlateau</a:t>
            </a:r>
            <a:endParaRPr sz="14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1"/>
          <p:cNvSpPr txBox="1"/>
          <p:nvPr>
            <p:ph type="title"/>
          </p:nvPr>
        </p:nvSpPr>
        <p:spPr>
          <a:xfrm>
            <a:off x="384725" y="56776"/>
            <a:ext cx="40656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Model Evaluation</a:t>
            </a:r>
            <a:endParaRPr/>
          </a:p>
        </p:txBody>
      </p:sp>
      <p:sp>
        <p:nvSpPr>
          <p:cNvPr id="200" name="Google Shape;200;p21"/>
          <p:cNvSpPr/>
          <p:nvPr/>
        </p:nvSpPr>
        <p:spPr>
          <a:xfrm>
            <a:off x="311699" y="1618121"/>
            <a:ext cx="3888192" cy="285936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1" name="Google Shape;201;p21"/>
          <p:cNvSpPr/>
          <p:nvPr/>
        </p:nvSpPr>
        <p:spPr>
          <a:xfrm>
            <a:off x="4785765" y="1618121"/>
            <a:ext cx="3948641" cy="285936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2" name="Google Shape;202;p21"/>
          <p:cNvSpPr txBox="1"/>
          <p:nvPr/>
        </p:nvSpPr>
        <p:spPr>
          <a:xfrm>
            <a:off x="1057013" y="1060679"/>
            <a:ext cx="28187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124F5B"/>
                </a:solidFill>
                <a:latin typeface="Arial"/>
                <a:ea typeface="Arial"/>
                <a:cs typeface="Arial"/>
                <a:sym typeface="Arial"/>
              </a:rPr>
              <a:t>Categorical Crossentropy</a:t>
            </a:r>
            <a:endParaRPr sz="1800">
              <a:latin typeface="Arial"/>
              <a:ea typeface="Arial"/>
              <a:cs typeface="Arial"/>
              <a:sym typeface="Arial"/>
            </a:endParaRPr>
          </a:p>
        </p:txBody>
      </p:sp>
      <p:sp>
        <p:nvSpPr>
          <p:cNvPr id="203" name="Google Shape;203;p21"/>
          <p:cNvSpPr txBox="1"/>
          <p:nvPr/>
        </p:nvSpPr>
        <p:spPr>
          <a:xfrm>
            <a:off x="6524972" y="1060679"/>
            <a:ext cx="10547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124F5B"/>
                </a:solidFill>
                <a:latin typeface="Arial"/>
                <a:ea typeface="Arial"/>
                <a:cs typeface="Arial"/>
                <a:sym typeface="Arial"/>
              </a:rPr>
              <a:t>Accuracy</a:t>
            </a:r>
            <a:endParaRPr sz="18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p:nvPr/>
        </p:nvSpPr>
        <p:spPr>
          <a:xfrm>
            <a:off x="2143120" y="717023"/>
            <a:ext cx="4819090" cy="429706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9" name="Google Shape;209;p22"/>
          <p:cNvSpPr txBox="1"/>
          <p:nvPr/>
        </p:nvSpPr>
        <p:spPr>
          <a:xfrm>
            <a:off x="3090647" y="323049"/>
            <a:ext cx="44652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124F5B"/>
                </a:solidFill>
                <a:latin typeface="Verdana"/>
                <a:ea typeface="Verdana"/>
                <a:cs typeface="Verdana"/>
                <a:sym typeface="Verdana"/>
              </a:rPr>
              <a:t>Confusion matrix (Heatmap)</a:t>
            </a:r>
            <a:endParaRPr sz="1800">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3"/>
          <p:cNvSpPr txBox="1"/>
          <p:nvPr>
            <p:ph type="title"/>
          </p:nvPr>
        </p:nvSpPr>
        <p:spPr>
          <a:xfrm>
            <a:off x="881076" y="120800"/>
            <a:ext cx="79086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Real Time Face Emotion Detection</a:t>
            </a:r>
            <a:endParaRPr/>
          </a:p>
        </p:txBody>
      </p:sp>
      <p:sp>
        <p:nvSpPr>
          <p:cNvPr id="215" name="Google Shape;215;p23"/>
          <p:cNvSpPr/>
          <p:nvPr/>
        </p:nvSpPr>
        <p:spPr>
          <a:xfrm>
            <a:off x="1772321" y="896473"/>
            <a:ext cx="6011062" cy="399759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type="title"/>
          </p:nvPr>
        </p:nvSpPr>
        <p:spPr>
          <a:xfrm>
            <a:off x="3374326" y="501800"/>
            <a:ext cx="29061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Challenges</a:t>
            </a:r>
            <a:endParaRPr/>
          </a:p>
        </p:txBody>
      </p:sp>
      <p:sp>
        <p:nvSpPr>
          <p:cNvPr id="221" name="Google Shape;221;p24"/>
          <p:cNvSpPr txBox="1"/>
          <p:nvPr/>
        </p:nvSpPr>
        <p:spPr>
          <a:xfrm>
            <a:off x="475248" y="1432398"/>
            <a:ext cx="4067175" cy="2152015"/>
          </a:xfrm>
          <a:prstGeom prst="rect">
            <a:avLst/>
          </a:prstGeom>
          <a:noFill/>
          <a:ln>
            <a:noFill/>
          </a:ln>
        </p:spPr>
        <p:txBody>
          <a:bodyPr anchorCtr="0" anchor="t" bIns="0" lIns="0" spcFirstLastPara="1" rIns="0" wrap="square" tIns="53975">
            <a:spAutoFit/>
          </a:bodyPr>
          <a:lstStyle/>
          <a:p>
            <a:pPr indent="-367030" lvl="0" marL="379095" marR="0" rtl="0" algn="l">
              <a:lnSpc>
                <a:spcPct val="100000"/>
              </a:lnSpc>
              <a:spcBef>
                <a:spcPts val="0"/>
              </a:spcBef>
              <a:spcAft>
                <a:spcPts val="0"/>
              </a:spcAft>
              <a:buClr>
                <a:srgbClr val="124F5B"/>
              </a:buClr>
              <a:buSzPts val="1800"/>
              <a:buFont typeface="Arial"/>
              <a:buChar char="●"/>
            </a:pPr>
            <a:r>
              <a:rPr b="1" lang="en-US" sz="1800">
                <a:solidFill>
                  <a:srgbClr val="124F5B"/>
                </a:solidFill>
                <a:latin typeface="Verdana"/>
                <a:ea typeface="Verdana"/>
                <a:cs typeface="Verdana"/>
                <a:sym typeface="Verdana"/>
              </a:rPr>
              <a:t>Large image dataset to handle</a:t>
            </a:r>
            <a:endParaRPr sz="1800">
              <a:latin typeface="Verdana"/>
              <a:ea typeface="Verdana"/>
              <a:cs typeface="Verdana"/>
              <a:sym typeface="Verdana"/>
            </a:endParaRPr>
          </a:p>
          <a:p>
            <a:pPr indent="-367030" lvl="0" marL="379095" marR="0" rtl="0" algn="l">
              <a:lnSpc>
                <a:spcPct val="100000"/>
              </a:lnSpc>
              <a:spcBef>
                <a:spcPts val="325"/>
              </a:spcBef>
              <a:spcAft>
                <a:spcPts val="0"/>
              </a:spcAft>
              <a:buClr>
                <a:srgbClr val="124F5B"/>
              </a:buClr>
              <a:buSzPts val="1800"/>
              <a:buFont typeface="Arial"/>
              <a:buChar char="●"/>
            </a:pPr>
            <a:r>
              <a:rPr b="1" lang="en-US" sz="1800">
                <a:solidFill>
                  <a:srgbClr val="124F5B"/>
                </a:solidFill>
                <a:latin typeface="Verdana"/>
                <a:ea typeface="Verdana"/>
                <a:cs typeface="Verdana"/>
                <a:sym typeface="Verdana"/>
              </a:rPr>
              <a:t>Connecting Gpu to jupyter</a:t>
            </a:r>
            <a:endParaRPr sz="1800">
              <a:latin typeface="Verdana"/>
              <a:ea typeface="Verdana"/>
              <a:cs typeface="Verdana"/>
              <a:sym typeface="Verdana"/>
            </a:endParaRPr>
          </a:p>
          <a:p>
            <a:pPr indent="-367030" lvl="0" marL="379095" marR="491490" rtl="0" algn="l">
              <a:lnSpc>
                <a:spcPct val="100000"/>
              </a:lnSpc>
              <a:spcBef>
                <a:spcPts val="325"/>
              </a:spcBef>
              <a:spcAft>
                <a:spcPts val="0"/>
              </a:spcAft>
              <a:buClr>
                <a:srgbClr val="124F5B"/>
              </a:buClr>
              <a:buSzPts val="1800"/>
              <a:buFont typeface="Arial"/>
              <a:buChar char="●"/>
            </a:pPr>
            <a:r>
              <a:rPr b="1" lang="en-US" sz="1800">
                <a:solidFill>
                  <a:srgbClr val="124F5B"/>
                </a:solidFill>
                <a:latin typeface="Verdana"/>
                <a:ea typeface="Verdana"/>
                <a:cs typeface="Verdana"/>
                <a:sym typeface="Verdana"/>
              </a:rPr>
              <a:t>Selecting No. of ﬁlters and  neurons</a:t>
            </a:r>
            <a:endParaRPr sz="1800">
              <a:latin typeface="Verdana"/>
              <a:ea typeface="Verdana"/>
              <a:cs typeface="Verdana"/>
              <a:sym typeface="Verdana"/>
            </a:endParaRPr>
          </a:p>
          <a:p>
            <a:pPr indent="-367030" lvl="0" marL="379095" marR="257175" rtl="0" algn="l">
              <a:lnSpc>
                <a:spcPct val="100000"/>
              </a:lnSpc>
              <a:spcBef>
                <a:spcPts val="325"/>
              </a:spcBef>
              <a:spcAft>
                <a:spcPts val="0"/>
              </a:spcAft>
              <a:buClr>
                <a:srgbClr val="124F5B"/>
              </a:buClr>
              <a:buSzPts val="1800"/>
              <a:buFont typeface="Arial"/>
              <a:buChar char="●"/>
            </a:pPr>
            <a:r>
              <a:rPr b="1" lang="en-US" sz="1800">
                <a:solidFill>
                  <a:srgbClr val="124F5B"/>
                </a:solidFill>
                <a:latin typeface="Verdana"/>
                <a:ea typeface="Verdana"/>
                <a:cs typeface="Verdana"/>
                <a:sym typeface="Verdana"/>
              </a:rPr>
              <a:t>Selecting batch size to avoid  crashing of the system</a:t>
            </a:r>
            <a:endParaRPr sz="1800">
              <a:latin typeface="Verdana"/>
              <a:ea typeface="Verdana"/>
              <a:cs typeface="Verdana"/>
              <a:sym typeface="Verdana"/>
            </a:endParaRPr>
          </a:p>
          <a:p>
            <a:pPr indent="-367030" lvl="0" marL="379095" marR="0" rtl="0" algn="l">
              <a:lnSpc>
                <a:spcPct val="100000"/>
              </a:lnSpc>
              <a:spcBef>
                <a:spcPts val="325"/>
              </a:spcBef>
              <a:spcAft>
                <a:spcPts val="0"/>
              </a:spcAft>
              <a:buClr>
                <a:srgbClr val="124F5B"/>
              </a:buClr>
              <a:buSzPts val="1800"/>
              <a:buFont typeface="Arial"/>
              <a:buChar char="●"/>
            </a:pPr>
            <a:r>
              <a:rPr b="1" lang="en-US" sz="1800">
                <a:solidFill>
                  <a:srgbClr val="124F5B"/>
                </a:solidFill>
                <a:latin typeface="Verdana"/>
                <a:ea typeface="Verdana"/>
                <a:cs typeface="Verdana"/>
                <a:sym typeface="Verdana"/>
              </a:rPr>
              <a:t>Deployment</a:t>
            </a:r>
            <a:endParaRPr sz="1800">
              <a:latin typeface="Verdana"/>
              <a:ea typeface="Verdana"/>
              <a:cs typeface="Verdana"/>
              <a:sym typeface="Verdana"/>
            </a:endParaRPr>
          </a:p>
        </p:txBody>
      </p:sp>
      <p:sp>
        <p:nvSpPr>
          <p:cNvPr id="222" name="Google Shape;222;p24"/>
          <p:cNvSpPr/>
          <p:nvPr/>
        </p:nvSpPr>
        <p:spPr>
          <a:xfrm>
            <a:off x="5408039" y="1563471"/>
            <a:ext cx="3361968" cy="25286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type="title"/>
          </p:nvPr>
        </p:nvSpPr>
        <p:spPr>
          <a:xfrm>
            <a:off x="3377176" y="568149"/>
            <a:ext cx="27912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Conclusion</a:t>
            </a:r>
            <a:endParaRPr/>
          </a:p>
        </p:txBody>
      </p:sp>
      <p:sp>
        <p:nvSpPr>
          <p:cNvPr id="228" name="Google Shape;228;p25"/>
          <p:cNvSpPr txBox="1"/>
          <p:nvPr/>
        </p:nvSpPr>
        <p:spPr>
          <a:xfrm>
            <a:off x="433479" y="1425670"/>
            <a:ext cx="4064635" cy="2661920"/>
          </a:xfrm>
          <a:prstGeom prst="rect">
            <a:avLst/>
          </a:prstGeom>
          <a:noFill/>
          <a:ln>
            <a:noFill/>
          </a:ln>
        </p:spPr>
        <p:txBody>
          <a:bodyPr anchorCtr="0" anchor="t" bIns="0" lIns="0" spcFirstLastPara="1" rIns="0" wrap="square" tIns="12700">
            <a:spAutoFit/>
          </a:bodyPr>
          <a:lstStyle/>
          <a:p>
            <a:pPr indent="-359410" lvl="0" marL="371475" marR="8890" rtl="0" algn="just">
              <a:lnSpc>
                <a:spcPct val="100000"/>
              </a:lnSpc>
              <a:spcBef>
                <a:spcPts val="0"/>
              </a:spcBef>
              <a:spcAft>
                <a:spcPts val="0"/>
              </a:spcAft>
              <a:buSzPts val="1700"/>
              <a:buFont typeface="Arial"/>
              <a:buChar char="●"/>
            </a:pPr>
            <a:r>
              <a:rPr lang="en-US" sz="1700">
                <a:latin typeface="Times New Roman"/>
                <a:ea typeface="Times New Roman"/>
                <a:cs typeface="Times New Roman"/>
                <a:sym typeface="Times New Roman"/>
              </a:rPr>
              <a:t>The CNN model gave us training  accuracy of 71 % and validation accuracy  of 66 %.</a:t>
            </a:r>
            <a:endParaRPr sz="1700">
              <a:latin typeface="Times New Roman"/>
              <a:ea typeface="Times New Roman"/>
              <a:cs typeface="Times New Roman"/>
              <a:sym typeface="Times New Roman"/>
            </a:endParaRPr>
          </a:p>
          <a:p>
            <a:pPr indent="-359410" lvl="0" marL="371475" marR="8890" rtl="0" algn="just">
              <a:lnSpc>
                <a:spcPct val="100000"/>
              </a:lnSpc>
              <a:spcBef>
                <a:spcPts val="1200"/>
              </a:spcBef>
              <a:spcAft>
                <a:spcPts val="0"/>
              </a:spcAft>
              <a:buSzPts val="1700"/>
              <a:buFont typeface="Arial"/>
              <a:buChar char="●"/>
            </a:pPr>
            <a:r>
              <a:rPr lang="en-US" sz="1700">
                <a:latin typeface="Times New Roman"/>
                <a:ea typeface="Times New Roman"/>
                <a:cs typeface="Times New Roman"/>
                <a:sym typeface="Times New Roman"/>
              </a:rPr>
              <a:t>A front-end model was successfully  created using Streamlit and run on a local  webserver.</a:t>
            </a:r>
            <a:endParaRPr sz="1700">
              <a:latin typeface="Times New Roman"/>
              <a:ea typeface="Times New Roman"/>
              <a:cs typeface="Times New Roman"/>
              <a:sym typeface="Times New Roman"/>
            </a:endParaRPr>
          </a:p>
          <a:p>
            <a:pPr indent="-359410" lvl="0" marL="371475" marR="5080" rtl="0" algn="just">
              <a:lnSpc>
                <a:spcPct val="100000"/>
              </a:lnSpc>
              <a:spcBef>
                <a:spcPts val="1200"/>
              </a:spcBef>
              <a:spcAft>
                <a:spcPts val="0"/>
              </a:spcAft>
              <a:buSzPts val="1700"/>
              <a:buFont typeface="Arial"/>
              <a:buChar char="●"/>
            </a:pPr>
            <a:r>
              <a:rPr lang="en-US" sz="1700">
                <a:latin typeface="Times New Roman"/>
                <a:ea typeface="Times New Roman"/>
                <a:cs typeface="Times New Roman"/>
                <a:sym typeface="Times New Roman"/>
              </a:rPr>
              <a:t>Successfully deployed Streamlit web app  on Heroku and streamlit share that runs on  a web server.</a:t>
            </a:r>
            <a:endParaRPr sz="1700">
              <a:latin typeface="Times New Roman"/>
              <a:ea typeface="Times New Roman"/>
              <a:cs typeface="Times New Roman"/>
              <a:sym typeface="Times New Roman"/>
            </a:endParaRPr>
          </a:p>
        </p:txBody>
      </p:sp>
      <p:sp>
        <p:nvSpPr>
          <p:cNvPr id="229" name="Google Shape;229;p25"/>
          <p:cNvSpPr/>
          <p:nvPr/>
        </p:nvSpPr>
        <p:spPr>
          <a:xfrm>
            <a:off x="5644031" y="1407252"/>
            <a:ext cx="2791235" cy="275460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8"/>
          <p:cNvSpPr txBox="1"/>
          <p:nvPr>
            <p:ph type="title"/>
          </p:nvPr>
        </p:nvSpPr>
        <p:spPr>
          <a:xfrm>
            <a:off x="3698950" y="273201"/>
            <a:ext cx="22071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Content</a:t>
            </a:r>
            <a:endParaRPr/>
          </a:p>
        </p:txBody>
      </p:sp>
      <p:sp>
        <p:nvSpPr>
          <p:cNvPr id="51" name="Google Shape;51;p8"/>
          <p:cNvSpPr txBox="1"/>
          <p:nvPr/>
        </p:nvSpPr>
        <p:spPr>
          <a:xfrm>
            <a:off x="475248" y="1180027"/>
            <a:ext cx="4531360" cy="3180080"/>
          </a:xfrm>
          <a:prstGeom prst="rect">
            <a:avLst/>
          </a:prstGeom>
          <a:noFill/>
          <a:ln>
            <a:noFill/>
          </a:ln>
        </p:spPr>
        <p:txBody>
          <a:bodyPr anchorCtr="0" anchor="t" bIns="0" lIns="0" spcFirstLastPara="1" rIns="0" wrap="square" tIns="53325">
            <a:spAutoFit/>
          </a:bodyPr>
          <a:lstStyle/>
          <a:p>
            <a:pPr indent="-367030" lvl="0" marL="379095" marR="0" rtl="0" algn="l">
              <a:lnSpc>
                <a:spcPct val="100000"/>
              </a:lnSpc>
              <a:spcBef>
                <a:spcPts val="0"/>
              </a:spcBef>
              <a:spcAft>
                <a:spcPts val="0"/>
              </a:spcAft>
              <a:buClr>
                <a:srgbClr val="124F5B"/>
              </a:buClr>
              <a:buSzPts val="1800"/>
              <a:buFont typeface="Arial"/>
              <a:buChar char="●"/>
            </a:pPr>
            <a:r>
              <a:rPr b="1" lang="en-US" sz="1800">
                <a:solidFill>
                  <a:srgbClr val="124F5B"/>
                </a:solidFill>
                <a:latin typeface="Verdana"/>
                <a:ea typeface="Verdana"/>
                <a:cs typeface="Verdana"/>
                <a:sym typeface="Verdana"/>
              </a:rPr>
              <a:t>Introduction</a:t>
            </a:r>
            <a:endParaRPr sz="1800">
              <a:latin typeface="Verdana"/>
              <a:ea typeface="Verdana"/>
              <a:cs typeface="Verdana"/>
              <a:sym typeface="Verdana"/>
            </a:endParaRPr>
          </a:p>
          <a:p>
            <a:pPr indent="-367030" lvl="0" marL="379095" marR="0" rtl="0" algn="l">
              <a:lnSpc>
                <a:spcPct val="100000"/>
              </a:lnSpc>
              <a:spcBef>
                <a:spcPts val="325"/>
              </a:spcBef>
              <a:spcAft>
                <a:spcPts val="0"/>
              </a:spcAft>
              <a:buClr>
                <a:srgbClr val="124F5B"/>
              </a:buClr>
              <a:buSzPts val="1800"/>
              <a:buFont typeface="Arial"/>
              <a:buChar char="●"/>
            </a:pPr>
            <a:r>
              <a:rPr b="1" lang="en-US" sz="1800">
                <a:solidFill>
                  <a:srgbClr val="124F5B"/>
                </a:solidFill>
                <a:latin typeface="Verdana"/>
                <a:ea typeface="Verdana"/>
                <a:cs typeface="Verdana"/>
                <a:sym typeface="Verdana"/>
              </a:rPr>
              <a:t>Problem Statement</a:t>
            </a:r>
            <a:endParaRPr sz="1800">
              <a:latin typeface="Verdana"/>
              <a:ea typeface="Verdana"/>
              <a:cs typeface="Verdana"/>
              <a:sym typeface="Verdana"/>
            </a:endParaRPr>
          </a:p>
          <a:p>
            <a:pPr indent="-367030" lvl="0" marL="379095" marR="0" rtl="0" algn="l">
              <a:lnSpc>
                <a:spcPct val="100000"/>
              </a:lnSpc>
              <a:spcBef>
                <a:spcPts val="325"/>
              </a:spcBef>
              <a:spcAft>
                <a:spcPts val="0"/>
              </a:spcAft>
              <a:buClr>
                <a:srgbClr val="124F5B"/>
              </a:buClr>
              <a:buSzPts val="1800"/>
              <a:buFont typeface="Arial"/>
              <a:buChar char="●"/>
            </a:pPr>
            <a:r>
              <a:rPr b="1" lang="en-US" sz="1800">
                <a:solidFill>
                  <a:srgbClr val="124F5B"/>
                </a:solidFill>
                <a:latin typeface="Verdana"/>
                <a:ea typeface="Verdana"/>
                <a:cs typeface="Verdana"/>
                <a:sym typeface="Verdana"/>
              </a:rPr>
              <a:t>Data Summary</a:t>
            </a:r>
            <a:endParaRPr sz="1800">
              <a:latin typeface="Verdana"/>
              <a:ea typeface="Verdana"/>
              <a:cs typeface="Verdana"/>
              <a:sym typeface="Verdana"/>
            </a:endParaRPr>
          </a:p>
          <a:p>
            <a:pPr indent="-367030" lvl="0" marL="379095" marR="0" rtl="0" algn="l">
              <a:lnSpc>
                <a:spcPct val="100000"/>
              </a:lnSpc>
              <a:spcBef>
                <a:spcPts val="325"/>
              </a:spcBef>
              <a:spcAft>
                <a:spcPts val="0"/>
              </a:spcAft>
              <a:buClr>
                <a:srgbClr val="124F5B"/>
              </a:buClr>
              <a:buSzPts val="1800"/>
              <a:buFont typeface="Arial"/>
              <a:buChar char="●"/>
            </a:pPr>
            <a:r>
              <a:rPr b="1" lang="en-US" sz="1800">
                <a:solidFill>
                  <a:srgbClr val="124F5B"/>
                </a:solidFill>
                <a:latin typeface="Verdana"/>
                <a:ea typeface="Verdana"/>
                <a:cs typeface="Verdana"/>
                <a:sym typeface="Verdana"/>
              </a:rPr>
              <a:t>Approach Overview</a:t>
            </a:r>
            <a:endParaRPr sz="1800">
              <a:latin typeface="Verdana"/>
              <a:ea typeface="Verdana"/>
              <a:cs typeface="Verdana"/>
              <a:sym typeface="Verdana"/>
            </a:endParaRPr>
          </a:p>
          <a:p>
            <a:pPr indent="-367030" lvl="0" marL="379095" marR="0" rtl="0" algn="l">
              <a:lnSpc>
                <a:spcPct val="100000"/>
              </a:lnSpc>
              <a:spcBef>
                <a:spcPts val="325"/>
              </a:spcBef>
              <a:spcAft>
                <a:spcPts val="0"/>
              </a:spcAft>
              <a:buClr>
                <a:srgbClr val="124F5B"/>
              </a:buClr>
              <a:buSzPts val="1800"/>
              <a:buFont typeface="Arial"/>
              <a:buChar char="●"/>
            </a:pPr>
            <a:r>
              <a:rPr b="1" lang="en-US" sz="1800">
                <a:solidFill>
                  <a:srgbClr val="124F5B"/>
                </a:solidFill>
                <a:latin typeface="Verdana"/>
                <a:ea typeface="Verdana"/>
                <a:cs typeface="Verdana"/>
                <a:sym typeface="Verdana"/>
              </a:rPr>
              <a:t>Model Overview</a:t>
            </a:r>
            <a:endParaRPr sz="1800">
              <a:latin typeface="Verdana"/>
              <a:ea typeface="Verdana"/>
              <a:cs typeface="Verdana"/>
              <a:sym typeface="Verdana"/>
            </a:endParaRPr>
          </a:p>
          <a:p>
            <a:pPr indent="-367030" lvl="0" marL="379095" marR="0" rtl="0" algn="l">
              <a:lnSpc>
                <a:spcPct val="100000"/>
              </a:lnSpc>
              <a:spcBef>
                <a:spcPts val="320"/>
              </a:spcBef>
              <a:spcAft>
                <a:spcPts val="0"/>
              </a:spcAft>
              <a:buClr>
                <a:srgbClr val="124F5B"/>
              </a:buClr>
              <a:buSzPts val="1800"/>
              <a:buFont typeface="Arial"/>
              <a:buChar char="●"/>
            </a:pPr>
            <a:r>
              <a:rPr b="1" lang="en-US" sz="1800">
                <a:solidFill>
                  <a:srgbClr val="124F5B"/>
                </a:solidFill>
                <a:latin typeface="Verdana"/>
                <a:ea typeface="Verdana"/>
                <a:cs typeface="Verdana"/>
                <a:sym typeface="Verdana"/>
              </a:rPr>
              <a:t>Model Evaluation</a:t>
            </a:r>
            <a:endParaRPr sz="1800">
              <a:latin typeface="Verdana"/>
              <a:ea typeface="Verdana"/>
              <a:cs typeface="Verdana"/>
              <a:sym typeface="Verdana"/>
            </a:endParaRPr>
          </a:p>
          <a:p>
            <a:pPr indent="-367030" lvl="0" marL="379095" marR="0" rtl="0" algn="l">
              <a:lnSpc>
                <a:spcPct val="100000"/>
              </a:lnSpc>
              <a:spcBef>
                <a:spcPts val="325"/>
              </a:spcBef>
              <a:spcAft>
                <a:spcPts val="0"/>
              </a:spcAft>
              <a:buClr>
                <a:srgbClr val="124F5B"/>
              </a:buClr>
              <a:buSzPts val="1800"/>
              <a:buFont typeface="Arial"/>
              <a:buChar char="●"/>
            </a:pPr>
            <a:r>
              <a:rPr b="1" lang="en-US" sz="1800">
                <a:solidFill>
                  <a:srgbClr val="124F5B"/>
                </a:solidFill>
                <a:latin typeface="Verdana"/>
                <a:ea typeface="Verdana"/>
                <a:cs typeface="Verdana"/>
                <a:sym typeface="Verdana"/>
              </a:rPr>
              <a:t>Real Time Face Emotion Detection</a:t>
            </a:r>
            <a:endParaRPr sz="1800">
              <a:latin typeface="Verdana"/>
              <a:ea typeface="Verdana"/>
              <a:cs typeface="Verdana"/>
              <a:sym typeface="Verdana"/>
            </a:endParaRPr>
          </a:p>
          <a:p>
            <a:pPr indent="-367030" lvl="0" marL="379095" marR="0" rtl="0" algn="l">
              <a:lnSpc>
                <a:spcPct val="100000"/>
              </a:lnSpc>
              <a:spcBef>
                <a:spcPts val="325"/>
              </a:spcBef>
              <a:spcAft>
                <a:spcPts val="0"/>
              </a:spcAft>
              <a:buClr>
                <a:srgbClr val="124F5B"/>
              </a:buClr>
              <a:buSzPts val="1800"/>
              <a:buFont typeface="Arial"/>
              <a:buChar char="●"/>
            </a:pPr>
            <a:r>
              <a:rPr b="1" lang="en-US" sz="1800">
                <a:solidFill>
                  <a:srgbClr val="124F5B"/>
                </a:solidFill>
                <a:latin typeface="Verdana"/>
                <a:ea typeface="Verdana"/>
                <a:cs typeface="Verdana"/>
                <a:sym typeface="Verdana"/>
              </a:rPr>
              <a:t>Deployment</a:t>
            </a:r>
            <a:endParaRPr sz="1800">
              <a:latin typeface="Verdana"/>
              <a:ea typeface="Verdana"/>
              <a:cs typeface="Verdana"/>
              <a:sym typeface="Verdana"/>
            </a:endParaRPr>
          </a:p>
          <a:p>
            <a:pPr indent="-367030" lvl="0" marL="379095" marR="0" rtl="0" algn="l">
              <a:lnSpc>
                <a:spcPct val="100000"/>
              </a:lnSpc>
              <a:spcBef>
                <a:spcPts val="325"/>
              </a:spcBef>
              <a:spcAft>
                <a:spcPts val="0"/>
              </a:spcAft>
              <a:buClr>
                <a:srgbClr val="124F5B"/>
              </a:buClr>
              <a:buSzPts val="1800"/>
              <a:buFont typeface="Arial"/>
              <a:buChar char="●"/>
            </a:pPr>
            <a:r>
              <a:rPr b="1" lang="en-US" sz="1800">
                <a:solidFill>
                  <a:srgbClr val="124F5B"/>
                </a:solidFill>
                <a:latin typeface="Verdana"/>
                <a:ea typeface="Verdana"/>
                <a:cs typeface="Verdana"/>
                <a:sym typeface="Verdana"/>
              </a:rPr>
              <a:t>Challenges</a:t>
            </a:r>
            <a:endParaRPr sz="1800">
              <a:latin typeface="Verdana"/>
              <a:ea typeface="Verdana"/>
              <a:cs typeface="Verdana"/>
              <a:sym typeface="Verdana"/>
            </a:endParaRPr>
          </a:p>
          <a:p>
            <a:pPr indent="-367030" lvl="0" marL="379095" marR="0" rtl="0" algn="l">
              <a:lnSpc>
                <a:spcPct val="100000"/>
              </a:lnSpc>
              <a:spcBef>
                <a:spcPts val="325"/>
              </a:spcBef>
              <a:spcAft>
                <a:spcPts val="0"/>
              </a:spcAft>
              <a:buClr>
                <a:srgbClr val="124F5B"/>
              </a:buClr>
              <a:buSzPts val="1800"/>
              <a:buFont typeface="Arial"/>
              <a:buChar char="●"/>
            </a:pPr>
            <a:r>
              <a:rPr b="1" lang="en-US" sz="1800">
                <a:solidFill>
                  <a:srgbClr val="124F5B"/>
                </a:solidFill>
                <a:latin typeface="Verdana"/>
                <a:ea typeface="Verdana"/>
                <a:cs typeface="Verdana"/>
                <a:sym typeface="Verdana"/>
              </a:rPr>
              <a:t>Conclusion</a:t>
            </a:r>
            <a:endParaRPr sz="1800">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3157877" y="2200875"/>
            <a:ext cx="33996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000"/>
              <a:t>Thank You</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9"/>
          <p:cNvSpPr txBox="1"/>
          <p:nvPr>
            <p:ph type="title"/>
          </p:nvPr>
        </p:nvSpPr>
        <p:spPr>
          <a:xfrm>
            <a:off x="3108374" y="592250"/>
            <a:ext cx="34908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Introduction</a:t>
            </a:r>
            <a:endParaRPr/>
          </a:p>
        </p:txBody>
      </p:sp>
      <p:sp>
        <p:nvSpPr>
          <p:cNvPr id="57" name="Google Shape;57;p9"/>
          <p:cNvSpPr txBox="1"/>
          <p:nvPr/>
        </p:nvSpPr>
        <p:spPr>
          <a:xfrm>
            <a:off x="511900" y="1804375"/>
            <a:ext cx="5214000" cy="1785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900">
                <a:solidFill>
                  <a:srgbClr val="124F5B"/>
                </a:solidFill>
                <a:latin typeface="Verdana"/>
                <a:ea typeface="Verdana"/>
                <a:cs typeface="Verdana"/>
                <a:sym typeface="Verdana"/>
              </a:rPr>
              <a:t>Face Emotion Recognition</a:t>
            </a:r>
            <a:endParaRPr sz="1900">
              <a:latin typeface="Verdana"/>
              <a:ea typeface="Verdana"/>
              <a:cs typeface="Verdana"/>
              <a:sym typeface="Verdana"/>
            </a:endParaRPr>
          </a:p>
          <a:p>
            <a:pPr indent="0" lvl="0" marL="12700" marR="1765935" rtl="0" algn="l">
              <a:lnSpc>
                <a:spcPct val="271400"/>
              </a:lnSpc>
              <a:spcBef>
                <a:spcPts val="0"/>
              </a:spcBef>
              <a:spcAft>
                <a:spcPts val="0"/>
              </a:spcAft>
              <a:buNone/>
            </a:pPr>
            <a:r>
              <a:rPr b="1" lang="en-US" sz="1900">
                <a:solidFill>
                  <a:srgbClr val="124F5B"/>
                </a:solidFill>
                <a:latin typeface="Verdana"/>
                <a:ea typeface="Verdana"/>
                <a:cs typeface="Verdana"/>
                <a:sym typeface="Verdana"/>
              </a:rPr>
              <a:t>Importance  Applications</a:t>
            </a:r>
            <a:endParaRPr sz="1900">
              <a:latin typeface="Verdana"/>
              <a:ea typeface="Verdana"/>
              <a:cs typeface="Verdana"/>
              <a:sym typeface="Verdana"/>
            </a:endParaRPr>
          </a:p>
          <a:p>
            <a:pPr indent="-351790" lvl="0" marL="469900" marR="0" rtl="0" algn="l">
              <a:lnSpc>
                <a:spcPct val="100000"/>
              </a:lnSpc>
              <a:spcBef>
                <a:spcPts val="825"/>
              </a:spcBef>
              <a:spcAft>
                <a:spcPts val="0"/>
              </a:spcAft>
              <a:buClr>
                <a:srgbClr val="124F5B"/>
              </a:buClr>
              <a:buSzPts val="1600"/>
              <a:buFont typeface="Arial"/>
              <a:buChar char="●"/>
            </a:pPr>
            <a:r>
              <a:rPr b="1" lang="en-US" sz="1600">
                <a:solidFill>
                  <a:srgbClr val="124F5B"/>
                </a:solidFill>
                <a:latin typeface="Verdana"/>
                <a:ea typeface="Verdana"/>
                <a:cs typeface="Verdana"/>
                <a:sym typeface="Verdana"/>
              </a:rPr>
              <a:t>Product Development</a:t>
            </a:r>
            <a:endParaRPr sz="1600">
              <a:latin typeface="Verdana"/>
              <a:ea typeface="Verdana"/>
              <a:cs typeface="Verdana"/>
              <a:sym typeface="Verdana"/>
            </a:endParaRPr>
          </a:p>
          <a:p>
            <a:pPr indent="-351790" lvl="0" marL="469900" marR="0" rtl="0" algn="l">
              <a:lnSpc>
                <a:spcPct val="100000"/>
              </a:lnSpc>
              <a:spcBef>
                <a:spcPts val="685"/>
              </a:spcBef>
              <a:spcAft>
                <a:spcPts val="0"/>
              </a:spcAft>
              <a:buClr>
                <a:srgbClr val="124F5B"/>
              </a:buClr>
              <a:buSzPts val="1600"/>
              <a:buFont typeface="Arial"/>
              <a:buChar char="●"/>
            </a:pPr>
            <a:r>
              <a:rPr b="1" lang="en-US" sz="1600">
                <a:solidFill>
                  <a:srgbClr val="124F5B"/>
                </a:solidFill>
                <a:latin typeface="Verdana"/>
                <a:ea typeface="Verdana"/>
                <a:cs typeface="Verdana"/>
                <a:sym typeface="Verdana"/>
              </a:rPr>
              <a:t>Video game</a:t>
            </a:r>
            <a:endParaRPr sz="1600">
              <a:latin typeface="Verdana"/>
              <a:ea typeface="Verdana"/>
              <a:cs typeface="Verdana"/>
              <a:sym typeface="Verdana"/>
            </a:endParaRPr>
          </a:p>
        </p:txBody>
      </p:sp>
      <p:sp>
        <p:nvSpPr>
          <p:cNvPr id="58" name="Google Shape;58;p9"/>
          <p:cNvSpPr/>
          <p:nvPr/>
        </p:nvSpPr>
        <p:spPr>
          <a:xfrm>
            <a:off x="6270462" y="1274447"/>
            <a:ext cx="2449869" cy="324134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0"/>
          <p:cNvSpPr txBox="1"/>
          <p:nvPr>
            <p:ph type="title"/>
          </p:nvPr>
        </p:nvSpPr>
        <p:spPr>
          <a:xfrm>
            <a:off x="2466019" y="524776"/>
            <a:ext cx="62925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Problem Statement</a:t>
            </a:r>
            <a:endParaRPr/>
          </a:p>
        </p:txBody>
      </p:sp>
      <p:sp>
        <p:nvSpPr>
          <p:cNvPr id="64" name="Google Shape;64;p10"/>
          <p:cNvSpPr txBox="1"/>
          <p:nvPr/>
        </p:nvSpPr>
        <p:spPr>
          <a:xfrm>
            <a:off x="384725" y="1187401"/>
            <a:ext cx="8373900" cy="3957000"/>
          </a:xfrm>
          <a:prstGeom prst="rect">
            <a:avLst/>
          </a:prstGeom>
          <a:noFill/>
          <a:ln>
            <a:noFill/>
          </a:ln>
        </p:spPr>
        <p:txBody>
          <a:bodyPr anchorCtr="0" anchor="t" bIns="0" lIns="0" spcFirstLastPara="1" rIns="0" wrap="square" tIns="12700">
            <a:spAutoFit/>
          </a:bodyPr>
          <a:lstStyle/>
          <a:p>
            <a:pPr indent="0" lvl="0" marL="12700" marR="5080" rtl="0" algn="just">
              <a:lnSpc>
                <a:spcPct val="114999"/>
              </a:lnSpc>
              <a:spcBef>
                <a:spcPts val="0"/>
              </a:spcBef>
              <a:spcAft>
                <a:spcPts val="0"/>
              </a:spcAft>
              <a:buNone/>
            </a:pPr>
            <a:r>
              <a:rPr b="1" lang="en-US" sz="1500">
                <a:solidFill>
                  <a:srgbClr val="124F5B"/>
                </a:solidFill>
                <a:latin typeface="Verdana"/>
                <a:ea typeface="Verdana"/>
                <a:cs typeface="Verdana"/>
                <a:sym typeface="Verdana"/>
              </a:rPr>
              <a:t>The Indian education landscape has been undergoing rapid changes for the past 10  years owing to the advancement of web-based learning services, speciﬁcally,  eLearning platforms.</a:t>
            </a:r>
            <a:endParaRPr sz="1500">
              <a:latin typeface="Verdana"/>
              <a:ea typeface="Verdana"/>
              <a:cs typeface="Verdana"/>
              <a:sym typeface="Verdana"/>
            </a:endParaRPr>
          </a:p>
          <a:p>
            <a:pPr indent="0" lvl="0" marL="0" marR="0" rtl="0" algn="l">
              <a:lnSpc>
                <a:spcPct val="100000"/>
              </a:lnSpc>
              <a:spcBef>
                <a:spcPts val="0"/>
              </a:spcBef>
              <a:spcAft>
                <a:spcPts val="0"/>
              </a:spcAft>
              <a:buNone/>
            </a:pPr>
            <a:r>
              <a:t/>
            </a:r>
            <a:endParaRPr sz="1700">
              <a:latin typeface="Verdana"/>
              <a:ea typeface="Verdana"/>
              <a:cs typeface="Verdana"/>
              <a:sym typeface="Verdana"/>
            </a:endParaRPr>
          </a:p>
          <a:p>
            <a:pPr indent="0" lvl="0" marL="12700" marR="8255" rtl="0" algn="just">
              <a:lnSpc>
                <a:spcPct val="114999"/>
              </a:lnSpc>
              <a:spcBef>
                <a:spcPts val="0"/>
              </a:spcBef>
              <a:spcAft>
                <a:spcPts val="0"/>
              </a:spcAft>
              <a:buNone/>
            </a:pPr>
            <a:r>
              <a:rPr b="1" lang="en-US" sz="1500">
                <a:solidFill>
                  <a:srgbClr val="124F5B"/>
                </a:solidFill>
                <a:latin typeface="Verdana"/>
                <a:ea typeface="Verdana"/>
                <a:cs typeface="Verdana"/>
                <a:sym typeface="Verdana"/>
              </a:rPr>
              <a:t>In a physical classroom during a lecturing teacher can see the faces and assess the  emotion of the class and tune their lecture accordingly, whether he is going fast or  slow. He can identify students who need special attention. Digital classrooms are  conducted via a video telephony software program (ex- Zoom) where it’s not  possible for medium-scale class (25-50) teacher to see all students and access the  mood. Because of this drawback, students are not focusing on content due to a  lack of surveillance. While digital platforms have limitations in terms of physical  surveillance but it comes with the power of data and machines which can work for  you.This data can be analyzed using deep learning algorithms which not only  solves the surveillance issue, but it also removes the human bias from the system.</a:t>
            </a:r>
            <a:endParaRPr sz="1500">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1"/>
          <p:cNvSpPr txBox="1"/>
          <p:nvPr>
            <p:ph type="title"/>
          </p:nvPr>
        </p:nvSpPr>
        <p:spPr>
          <a:xfrm>
            <a:off x="2962126" y="282493"/>
            <a:ext cx="3220720"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Data Summary</a:t>
            </a:r>
            <a:endParaRPr/>
          </a:p>
        </p:txBody>
      </p:sp>
      <p:sp>
        <p:nvSpPr>
          <p:cNvPr id="70" name="Google Shape;70;p11"/>
          <p:cNvSpPr txBox="1"/>
          <p:nvPr/>
        </p:nvSpPr>
        <p:spPr>
          <a:xfrm>
            <a:off x="425399" y="937488"/>
            <a:ext cx="3919220" cy="5613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latin typeface="Arial"/>
                <a:ea typeface="Arial"/>
                <a:cs typeface="Arial"/>
                <a:sym typeface="Arial"/>
              </a:rPr>
              <a:t>Data Set link</a:t>
            </a:r>
            <a:endParaRPr sz="2000">
              <a:latin typeface="Arial"/>
              <a:ea typeface="Arial"/>
              <a:cs typeface="Arial"/>
              <a:sym typeface="Arial"/>
            </a:endParaRPr>
          </a:p>
          <a:p>
            <a:pPr indent="0" lvl="0" marL="12700" marR="0" rtl="0" algn="l">
              <a:lnSpc>
                <a:spcPct val="100000"/>
              </a:lnSpc>
              <a:spcBef>
                <a:spcPts val="20"/>
              </a:spcBef>
              <a:spcAft>
                <a:spcPts val="0"/>
              </a:spcAft>
              <a:buNone/>
            </a:pPr>
            <a:r>
              <a:rPr b="1" lang="en-US" sz="1500" u="sng">
                <a:solidFill>
                  <a:srgbClr val="0097A7"/>
                </a:solidFill>
                <a:latin typeface="Arial"/>
                <a:ea typeface="Arial"/>
                <a:cs typeface="Arial"/>
                <a:sym typeface="Arial"/>
                <a:hlinkClick r:id="rId3">
                  <a:extLst>
                    <a:ext uri="{A12FA001-AC4F-418D-AE19-62706E023703}">
                      <ahyp:hlinkClr val="tx"/>
                    </a:ext>
                  </a:extLst>
                </a:hlinkClick>
              </a:rPr>
              <a:t>https://www.kaggle.com/msambare/fer2013</a:t>
            </a:r>
            <a:endParaRPr sz="1500">
              <a:latin typeface="Arial"/>
              <a:ea typeface="Arial"/>
              <a:cs typeface="Arial"/>
              <a:sym typeface="Arial"/>
            </a:endParaRPr>
          </a:p>
        </p:txBody>
      </p:sp>
      <p:sp>
        <p:nvSpPr>
          <p:cNvPr id="71" name="Google Shape;71;p11"/>
          <p:cNvSpPr txBox="1"/>
          <p:nvPr/>
        </p:nvSpPr>
        <p:spPr>
          <a:xfrm>
            <a:off x="425399" y="3604483"/>
            <a:ext cx="8359775" cy="6350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2000">
                <a:latin typeface="Arial"/>
                <a:ea typeface="Arial"/>
                <a:cs typeface="Arial"/>
                <a:sym typeface="Arial"/>
              </a:rPr>
              <a:t>This dataset contains 35887 grayscale 48x48 pixel face images with  seven emotions.</a:t>
            </a:r>
            <a:endParaRPr sz="2000">
              <a:latin typeface="Arial"/>
              <a:ea typeface="Arial"/>
              <a:cs typeface="Arial"/>
              <a:sym typeface="Arial"/>
            </a:endParaRPr>
          </a:p>
        </p:txBody>
      </p:sp>
      <p:sp>
        <p:nvSpPr>
          <p:cNvPr id="72" name="Google Shape;72;p11"/>
          <p:cNvSpPr/>
          <p:nvPr/>
        </p:nvSpPr>
        <p:spPr>
          <a:xfrm>
            <a:off x="212899" y="1840521"/>
            <a:ext cx="8839182" cy="15499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2"/>
          <p:cNvSpPr txBox="1"/>
          <p:nvPr>
            <p:ph type="title"/>
          </p:nvPr>
        </p:nvSpPr>
        <p:spPr>
          <a:xfrm>
            <a:off x="2961148" y="349401"/>
            <a:ext cx="5135400" cy="505500"/>
          </a:xfrm>
          <a:prstGeom prst="rect">
            <a:avLst/>
          </a:prstGeom>
          <a:noFill/>
          <a:ln>
            <a:noFill/>
          </a:ln>
        </p:spPr>
        <p:txBody>
          <a:bodyPr anchorCtr="0" anchor="t" bIns="0" lIns="0" spcFirstLastPara="1" rIns="0" wrap="square" tIns="12700">
            <a:spAutoFit/>
          </a:bodyPr>
          <a:lstStyle/>
          <a:p>
            <a:pPr indent="0" lvl="0" marL="13334" rtl="0" algn="l">
              <a:lnSpc>
                <a:spcPct val="100000"/>
              </a:lnSpc>
              <a:spcBef>
                <a:spcPts val="0"/>
              </a:spcBef>
              <a:spcAft>
                <a:spcPts val="0"/>
              </a:spcAft>
              <a:buNone/>
            </a:pPr>
            <a:r>
              <a:rPr lang="en-US"/>
              <a:t>Data Summary</a:t>
            </a:r>
            <a:endParaRPr/>
          </a:p>
        </p:txBody>
      </p:sp>
      <p:graphicFrame>
        <p:nvGraphicFramePr>
          <p:cNvPr id="78" name="Google Shape;78;p12"/>
          <p:cNvGraphicFramePr/>
          <p:nvPr/>
        </p:nvGraphicFramePr>
        <p:xfrm>
          <a:off x="1821208" y="1366944"/>
          <a:ext cx="3000000" cy="3000000"/>
        </p:xfrm>
        <a:graphic>
          <a:graphicData uri="http://schemas.openxmlformats.org/drawingml/2006/table">
            <a:tbl>
              <a:tblPr bandRow="1" firstRow="1">
                <a:noFill/>
                <a:tableStyleId>{7880713F-AA34-4D7F-B61C-F11D8E0815FA}</a:tableStyleId>
              </a:tblPr>
              <a:tblGrid>
                <a:gridCol w="752275"/>
                <a:gridCol w="1140875"/>
                <a:gridCol w="2078550"/>
                <a:gridCol w="2200775"/>
              </a:tblGrid>
              <a:tr h="633275">
                <a:tc>
                  <a:txBody>
                    <a:bodyPr/>
                    <a:lstStyle/>
                    <a:p>
                      <a:pPr indent="-178435" lvl="0" marL="276225" marR="90805" rtl="0" algn="l">
                        <a:lnSpc>
                          <a:spcPct val="100000"/>
                        </a:lnSpc>
                        <a:spcBef>
                          <a:spcPts val="0"/>
                        </a:spcBef>
                        <a:spcAft>
                          <a:spcPts val="0"/>
                        </a:spcAft>
                        <a:buNone/>
                      </a:pPr>
                      <a:r>
                        <a:rPr lang="en-US" sz="1400" u="none" cap="none" strike="noStrike">
                          <a:latin typeface="Arial"/>
                          <a:ea typeface="Arial"/>
                          <a:cs typeface="Arial"/>
                          <a:sym typeface="Arial"/>
                        </a:rPr>
                        <a:t>Label</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Emotion</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59410" lvl="0" marL="643255" marR="277495" rtl="0" algn="l">
                        <a:lnSpc>
                          <a:spcPct val="100000"/>
                        </a:lnSpc>
                        <a:spcBef>
                          <a:spcPts val="0"/>
                        </a:spcBef>
                        <a:spcAft>
                          <a:spcPts val="0"/>
                        </a:spcAft>
                        <a:buNone/>
                      </a:pPr>
                      <a:r>
                        <a:rPr lang="en-US" sz="1400" u="none" cap="none" strike="noStrike">
                          <a:latin typeface="Arial"/>
                          <a:ea typeface="Arial"/>
                          <a:cs typeface="Arial"/>
                          <a:sym typeface="Arial"/>
                        </a:rPr>
                        <a:t>No. of images for  Training</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95605" lvl="0" marL="735965" marR="334010" rtl="0" algn="l">
                        <a:lnSpc>
                          <a:spcPct val="100000"/>
                        </a:lnSpc>
                        <a:spcBef>
                          <a:spcPts val="0"/>
                        </a:spcBef>
                        <a:spcAft>
                          <a:spcPts val="0"/>
                        </a:spcAft>
                        <a:buNone/>
                      </a:pPr>
                      <a:r>
                        <a:rPr lang="en-US" sz="1400" u="none" cap="none" strike="noStrike">
                          <a:latin typeface="Arial"/>
                          <a:ea typeface="Arial"/>
                          <a:cs typeface="Arial"/>
                          <a:sym typeface="Arial"/>
                        </a:rPr>
                        <a:t>No. of images for  Testing</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1625">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0</a:t>
                      </a:r>
                      <a:endParaRPr sz="1400" u="none" cap="none" strike="noStrike">
                        <a:latin typeface="Arial"/>
                        <a:ea typeface="Arial"/>
                        <a:cs typeface="Arial"/>
                        <a:sym typeface="Arial"/>
                      </a:endParaRPr>
                    </a:p>
                  </a:txBody>
                  <a:tcPr marT="781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Angry</a:t>
                      </a:r>
                      <a:endParaRPr sz="1400" u="none" cap="none" strike="noStrike">
                        <a:latin typeface="Arial"/>
                        <a:ea typeface="Arial"/>
                        <a:cs typeface="Arial"/>
                        <a:sym typeface="Arial"/>
                      </a:endParaRPr>
                    </a:p>
                  </a:txBody>
                  <a:tcPr marT="781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3995</a:t>
                      </a:r>
                      <a:endParaRPr sz="1400" u="none" cap="none" strike="noStrike">
                        <a:latin typeface="Arial"/>
                        <a:ea typeface="Arial"/>
                        <a:cs typeface="Arial"/>
                        <a:sym typeface="Arial"/>
                      </a:endParaRPr>
                    </a:p>
                  </a:txBody>
                  <a:tcPr marT="781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958</a:t>
                      </a:r>
                      <a:endParaRPr sz="1400" u="none" cap="none" strike="noStrike">
                        <a:latin typeface="Arial"/>
                        <a:ea typeface="Arial"/>
                        <a:cs typeface="Arial"/>
                        <a:sym typeface="Arial"/>
                      </a:endParaRPr>
                    </a:p>
                  </a:txBody>
                  <a:tcPr marT="781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1625">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1</a:t>
                      </a:r>
                      <a:endParaRPr sz="1400" u="none" cap="none" strike="noStrike">
                        <a:latin typeface="Arial"/>
                        <a:ea typeface="Arial"/>
                        <a:cs typeface="Arial"/>
                        <a:sym typeface="Arial"/>
                      </a:endParaRPr>
                    </a:p>
                  </a:txBody>
                  <a:tcPr marT="781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Disgust</a:t>
                      </a:r>
                      <a:endParaRPr sz="1400" u="none" cap="none" strike="noStrike">
                        <a:latin typeface="Arial"/>
                        <a:ea typeface="Arial"/>
                        <a:cs typeface="Arial"/>
                        <a:sym typeface="Arial"/>
                      </a:endParaRPr>
                    </a:p>
                  </a:txBody>
                  <a:tcPr marT="781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436</a:t>
                      </a:r>
                      <a:endParaRPr sz="1400" u="none" cap="none" strike="noStrike">
                        <a:latin typeface="Arial"/>
                        <a:ea typeface="Arial"/>
                        <a:cs typeface="Arial"/>
                        <a:sym typeface="Arial"/>
                      </a:endParaRPr>
                    </a:p>
                  </a:txBody>
                  <a:tcPr marT="781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111</a:t>
                      </a:r>
                      <a:endParaRPr sz="1400" u="none" cap="none" strike="noStrike">
                        <a:latin typeface="Arial"/>
                        <a:ea typeface="Arial"/>
                        <a:cs typeface="Arial"/>
                        <a:sym typeface="Arial"/>
                      </a:endParaRPr>
                    </a:p>
                  </a:txBody>
                  <a:tcPr marT="781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1625">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2</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Fear</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4097</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1024</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1625">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3</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Happy</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7215</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1774</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1625">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4</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Sad</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4830</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1247</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1625">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5</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Surprised</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3171</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831</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1625">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6</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Neutral</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4965</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1233</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3"/>
          <p:cNvSpPr txBox="1"/>
          <p:nvPr>
            <p:ph type="title"/>
          </p:nvPr>
        </p:nvSpPr>
        <p:spPr>
          <a:xfrm>
            <a:off x="2961149" y="349401"/>
            <a:ext cx="4109400" cy="505500"/>
          </a:xfrm>
          <a:prstGeom prst="rect">
            <a:avLst/>
          </a:prstGeom>
          <a:noFill/>
          <a:ln>
            <a:noFill/>
          </a:ln>
        </p:spPr>
        <p:txBody>
          <a:bodyPr anchorCtr="0" anchor="t" bIns="0" lIns="0" spcFirstLastPara="1" rIns="0" wrap="square" tIns="12700">
            <a:spAutoFit/>
          </a:bodyPr>
          <a:lstStyle/>
          <a:p>
            <a:pPr indent="0" lvl="0" marL="13334" rtl="0" algn="l">
              <a:lnSpc>
                <a:spcPct val="100000"/>
              </a:lnSpc>
              <a:spcBef>
                <a:spcPts val="0"/>
              </a:spcBef>
              <a:spcAft>
                <a:spcPts val="0"/>
              </a:spcAft>
              <a:buNone/>
            </a:pPr>
            <a:r>
              <a:rPr lang="en-US"/>
              <a:t>Data Summary</a:t>
            </a:r>
            <a:endParaRPr/>
          </a:p>
        </p:txBody>
      </p:sp>
      <p:grpSp>
        <p:nvGrpSpPr>
          <p:cNvPr id="84" name="Google Shape;84;p13"/>
          <p:cNvGrpSpPr/>
          <p:nvPr/>
        </p:nvGrpSpPr>
        <p:grpSpPr>
          <a:xfrm>
            <a:off x="1839271" y="1140907"/>
            <a:ext cx="6705586" cy="3827832"/>
            <a:chOff x="1839271" y="1140907"/>
            <a:chExt cx="6705586" cy="3827832"/>
          </a:xfrm>
        </p:grpSpPr>
        <p:sp>
          <p:nvSpPr>
            <p:cNvPr id="85" name="Google Shape;85;p13"/>
            <p:cNvSpPr/>
            <p:nvPr/>
          </p:nvSpPr>
          <p:spPr>
            <a:xfrm>
              <a:off x="1839271" y="1140907"/>
              <a:ext cx="6705586" cy="134302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6" name="Google Shape;86;p13"/>
            <p:cNvSpPr/>
            <p:nvPr/>
          </p:nvSpPr>
          <p:spPr>
            <a:xfrm>
              <a:off x="1839271" y="2383320"/>
              <a:ext cx="6705586" cy="134302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7" name="Google Shape;87;p13"/>
            <p:cNvSpPr/>
            <p:nvPr/>
          </p:nvSpPr>
          <p:spPr>
            <a:xfrm>
              <a:off x="1839271" y="3625717"/>
              <a:ext cx="6705586" cy="134302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88" name="Google Shape;88;p13"/>
          <p:cNvSpPr txBox="1"/>
          <p:nvPr/>
        </p:nvSpPr>
        <p:spPr>
          <a:xfrm>
            <a:off x="730194" y="1678234"/>
            <a:ext cx="489584"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latin typeface="Arial"/>
                <a:ea typeface="Arial"/>
                <a:cs typeface="Arial"/>
                <a:sym typeface="Arial"/>
              </a:rPr>
              <a:t>Angry</a:t>
            </a:r>
            <a:endParaRPr sz="1400">
              <a:latin typeface="Arial"/>
              <a:ea typeface="Arial"/>
              <a:cs typeface="Arial"/>
              <a:sym typeface="Arial"/>
            </a:endParaRPr>
          </a:p>
        </p:txBody>
      </p:sp>
      <p:sp>
        <p:nvSpPr>
          <p:cNvPr id="89" name="Google Shape;89;p13"/>
          <p:cNvSpPr txBox="1"/>
          <p:nvPr/>
        </p:nvSpPr>
        <p:spPr>
          <a:xfrm>
            <a:off x="666030" y="2920644"/>
            <a:ext cx="61849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latin typeface="Arial"/>
                <a:ea typeface="Arial"/>
                <a:cs typeface="Arial"/>
                <a:sym typeface="Arial"/>
              </a:rPr>
              <a:t>Disgust</a:t>
            </a:r>
            <a:endParaRPr sz="1400">
              <a:latin typeface="Arial"/>
              <a:ea typeface="Arial"/>
              <a:cs typeface="Arial"/>
              <a:sym typeface="Arial"/>
            </a:endParaRPr>
          </a:p>
        </p:txBody>
      </p:sp>
      <p:sp>
        <p:nvSpPr>
          <p:cNvPr id="90" name="Google Shape;90;p13"/>
          <p:cNvSpPr txBox="1"/>
          <p:nvPr/>
        </p:nvSpPr>
        <p:spPr>
          <a:xfrm>
            <a:off x="779608" y="4163045"/>
            <a:ext cx="39052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latin typeface="Arial"/>
                <a:ea typeface="Arial"/>
                <a:cs typeface="Arial"/>
                <a:sym typeface="Arial"/>
              </a:rPr>
              <a:t>Fear</a:t>
            </a:r>
            <a:endParaRPr sz="14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grpSp>
        <p:nvGrpSpPr>
          <p:cNvPr id="95" name="Google Shape;95;p14"/>
          <p:cNvGrpSpPr/>
          <p:nvPr/>
        </p:nvGrpSpPr>
        <p:grpSpPr>
          <a:xfrm>
            <a:off x="1885446" y="1036035"/>
            <a:ext cx="6705586" cy="3833429"/>
            <a:chOff x="1885446" y="1036035"/>
            <a:chExt cx="6705586" cy="3833429"/>
          </a:xfrm>
        </p:grpSpPr>
        <p:sp>
          <p:nvSpPr>
            <p:cNvPr id="96" name="Google Shape;96;p14"/>
            <p:cNvSpPr/>
            <p:nvPr/>
          </p:nvSpPr>
          <p:spPr>
            <a:xfrm>
              <a:off x="1885446" y="1036035"/>
              <a:ext cx="6705586" cy="134302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7" name="Google Shape;97;p14"/>
            <p:cNvSpPr/>
            <p:nvPr/>
          </p:nvSpPr>
          <p:spPr>
            <a:xfrm>
              <a:off x="1885446" y="2243120"/>
              <a:ext cx="6705586" cy="134302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8" name="Google Shape;98;p14"/>
            <p:cNvSpPr/>
            <p:nvPr/>
          </p:nvSpPr>
          <p:spPr>
            <a:xfrm>
              <a:off x="1885446" y="3526442"/>
              <a:ext cx="6705586" cy="134302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9" name="Google Shape;99;p14"/>
          <p:cNvSpPr txBox="1"/>
          <p:nvPr/>
        </p:nvSpPr>
        <p:spPr>
          <a:xfrm>
            <a:off x="831538" y="1573355"/>
            <a:ext cx="53975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latin typeface="Arial"/>
                <a:ea typeface="Arial"/>
                <a:cs typeface="Arial"/>
                <a:sym typeface="Arial"/>
              </a:rPr>
              <a:t>Happy</a:t>
            </a:r>
            <a:endParaRPr sz="1400">
              <a:latin typeface="Arial"/>
              <a:ea typeface="Arial"/>
              <a:cs typeface="Arial"/>
              <a:sym typeface="Arial"/>
            </a:endParaRPr>
          </a:p>
        </p:txBody>
      </p:sp>
      <p:sp>
        <p:nvSpPr>
          <p:cNvPr id="100" name="Google Shape;100;p14"/>
          <p:cNvSpPr txBox="1"/>
          <p:nvPr/>
        </p:nvSpPr>
        <p:spPr>
          <a:xfrm>
            <a:off x="930280" y="2780446"/>
            <a:ext cx="34163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latin typeface="Arial"/>
                <a:ea typeface="Arial"/>
                <a:cs typeface="Arial"/>
                <a:sym typeface="Arial"/>
              </a:rPr>
              <a:t>Sad</a:t>
            </a:r>
            <a:endParaRPr sz="1400">
              <a:latin typeface="Arial"/>
              <a:ea typeface="Arial"/>
              <a:cs typeface="Arial"/>
              <a:sym typeface="Arial"/>
            </a:endParaRPr>
          </a:p>
        </p:txBody>
      </p:sp>
      <p:sp>
        <p:nvSpPr>
          <p:cNvPr id="101" name="Google Shape;101;p14"/>
          <p:cNvSpPr txBox="1"/>
          <p:nvPr/>
        </p:nvSpPr>
        <p:spPr>
          <a:xfrm>
            <a:off x="708111" y="4063756"/>
            <a:ext cx="78486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latin typeface="Arial"/>
                <a:ea typeface="Arial"/>
                <a:cs typeface="Arial"/>
                <a:sym typeface="Arial"/>
              </a:rPr>
              <a:t>Surprised</a:t>
            </a:r>
            <a:endParaRPr sz="1400">
              <a:latin typeface="Arial"/>
              <a:ea typeface="Arial"/>
              <a:cs typeface="Arial"/>
              <a:sym typeface="Arial"/>
            </a:endParaRPr>
          </a:p>
        </p:txBody>
      </p:sp>
      <p:sp>
        <p:nvSpPr>
          <p:cNvPr id="102" name="Google Shape;102;p14"/>
          <p:cNvSpPr txBox="1"/>
          <p:nvPr>
            <p:ph type="title"/>
          </p:nvPr>
        </p:nvSpPr>
        <p:spPr>
          <a:xfrm>
            <a:off x="2961149" y="349401"/>
            <a:ext cx="4372800" cy="505500"/>
          </a:xfrm>
          <a:prstGeom prst="rect">
            <a:avLst/>
          </a:prstGeom>
          <a:noFill/>
          <a:ln>
            <a:noFill/>
          </a:ln>
        </p:spPr>
        <p:txBody>
          <a:bodyPr anchorCtr="0" anchor="t" bIns="0" lIns="0" spcFirstLastPara="1" rIns="0" wrap="square" tIns="12700">
            <a:spAutoFit/>
          </a:bodyPr>
          <a:lstStyle/>
          <a:p>
            <a:pPr indent="0" lvl="0" marL="13334" rtl="0" algn="l">
              <a:lnSpc>
                <a:spcPct val="100000"/>
              </a:lnSpc>
              <a:spcBef>
                <a:spcPts val="0"/>
              </a:spcBef>
              <a:spcAft>
                <a:spcPts val="0"/>
              </a:spcAft>
              <a:buNone/>
            </a:pPr>
            <a:r>
              <a:rPr lang="en-US"/>
              <a:t>Data Summary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3691025" y="197000"/>
            <a:ext cx="24861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Pipeline</a:t>
            </a:r>
            <a:endParaRPr/>
          </a:p>
        </p:txBody>
      </p:sp>
      <p:grpSp>
        <p:nvGrpSpPr>
          <p:cNvPr id="108" name="Google Shape;108;p15"/>
          <p:cNvGrpSpPr/>
          <p:nvPr/>
        </p:nvGrpSpPr>
        <p:grpSpPr>
          <a:xfrm>
            <a:off x="489423" y="1028422"/>
            <a:ext cx="2590165" cy="961390"/>
            <a:chOff x="489423" y="1028422"/>
            <a:chExt cx="2590165" cy="961390"/>
          </a:xfrm>
        </p:grpSpPr>
        <p:sp>
          <p:nvSpPr>
            <p:cNvPr id="109" name="Google Shape;109;p15"/>
            <p:cNvSpPr/>
            <p:nvPr/>
          </p:nvSpPr>
          <p:spPr>
            <a:xfrm>
              <a:off x="489423" y="1028422"/>
              <a:ext cx="2590165" cy="961390"/>
            </a:xfrm>
            <a:custGeom>
              <a:rect b="b" l="l" r="r" t="t"/>
              <a:pathLst>
                <a:path extrusionOk="0" h="961389" w="2590165">
                  <a:moveTo>
                    <a:pt x="2108995" y="961198"/>
                  </a:moveTo>
                  <a:lnTo>
                    <a:pt x="0" y="961198"/>
                  </a:lnTo>
                  <a:lnTo>
                    <a:pt x="0" y="0"/>
                  </a:lnTo>
                  <a:lnTo>
                    <a:pt x="2108995" y="0"/>
                  </a:lnTo>
                  <a:lnTo>
                    <a:pt x="2589594" y="480599"/>
                  </a:lnTo>
                  <a:lnTo>
                    <a:pt x="2108995" y="961198"/>
                  </a:lnTo>
                  <a:close/>
                </a:path>
              </a:pathLst>
            </a:custGeom>
            <a:solidFill>
              <a:srgbClr val="124F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0" name="Google Shape;110;p15"/>
            <p:cNvSpPr/>
            <p:nvPr/>
          </p:nvSpPr>
          <p:spPr>
            <a:xfrm>
              <a:off x="489423" y="1028422"/>
              <a:ext cx="2590165" cy="961390"/>
            </a:xfrm>
            <a:custGeom>
              <a:rect b="b" l="l" r="r" t="t"/>
              <a:pathLst>
                <a:path extrusionOk="0" h="961389" w="2590165">
                  <a:moveTo>
                    <a:pt x="0" y="0"/>
                  </a:moveTo>
                  <a:lnTo>
                    <a:pt x="2108995" y="0"/>
                  </a:lnTo>
                  <a:lnTo>
                    <a:pt x="2589594" y="480599"/>
                  </a:lnTo>
                  <a:lnTo>
                    <a:pt x="2108995" y="961198"/>
                  </a:lnTo>
                  <a:lnTo>
                    <a:pt x="0" y="961198"/>
                  </a:lnTo>
                  <a:lnTo>
                    <a:pt x="0" y="0"/>
                  </a:lnTo>
                  <a:close/>
                </a:path>
              </a:pathLst>
            </a:custGeom>
            <a:noFill/>
            <a:ln cap="flat" cmpd="sng" w="9525">
              <a:solidFill>
                <a:srgbClr val="124F5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111" name="Google Shape;111;p15"/>
          <p:cNvGrpSpPr/>
          <p:nvPr/>
        </p:nvGrpSpPr>
        <p:grpSpPr>
          <a:xfrm>
            <a:off x="3269743" y="999472"/>
            <a:ext cx="2202815" cy="1019175"/>
            <a:chOff x="3269743" y="999472"/>
            <a:chExt cx="2202815" cy="1019175"/>
          </a:xfrm>
        </p:grpSpPr>
        <p:sp>
          <p:nvSpPr>
            <p:cNvPr id="112" name="Google Shape;112;p15"/>
            <p:cNvSpPr/>
            <p:nvPr/>
          </p:nvSpPr>
          <p:spPr>
            <a:xfrm>
              <a:off x="3269743" y="999472"/>
              <a:ext cx="2202815" cy="1019175"/>
            </a:xfrm>
            <a:custGeom>
              <a:rect b="b" l="l" r="r" t="t"/>
              <a:pathLst>
                <a:path extrusionOk="0" h="1019175" w="2202815">
                  <a:moveTo>
                    <a:pt x="1693046" y="1019097"/>
                  </a:moveTo>
                  <a:lnTo>
                    <a:pt x="0" y="1019097"/>
                  </a:lnTo>
                  <a:lnTo>
                    <a:pt x="509548" y="509548"/>
                  </a:lnTo>
                  <a:lnTo>
                    <a:pt x="0" y="0"/>
                  </a:lnTo>
                  <a:lnTo>
                    <a:pt x="1693046" y="0"/>
                  </a:lnTo>
                  <a:lnTo>
                    <a:pt x="2202595" y="509548"/>
                  </a:lnTo>
                  <a:lnTo>
                    <a:pt x="1693046" y="1019097"/>
                  </a:lnTo>
                  <a:close/>
                </a:path>
              </a:pathLst>
            </a:custGeom>
            <a:solidFill>
              <a:srgbClr val="124F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3" name="Google Shape;113;p15"/>
            <p:cNvSpPr/>
            <p:nvPr/>
          </p:nvSpPr>
          <p:spPr>
            <a:xfrm>
              <a:off x="3269743" y="999472"/>
              <a:ext cx="2202815" cy="1019175"/>
            </a:xfrm>
            <a:custGeom>
              <a:rect b="b" l="l" r="r" t="t"/>
              <a:pathLst>
                <a:path extrusionOk="0" h="1019175" w="2202815">
                  <a:moveTo>
                    <a:pt x="0" y="0"/>
                  </a:moveTo>
                  <a:lnTo>
                    <a:pt x="1693046" y="0"/>
                  </a:lnTo>
                  <a:lnTo>
                    <a:pt x="2202595" y="509548"/>
                  </a:lnTo>
                  <a:lnTo>
                    <a:pt x="1693046" y="1019097"/>
                  </a:lnTo>
                  <a:lnTo>
                    <a:pt x="0" y="1019097"/>
                  </a:lnTo>
                  <a:lnTo>
                    <a:pt x="509548" y="509548"/>
                  </a:lnTo>
                  <a:lnTo>
                    <a:pt x="0" y="0"/>
                  </a:lnTo>
                  <a:close/>
                </a:path>
              </a:pathLst>
            </a:custGeom>
            <a:noFill/>
            <a:ln cap="flat" cmpd="sng" w="9525">
              <a:solidFill>
                <a:srgbClr val="124F5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114" name="Google Shape;114;p15"/>
          <p:cNvGrpSpPr/>
          <p:nvPr/>
        </p:nvGrpSpPr>
        <p:grpSpPr>
          <a:xfrm>
            <a:off x="5663063" y="954423"/>
            <a:ext cx="2987040" cy="1082675"/>
            <a:chOff x="5663063" y="954423"/>
            <a:chExt cx="2987040" cy="1082675"/>
          </a:xfrm>
        </p:grpSpPr>
        <p:sp>
          <p:nvSpPr>
            <p:cNvPr id="115" name="Google Shape;115;p15"/>
            <p:cNvSpPr/>
            <p:nvPr/>
          </p:nvSpPr>
          <p:spPr>
            <a:xfrm>
              <a:off x="5663063" y="954423"/>
              <a:ext cx="2987040" cy="1082675"/>
            </a:xfrm>
            <a:custGeom>
              <a:rect b="b" l="l" r="r" t="t"/>
              <a:pathLst>
                <a:path extrusionOk="0" h="1082675" w="2987040">
                  <a:moveTo>
                    <a:pt x="2445595" y="1082397"/>
                  </a:moveTo>
                  <a:lnTo>
                    <a:pt x="0" y="1082397"/>
                  </a:lnTo>
                  <a:lnTo>
                    <a:pt x="541198" y="541198"/>
                  </a:lnTo>
                  <a:lnTo>
                    <a:pt x="0" y="0"/>
                  </a:lnTo>
                  <a:lnTo>
                    <a:pt x="2445595" y="0"/>
                  </a:lnTo>
                  <a:lnTo>
                    <a:pt x="2986793" y="541198"/>
                  </a:lnTo>
                  <a:lnTo>
                    <a:pt x="2445595" y="1082397"/>
                  </a:lnTo>
                  <a:close/>
                </a:path>
              </a:pathLst>
            </a:custGeom>
            <a:solidFill>
              <a:srgbClr val="124F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6" name="Google Shape;116;p15"/>
            <p:cNvSpPr/>
            <p:nvPr/>
          </p:nvSpPr>
          <p:spPr>
            <a:xfrm>
              <a:off x="5663063" y="954423"/>
              <a:ext cx="2987040" cy="1082675"/>
            </a:xfrm>
            <a:custGeom>
              <a:rect b="b" l="l" r="r" t="t"/>
              <a:pathLst>
                <a:path extrusionOk="0" h="1082675" w="2987040">
                  <a:moveTo>
                    <a:pt x="0" y="0"/>
                  </a:moveTo>
                  <a:lnTo>
                    <a:pt x="2445595" y="0"/>
                  </a:lnTo>
                  <a:lnTo>
                    <a:pt x="2986793" y="541198"/>
                  </a:lnTo>
                  <a:lnTo>
                    <a:pt x="2445595" y="1082397"/>
                  </a:lnTo>
                  <a:lnTo>
                    <a:pt x="0" y="1082397"/>
                  </a:lnTo>
                  <a:lnTo>
                    <a:pt x="541198" y="541198"/>
                  </a:lnTo>
                  <a:lnTo>
                    <a:pt x="0" y="0"/>
                  </a:lnTo>
                  <a:close/>
                </a:path>
              </a:pathLst>
            </a:custGeom>
            <a:noFill/>
            <a:ln cap="flat" cmpd="sng" w="9525">
              <a:solidFill>
                <a:srgbClr val="124F5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17" name="Google Shape;117;p15"/>
          <p:cNvSpPr txBox="1"/>
          <p:nvPr/>
        </p:nvSpPr>
        <p:spPr>
          <a:xfrm>
            <a:off x="717523" y="1322150"/>
            <a:ext cx="203898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FFFFFF"/>
                </a:solidFill>
                <a:latin typeface="Verdana"/>
                <a:ea typeface="Verdana"/>
                <a:cs typeface="Verdana"/>
                <a:sym typeface="Verdana"/>
              </a:rPr>
              <a:t>Data Exploration</a:t>
            </a:r>
            <a:endParaRPr sz="1800">
              <a:latin typeface="Verdana"/>
              <a:ea typeface="Verdana"/>
              <a:cs typeface="Verdana"/>
              <a:sym typeface="Verdana"/>
            </a:endParaRPr>
          </a:p>
        </p:txBody>
      </p:sp>
      <p:sp>
        <p:nvSpPr>
          <p:cNvPr id="118" name="Google Shape;118;p15"/>
          <p:cNvSpPr txBox="1"/>
          <p:nvPr/>
        </p:nvSpPr>
        <p:spPr>
          <a:xfrm>
            <a:off x="3926202" y="1322150"/>
            <a:ext cx="15150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FFFFFF"/>
                </a:solidFill>
                <a:latin typeface="Verdana"/>
                <a:ea typeface="Verdana"/>
                <a:cs typeface="Verdana"/>
                <a:sym typeface="Verdana"/>
              </a:rPr>
              <a:t>Modeling</a:t>
            </a:r>
            <a:endParaRPr sz="1800">
              <a:latin typeface="Verdana"/>
              <a:ea typeface="Verdana"/>
              <a:cs typeface="Verdana"/>
              <a:sym typeface="Verdana"/>
            </a:endParaRPr>
          </a:p>
        </p:txBody>
      </p:sp>
      <p:sp>
        <p:nvSpPr>
          <p:cNvPr id="119" name="Google Shape;119;p15"/>
          <p:cNvSpPr txBox="1"/>
          <p:nvPr/>
        </p:nvSpPr>
        <p:spPr>
          <a:xfrm>
            <a:off x="6395550" y="1065000"/>
            <a:ext cx="2088000" cy="843900"/>
          </a:xfrm>
          <a:prstGeom prst="rect">
            <a:avLst/>
          </a:prstGeom>
          <a:noFill/>
          <a:ln>
            <a:noFill/>
          </a:ln>
        </p:spPr>
        <p:txBody>
          <a:bodyPr anchorCtr="0" anchor="t" bIns="0" lIns="0" spcFirstLastPara="1" rIns="0" wrap="square" tIns="12700">
            <a:spAutoFit/>
          </a:bodyPr>
          <a:lstStyle/>
          <a:p>
            <a:pPr indent="0" lvl="0" marL="12700" marR="5080" rtl="0" algn="ctr">
              <a:lnSpc>
                <a:spcPct val="100000"/>
              </a:lnSpc>
              <a:spcBef>
                <a:spcPts val="0"/>
              </a:spcBef>
              <a:spcAft>
                <a:spcPts val="0"/>
              </a:spcAft>
              <a:buNone/>
            </a:pPr>
            <a:r>
              <a:rPr b="1" lang="en-US" sz="1800">
                <a:solidFill>
                  <a:srgbClr val="FFFFFF"/>
                </a:solidFill>
                <a:latin typeface="Verdana"/>
                <a:ea typeface="Verdana"/>
                <a:cs typeface="Verdana"/>
                <a:sym typeface="Verdana"/>
              </a:rPr>
              <a:t>Model  evaluation &amp;  deployment</a:t>
            </a:r>
            <a:endParaRPr sz="1800">
              <a:latin typeface="Verdana"/>
              <a:ea typeface="Verdana"/>
              <a:cs typeface="Verdana"/>
              <a:sym typeface="Verdana"/>
            </a:endParaRPr>
          </a:p>
        </p:txBody>
      </p:sp>
      <p:sp>
        <p:nvSpPr>
          <p:cNvPr id="120" name="Google Shape;120;p15"/>
          <p:cNvSpPr txBox="1"/>
          <p:nvPr/>
        </p:nvSpPr>
        <p:spPr>
          <a:xfrm>
            <a:off x="676052" y="2254000"/>
            <a:ext cx="2403600" cy="505500"/>
          </a:xfrm>
          <a:prstGeom prst="rect">
            <a:avLst/>
          </a:prstGeom>
          <a:noFill/>
          <a:ln>
            <a:noFill/>
          </a:ln>
        </p:spPr>
        <p:txBody>
          <a:bodyPr anchorCtr="0" anchor="t" bIns="0" lIns="0" spcFirstLastPara="1" rIns="0" wrap="square" tIns="12700">
            <a:spAutoFit/>
          </a:bodyPr>
          <a:lstStyle/>
          <a:p>
            <a:pPr indent="-771525" lvl="0" marL="783590" marR="5080" rtl="0" algn="l">
              <a:lnSpc>
                <a:spcPct val="100000"/>
              </a:lnSpc>
              <a:spcBef>
                <a:spcPts val="0"/>
              </a:spcBef>
              <a:spcAft>
                <a:spcPts val="0"/>
              </a:spcAft>
              <a:buNone/>
            </a:pPr>
            <a:r>
              <a:rPr b="1" lang="en-US" sz="1600">
                <a:solidFill>
                  <a:srgbClr val="124F5B"/>
                </a:solidFill>
                <a:latin typeface="Verdana"/>
                <a:ea typeface="Verdana"/>
                <a:cs typeface="Verdana"/>
                <a:sym typeface="Verdana"/>
              </a:rPr>
              <a:t>Understanding the  data</a:t>
            </a:r>
            <a:endParaRPr sz="1600">
              <a:latin typeface="Verdana"/>
              <a:ea typeface="Verdana"/>
              <a:cs typeface="Verdana"/>
              <a:sym typeface="Verdana"/>
            </a:endParaRPr>
          </a:p>
        </p:txBody>
      </p:sp>
      <p:sp>
        <p:nvSpPr>
          <p:cNvPr id="121" name="Google Shape;121;p15"/>
          <p:cNvSpPr txBox="1"/>
          <p:nvPr/>
        </p:nvSpPr>
        <p:spPr>
          <a:xfrm>
            <a:off x="712844" y="2970273"/>
            <a:ext cx="1991995" cy="1244600"/>
          </a:xfrm>
          <a:prstGeom prst="rect">
            <a:avLst/>
          </a:prstGeom>
          <a:noFill/>
          <a:ln>
            <a:noFill/>
          </a:ln>
        </p:spPr>
        <p:txBody>
          <a:bodyPr anchorCtr="0" anchor="t" bIns="0" lIns="0" spcFirstLastPara="1" rIns="0" wrap="square" tIns="12700">
            <a:spAutoFit/>
          </a:bodyPr>
          <a:lstStyle/>
          <a:p>
            <a:pPr indent="-351790" lvl="0" marL="363855" marR="652145" rtl="0" algn="l">
              <a:lnSpc>
                <a:spcPct val="100000"/>
              </a:lnSpc>
              <a:spcBef>
                <a:spcPts val="0"/>
              </a:spcBef>
              <a:spcAft>
                <a:spcPts val="0"/>
              </a:spcAft>
              <a:buClr>
                <a:srgbClr val="124F5B"/>
              </a:buClr>
              <a:buSzPts val="1600"/>
              <a:buFont typeface="Arial"/>
              <a:buChar char="●"/>
            </a:pPr>
            <a:r>
              <a:rPr lang="en-US" sz="1600">
                <a:solidFill>
                  <a:srgbClr val="124F5B"/>
                </a:solidFill>
                <a:latin typeface="Verdana"/>
                <a:ea typeface="Verdana"/>
                <a:cs typeface="Verdana"/>
                <a:sym typeface="Verdana"/>
              </a:rPr>
              <a:t>Types of  emotions</a:t>
            </a:r>
            <a:endParaRPr sz="1600">
              <a:latin typeface="Verdana"/>
              <a:ea typeface="Verdana"/>
              <a:cs typeface="Verdana"/>
              <a:sym typeface="Verdana"/>
            </a:endParaRPr>
          </a:p>
          <a:p>
            <a:pPr indent="-351790" lvl="0" marL="363855" marR="72390" rtl="0" algn="l">
              <a:lnSpc>
                <a:spcPct val="100000"/>
              </a:lnSpc>
              <a:spcBef>
                <a:spcPts val="0"/>
              </a:spcBef>
              <a:spcAft>
                <a:spcPts val="0"/>
              </a:spcAft>
              <a:buClr>
                <a:srgbClr val="124F5B"/>
              </a:buClr>
              <a:buSzPts val="1600"/>
              <a:buFont typeface="Arial"/>
              <a:buChar char="●"/>
            </a:pPr>
            <a:r>
              <a:rPr lang="en-US" sz="1600">
                <a:solidFill>
                  <a:srgbClr val="124F5B"/>
                </a:solidFill>
                <a:latin typeface="Verdana"/>
                <a:ea typeface="Verdana"/>
                <a:cs typeface="Verdana"/>
                <a:sym typeface="Verdana"/>
              </a:rPr>
              <a:t>Images in each  category</a:t>
            </a:r>
            <a:endParaRPr sz="1600">
              <a:latin typeface="Verdana"/>
              <a:ea typeface="Verdana"/>
              <a:cs typeface="Verdana"/>
              <a:sym typeface="Verdana"/>
            </a:endParaRPr>
          </a:p>
          <a:p>
            <a:pPr indent="-351790" lvl="0" marL="363855" marR="0" rtl="0" algn="l">
              <a:lnSpc>
                <a:spcPct val="100000"/>
              </a:lnSpc>
              <a:spcBef>
                <a:spcPts val="0"/>
              </a:spcBef>
              <a:spcAft>
                <a:spcPts val="0"/>
              </a:spcAft>
              <a:buClr>
                <a:srgbClr val="124F5B"/>
              </a:buClr>
              <a:buSzPts val="1600"/>
              <a:buFont typeface="Arial"/>
              <a:buChar char="●"/>
            </a:pPr>
            <a:r>
              <a:rPr lang="en-US" sz="1600">
                <a:solidFill>
                  <a:srgbClr val="124F5B"/>
                </a:solidFill>
                <a:latin typeface="Verdana"/>
                <a:ea typeface="Verdana"/>
                <a:cs typeface="Verdana"/>
                <a:sym typeface="Verdana"/>
              </a:rPr>
              <a:t>Their properties</a:t>
            </a:r>
            <a:endParaRPr sz="1600">
              <a:latin typeface="Verdana"/>
              <a:ea typeface="Verdana"/>
              <a:cs typeface="Verdana"/>
              <a:sym typeface="Verdana"/>
            </a:endParaRPr>
          </a:p>
        </p:txBody>
      </p:sp>
      <p:sp>
        <p:nvSpPr>
          <p:cNvPr id="122" name="Google Shape;122;p15"/>
          <p:cNvSpPr txBox="1"/>
          <p:nvPr/>
        </p:nvSpPr>
        <p:spPr>
          <a:xfrm>
            <a:off x="3281239" y="2253994"/>
            <a:ext cx="2180590" cy="2692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600">
                <a:solidFill>
                  <a:srgbClr val="124F5B"/>
                </a:solidFill>
                <a:latin typeface="Verdana"/>
                <a:ea typeface="Verdana"/>
                <a:cs typeface="Verdana"/>
                <a:sym typeface="Verdana"/>
              </a:rPr>
              <a:t>Modeling structures</a:t>
            </a:r>
            <a:endParaRPr sz="1600">
              <a:latin typeface="Verdana"/>
              <a:ea typeface="Verdana"/>
              <a:cs typeface="Verdana"/>
              <a:sym typeface="Verdana"/>
            </a:endParaRPr>
          </a:p>
        </p:txBody>
      </p:sp>
      <p:sp>
        <p:nvSpPr>
          <p:cNvPr id="123" name="Google Shape;123;p15"/>
          <p:cNvSpPr txBox="1"/>
          <p:nvPr/>
        </p:nvSpPr>
        <p:spPr>
          <a:xfrm>
            <a:off x="3285009" y="2985513"/>
            <a:ext cx="2087880" cy="513080"/>
          </a:xfrm>
          <a:prstGeom prst="rect">
            <a:avLst/>
          </a:prstGeom>
          <a:noFill/>
          <a:ln>
            <a:noFill/>
          </a:ln>
        </p:spPr>
        <p:txBody>
          <a:bodyPr anchorCtr="0" anchor="t" bIns="0" lIns="0" spcFirstLastPara="1" rIns="0" wrap="square" tIns="12700">
            <a:spAutoFit/>
          </a:bodyPr>
          <a:lstStyle/>
          <a:p>
            <a:pPr indent="-344169" lvl="0" marL="356235" marR="0" rtl="0" algn="l">
              <a:lnSpc>
                <a:spcPct val="100000"/>
              </a:lnSpc>
              <a:spcBef>
                <a:spcPts val="0"/>
              </a:spcBef>
              <a:spcAft>
                <a:spcPts val="0"/>
              </a:spcAft>
              <a:buClr>
                <a:srgbClr val="124F5B"/>
              </a:buClr>
              <a:buSzPts val="1500"/>
              <a:buFont typeface="Arial"/>
              <a:buChar char="●"/>
            </a:pPr>
            <a:r>
              <a:rPr lang="en-US" sz="1600">
                <a:solidFill>
                  <a:srgbClr val="124F5B"/>
                </a:solidFill>
                <a:latin typeface="Verdana"/>
                <a:ea typeface="Verdana"/>
                <a:cs typeface="Verdana"/>
                <a:sym typeface="Verdana"/>
              </a:rPr>
              <a:t>Transfer learning</a:t>
            </a:r>
            <a:endParaRPr sz="1600">
              <a:latin typeface="Verdana"/>
              <a:ea typeface="Verdana"/>
              <a:cs typeface="Verdana"/>
              <a:sym typeface="Verdana"/>
            </a:endParaRPr>
          </a:p>
          <a:p>
            <a:pPr indent="-344169" lvl="0" marL="356235" marR="0" rtl="0" algn="l">
              <a:lnSpc>
                <a:spcPct val="100000"/>
              </a:lnSpc>
              <a:spcBef>
                <a:spcPts val="0"/>
              </a:spcBef>
              <a:spcAft>
                <a:spcPts val="0"/>
              </a:spcAft>
              <a:buClr>
                <a:srgbClr val="124F5B"/>
              </a:buClr>
              <a:buSzPts val="1500"/>
              <a:buFont typeface="Arial"/>
              <a:buChar char="●"/>
            </a:pPr>
            <a:r>
              <a:rPr lang="en-US" sz="1600">
                <a:solidFill>
                  <a:srgbClr val="124F5B"/>
                </a:solidFill>
                <a:latin typeface="Verdana"/>
                <a:ea typeface="Verdana"/>
                <a:cs typeface="Verdana"/>
                <a:sym typeface="Verdana"/>
              </a:rPr>
              <a:t>CNN</a:t>
            </a:r>
            <a:endParaRPr sz="1600">
              <a:latin typeface="Verdana"/>
              <a:ea typeface="Verdana"/>
              <a:cs typeface="Verdana"/>
              <a:sym typeface="Verdana"/>
            </a:endParaRPr>
          </a:p>
        </p:txBody>
      </p:sp>
      <p:sp>
        <p:nvSpPr>
          <p:cNvPr id="124" name="Google Shape;124;p15"/>
          <p:cNvSpPr txBox="1"/>
          <p:nvPr/>
        </p:nvSpPr>
        <p:spPr>
          <a:xfrm>
            <a:off x="6491653" y="2253999"/>
            <a:ext cx="1992000" cy="505500"/>
          </a:xfrm>
          <a:prstGeom prst="rect">
            <a:avLst/>
          </a:prstGeom>
          <a:noFill/>
          <a:ln>
            <a:noFill/>
          </a:ln>
        </p:spPr>
        <p:txBody>
          <a:bodyPr anchorCtr="0" anchor="t" bIns="0" lIns="0" spcFirstLastPara="1" rIns="0" wrap="square" tIns="12700">
            <a:spAutoFit/>
          </a:bodyPr>
          <a:lstStyle/>
          <a:p>
            <a:pPr indent="41275" lvl="0" marL="12700" marR="5080" rtl="0" algn="l">
              <a:lnSpc>
                <a:spcPct val="100000"/>
              </a:lnSpc>
              <a:spcBef>
                <a:spcPts val="0"/>
              </a:spcBef>
              <a:spcAft>
                <a:spcPts val="0"/>
              </a:spcAft>
              <a:buNone/>
            </a:pPr>
            <a:r>
              <a:rPr b="1" lang="en-US" sz="1600">
                <a:solidFill>
                  <a:srgbClr val="124F5B"/>
                </a:solidFill>
                <a:latin typeface="Verdana"/>
                <a:ea typeface="Verdana"/>
                <a:cs typeface="Verdana"/>
                <a:sym typeface="Verdana"/>
              </a:rPr>
              <a:t>Graphs and  applications</a:t>
            </a:r>
            <a:endParaRPr sz="1600">
              <a:latin typeface="Verdana"/>
              <a:ea typeface="Verdana"/>
              <a:cs typeface="Verdana"/>
              <a:sym typeface="Verdana"/>
            </a:endParaRPr>
          </a:p>
        </p:txBody>
      </p:sp>
      <p:sp>
        <p:nvSpPr>
          <p:cNvPr id="125" name="Google Shape;125;p15"/>
          <p:cNvSpPr txBox="1"/>
          <p:nvPr/>
        </p:nvSpPr>
        <p:spPr>
          <a:xfrm>
            <a:off x="6177226" y="2970774"/>
            <a:ext cx="2723400" cy="1629000"/>
          </a:xfrm>
          <a:prstGeom prst="rect">
            <a:avLst/>
          </a:prstGeom>
          <a:noFill/>
          <a:ln>
            <a:noFill/>
          </a:ln>
        </p:spPr>
        <p:txBody>
          <a:bodyPr anchorCtr="0" anchor="t" bIns="0" lIns="0" spcFirstLastPara="1" rIns="0" wrap="square" tIns="12700">
            <a:spAutoFit/>
          </a:bodyPr>
          <a:lstStyle/>
          <a:p>
            <a:pPr indent="-344169" lvl="0" marL="356235" marR="5080" rtl="0" algn="l">
              <a:lnSpc>
                <a:spcPct val="100000"/>
              </a:lnSpc>
              <a:spcBef>
                <a:spcPts val="0"/>
              </a:spcBef>
              <a:spcAft>
                <a:spcPts val="0"/>
              </a:spcAft>
              <a:buClr>
                <a:srgbClr val="124F5B"/>
              </a:buClr>
              <a:buSzPts val="1500"/>
              <a:buFont typeface="Arial"/>
              <a:buChar char="●"/>
            </a:pPr>
            <a:r>
              <a:rPr b="1" lang="en-US" sz="1500">
                <a:solidFill>
                  <a:srgbClr val="124F5B"/>
                </a:solidFill>
                <a:latin typeface="Verdana"/>
                <a:ea typeface="Verdana"/>
                <a:cs typeface="Verdana"/>
                <a:sym typeface="Verdana"/>
              </a:rPr>
              <a:t>Loss &amp; accuracy  plots</a:t>
            </a:r>
            <a:endParaRPr sz="1500">
              <a:latin typeface="Verdana"/>
              <a:ea typeface="Verdana"/>
              <a:cs typeface="Verdana"/>
              <a:sym typeface="Verdana"/>
            </a:endParaRPr>
          </a:p>
          <a:p>
            <a:pPr indent="-344169" lvl="0" marL="356235" marR="534035" rtl="0" algn="l">
              <a:lnSpc>
                <a:spcPct val="100000"/>
              </a:lnSpc>
              <a:spcBef>
                <a:spcPts val="0"/>
              </a:spcBef>
              <a:spcAft>
                <a:spcPts val="0"/>
              </a:spcAft>
              <a:buClr>
                <a:srgbClr val="124F5B"/>
              </a:buClr>
              <a:buSzPts val="1500"/>
              <a:buFont typeface="Arial"/>
              <a:buChar char="●"/>
            </a:pPr>
            <a:r>
              <a:rPr b="1" lang="en-US" sz="1500">
                <a:solidFill>
                  <a:srgbClr val="124F5B"/>
                </a:solidFill>
                <a:latin typeface="Verdana"/>
                <a:ea typeface="Verdana"/>
                <a:cs typeface="Verdana"/>
                <a:sym typeface="Verdana"/>
              </a:rPr>
              <a:t>Confusion  matrix  (Heatmap)</a:t>
            </a:r>
            <a:endParaRPr sz="1500">
              <a:latin typeface="Verdana"/>
              <a:ea typeface="Verdana"/>
              <a:cs typeface="Verdana"/>
              <a:sym typeface="Verdana"/>
            </a:endParaRPr>
          </a:p>
          <a:p>
            <a:pPr indent="-344169" lvl="0" marL="356235" marR="0" rtl="0" algn="l">
              <a:lnSpc>
                <a:spcPct val="100000"/>
              </a:lnSpc>
              <a:spcBef>
                <a:spcPts val="0"/>
              </a:spcBef>
              <a:spcAft>
                <a:spcPts val="0"/>
              </a:spcAft>
              <a:buClr>
                <a:srgbClr val="124F5B"/>
              </a:buClr>
              <a:buSzPts val="1500"/>
              <a:buFont typeface="Arial"/>
              <a:buChar char="●"/>
            </a:pPr>
            <a:r>
              <a:rPr b="1" lang="en-US" sz="1500">
                <a:solidFill>
                  <a:srgbClr val="124F5B"/>
                </a:solidFill>
                <a:latin typeface="Verdana"/>
                <a:ea typeface="Verdana"/>
                <a:cs typeface="Verdana"/>
                <a:sym typeface="Verdana"/>
              </a:rPr>
              <a:t>Streamlit</a:t>
            </a:r>
            <a:endParaRPr sz="1500">
              <a:latin typeface="Verdana"/>
              <a:ea typeface="Verdana"/>
              <a:cs typeface="Verdana"/>
              <a:sym typeface="Verdana"/>
            </a:endParaRPr>
          </a:p>
          <a:p>
            <a:pPr indent="-344169" lvl="0" marL="356235" marR="0" rtl="0" algn="l">
              <a:lnSpc>
                <a:spcPct val="100000"/>
              </a:lnSpc>
              <a:spcBef>
                <a:spcPts val="0"/>
              </a:spcBef>
              <a:spcAft>
                <a:spcPts val="0"/>
              </a:spcAft>
              <a:buClr>
                <a:srgbClr val="124F5B"/>
              </a:buClr>
              <a:buSzPts val="1500"/>
              <a:buFont typeface="Arial"/>
              <a:buChar char="●"/>
            </a:pPr>
            <a:r>
              <a:rPr b="1" lang="en-US" sz="1500">
                <a:solidFill>
                  <a:srgbClr val="124F5B"/>
                </a:solidFill>
                <a:latin typeface="Verdana"/>
                <a:ea typeface="Verdana"/>
                <a:cs typeface="Verdana"/>
                <a:sym typeface="Verdana"/>
              </a:rPr>
              <a:t>Heroku</a:t>
            </a:r>
            <a:endParaRPr sz="1500">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