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Arial Blac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hAJn51QCkxNHY7Ry54f7i9sVT2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B7F2A9-49AE-4E3C-837C-CB7CDC5C9D26}">
  <a:tblStyle styleId="{0AB7F2A9-49AE-4E3C-837C-CB7CDC5C9D2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E6E6"/>
          </a:solidFill>
        </a:fill>
      </a:tcStyle>
    </a:wholeTbl>
    <a:band1H>
      <a:tcTxStyle/>
      <a:tcStyle>
        <a:fill>
          <a:solidFill>
            <a:srgbClr val="ECCACA"/>
          </a:solidFill>
        </a:fill>
      </a:tcStyle>
    </a:band1H>
    <a:band2H>
      <a:tcTxStyle/>
    </a:band2H>
    <a:band1V>
      <a:tcTxStyle/>
      <a:tcStyle>
        <a:fill>
          <a:solidFill>
            <a:srgbClr val="ECCACA"/>
          </a:solidFill>
        </a:fill>
      </a:tcStyle>
    </a:band1V>
    <a:band2V>
      <a:tcTxStyle/>
    </a:band2V>
    <a:lastCol>
      <a:tcTxStyle b="on" i="off">
        <a:font>
          <a:latin typeface="Arial"/>
          <a:ea typeface="Arial"/>
          <a:cs typeface="Arial"/>
        </a:font>
        <a:schemeClr val="lt1"/>
      </a:tcTxStyle>
      <a:tcStyle>
        <a:fill>
          <a:solidFill>
            <a:schemeClr val="dk1"/>
          </a:solidFill>
        </a:fill>
      </a:tcStyle>
    </a:lastCol>
    <a:firstCol>
      <a:tcTxStyle b="on" i="off">
        <a:font>
          <a:latin typeface="Arial"/>
          <a:ea typeface="Arial"/>
          <a:cs typeface="Arial"/>
        </a:font>
        <a:schemeClr val="lt1"/>
      </a:tcTxStyle>
      <a:tcStyle>
        <a:fill>
          <a:solidFill>
            <a:schemeClr val="dk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Black-regular.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37" Type="http://schemas.openxmlformats.org/officeDocument/2006/relationships/font" Target="fonts/Montserrat-bold.fntdata"/><Relationship Id="rId14" Type="http://schemas.openxmlformats.org/officeDocument/2006/relationships/slide" Target="slides/slide7.xml"/><Relationship Id="rId36" Type="http://schemas.openxmlformats.org/officeDocument/2006/relationships/font" Target="fonts/Montserrat-regular.fntdata"/><Relationship Id="rId17" Type="http://schemas.openxmlformats.org/officeDocument/2006/relationships/slide" Target="slides/slide10.xml"/><Relationship Id="rId39" Type="http://schemas.openxmlformats.org/officeDocument/2006/relationships/font" Target="fonts/Montserrat-boldItalic.fntdata"/><Relationship Id="rId16" Type="http://schemas.openxmlformats.org/officeDocument/2006/relationships/slide" Target="slides/slide9.xml"/><Relationship Id="rId38" Type="http://schemas.openxmlformats.org/officeDocument/2006/relationships/font" Target="fonts/Montserrat-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03aab6afe_0_23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03aab6afe_0_2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0403f8a90_0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0403f8a9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03aab6afe_0_23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03aab6afe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dbb92db31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dbb92db3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03b013df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f03b013df1_0_10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4c0562108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4c05621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c0562108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4c05621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03b013df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f03b013df1_0_27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03b013df1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f03b013df1_0_3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0410b18d2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0410b18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dab7df10f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dab7df1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dbb92db31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dbb92db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b1ade1fc9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b1ade1f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03b013df1_0_3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03b013df1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03b013df1_0_3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03b013df1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ccdb8bb91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ccdb8bb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ccde3f6c8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ccde3f6c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f4071c7db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f4071c7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0244f3105_1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0244f310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03b013df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f03b013df1_0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03aab6afe_0_23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03aab6afe_0_2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0244f3105_1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0244f310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gf03b013df1_0_28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8" name="Google Shape;58;gf03b013df1_0_28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gf03b013df1_0_2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gf03b013df1_0_2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2" name="Google Shape;62;gf03b013df1_0_2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3" name="Google Shape;63;gf03b013df1_0_2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gf03b013df1_0_29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6" name="Google Shape;66;gf03b013df1_0_2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gf03b013df1_0_2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9" name="Google Shape;69;gf03b013df1_0_29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0" name="Google Shape;70;gf03b013df1_0_29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1" name="Google Shape;71;gf03b013df1_0_2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gf03b013df1_0_2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4" name="Google Shape;74;gf03b013df1_0_2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gf03b013df1_0_30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7" name="Google Shape;77;gf03b013df1_0_30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8" name="Google Shape;78;gf03b013df1_0_3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gf03b013df1_0_30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1" name="Google Shape;81;gf03b013df1_0_3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gf03b013df1_0_30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f03b013df1_0_30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5" name="Google Shape;85;gf03b013df1_0_30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gf03b013df1_0_30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7" name="Google Shape;87;gf03b013df1_0_3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gf03b013df1_0_3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0" name="Google Shape;90;gf03b013df1_0_3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gf03b013df1_0_317"/>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3" name="Google Shape;93;gf03b013df1_0_317"/>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4" name="Google Shape;94;gf03b013df1_0_3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gf03b013df1_0_3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1" name="Shape 51"/>
        <p:cNvGrpSpPr/>
        <p:nvPr/>
      </p:nvGrpSpPr>
      <p:grpSpPr>
        <a:xfrm>
          <a:off x="0" y="0"/>
          <a:ext cx="0" cy="0"/>
          <a:chOff x="0" y="0"/>
          <a:chExt cx="0" cy="0"/>
        </a:xfrm>
      </p:grpSpPr>
      <p:sp>
        <p:nvSpPr>
          <p:cNvPr id="52" name="Google Shape;52;gf03b013df1_0_2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3" name="Google Shape;53;gf03b013df1_0_2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4" name="Google Shape;54;gf03b013df1_0_2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55" name="Google Shape;55;gf03b013df1_0_277"/>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statista.com/statistics/276623/number-of-apps-available-in-leading-app-stor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 - 1</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400">
                <a:solidFill>
                  <a:schemeClr val="lt1"/>
                </a:solidFill>
                <a:latin typeface="Montserrat"/>
                <a:ea typeface="Montserrat"/>
                <a:cs typeface="Montserrat"/>
                <a:sym typeface="Montserrat"/>
              </a:rPr>
              <a:t>Google Play store Apps Review Analysis</a:t>
            </a:r>
            <a:endParaRPr b="1" sz="34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000" u="sng">
                <a:solidFill>
                  <a:schemeClr val="lt1"/>
                </a:solidFill>
                <a:latin typeface="Cambria"/>
                <a:ea typeface="Cambria"/>
                <a:cs typeface="Cambria"/>
                <a:sym typeface="Cambria"/>
              </a:rPr>
              <a:t>Team Members</a:t>
            </a:r>
            <a:endParaRPr b="1" sz="2000" u="sng">
              <a:solidFill>
                <a:schemeClr val="lt1"/>
              </a:solidFill>
              <a:latin typeface="Cambria"/>
              <a:ea typeface="Cambria"/>
              <a:cs typeface="Cambria"/>
              <a:sym typeface="Cambria"/>
            </a:endParaRPr>
          </a:p>
          <a:p>
            <a:pPr indent="0" lvl="0" marL="0" rtl="0" algn="ctr">
              <a:lnSpc>
                <a:spcPct val="100000"/>
              </a:lnSpc>
              <a:spcBef>
                <a:spcPts val="0"/>
              </a:spcBef>
              <a:spcAft>
                <a:spcPts val="0"/>
              </a:spcAft>
              <a:buSzPts val="5200"/>
              <a:buNone/>
            </a:pPr>
            <a:r>
              <a:rPr b="1" lang="en-GB" sz="1800">
                <a:solidFill>
                  <a:schemeClr val="lt1"/>
                </a:solidFill>
                <a:latin typeface="Cambria"/>
                <a:ea typeface="Cambria"/>
                <a:cs typeface="Cambria"/>
                <a:sym typeface="Cambria"/>
              </a:rPr>
              <a:t>Utsav Ponda</a:t>
            </a:r>
            <a:endParaRPr b="1" sz="1800">
              <a:solidFill>
                <a:schemeClr val="lt1"/>
              </a:solidFill>
              <a:latin typeface="Cambria"/>
              <a:ea typeface="Cambria"/>
              <a:cs typeface="Cambria"/>
              <a:sym typeface="Cambria"/>
            </a:endParaRPr>
          </a:p>
          <a:p>
            <a:pPr indent="0" lvl="0" marL="0" rtl="0" algn="ctr">
              <a:lnSpc>
                <a:spcPct val="100000"/>
              </a:lnSpc>
              <a:spcBef>
                <a:spcPts val="0"/>
              </a:spcBef>
              <a:spcAft>
                <a:spcPts val="0"/>
              </a:spcAft>
              <a:buSzPts val="5200"/>
              <a:buNone/>
            </a:pPr>
            <a:r>
              <a:rPr b="1" lang="en-GB" sz="1800">
                <a:solidFill>
                  <a:schemeClr val="lt1"/>
                </a:solidFill>
                <a:latin typeface="Cambria"/>
                <a:ea typeface="Cambria"/>
                <a:cs typeface="Cambria"/>
                <a:sym typeface="Cambria"/>
              </a:rPr>
              <a:t>Sivaramaguhan S</a:t>
            </a:r>
            <a:endParaRPr b="1" sz="1800">
              <a:solidFill>
                <a:schemeClr val="lt1"/>
              </a:solidFill>
              <a:latin typeface="Cambria"/>
              <a:ea typeface="Cambria"/>
              <a:cs typeface="Cambria"/>
              <a:sym typeface="Cambria"/>
            </a:endParaRPr>
          </a:p>
          <a:p>
            <a:pPr indent="0" lvl="0" marL="0" rtl="0" algn="ctr">
              <a:lnSpc>
                <a:spcPct val="100000"/>
              </a:lnSpc>
              <a:spcBef>
                <a:spcPts val="0"/>
              </a:spcBef>
              <a:spcAft>
                <a:spcPts val="0"/>
              </a:spcAft>
              <a:buSzPts val="5200"/>
              <a:buNone/>
            </a:pPr>
            <a:r>
              <a:rPr b="1" lang="en-GB" sz="1800">
                <a:solidFill>
                  <a:schemeClr val="lt1"/>
                </a:solidFill>
                <a:latin typeface="Cambria"/>
                <a:ea typeface="Cambria"/>
                <a:cs typeface="Cambria"/>
                <a:sym typeface="Cambria"/>
              </a:rPr>
              <a:t>Vikramaditya Sah</a:t>
            </a:r>
            <a:endParaRPr b="1" sz="1800">
              <a:solidFill>
                <a:schemeClr val="lt1"/>
              </a:solidFill>
              <a:latin typeface="Cambria"/>
              <a:ea typeface="Cambria"/>
              <a:cs typeface="Cambria"/>
              <a:sym typeface="Cambria"/>
            </a:endParaRPr>
          </a:p>
          <a:p>
            <a:pPr indent="0" lvl="0" marL="0" rtl="0" algn="ctr">
              <a:lnSpc>
                <a:spcPct val="100000"/>
              </a:lnSpc>
              <a:spcBef>
                <a:spcPts val="0"/>
              </a:spcBef>
              <a:spcAft>
                <a:spcPts val="0"/>
              </a:spcAft>
              <a:buSzPts val="5200"/>
              <a:buNone/>
            </a:pPr>
            <a:r>
              <a:rPr b="1" lang="en-GB" sz="1800">
                <a:solidFill>
                  <a:schemeClr val="lt1"/>
                </a:solidFill>
                <a:latin typeface="Cambria"/>
                <a:ea typeface="Cambria"/>
                <a:cs typeface="Cambria"/>
                <a:sym typeface="Cambria"/>
              </a:rPr>
              <a:t>Suhas Jagadish</a:t>
            </a:r>
            <a:endParaRPr b="1" sz="1600">
              <a:solidFill>
                <a:schemeClr val="lt1"/>
              </a:solidFill>
              <a:latin typeface="Cambria"/>
              <a:ea typeface="Cambria"/>
              <a:cs typeface="Cambria"/>
              <a:sym typeface="Cambria"/>
            </a:endParaRPr>
          </a:p>
          <a:p>
            <a:pPr indent="0" lvl="0" marL="0" rtl="0" algn="l">
              <a:lnSpc>
                <a:spcPct val="100000"/>
              </a:lnSpc>
              <a:spcBef>
                <a:spcPts val="0"/>
              </a:spcBef>
              <a:spcAft>
                <a:spcPts val="0"/>
              </a:spcAft>
              <a:buSzPts val="5200"/>
              <a:buNone/>
            </a:pPr>
            <a:r>
              <a:rPr lang="en-GB" sz="1000">
                <a:solidFill>
                  <a:srgbClr val="202124"/>
                </a:solidFill>
                <a:highlight>
                  <a:srgbClr val="FFFFFF"/>
                </a:highlight>
                <a:latin typeface="Roboto"/>
                <a:ea typeface="Roboto"/>
                <a:cs typeface="Roboto"/>
                <a:sym typeface="Roboto"/>
              </a:rPr>
              <a:t>	</a:t>
            </a:r>
            <a:endParaRPr b="1" sz="1600">
              <a:solidFill>
                <a:schemeClr val="lt1"/>
              </a:solidFill>
              <a:latin typeface="Montserrat"/>
              <a:ea typeface="Montserrat"/>
              <a:cs typeface="Montserrat"/>
              <a:sym typeface="Montserrat"/>
            </a:endParaRPr>
          </a:p>
        </p:txBody>
      </p:sp>
      <p:pic>
        <p:nvPicPr>
          <p:cNvPr id="102" name="Google Shape;102;p1"/>
          <p:cNvPicPr preferRelativeResize="0"/>
          <p:nvPr/>
        </p:nvPicPr>
        <p:blipFill>
          <a:blip r:embed="rId3">
            <a:alphaModFix/>
          </a:blip>
          <a:stretch>
            <a:fillRect/>
          </a:stretch>
        </p:blipFill>
        <p:spPr>
          <a:xfrm>
            <a:off x="1084525" y="2286975"/>
            <a:ext cx="1745300" cy="174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f03aab6afe_0_2326"/>
          <p:cNvSpPr txBox="1"/>
          <p:nvPr>
            <p:ph type="ctrTitle"/>
          </p:nvPr>
        </p:nvSpPr>
        <p:spPr>
          <a:xfrm>
            <a:off x="311700" y="191850"/>
            <a:ext cx="8520600" cy="81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000">
                <a:latin typeface="Arial Black"/>
                <a:ea typeface="Arial Black"/>
                <a:cs typeface="Arial Black"/>
                <a:sym typeface="Arial Black"/>
              </a:rPr>
              <a:t>Exploring and cleaning field values by analysing CSV file </a:t>
            </a:r>
            <a:endParaRPr sz="2000">
              <a:latin typeface="Arial Black"/>
              <a:ea typeface="Arial Black"/>
              <a:cs typeface="Arial Black"/>
              <a:sym typeface="Arial Black"/>
            </a:endParaRPr>
          </a:p>
        </p:txBody>
      </p:sp>
      <p:sp>
        <p:nvSpPr>
          <p:cNvPr id="162" name="Google Shape;162;gf03aab6afe_0_2326"/>
          <p:cNvSpPr txBox="1"/>
          <p:nvPr/>
        </p:nvSpPr>
        <p:spPr>
          <a:xfrm>
            <a:off x="431350" y="1098275"/>
            <a:ext cx="8401200" cy="24012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There are Spaces in Column names such as ‘Content Rating’ , ‘Last Updated’, ’Current Ver’ and ‘Android Ver’ We are removing spaces, to avoid errors while </a:t>
            </a:r>
            <a:r>
              <a:rPr lang="en-GB" sz="1800">
                <a:latin typeface="Cambria"/>
                <a:ea typeface="Cambria"/>
                <a:cs typeface="Cambria"/>
                <a:sym typeface="Cambria"/>
              </a:rPr>
              <a:t>data processing.</a:t>
            </a:r>
            <a:endParaRPr sz="1800">
              <a:latin typeface="Cambria"/>
              <a:ea typeface="Cambria"/>
              <a:cs typeface="Cambria"/>
              <a:sym typeface="Cambria"/>
            </a:endParaRPr>
          </a:p>
          <a:p>
            <a:pPr indent="-342900" lvl="1" marL="914400" rtl="0" algn="just">
              <a:spcBef>
                <a:spcPts val="0"/>
              </a:spcBef>
              <a:spcAft>
                <a:spcPts val="0"/>
              </a:spcAft>
              <a:buSzPts val="1800"/>
              <a:buFont typeface="Cambria"/>
              <a:buChar char="○"/>
            </a:pPr>
            <a:r>
              <a:rPr b="1" lang="en-GB" sz="1800">
                <a:highlight>
                  <a:srgbClr val="FFFFFE"/>
                </a:highlight>
                <a:latin typeface="Cambria"/>
                <a:ea typeface="Cambria"/>
                <a:cs typeface="Cambria"/>
                <a:sym typeface="Cambria"/>
              </a:rPr>
              <a:t>df_playstore.columns=df_playstore.columns.</a:t>
            </a:r>
            <a:r>
              <a:rPr b="1" lang="en-GB" sz="1800">
                <a:solidFill>
                  <a:srgbClr val="267F99"/>
                </a:solidFill>
                <a:highlight>
                  <a:srgbClr val="FFFFFE"/>
                </a:highlight>
                <a:latin typeface="Cambria"/>
                <a:ea typeface="Cambria"/>
                <a:cs typeface="Cambria"/>
                <a:sym typeface="Cambria"/>
              </a:rPr>
              <a:t>str</a:t>
            </a:r>
            <a:r>
              <a:rPr b="1" lang="en-GB" sz="1800">
                <a:highlight>
                  <a:srgbClr val="FFFFFE"/>
                </a:highlight>
                <a:latin typeface="Cambria"/>
                <a:ea typeface="Cambria"/>
                <a:cs typeface="Cambria"/>
                <a:sym typeface="Cambria"/>
              </a:rPr>
              <a:t>.replace(</a:t>
            </a:r>
            <a:r>
              <a:rPr b="1" lang="en-GB" sz="1800">
                <a:solidFill>
                  <a:srgbClr val="A31515"/>
                </a:solidFill>
                <a:highlight>
                  <a:srgbClr val="FFFFFE"/>
                </a:highlight>
                <a:latin typeface="Cambria"/>
                <a:ea typeface="Cambria"/>
                <a:cs typeface="Cambria"/>
                <a:sym typeface="Cambria"/>
              </a:rPr>
              <a:t>' '</a:t>
            </a:r>
            <a:r>
              <a:rPr b="1" lang="en-GB" sz="1800">
                <a:highlight>
                  <a:srgbClr val="FFFFFE"/>
                </a:highlight>
                <a:latin typeface="Cambria"/>
                <a:ea typeface="Cambria"/>
                <a:cs typeface="Cambria"/>
                <a:sym typeface="Cambria"/>
              </a:rPr>
              <a:t>,</a:t>
            </a:r>
            <a:r>
              <a:rPr b="1" lang="en-GB" sz="1800">
                <a:solidFill>
                  <a:srgbClr val="A31515"/>
                </a:solidFill>
                <a:highlight>
                  <a:srgbClr val="FFFFFE"/>
                </a:highlight>
                <a:latin typeface="Cambria"/>
                <a:ea typeface="Cambria"/>
                <a:cs typeface="Cambria"/>
                <a:sym typeface="Cambria"/>
              </a:rPr>
              <a:t>''</a:t>
            </a:r>
            <a:r>
              <a:rPr b="1" lang="en-GB" sz="1800">
                <a:highlight>
                  <a:srgbClr val="FFFFFE"/>
                </a:highlight>
                <a:latin typeface="Cambria"/>
                <a:ea typeface="Cambria"/>
                <a:cs typeface="Cambria"/>
                <a:sym typeface="Cambria"/>
              </a:rPr>
              <a:t>)</a:t>
            </a:r>
            <a:endParaRPr b="1" sz="1800">
              <a:highlight>
                <a:srgbClr val="FFFFFE"/>
              </a:highlight>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highlight>
                  <a:srgbClr val="FFFFFE"/>
                </a:highlight>
                <a:latin typeface="Cambria"/>
                <a:ea typeface="Cambria"/>
                <a:cs typeface="Cambria"/>
                <a:sym typeface="Cambria"/>
              </a:rPr>
              <a:t>We dropped columns such as </a:t>
            </a:r>
            <a:r>
              <a:rPr lang="en-GB" sz="1800">
                <a:latin typeface="Cambria"/>
                <a:ea typeface="Cambria"/>
                <a:cs typeface="Cambria"/>
                <a:sym typeface="Cambria"/>
              </a:rPr>
              <a:t>‘Last Updated’, ’Current Ver’ and ‘Android Ver’ because it has no practical insights to contribute the problem definition.</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We observed Missing Values in row 10472 for category column so dropped it from the dataset.</a:t>
            </a:r>
            <a:endParaRPr sz="1800">
              <a:latin typeface="Cambria"/>
              <a:ea typeface="Cambria"/>
              <a:cs typeface="Cambria"/>
              <a:sym typeface="Cambria"/>
            </a:endParaRPr>
          </a:p>
        </p:txBody>
      </p:sp>
      <p:pic>
        <p:nvPicPr>
          <p:cNvPr id="163" name="Google Shape;163;gf03aab6afe_0_2326"/>
          <p:cNvPicPr preferRelativeResize="0"/>
          <p:nvPr/>
        </p:nvPicPr>
        <p:blipFill>
          <a:blip r:embed="rId3">
            <a:alphaModFix/>
          </a:blip>
          <a:stretch>
            <a:fillRect/>
          </a:stretch>
        </p:blipFill>
        <p:spPr>
          <a:xfrm>
            <a:off x="875150" y="3362475"/>
            <a:ext cx="7891825" cy="149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f0403f8a90_0_11"/>
          <p:cNvSpPr txBox="1"/>
          <p:nvPr>
            <p:ph type="ctrTitle"/>
          </p:nvPr>
        </p:nvSpPr>
        <p:spPr>
          <a:xfrm>
            <a:off x="261850" y="196300"/>
            <a:ext cx="8520600" cy="92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000">
                <a:latin typeface="Arial Black"/>
                <a:ea typeface="Arial Black"/>
                <a:cs typeface="Arial Black"/>
                <a:sym typeface="Arial Black"/>
              </a:rPr>
              <a:t>Data Cleaning in Playstore</a:t>
            </a:r>
            <a:r>
              <a:rPr lang="en-GB" sz="3600"/>
              <a:t> </a:t>
            </a:r>
            <a:endParaRPr sz="3600"/>
          </a:p>
        </p:txBody>
      </p:sp>
      <p:sp>
        <p:nvSpPr>
          <p:cNvPr id="169" name="Google Shape;169;gf0403f8a90_0_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gf0403f8a90_0_11"/>
          <p:cNvSpPr txBox="1"/>
          <p:nvPr/>
        </p:nvSpPr>
        <p:spPr>
          <a:xfrm>
            <a:off x="538275" y="1234825"/>
            <a:ext cx="8004300" cy="29553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During the process of visual representation of graph with respect to our analysis, we need numerical values for plotting. </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Data in some of the column was in string type which was needed for plotting , Like :</a:t>
            </a:r>
            <a:endParaRPr sz="1800">
              <a:latin typeface="Cambria"/>
              <a:ea typeface="Cambria"/>
              <a:cs typeface="Cambria"/>
              <a:sym typeface="Cambria"/>
            </a:endParaRPr>
          </a:p>
          <a:p>
            <a:pPr indent="-342900" lvl="1" marL="914400" rtl="0" algn="just">
              <a:spcBef>
                <a:spcPts val="0"/>
              </a:spcBef>
              <a:spcAft>
                <a:spcPts val="0"/>
              </a:spcAft>
              <a:buSzPts val="1800"/>
              <a:buFont typeface="Cambria"/>
              <a:buChar char="○"/>
            </a:pPr>
            <a:r>
              <a:rPr lang="en-GB" sz="1800">
                <a:latin typeface="Cambria"/>
                <a:ea typeface="Cambria"/>
                <a:cs typeface="Cambria"/>
                <a:sym typeface="Cambria"/>
              </a:rPr>
              <a:t>In Reviews column we had “M” character.</a:t>
            </a:r>
            <a:endParaRPr sz="1800">
              <a:latin typeface="Cambria"/>
              <a:ea typeface="Cambria"/>
              <a:cs typeface="Cambria"/>
              <a:sym typeface="Cambria"/>
            </a:endParaRPr>
          </a:p>
          <a:p>
            <a:pPr indent="-342900" lvl="1" marL="914400" rtl="0" algn="just">
              <a:spcBef>
                <a:spcPts val="0"/>
              </a:spcBef>
              <a:spcAft>
                <a:spcPts val="0"/>
              </a:spcAft>
              <a:buSzPts val="1800"/>
              <a:buFont typeface="Cambria"/>
              <a:buChar char="○"/>
            </a:pPr>
            <a:r>
              <a:rPr lang="en-GB" sz="1800">
                <a:latin typeface="Cambria"/>
                <a:ea typeface="Cambria"/>
                <a:cs typeface="Cambria"/>
                <a:sym typeface="Cambria"/>
              </a:rPr>
              <a:t>In Installs column we had “+” sign.</a:t>
            </a:r>
            <a:endParaRPr sz="1800">
              <a:latin typeface="Cambria"/>
              <a:ea typeface="Cambria"/>
              <a:cs typeface="Cambria"/>
              <a:sym typeface="Cambria"/>
            </a:endParaRPr>
          </a:p>
          <a:p>
            <a:pPr indent="-342900" lvl="1" marL="914400" rtl="0" algn="just">
              <a:spcBef>
                <a:spcPts val="0"/>
              </a:spcBef>
              <a:spcAft>
                <a:spcPts val="0"/>
              </a:spcAft>
              <a:buSzPts val="1800"/>
              <a:buFont typeface="Cambria"/>
              <a:buChar char="○"/>
            </a:pPr>
            <a:r>
              <a:rPr lang="en-GB" sz="1800">
                <a:latin typeface="Cambria"/>
                <a:ea typeface="Cambria"/>
                <a:cs typeface="Cambria"/>
                <a:sym typeface="Cambria"/>
              </a:rPr>
              <a:t>In Price column we had “$”.</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We removed these special character with an empty string (“”) and by using .replace() function and converted in to float data type using .astype() function, to make it useful for the plotting of the values in the data set. </a:t>
            </a:r>
            <a:endParaRPr sz="18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f03aab6afe_0_2331"/>
          <p:cNvSpPr txBox="1"/>
          <p:nvPr>
            <p:ph type="ctrTitle"/>
          </p:nvPr>
        </p:nvSpPr>
        <p:spPr>
          <a:xfrm>
            <a:off x="690625" y="152400"/>
            <a:ext cx="8179200" cy="82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000">
                <a:latin typeface="Arial Black"/>
                <a:ea typeface="Arial Black"/>
                <a:cs typeface="Arial Black"/>
                <a:sym typeface="Arial Black"/>
              </a:rPr>
              <a:t>3. </a:t>
            </a:r>
            <a:r>
              <a:rPr lang="en-GB" sz="2000">
                <a:latin typeface="Arial Black"/>
                <a:ea typeface="Arial Black"/>
                <a:cs typeface="Arial Black"/>
                <a:sym typeface="Arial Black"/>
              </a:rPr>
              <a:t>Key Factors of top 5  Engaged and Successful Category apps.</a:t>
            </a:r>
            <a:r>
              <a:rPr lang="en-GB" sz="2000">
                <a:latin typeface="Arial Black"/>
                <a:ea typeface="Arial Black"/>
                <a:cs typeface="Arial Black"/>
                <a:sym typeface="Arial Black"/>
              </a:rPr>
              <a:t> </a:t>
            </a:r>
            <a:endParaRPr sz="2000">
              <a:latin typeface="Arial Black"/>
              <a:ea typeface="Arial Black"/>
              <a:cs typeface="Arial Black"/>
              <a:sym typeface="Arial Black"/>
            </a:endParaRPr>
          </a:p>
        </p:txBody>
      </p:sp>
      <p:sp>
        <p:nvSpPr>
          <p:cNvPr id="176" name="Google Shape;176;gf03aab6afe_0_2331"/>
          <p:cNvSpPr txBox="1"/>
          <p:nvPr/>
        </p:nvSpPr>
        <p:spPr>
          <a:xfrm>
            <a:off x="567900" y="1022025"/>
            <a:ext cx="8179200" cy="35094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To  know the  practical insight, apps must qualify above </a:t>
            </a:r>
            <a:r>
              <a:rPr lang="en-GB" sz="1800">
                <a:latin typeface="Cambria"/>
                <a:ea typeface="Cambria"/>
                <a:cs typeface="Cambria"/>
                <a:sym typeface="Cambria"/>
              </a:rPr>
              <a:t>threshold</a:t>
            </a:r>
            <a:r>
              <a:rPr lang="en-GB" sz="1800">
                <a:latin typeface="Cambria"/>
                <a:ea typeface="Cambria"/>
                <a:cs typeface="Cambria"/>
                <a:sym typeface="Cambria"/>
              </a:rPr>
              <a:t> benchmark based on below factors :</a:t>
            </a:r>
            <a:endParaRPr sz="1800">
              <a:latin typeface="Cambria"/>
              <a:ea typeface="Cambria"/>
              <a:cs typeface="Cambria"/>
              <a:sym typeface="Cambria"/>
            </a:endParaRPr>
          </a:p>
          <a:p>
            <a:pPr indent="-342900" lvl="1" marL="914400" rtl="0" algn="just">
              <a:spcBef>
                <a:spcPts val="0"/>
              </a:spcBef>
              <a:spcAft>
                <a:spcPts val="0"/>
              </a:spcAft>
              <a:buSzPts val="1800"/>
              <a:buFont typeface="Cambria"/>
              <a:buChar char="○"/>
            </a:pPr>
            <a:r>
              <a:rPr b="1" lang="en-GB" sz="1800">
                <a:latin typeface="Cambria"/>
                <a:ea typeface="Cambria"/>
                <a:cs typeface="Cambria"/>
                <a:sym typeface="Cambria"/>
              </a:rPr>
              <a:t>Installs</a:t>
            </a:r>
            <a:r>
              <a:rPr lang="en-GB" sz="1800">
                <a:latin typeface="Cambria"/>
                <a:ea typeface="Cambria"/>
                <a:cs typeface="Cambria"/>
                <a:sym typeface="Cambria"/>
              </a:rPr>
              <a:t> :  </a:t>
            </a:r>
            <a:r>
              <a:rPr lang="en-GB" sz="1800">
                <a:latin typeface="Cambria"/>
                <a:ea typeface="Cambria"/>
                <a:cs typeface="Cambria"/>
                <a:sym typeface="Cambria"/>
              </a:rPr>
              <a:t> No. of Installs of individual app should be greater than mean of installs of entire apps in  data set. </a:t>
            </a:r>
            <a:endParaRPr sz="1800">
              <a:latin typeface="Cambria"/>
              <a:ea typeface="Cambria"/>
              <a:cs typeface="Cambria"/>
              <a:sym typeface="Cambria"/>
            </a:endParaRPr>
          </a:p>
          <a:p>
            <a:pPr indent="-342900" lvl="1" marL="914400" rtl="0" algn="just">
              <a:spcBef>
                <a:spcPts val="0"/>
              </a:spcBef>
              <a:spcAft>
                <a:spcPts val="0"/>
              </a:spcAft>
              <a:buSzPts val="1800"/>
              <a:buFont typeface="Cambria"/>
              <a:buChar char="○"/>
            </a:pPr>
            <a:r>
              <a:rPr b="1" lang="en-GB" sz="1800">
                <a:latin typeface="Cambria"/>
                <a:ea typeface="Cambria"/>
                <a:cs typeface="Cambria"/>
                <a:sym typeface="Cambria"/>
              </a:rPr>
              <a:t>Reviews</a:t>
            </a:r>
            <a:r>
              <a:rPr lang="en-GB" sz="1800">
                <a:latin typeface="Cambria"/>
                <a:ea typeface="Cambria"/>
                <a:cs typeface="Cambria"/>
                <a:sym typeface="Cambria"/>
              </a:rPr>
              <a:t> : No. of Reviews of individual app should be greater than mean of installs of entire apps in  data set.</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b="1" lang="en-GB" sz="1800">
                <a:latin typeface="Cambria"/>
                <a:ea typeface="Cambria"/>
                <a:cs typeface="Cambria"/>
                <a:sym typeface="Cambria"/>
              </a:rPr>
              <a:t>Most Engaging Apps by Categories </a:t>
            </a:r>
            <a:r>
              <a:rPr lang="en-GB" sz="1800">
                <a:latin typeface="Cambria"/>
                <a:ea typeface="Cambria"/>
                <a:cs typeface="Cambria"/>
                <a:sym typeface="Cambria"/>
              </a:rPr>
              <a:t>: The apps which have more reviews, have the higher user interaction  and can be termed as most engaging so we have taken percentage ratio of review to installs will give most engaging apps by categories. </a:t>
            </a:r>
            <a:endParaRPr sz="1800">
              <a:latin typeface="Cambria"/>
              <a:ea typeface="Cambria"/>
              <a:cs typeface="Cambria"/>
              <a:sym typeface="Cambria"/>
            </a:endParaRPr>
          </a:p>
          <a:p>
            <a:pPr indent="-342900" lvl="1" marL="914400" rtl="0" algn="just">
              <a:spcBef>
                <a:spcPts val="0"/>
              </a:spcBef>
              <a:spcAft>
                <a:spcPts val="0"/>
              </a:spcAft>
              <a:buSzPts val="1800"/>
              <a:buFont typeface="Cambria"/>
              <a:buChar char="○"/>
            </a:pPr>
            <a:r>
              <a:rPr lang="en-GB" sz="1800">
                <a:latin typeface="Cambria"/>
                <a:ea typeface="Cambria"/>
                <a:cs typeface="Cambria"/>
                <a:sym typeface="Cambria"/>
              </a:rPr>
              <a:t>We observed that categories like </a:t>
            </a:r>
            <a:r>
              <a:rPr b="1" lang="en-GB" sz="1800">
                <a:latin typeface="Cambria"/>
                <a:ea typeface="Cambria"/>
                <a:cs typeface="Cambria"/>
                <a:sym typeface="Cambria"/>
              </a:rPr>
              <a:t>‘GAME’ , ‘Family’, ‘Health and Fitness’, ‘Tools’</a:t>
            </a:r>
            <a:r>
              <a:rPr lang="en-GB" sz="1800">
                <a:latin typeface="Cambria"/>
                <a:ea typeface="Cambria"/>
                <a:cs typeface="Cambria"/>
                <a:sym typeface="Cambria"/>
              </a:rPr>
              <a:t> are some the prominent categories in the data set.</a:t>
            </a:r>
            <a:endParaRPr sz="1800">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edbb92db31_0_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Arial Black"/>
                <a:ea typeface="Arial Black"/>
                <a:cs typeface="Arial Black"/>
                <a:sym typeface="Arial Black"/>
              </a:rPr>
              <a:t>Continued...</a:t>
            </a:r>
            <a:endParaRPr sz="2000">
              <a:latin typeface="Arial Black"/>
              <a:ea typeface="Arial Black"/>
              <a:cs typeface="Arial Black"/>
              <a:sym typeface="Arial Black"/>
            </a:endParaRPr>
          </a:p>
        </p:txBody>
      </p:sp>
      <p:sp>
        <p:nvSpPr>
          <p:cNvPr id="182" name="Google Shape;182;gedbb92db31_0_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t/>
            </a:r>
            <a:endParaRPr>
              <a:solidFill>
                <a:srgbClr val="000000"/>
              </a:solidFill>
              <a:latin typeface="Cambria"/>
              <a:ea typeface="Cambria"/>
              <a:cs typeface="Cambria"/>
              <a:sym typeface="Cambria"/>
            </a:endParaRPr>
          </a:p>
          <a:p>
            <a:pPr indent="-342900" lvl="0" marL="457200" rtl="0" algn="just">
              <a:lnSpc>
                <a:spcPct val="100000"/>
              </a:lnSpc>
              <a:spcBef>
                <a:spcPts val="0"/>
              </a:spcBef>
              <a:spcAft>
                <a:spcPts val="0"/>
              </a:spcAft>
              <a:buClr>
                <a:srgbClr val="000000"/>
              </a:buClr>
              <a:buSzPts val="1800"/>
              <a:buChar char="●"/>
            </a:pPr>
            <a:r>
              <a:rPr b="1" lang="en-GB">
                <a:solidFill>
                  <a:srgbClr val="000000"/>
                </a:solidFill>
                <a:latin typeface="Cambria"/>
                <a:ea typeface="Cambria"/>
                <a:cs typeface="Cambria"/>
                <a:sym typeface="Cambria"/>
              </a:rPr>
              <a:t>Most Successful Apps by Categories</a:t>
            </a:r>
            <a:r>
              <a:rPr lang="en-GB">
                <a:solidFill>
                  <a:srgbClr val="000000"/>
                </a:solidFill>
                <a:latin typeface="Cambria"/>
                <a:ea typeface="Cambria"/>
                <a:cs typeface="Cambria"/>
                <a:sym typeface="Cambria"/>
              </a:rPr>
              <a:t> : The Apps which are filtered as per above points 1 and 2 along with highest number of installs will make most successful apps.</a:t>
            </a:r>
            <a:endParaRPr>
              <a:solidFill>
                <a:srgbClr val="000000"/>
              </a:solidFill>
              <a:latin typeface="Cambria"/>
              <a:ea typeface="Cambria"/>
              <a:cs typeface="Cambria"/>
              <a:sym typeface="Cambria"/>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f03b013df1_0_109"/>
          <p:cNvPicPr preferRelativeResize="0"/>
          <p:nvPr/>
        </p:nvPicPr>
        <p:blipFill>
          <a:blip r:embed="rId3">
            <a:alphaModFix/>
          </a:blip>
          <a:stretch>
            <a:fillRect/>
          </a:stretch>
        </p:blipFill>
        <p:spPr>
          <a:xfrm>
            <a:off x="1535375" y="463650"/>
            <a:ext cx="5266325" cy="3576725"/>
          </a:xfrm>
          <a:prstGeom prst="rect">
            <a:avLst/>
          </a:prstGeom>
          <a:noFill/>
          <a:ln>
            <a:noFill/>
          </a:ln>
        </p:spPr>
      </p:pic>
      <p:sp>
        <p:nvSpPr>
          <p:cNvPr id="188" name="Google Shape;188;gf03b013df1_0_109"/>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000">
                <a:latin typeface="Arial Black"/>
                <a:ea typeface="Arial Black"/>
                <a:cs typeface="Arial Black"/>
                <a:sym typeface="Arial Black"/>
              </a:rPr>
              <a:t>4. </a:t>
            </a:r>
            <a:r>
              <a:rPr lang="en-GB" sz="2000">
                <a:highlight>
                  <a:schemeClr val="dk2"/>
                </a:highlight>
                <a:latin typeface="Arial Black"/>
                <a:ea typeface="Arial Black"/>
                <a:cs typeface="Arial Black"/>
                <a:sym typeface="Arial Black"/>
              </a:rPr>
              <a:t>Data Exploration using Graphical representation</a:t>
            </a:r>
            <a:endParaRPr sz="2000">
              <a:latin typeface="Arial Black"/>
              <a:ea typeface="Arial Black"/>
              <a:cs typeface="Arial Black"/>
              <a:sym typeface="Arial Black"/>
            </a:endParaRPr>
          </a:p>
          <a:p>
            <a:pPr indent="0" lvl="0" marL="0" rtl="0" algn="l">
              <a:lnSpc>
                <a:spcPct val="100000"/>
              </a:lnSpc>
              <a:spcBef>
                <a:spcPts val="0"/>
              </a:spcBef>
              <a:spcAft>
                <a:spcPts val="0"/>
              </a:spcAft>
              <a:buSzPts val="2800"/>
              <a:buNone/>
            </a:pPr>
            <a:r>
              <a:rPr lang="en-GB" sz="2000">
                <a:latin typeface="Arial Black"/>
                <a:ea typeface="Arial Black"/>
                <a:cs typeface="Arial Black"/>
                <a:sym typeface="Arial Black"/>
              </a:rPr>
              <a:t>4.1 </a:t>
            </a:r>
            <a:r>
              <a:rPr lang="en-GB" sz="2000">
                <a:latin typeface="Arial Black"/>
                <a:ea typeface="Arial Black"/>
                <a:cs typeface="Arial Black"/>
                <a:sym typeface="Arial Black"/>
              </a:rPr>
              <a:t>Free and Paid apps contribution :</a:t>
            </a:r>
            <a:endParaRPr/>
          </a:p>
        </p:txBody>
      </p:sp>
      <p:sp>
        <p:nvSpPr>
          <p:cNvPr id="189" name="Google Shape;189;gf03b013df1_0_109"/>
          <p:cNvSpPr txBox="1"/>
          <p:nvPr/>
        </p:nvSpPr>
        <p:spPr>
          <a:xfrm>
            <a:off x="1063256" y="4040372"/>
            <a:ext cx="7304700" cy="646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i="0" lang="en-GB" sz="1800" u="none" cap="none" strike="noStrike">
                <a:solidFill>
                  <a:srgbClr val="000000"/>
                </a:solidFill>
                <a:latin typeface="Cambria"/>
                <a:ea typeface="Cambria"/>
                <a:cs typeface="Cambria"/>
                <a:sym typeface="Cambria"/>
              </a:rPr>
              <a:t>This pie chart shows that percentage of distribution of free Apps </a:t>
            </a:r>
            <a:r>
              <a:rPr lang="en-GB" sz="1800">
                <a:latin typeface="Cambria"/>
                <a:ea typeface="Cambria"/>
                <a:cs typeface="Cambria"/>
                <a:sym typeface="Cambria"/>
              </a:rPr>
              <a:t>are</a:t>
            </a:r>
            <a:r>
              <a:rPr i="0" lang="en-GB" sz="1800" u="none" cap="none" strike="noStrike">
                <a:solidFill>
                  <a:srgbClr val="000000"/>
                </a:solidFill>
                <a:latin typeface="Cambria"/>
                <a:ea typeface="Cambria"/>
                <a:cs typeface="Cambria"/>
                <a:sym typeface="Cambria"/>
              </a:rPr>
              <a:t> </a:t>
            </a:r>
            <a:r>
              <a:rPr b="1" i="0" lang="en-GB" sz="1800" u="none" cap="none" strike="noStrike">
                <a:solidFill>
                  <a:srgbClr val="000000"/>
                </a:solidFill>
                <a:latin typeface="Cambria"/>
                <a:ea typeface="Cambria"/>
                <a:cs typeface="Cambria"/>
                <a:sym typeface="Cambria"/>
              </a:rPr>
              <a:t>92.6%</a:t>
            </a:r>
            <a:r>
              <a:rPr i="0" lang="en-GB" sz="1800" u="none" cap="none" strike="noStrike">
                <a:solidFill>
                  <a:srgbClr val="000000"/>
                </a:solidFill>
                <a:latin typeface="Cambria"/>
                <a:ea typeface="Cambria"/>
                <a:cs typeface="Cambria"/>
                <a:sym typeface="Cambria"/>
              </a:rPr>
              <a:t> </a:t>
            </a:r>
            <a:r>
              <a:rPr lang="en-GB" sz="1800">
                <a:latin typeface="Cambria"/>
                <a:ea typeface="Cambria"/>
                <a:cs typeface="Cambria"/>
                <a:sym typeface="Cambria"/>
              </a:rPr>
              <a:t>compare to </a:t>
            </a:r>
            <a:r>
              <a:rPr b="1" lang="en-GB" sz="1800">
                <a:latin typeface="Cambria"/>
                <a:ea typeface="Cambria"/>
                <a:cs typeface="Cambria"/>
                <a:sym typeface="Cambria"/>
              </a:rPr>
              <a:t>7.38% </a:t>
            </a:r>
            <a:r>
              <a:rPr lang="en-GB" sz="1800">
                <a:latin typeface="Cambria"/>
                <a:ea typeface="Cambria"/>
                <a:cs typeface="Cambria"/>
                <a:sym typeface="Cambria"/>
              </a:rPr>
              <a:t>which are</a:t>
            </a:r>
            <a:r>
              <a:rPr b="1" lang="en-GB" sz="1800">
                <a:latin typeface="Cambria"/>
                <a:ea typeface="Cambria"/>
                <a:cs typeface="Cambria"/>
                <a:sym typeface="Cambria"/>
              </a:rPr>
              <a:t> </a:t>
            </a:r>
            <a:r>
              <a:rPr i="0" lang="en-GB" sz="1800" u="none" cap="none" strike="noStrike">
                <a:solidFill>
                  <a:srgbClr val="000000"/>
                </a:solidFill>
                <a:latin typeface="Cambria"/>
                <a:ea typeface="Cambria"/>
                <a:cs typeface="Cambria"/>
                <a:sym typeface="Cambria"/>
              </a:rPr>
              <a:t>paid apps in all the dataset</a:t>
            </a:r>
            <a:endParaRPr sz="1800">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f4c0562108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Arial Black"/>
                <a:ea typeface="Arial Black"/>
                <a:cs typeface="Arial Black"/>
                <a:sym typeface="Arial Black"/>
              </a:rPr>
              <a:t>Sentiments distribution over all apps :</a:t>
            </a:r>
            <a:endParaRPr sz="2000">
              <a:latin typeface="Arial Black"/>
              <a:ea typeface="Arial Black"/>
              <a:cs typeface="Arial Black"/>
              <a:sym typeface="Arial Black"/>
            </a:endParaRPr>
          </a:p>
        </p:txBody>
      </p:sp>
      <p:sp>
        <p:nvSpPr>
          <p:cNvPr id="195" name="Google Shape;195;gf4c0562108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gf4c0562108_0_0"/>
          <p:cNvPicPr preferRelativeResize="0"/>
          <p:nvPr/>
        </p:nvPicPr>
        <p:blipFill>
          <a:blip r:embed="rId3">
            <a:alphaModFix/>
          </a:blip>
          <a:stretch>
            <a:fillRect/>
          </a:stretch>
        </p:blipFill>
        <p:spPr>
          <a:xfrm>
            <a:off x="2438275" y="1152475"/>
            <a:ext cx="363070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f4c0562108_0_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Arial Black"/>
                <a:ea typeface="Arial Black"/>
                <a:cs typeface="Arial Black"/>
                <a:sym typeface="Arial Black"/>
              </a:rPr>
              <a:t>Sentiment_subjectivity Vs Sentiment_Polarity :</a:t>
            </a:r>
            <a:endParaRPr sz="2000">
              <a:latin typeface="Arial Black"/>
              <a:ea typeface="Arial Black"/>
              <a:cs typeface="Arial Black"/>
              <a:sym typeface="Arial Black"/>
            </a:endParaRPr>
          </a:p>
        </p:txBody>
      </p:sp>
      <p:sp>
        <p:nvSpPr>
          <p:cNvPr id="202" name="Google Shape;202;gf4c0562108_0_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gf4c0562108_0_5"/>
          <p:cNvPicPr preferRelativeResize="0"/>
          <p:nvPr/>
        </p:nvPicPr>
        <p:blipFill>
          <a:blip r:embed="rId3">
            <a:alphaModFix/>
          </a:blip>
          <a:stretch>
            <a:fillRect/>
          </a:stretch>
        </p:blipFill>
        <p:spPr>
          <a:xfrm>
            <a:off x="1417700" y="560525"/>
            <a:ext cx="6804776" cy="4057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f03b013df1_0_270"/>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000">
                <a:latin typeface="Arial Black"/>
                <a:ea typeface="Arial Black"/>
                <a:cs typeface="Arial Black"/>
                <a:sym typeface="Arial Black"/>
              </a:rPr>
              <a:t>Ratings of Free Vs Paid Apps :</a:t>
            </a:r>
            <a:br>
              <a:rPr b="1" lang="en-GB" sz="1800">
                <a:latin typeface="Cambria"/>
                <a:ea typeface="Cambria"/>
                <a:cs typeface="Cambria"/>
                <a:sym typeface="Cambria"/>
              </a:rPr>
            </a:br>
            <a:endParaRPr/>
          </a:p>
        </p:txBody>
      </p:sp>
      <p:pic>
        <p:nvPicPr>
          <p:cNvPr id="209" name="Google Shape;209;gf03b013df1_0_270"/>
          <p:cNvPicPr preferRelativeResize="0"/>
          <p:nvPr/>
        </p:nvPicPr>
        <p:blipFill rotWithShape="1">
          <a:blip r:embed="rId3">
            <a:alphaModFix/>
          </a:blip>
          <a:srcRect b="0" l="0" r="0" t="0"/>
          <a:stretch/>
        </p:blipFill>
        <p:spPr>
          <a:xfrm>
            <a:off x="683225" y="899850"/>
            <a:ext cx="7915075" cy="3055150"/>
          </a:xfrm>
          <a:prstGeom prst="rect">
            <a:avLst/>
          </a:prstGeom>
          <a:noFill/>
          <a:ln>
            <a:noFill/>
          </a:ln>
        </p:spPr>
      </p:pic>
      <p:sp>
        <p:nvSpPr>
          <p:cNvPr id="210" name="Google Shape;210;gf03b013df1_0_270"/>
          <p:cNvSpPr txBox="1"/>
          <p:nvPr/>
        </p:nvSpPr>
        <p:spPr>
          <a:xfrm>
            <a:off x="770861" y="4141936"/>
            <a:ext cx="7602300" cy="646500"/>
          </a:xfrm>
          <a:prstGeom prst="rect">
            <a:avLst/>
          </a:prstGeom>
          <a:noFill/>
          <a:ln>
            <a:noFill/>
          </a:ln>
        </p:spPr>
        <p:txBody>
          <a:bodyPr anchorCtr="0" anchor="t" bIns="45700" lIns="91425" spcFirstLastPara="1" rIns="91425" wrap="square" tIns="45700">
            <a:spAutoFit/>
          </a:bodyPr>
          <a:lstStyle/>
          <a:p>
            <a:pPr indent="0" lvl="0" marL="63500" marR="264160" rtl="0" algn="just">
              <a:lnSpc>
                <a:spcPct val="100000"/>
              </a:lnSpc>
              <a:spcBef>
                <a:spcPts val="0"/>
              </a:spcBef>
              <a:spcAft>
                <a:spcPts val="0"/>
              </a:spcAft>
              <a:buNone/>
            </a:pPr>
            <a:r>
              <a:rPr b="0" i="0" lang="en-GB" sz="1800" u="none" cap="none" strike="noStrike">
                <a:solidFill>
                  <a:srgbClr val="000000"/>
                </a:solidFill>
                <a:latin typeface="Cambria"/>
                <a:ea typeface="Cambria"/>
                <a:cs typeface="Cambria"/>
                <a:sym typeface="Cambria"/>
              </a:rPr>
              <a:t>Free apps are the most rated apps on the Google Play Store compared to Paid Apps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f03b013df1_0_323"/>
          <p:cNvSpPr txBox="1"/>
          <p:nvPr>
            <p:ph type="title"/>
          </p:nvPr>
        </p:nvSpPr>
        <p:spPr>
          <a:xfrm>
            <a:off x="173476" y="110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000">
                <a:latin typeface="Arial Black"/>
                <a:ea typeface="Arial Black"/>
                <a:cs typeface="Arial Black"/>
                <a:sym typeface="Arial Black"/>
              </a:rPr>
              <a:t>Most Engaging Categories :</a:t>
            </a:r>
            <a:endParaRPr/>
          </a:p>
        </p:txBody>
      </p:sp>
      <p:pic>
        <p:nvPicPr>
          <p:cNvPr id="216" name="Google Shape;216;gf03b013df1_0_323"/>
          <p:cNvPicPr preferRelativeResize="0"/>
          <p:nvPr/>
        </p:nvPicPr>
        <p:blipFill rotWithShape="1">
          <a:blip r:embed="rId3">
            <a:alphaModFix/>
          </a:blip>
          <a:srcRect b="0" l="0" r="0" t="0"/>
          <a:stretch/>
        </p:blipFill>
        <p:spPr>
          <a:xfrm>
            <a:off x="3439325" y="110875"/>
            <a:ext cx="5066925" cy="4921749"/>
          </a:xfrm>
          <a:prstGeom prst="rect">
            <a:avLst/>
          </a:prstGeom>
          <a:noFill/>
          <a:ln>
            <a:noFill/>
          </a:ln>
        </p:spPr>
      </p:pic>
      <p:sp>
        <p:nvSpPr>
          <p:cNvPr id="217" name="Google Shape;217;gf03b013df1_0_323"/>
          <p:cNvSpPr txBox="1"/>
          <p:nvPr/>
        </p:nvSpPr>
        <p:spPr>
          <a:xfrm>
            <a:off x="589626" y="1103776"/>
            <a:ext cx="2849700" cy="2031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i="0" lang="en-GB" sz="1800" u="none" cap="none" strike="noStrike">
                <a:solidFill>
                  <a:srgbClr val="000000"/>
                </a:solidFill>
                <a:latin typeface="Cambria"/>
                <a:ea typeface="Cambria"/>
                <a:cs typeface="Cambria"/>
                <a:sym typeface="Cambria"/>
              </a:rPr>
              <a:t>The chart shows that the number of engaging category in the entire dataset.This can be achieved with the help of number of installs with ratings.</a:t>
            </a:r>
            <a:endParaRPr sz="1800">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f0410b18d2_0_0"/>
          <p:cNvPicPr preferRelativeResize="0"/>
          <p:nvPr/>
        </p:nvPicPr>
        <p:blipFill>
          <a:blip r:embed="rId3">
            <a:alphaModFix/>
          </a:blip>
          <a:stretch>
            <a:fillRect/>
          </a:stretch>
        </p:blipFill>
        <p:spPr>
          <a:xfrm>
            <a:off x="2379825" y="35600"/>
            <a:ext cx="6221450" cy="5143499"/>
          </a:xfrm>
          <a:prstGeom prst="rect">
            <a:avLst/>
          </a:prstGeom>
          <a:noFill/>
          <a:ln>
            <a:noFill/>
          </a:ln>
        </p:spPr>
      </p:pic>
      <p:sp>
        <p:nvSpPr>
          <p:cNvPr id="223" name="Google Shape;223;gf0410b18d2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Arial Black"/>
                <a:ea typeface="Arial Black"/>
                <a:cs typeface="Arial Black"/>
                <a:sym typeface="Arial Black"/>
              </a:rPr>
              <a:t>Most Successful Apps:</a:t>
            </a:r>
            <a:endParaRPr sz="2000">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chemeClr val="accent2"/>
              </a:solidFill>
            </a:endParaRPr>
          </a:p>
          <a:p>
            <a:pPr indent="0" lvl="0" marL="0" rtl="0" algn="ctr">
              <a:spcBef>
                <a:spcPts val="0"/>
              </a:spcBef>
              <a:spcAft>
                <a:spcPts val="0"/>
              </a:spcAft>
              <a:buNone/>
            </a:pPr>
            <a:r>
              <a:t/>
            </a:r>
            <a:endParaRPr>
              <a:solidFill>
                <a:schemeClr val="accent2"/>
              </a:solidFill>
            </a:endParaRPr>
          </a:p>
        </p:txBody>
      </p:sp>
      <p:sp>
        <p:nvSpPr>
          <p:cNvPr id="108" name="Google Shape;108;p2"/>
          <p:cNvSpPr txBox="1"/>
          <p:nvPr/>
        </p:nvSpPr>
        <p:spPr>
          <a:xfrm>
            <a:off x="629475" y="202425"/>
            <a:ext cx="7345200" cy="8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highlight>
                  <a:schemeClr val="dk2"/>
                </a:highlight>
                <a:latin typeface="Arial Black"/>
                <a:ea typeface="Arial Black"/>
                <a:cs typeface="Arial Black"/>
                <a:sym typeface="Arial Black"/>
              </a:rPr>
              <a:t>Let’s find out which apps most </a:t>
            </a:r>
            <a:r>
              <a:rPr lang="en-GB" sz="2000">
                <a:solidFill>
                  <a:schemeClr val="dk1"/>
                </a:solidFill>
                <a:highlight>
                  <a:schemeClr val="dk2"/>
                </a:highlight>
                <a:latin typeface="Arial Black"/>
                <a:ea typeface="Arial Black"/>
                <a:cs typeface="Arial Black"/>
                <a:sym typeface="Arial Black"/>
              </a:rPr>
              <a:t>succeeded</a:t>
            </a:r>
            <a:r>
              <a:rPr lang="en-GB" sz="2000">
                <a:solidFill>
                  <a:schemeClr val="dk1"/>
                </a:solidFill>
                <a:highlight>
                  <a:schemeClr val="dk2"/>
                </a:highlight>
                <a:latin typeface="Arial Black"/>
                <a:ea typeface="Arial Black"/>
                <a:cs typeface="Arial Black"/>
                <a:sym typeface="Arial Black"/>
              </a:rPr>
              <a:t> to influence our daily lives.</a:t>
            </a:r>
            <a:endParaRPr sz="2000">
              <a:solidFill>
                <a:schemeClr val="dk1"/>
              </a:solidFill>
              <a:highlight>
                <a:schemeClr val="dk2"/>
              </a:highlight>
              <a:latin typeface="Arial Black"/>
              <a:ea typeface="Arial Black"/>
              <a:cs typeface="Arial Black"/>
              <a:sym typeface="Arial Black"/>
            </a:endParaRPr>
          </a:p>
        </p:txBody>
      </p:sp>
      <p:sp>
        <p:nvSpPr>
          <p:cNvPr id="109" name="Google Shape;109;p2"/>
          <p:cNvSpPr txBox="1"/>
          <p:nvPr/>
        </p:nvSpPr>
        <p:spPr>
          <a:xfrm>
            <a:off x="951925" y="1289725"/>
            <a:ext cx="3648900" cy="2124000"/>
          </a:xfrm>
          <a:prstGeom prst="rect">
            <a:avLst/>
          </a:prstGeom>
          <a:noFill/>
          <a:ln>
            <a:noFill/>
          </a:ln>
        </p:spPr>
        <p:txBody>
          <a:bodyPr anchorCtr="0" anchor="b" bIns="91425" lIns="91425" spcFirstLastPara="1" rIns="91425" wrap="square" tIns="91425">
            <a:spAutoFit/>
          </a:bodyPr>
          <a:lstStyle/>
          <a:p>
            <a:pPr indent="-342900" lvl="0" marL="457200" rtl="0" algn="l">
              <a:spcBef>
                <a:spcPts val="0"/>
              </a:spcBef>
              <a:spcAft>
                <a:spcPts val="0"/>
              </a:spcAft>
              <a:buSzPts val="1800"/>
              <a:buFont typeface="Cambria"/>
              <a:buAutoNum type="arabicPeriod"/>
            </a:pPr>
            <a:r>
              <a:rPr lang="en-GB" sz="1800">
                <a:latin typeface="Cambria"/>
                <a:ea typeface="Cambria"/>
                <a:cs typeface="Cambria"/>
                <a:sym typeface="Cambria"/>
              </a:rPr>
              <a:t>Problem Definition.</a:t>
            </a:r>
            <a:endParaRPr sz="1800">
              <a:latin typeface="Cambria"/>
              <a:ea typeface="Cambria"/>
              <a:cs typeface="Cambria"/>
              <a:sym typeface="Cambria"/>
            </a:endParaRPr>
          </a:p>
          <a:p>
            <a:pPr indent="-342900" lvl="0" marL="457200" rtl="0" algn="l">
              <a:spcBef>
                <a:spcPts val="0"/>
              </a:spcBef>
              <a:spcAft>
                <a:spcPts val="0"/>
              </a:spcAft>
              <a:buSzPts val="1800"/>
              <a:buFont typeface="Cambria"/>
              <a:buAutoNum type="arabicPeriod"/>
            </a:pPr>
            <a:r>
              <a:rPr lang="en-GB" sz="1800">
                <a:latin typeface="Cambria"/>
                <a:ea typeface="Cambria"/>
                <a:cs typeface="Cambria"/>
                <a:sym typeface="Cambria"/>
              </a:rPr>
              <a:t>Data Cleaning Process.</a:t>
            </a:r>
            <a:endParaRPr sz="1800">
              <a:latin typeface="Cambria"/>
              <a:ea typeface="Cambria"/>
              <a:cs typeface="Cambria"/>
              <a:sym typeface="Cambria"/>
            </a:endParaRPr>
          </a:p>
          <a:p>
            <a:pPr indent="-342900" lvl="0" marL="457200" rtl="0" algn="l">
              <a:spcBef>
                <a:spcPts val="0"/>
              </a:spcBef>
              <a:spcAft>
                <a:spcPts val="0"/>
              </a:spcAft>
              <a:buSzPts val="1800"/>
              <a:buFont typeface="Cambria"/>
              <a:buAutoNum type="arabicPeriod"/>
            </a:pPr>
            <a:r>
              <a:rPr lang="en-GB" sz="1800">
                <a:latin typeface="Cambria"/>
                <a:ea typeface="Cambria"/>
                <a:cs typeface="Cambria"/>
                <a:sym typeface="Cambria"/>
              </a:rPr>
              <a:t>Key Factors of top 5  Engaged and Successful Category apps.</a:t>
            </a:r>
            <a:endParaRPr sz="1800">
              <a:latin typeface="Cambria"/>
              <a:ea typeface="Cambria"/>
              <a:cs typeface="Cambria"/>
              <a:sym typeface="Cambria"/>
            </a:endParaRPr>
          </a:p>
          <a:p>
            <a:pPr indent="-342900" lvl="0" marL="457200" rtl="0" algn="l">
              <a:spcBef>
                <a:spcPts val="0"/>
              </a:spcBef>
              <a:spcAft>
                <a:spcPts val="0"/>
              </a:spcAft>
              <a:buSzPts val="1800"/>
              <a:buFont typeface="Cambria"/>
              <a:buAutoNum type="arabicPeriod"/>
            </a:pPr>
            <a:r>
              <a:rPr lang="en-GB" sz="1800">
                <a:latin typeface="Cambria"/>
                <a:ea typeface="Cambria"/>
                <a:cs typeface="Cambria"/>
                <a:sym typeface="Cambria"/>
              </a:rPr>
              <a:t>Data Exploration using Graphical representation.</a:t>
            </a:r>
            <a:endParaRPr sz="1800">
              <a:latin typeface="Cambria"/>
              <a:ea typeface="Cambria"/>
              <a:cs typeface="Cambria"/>
              <a:sym typeface="Cambria"/>
            </a:endParaRPr>
          </a:p>
          <a:p>
            <a:pPr indent="-342900" lvl="0" marL="457200" rtl="0" algn="l">
              <a:spcBef>
                <a:spcPts val="0"/>
              </a:spcBef>
              <a:spcAft>
                <a:spcPts val="0"/>
              </a:spcAft>
              <a:buSzPts val="1800"/>
              <a:buFont typeface="Cambria"/>
              <a:buAutoNum type="arabicPeriod"/>
            </a:pPr>
            <a:r>
              <a:rPr lang="en-GB" sz="1800">
                <a:latin typeface="Cambria"/>
                <a:ea typeface="Cambria"/>
                <a:cs typeface="Cambria"/>
                <a:sym typeface="Cambria"/>
              </a:rPr>
              <a:t>Conclusion.</a:t>
            </a:r>
            <a:endParaRPr sz="1800">
              <a:latin typeface="Cambria"/>
              <a:ea typeface="Cambria"/>
              <a:cs typeface="Cambria"/>
              <a:sym typeface="Cambria"/>
            </a:endParaRPr>
          </a:p>
        </p:txBody>
      </p:sp>
      <p:pic>
        <p:nvPicPr>
          <p:cNvPr id="110" name="Google Shape;110;p2"/>
          <p:cNvPicPr preferRelativeResize="0"/>
          <p:nvPr/>
        </p:nvPicPr>
        <p:blipFill>
          <a:blip r:embed="rId3">
            <a:alphaModFix/>
          </a:blip>
          <a:stretch>
            <a:fillRect/>
          </a:stretch>
        </p:blipFill>
        <p:spPr>
          <a:xfrm>
            <a:off x="4887900" y="1329925"/>
            <a:ext cx="3780175" cy="2874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edab7df10f_1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Arial Black"/>
                <a:ea typeface="Arial Black"/>
                <a:cs typeface="Arial Black"/>
                <a:sym typeface="Arial Black"/>
              </a:rPr>
              <a:t>Box Plot - Ratings Vs Top 5 Categories :</a:t>
            </a:r>
            <a:endParaRPr sz="2000">
              <a:latin typeface="Arial Black"/>
              <a:ea typeface="Arial Black"/>
              <a:cs typeface="Arial Black"/>
              <a:sym typeface="Arial Black"/>
            </a:endParaRPr>
          </a:p>
        </p:txBody>
      </p:sp>
      <p:sp>
        <p:nvSpPr>
          <p:cNvPr id="229" name="Google Shape;229;gedab7df10f_1_0"/>
          <p:cNvSpPr txBox="1"/>
          <p:nvPr>
            <p:ph idx="1" type="body"/>
          </p:nvPr>
        </p:nvSpPr>
        <p:spPr>
          <a:xfrm>
            <a:off x="311700" y="1152475"/>
            <a:ext cx="778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gedab7df10f_1_0"/>
          <p:cNvPicPr preferRelativeResize="0"/>
          <p:nvPr/>
        </p:nvPicPr>
        <p:blipFill>
          <a:blip r:embed="rId3">
            <a:alphaModFix/>
          </a:blip>
          <a:stretch>
            <a:fillRect/>
          </a:stretch>
        </p:blipFill>
        <p:spPr>
          <a:xfrm>
            <a:off x="102372" y="1152475"/>
            <a:ext cx="8557127" cy="3895775"/>
          </a:xfrm>
          <a:prstGeom prst="rect">
            <a:avLst/>
          </a:prstGeom>
          <a:noFill/>
          <a:ln>
            <a:noFill/>
          </a:ln>
        </p:spPr>
      </p:pic>
      <p:pic>
        <p:nvPicPr>
          <p:cNvPr id="231" name="Google Shape;231;gedab7df10f_1_0"/>
          <p:cNvPicPr preferRelativeResize="0"/>
          <p:nvPr/>
        </p:nvPicPr>
        <p:blipFill>
          <a:blip r:embed="rId4">
            <a:alphaModFix/>
          </a:blip>
          <a:stretch>
            <a:fillRect/>
          </a:stretch>
        </p:blipFill>
        <p:spPr>
          <a:xfrm>
            <a:off x="6121950" y="107500"/>
            <a:ext cx="2414725" cy="1247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edbb92db31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Arial Black"/>
                <a:ea typeface="Arial Black"/>
                <a:cs typeface="Arial Black"/>
                <a:sym typeface="Arial Black"/>
              </a:rPr>
              <a:t>Outliers detection using Box plot :</a:t>
            </a:r>
            <a:endParaRPr sz="2000">
              <a:latin typeface="Arial Black"/>
              <a:ea typeface="Arial Black"/>
              <a:cs typeface="Arial Black"/>
              <a:sym typeface="Arial Black"/>
            </a:endParaRPr>
          </a:p>
        </p:txBody>
      </p:sp>
      <p:sp>
        <p:nvSpPr>
          <p:cNvPr id="237" name="Google Shape;237;gedbb92db31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edbb92db31_0_0"/>
          <p:cNvSpPr txBox="1"/>
          <p:nvPr/>
        </p:nvSpPr>
        <p:spPr>
          <a:xfrm>
            <a:off x="1018375" y="1276200"/>
            <a:ext cx="73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9" name="Google Shape;239;gedbb92db31_0_0"/>
          <p:cNvSpPr txBox="1"/>
          <p:nvPr/>
        </p:nvSpPr>
        <p:spPr>
          <a:xfrm>
            <a:off x="311700" y="1276200"/>
            <a:ext cx="8520600" cy="35094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Outliers are the data point that is distant from other similar points.They may be due to variability in the measurement or may indicate experimental errors.</a:t>
            </a:r>
            <a:endParaRPr sz="1800">
              <a:latin typeface="Cambria"/>
              <a:ea typeface="Cambria"/>
              <a:cs typeface="Cambria"/>
              <a:sym typeface="Cambria"/>
            </a:endParaRPr>
          </a:p>
          <a:p>
            <a:pPr indent="0" lvl="0" marL="457200" rtl="0" algn="just">
              <a:spcBef>
                <a:spcPts val="0"/>
              </a:spcBef>
              <a:spcAft>
                <a:spcPts val="0"/>
              </a:spcAft>
              <a:buNone/>
            </a:pPr>
            <a:r>
              <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If possible outliers should be excluded from dataset.However,detecting that anomalous instances might be very difficult,and is not always possible.</a:t>
            </a:r>
            <a:endParaRPr sz="1800">
              <a:latin typeface="Cambria"/>
              <a:ea typeface="Cambria"/>
              <a:cs typeface="Cambria"/>
              <a:sym typeface="Cambria"/>
            </a:endParaRPr>
          </a:p>
          <a:p>
            <a:pPr indent="0" lvl="0" marL="457200" rtl="0" algn="just">
              <a:spcBef>
                <a:spcPts val="0"/>
              </a:spcBef>
              <a:spcAft>
                <a:spcPts val="0"/>
              </a:spcAft>
              <a:buNone/>
            </a:pPr>
            <a:r>
              <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Using boxplot is one of the way to detect outliers.In our project,we use to find outliers in reviews with each category.Here,TOOLS,MEDICAL and GAME having MIN value at 3.5 MAX at 5 and LQR,MEDIAN,UQR values lies between 4.2 and 4.5</a:t>
            </a:r>
            <a:endParaRPr sz="1800">
              <a:latin typeface="Cambria"/>
              <a:ea typeface="Cambria"/>
              <a:cs typeface="Cambria"/>
              <a:sym typeface="Cambria"/>
            </a:endParaRPr>
          </a:p>
          <a:p>
            <a:pPr indent="0" lvl="0" marL="457200" rtl="0" algn="just">
              <a:spcBef>
                <a:spcPts val="0"/>
              </a:spcBef>
              <a:spcAft>
                <a:spcPts val="0"/>
              </a:spcAft>
              <a:buNone/>
            </a:pPr>
            <a:r>
              <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Whereas in HEALTH AND FITNESS LQR,MEDIAN,UQR is between 4 and 4.5 MIN value is 3.3.</a:t>
            </a:r>
            <a:endParaRPr sz="1800">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cb1ade1fc9_1_0"/>
          <p:cNvSpPr txBox="1"/>
          <p:nvPr>
            <p:ph type="title"/>
          </p:nvPr>
        </p:nvSpPr>
        <p:spPr>
          <a:xfrm>
            <a:off x="311700" y="153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Arial Black"/>
                <a:ea typeface="Arial Black"/>
                <a:cs typeface="Arial Black"/>
                <a:sym typeface="Arial Black"/>
              </a:rPr>
              <a:t>Word Cloud:</a:t>
            </a:r>
            <a:endParaRPr sz="2000">
              <a:latin typeface="Arial Black"/>
              <a:ea typeface="Arial Black"/>
              <a:cs typeface="Arial Black"/>
              <a:sym typeface="Arial Black"/>
            </a:endParaRPr>
          </a:p>
        </p:txBody>
      </p:sp>
      <p:sp>
        <p:nvSpPr>
          <p:cNvPr id="245" name="Google Shape;245;gcb1ade1fc9_1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gcb1ade1fc9_1_0"/>
          <p:cNvPicPr preferRelativeResize="0"/>
          <p:nvPr/>
        </p:nvPicPr>
        <p:blipFill>
          <a:blip r:embed="rId3">
            <a:alphaModFix/>
          </a:blip>
          <a:stretch>
            <a:fillRect/>
          </a:stretch>
        </p:blipFill>
        <p:spPr>
          <a:xfrm>
            <a:off x="3250500" y="819025"/>
            <a:ext cx="5581798" cy="3505450"/>
          </a:xfrm>
          <a:prstGeom prst="rect">
            <a:avLst/>
          </a:prstGeom>
          <a:noFill/>
          <a:ln>
            <a:noFill/>
          </a:ln>
        </p:spPr>
      </p:pic>
      <p:sp>
        <p:nvSpPr>
          <p:cNvPr id="247" name="Google Shape;247;gcb1ade1fc9_1_0"/>
          <p:cNvSpPr txBox="1"/>
          <p:nvPr/>
        </p:nvSpPr>
        <p:spPr>
          <a:xfrm>
            <a:off x="528525" y="1217225"/>
            <a:ext cx="17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8" name="Google Shape;248;gcb1ade1fc9_1_0"/>
          <p:cNvSpPr txBox="1"/>
          <p:nvPr/>
        </p:nvSpPr>
        <p:spPr>
          <a:xfrm>
            <a:off x="528525" y="985775"/>
            <a:ext cx="2165700" cy="184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800">
                <a:latin typeface="Cambria"/>
                <a:ea typeface="Cambria"/>
                <a:cs typeface="Cambria"/>
                <a:sym typeface="Cambria"/>
              </a:rPr>
              <a:t>This chart shows the word cloud having all the names which are present in the category columns.</a:t>
            </a:r>
            <a:endParaRPr sz="1800">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f03b013df1_0_329"/>
          <p:cNvSpPr txBox="1"/>
          <p:nvPr>
            <p:ph type="title"/>
          </p:nvPr>
        </p:nvSpPr>
        <p:spPr>
          <a:xfrm>
            <a:off x="195675" y="31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Arial Black"/>
                <a:ea typeface="Arial Black"/>
                <a:cs typeface="Arial Black"/>
                <a:sym typeface="Arial Black"/>
              </a:rPr>
              <a:t>Conclusion </a:t>
            </a:r>
            <a:r>
              <a:rPr lang="en-GB" sz="2000">
                <a:latin typeface="Arial Black"/>
                <a:ea typeface="Arial Black"/>
                <a:cs typeface="Arial Black"/>
                <a:sym typeface="Arial Black"/>
              </a:rPr>
              <a:t>:</a:t>
            </a:r>
            <a:endParaRPr sz="2000">
              <a:latin typeface="Arial Black"/>
              <a:ea typeface="Arial Black"/>
              <a:cs typeface="Arial Black"/>
              <a:sym typeface="Arial Black"/>
            </a:endParaRPr>
          </a:p>
        </p:txBody>
      </p:sp>
      <p:sp>
        <p:nvSpPr>
          <p:cNvPr id="254" name="Google Shape;254;gf03b013df1_0_3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jsjhjhsh</a:t>
            </a:r>
            <a:endParaRPr/>
          </a:p>
        </p:txBody>
      </p:sp>
      <p:sp>
        <p:nvSpPr>
          <p:cNvPr id="255" name="Google Shape;255;gf03b013df1_0_329"/>
          <p:cNvSpPr txBox="1"/>
          <p:nvPr/>
        </p:nvSpPr>
        <p:spPr>
          <a:xfrm>
            <a:off x="644525" y="1017725"/>
            <a:ext cx="8187900" cy="378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800">
                <a:latin typeface="Cambria"/>
                <a:ea typeface="Cambria"/>
                <a:cs typeface="Cambria"/>
                <a:sym typeface="Cambria"/>
              </a:rPr>
              <a:t>The dataset contains immense possibilities to improve business values and have a positive impact.It is not limited to the problem taken into consideration for this project.Many other interesting possibilities can be explored using this dataset.</a:t>
            </a:r>
            <a:endParaRPr sz="1800">
              <a:latin typeface="Cambria"/>
              <a:ea typeface="Cambria"/>
              <a:cs typeface="Cambria"/>
              <a:sym typeface="Cambria"/>
            </a:endParaRPr>
          </a:p>
          <a:p>
            <a:pPr indent="0" lvl="0" marL="0" rtl="0" algn="just">
              <a:spcBef>
                <a:spcPts val="0"/>
              </a:spcBef>
              <a:spcAft>
                <a:spcPts val="0"/>
              </a:spcAft>
              <a:buNone/>
            </a:pPr>
            <a:r>
              <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Identifying the categories and stats of the most installed apps.</a:t>
            </a:r>
            <a:endParaRPr sz="1800">
              <a:latin typeface="Cambria"/>
              <a:ea typeface="Cambria"/>
              <a:cs typeface="Cambria"/>
              <a:sym typeface="Cambria"/>
            </a:endParaRPr>
          </a:p>
          <a:p>
            <a:pPr indent="0" lvl="0" marL="457200" rtl="0" algn="just">
              <a:spcBef>
                <a:spcPts val="0"/>
              </a:spcBef>
              <a:spcAft>
                <a:spcPts val="0"/>
              </a:spcAft>
              <a:buNone/>
            </a:pPr>
            <a:r>
              <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Exploring whether it’s free or paid and sentiment of the review comments.</a:t>
            </a:r>
            <a:endParaRPr sz="1800">
              <a:latin typeface="Cambria"/>
              <a:ea typeface="Cambria"/>
              <a:cs typeface="Cambria"/>
              <a:sym typeface="Cambria"/>
            </a:endParaRPr>
          </a:p>
          <a:p>
            <a:pPr indent="0" lvl="0" marL="457200" rtl="0" algn="just">
              <a:spcBef>
                <a:spcPts val="0"/>
              </a:spcBef>
              <a:spcAft>
                <a:spcPts val="0"/>
              </a:spcAft>
              <a:buNone/>
            </a:pPr>
            <a:r>
              <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Most of the trending apps(installs) are from the categories like GAME,COMMUNICATION and TOOL even though the amount of available categories are twice as much lesser than the category FAMILY.The trending of these apps are most probably due to their nature of being able to entertain or assists the user.</a:t>
            </a:r>
            <a:endParaRPr sz="1800">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f03b013df1_0_3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Arial Black"/>
                <a:ea typeface="Arial Black"/>
                <a:cs typeface="Arial Black"/>
                <a:sym typeface="Arial Black"/>
              </a:rPr>
              <a:t>Conclusion continued...</a:t>
            </a:r>
            <a:endParaRPr sz="2000">
              <a:latin typeface="Arial Black"/>
              <a:ea typeface="Arial Black"/>
              <a:cs typeface="Arial Black"/>
              <a:sym typeface="Arial Black"/>
            </a:endParaRPr>
          </a:p>
        </p:txBody>
      </p:sp>
      <p:sp>
        <p:nvSpPr>
          <p:cNvPr id="261" name="Google Shape;261;gf03b013df1_0_3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f03b013df1_0_335"/>
          <p:cNvSpPr txBox="1"/>
          <p:nvPr/>
        </p:nvSpPr>
        <p:spPr>
          <a:xfrm>
            <a:off x="311700" y="1152475"/>
            <a:ext cx="8363100" cy="21240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Even though apps from the categories like GAME, SOCIAL, COMMUNICATION and TOOLS of having the highest amount of installs, rating and reviews are reflecting the current trend of Android users, they are not even appearing as category in the top 5 most expensive apps in the store (which are mostly from FINANCE and LIFESTYLE). As a conclusion, we learnt that the current trend in the Android market are mostly from these categories which either assisting, communicating or entertaining apps.</a:t>
            </a:r>
            <a:endParaRPr sz="18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eccdb8bb91_0_7"/>
          <p:cNvSpPr txBox="1"/>
          <p:nvPr>
            <p:ph type="ctrTitle"/>
          </p:nvPr>
        </p:nvSpPr>
        <p:spPr>
          <a:xfrm>
            <a:off x="311700" y="449800"/>
            <a:ext cx="8520600" cy="643500"/>
          </a:xfrm>
          <a:prstGeom prst="rect">
            <a:avLst/>
          </a:prstGeom>
        </p:spPr>
        <p:txBody>
          <a:bodyPr anchorCtr="0" anchor="b" bIns="91425" lIns="91425" spcFirstLastPara="1" rIns="91425" wrap="square" tIns="91425">
            <a:noAutofit/>
          </a:bodyPr>
          <a:lstStyle/>
          <a:p>
            <a:pPr indent="-355600" lvl="0" marL="457200" rtl="0" algn="ctr">
              <a:spcBef>
                <a:spcPts val="0"/>
              </a:spcBef>
              <a:spcAft>
                <a:spcPts val="0"/>
              </a:spcAft>
              <a:buSzPts val="2000"/>
              <a:buFont typeface="Arial Black"/>
              <a:buAutoNum type="arabicPeriod"/>
            </a:pPr>
            <a:r>
              <a:rPr lang="en-GB" sz="2000">
                <a:latin typeface="Arial Black"/>
                <a:ea typeface="Arial Black"/>
                <a:cs typeface="Arial Black"/>
                <a:sym typeface="Arial Black"/>
              </a:rPr>
              <a:t>Problem Definition</a:t>
            </a:r>
            <a:endParaRPr sz="2000">
              <a:latin typeface="Arial Black"/>
              <a:ea typeface="Arial Black"/>
              <a:cs typeface="Arial Black"/>
              <a:sym typeface="Arial Black"/>
            </a:endParaRPr>
          </a:p>
        </p:txBody>
      </p:sp>
      <p:sp>
        <p:nvSpPr>
          <p:cNvPr id="116" name="Google Shape;116;geccdb8bb91_0_7"/>
          <p:cNvSpPr txBox="1"/>
          <p:nvPr/>
        </p:nvSpPr>
        <p:spPr>
          <a:xfrm>
            <a:off x="1032250" y="1273650"/>
            <a:ext cx="7346700" cy="2370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3500"/>
              <a:t>“</a:t>
            </a:r>
            <a:r>
              <a:rPr i="1" lang="en-GB" sz="1800">
                <a:solidFill>
                  <a:srgbClr val="434343"/>
                </a:solidFill>
                <a:highlight>
                  <a:srgbClr val="FFFFFF"/>
                </a:highlight>
                <a:latin typeface="Cambria"/>
                <a:ea typeface="Cambria"/>
                <a:cs typeface="Cambria"/>
                <a:sym typeface="Cambria"/>
              </a:rPr>
              <a:t>The Play Store apps data has enormous potential to drive app-making businesses to success. Actionable insights can be drawn for developers to work on and capture the Android market. Each app (row) has values for catergory, rating, size, and more. Another dataset contains customer reviews of the android apps. Explore and analyze the data to discover key factors responsible for app engagement and success</a:t>
            </a:r>
            <a:r>
              <a:rPr i="1" lang="en-GB" sz="1800" u="sng">
                <a:solidFill>
                  <a:srgbClr val="434343"/>
                </a:solidFill>
                <a:highlight>
                  <a:srgbClr val="FFFFFF"/>
                </a:highlight>
                <a:latin typeface="Cambria"/>
                <a:ea typeface="Cambria"/>
                <a:cs typeface="Cambria"/>
                <a:sym typeface="Cambria"/>
              </a:rPr>
              <a:t>.</a:t>
            </a:r>
            <a:r>
              <a:rPr b="1" lang="en-GB" sz="3500"/>
              <a:t>”</a:t>
            </a:r>
            <a:endParaRPr b="1"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eccde3f6c8_0_2"/>
          <p:cNvSpPr txBox="1"/>
          <p:nvPr>
            <p:ph type="ctrTitle"/>
          </p:nvPr>
        </p:nvSpPr>
        <p:spPr>
          <a:xfrm>
            <a:off x="311700" y="211325"/>
            <a:ext cx="8520600" cy="67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000">
                <a:latin typeface="Arial Black"/>
                <a:ea typeface="Arial Black"/>
                <a:cs typeface="Arial Black"/>
                <a:sym typeface="Arial Black"/>
              </a:rPr>
              <a:t>                              </a:t>
            </a:r>
            <a:r>
              <a:rPr lang="en-GB" sz="2000">
                <a:latin typeface="Arial Black"/>
                <a:ea typeface="Arial Black"/>
                <a:cs typeface="Arial Black"/>
                <a:sym typeface="Arial Black"/>
              </a:rPr>
              <a:t>1.1</a:t>
            </a:r>
            <a:r>
              <a:rPr lang="en-GB" sz="4000"/>
              <a:t> </a:t>
            </a:r>
            <a:r>
              <a:rPr lang="en-GB" sz="2000">
                <a:latin typeface="Arial Black"/>
                <a:ea typeface="Arial Black"/>
                <a:cs typeface="Arial Black"/>
                <a:sym typeface="Arial Black"/>
              </a:rPr>
              <a:t>Project Abstract</a:t>
            </a:r>
            <a:endParaRPr sz="2000">
              <a:latin typeface="Arial Black"/>
              <a:ea typeface="Arial Black"/>
              <a:cs typeface="Arial Black"/>
              <a:sym typeface="Arial Black"/>
            </a:endParaRPr>
          </a:p>
        </p:txBody>
      </p:sp>
      <p:sp>
        <p:nvSpPr>
          <p:cNvPr id="122" name="Google Shape;122;geccde3f6c8_0_2"/>
          <p:cNvSpPr txBox="1"/>
          <p:nvPr/>
        </p:nvSpPr>
        <p:spPr>
          <a:xfrm>
            <a:off x="311700" y="811325"/>
            <a:ext cx="8520600" cy="33786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1200"/>
              </a:spcBef>
              <a:spcAft>
                <a:spcPts val="0"/>
              </a:spcAft>
              <a:buClr>
                <a:srgbClr val="202124"/>
              </a:buClr>
              <a:buSzPts val="1600"/>
              <a:buFont typeface="Cambria"/>
              <a:buChar char="●"/>
            </a:pPr>
            <a:r>
              <a:rPr lang="en-GB" sz="1800">
                <a:solidFill>
                  <a:srgbClr val="202124"/>
                </a:solidFill>
                <a:highlight>
                  <a:srgbClr val="FFFFFF"/>
                </a:highlight>
                <a:latin typeface="Cambria"/>
                <a:ea typeface="Cambria"/>
                <a:cs typeface="Cambria"/>
                <a:sym typeface="Cambria"/>
              </a:rPr>
              <a:t>Since the reign of digital revolution, we are more connected to internet. In the fast changing economy, business, organisations, jobs, and most of our work is transformed online. we can demand almost anything with single click.</a:t>
            </a:r>
            <a:endParaRPr sz="1800">
              <a:solidFill>
                <a:srgbClr val="202124"/>
              </a:solidFill>
              <a:highlight>
                <a:srgbClr val="FFFFFF"/>
              </a:highlight>
              <a:latin typeface="Cambria"/>
              <a:ea typeface="Cambria"/>
              <a:cs typeface="Cambria"/>
              <a:sym typeface="Cambria"/>
            </a:endParaRPr>
          </a:p>
          <a:p>
            <a:pPr indent="-330200" lvl="0" marL="457200" rtl="0" algn="just">
              <a:lnSpc>
                <a:spcPct val="115000"/>
              </a:lnSpc>
              <a:spcBef>
                <a:spcPts val="0"/>
              </a:spcBef>
              <a:spcAft>
                <a:spcPts val="0"/>
              </a:spcAft>
              <a:buClr>
                <a:srgbClr val="202124"/>
              </a:buClr>
              <a:buSzPts val="1600"/>
              <a:buFont typeface="Cambria"/>
              <a:buChar char="●"/>
            </a:pPr>
            <a:r>
              <a:rPr lang="en-GB" sz="1800">
                <a:solidFill>
                  <a:srgbClr val="202124"/>
                </a:solidFill>
                <a:highlight>
                  <a:srgbClr val="FFFFFF"/>
                </a:highlight>
                <a:latin typeface="Cambria"/>
                <a:ea typeface="Cambria"/>
                <a:cs typeface="Cambria"/>
                <a:sym typeface="Cambria"/>
              </a:rPr>
              <a:t>Apps are become an important part of life, variety of apps are available i</a:t>
            </a:r>
            <a:r>
              <a:rPr lang="en-GB" sz="1800">
                <a:solidFill>
                  <a:srgbClr val="202124"/>
                </a:solidFill>
                <a:highlight>
                  <a:srgbClr val="FFFFFF"/>
                </a:highlight>
                <a:latin typeface="Cambria"/>
                <a:ea typeface="Cambria"/>
                <a:cs typeface="Cambria"/>
                <a:sym typeface="Cambria"/>
              </a:rPr>
              <a:t>n Google play store </a:t>
            </a:r>
            <a:r>
              <a:rPr lang="en-GB" sz="1800">
                <a:solidFill>
                  <a:srgbClr val="202124"/>
                </a:solidFill>
                <a:highlight>
                  <a:srgbClr val="FFFFFF"/>
                </a:highlight>
                <a:latin typeface="Cambria"/>
                <a:ea typeface="Cambria"/>
                <a:cs typeface="Cambria"/>
                <a:sym typeface="Cambria"/>
              </a:rPr>
              <a:t>from </a:t>
            </a:r>
            <a:r>
              <a:rPr lang="en-GB" sz="1800">
                <a:solidFill>
                  <a:srgbClr val="202124"/>
                </a:solidFill>
                <a:highlight>
                  <a:srgbClr val="FFFFFF"/>
                </a:highlight>
                <a:latin typeface="Cambria"/>
                <a:ea typeface="Cambria"/>
                <a:cs typeface="Cambria"/>
                <a:sym typeface="Cambria"/>
              </a:rPr>
              <a:t>playing games to ordering food online. </a:t>
            </a:r>
            <a:endParaRPr sz="1800">
              <a:solidFill>
                <a:srgbClr val="202124"/>
              </a:solidFill>
              <a:highlight>
                <a:srgbClr val="FFFFFF"/>
              </a:highlight>
              <a:latin typeface="Cambria"/>
              <a:ea typeface="Cambria"/>
              <a:cs typeface="Cambria"/>
              <a:sym typeface="Cambria"/>
            </a:endParaRPr>
          </a:p>
          <a:p>
            <a:pPr indent="-342900" lvl="0" marL="457200" rtl="0" algn="just">
              <a:spcBef>
                <a:spcPts val="0"/>
              </a:spcBef>
              <a:spcAft>
                <a:spcPts val="0"/>
              </a:spcAft>
              <a:buClr>
                <a:srgbClr val="202124"/>
              </a:buClr>
              <a:buSzPts val="1800"/>
              <a:buFont typeface="Cambria"/>
              <a:buChar char="●"/>
            </a:pPr>
            <a:r>
              <a:rPr lang="en-GB" sz="1800">
                <a:solidFill>
                  <a:srgbClr val="202124"/>
                </a:solidFill>
                <a:latin typeface="Cambria"/>
                <a:ea typeface="Cambria"/>
                <a:cs typeface="Cambria"/>
                <a:sym typeface="Cambria"/>
              </a:rPr>
              <a:t>According to </a:t>
            </a:r>
            <a:r>
              <a:rPr lang="en-GB" sz="1800" u="sng">
                <a:solidFill>
                  <a:srgbClr val="0000FF"/>
                </a:solidFill>
                <a:latin typeface="Cambria"/>
                <a:ea typeface="Cambria"/>
                <a:cs typeface="Cambria"/>
                <a:sym typeface="Cambria"/>
                <a:hlinkClick r:id="rId3">
                  <a:extLst>
                    <a:ext uri="{A12FA001-AC4F-418D-AE19-62706E023703}">
                      <ahyp:hlinkClr val="tx"/>
                    </a:ext>
                  </a:extLst>
                </a:hlinkClick>
              </a:rPr>
              <a:t>Statista Report</a:t>
            </a:r>
            <a:r>
              <a:rPr lang="en-GB" sz="1800">
                <a:solidFill>
                  <a:srgbClr val="202124"/>
                </a:solidFill>
                <a:latin typeface="Cambria"/>
                <a:ea typeface="Cambria"/>
                <a:cs typeface="Cambria"/>
                <a:sym typeface="Cambria"/>
              </a:rPr>
              <a:t> upto 1st quarter 2021, there are more than         </a:t>
            </a:r>
            <a:r>
              <a:rPr b="1" lang="en-GB" sz="1800" u="sng">
                <a:solidFill>
                  <a:srgbClr val="202124"/>
                </a:solidFill>
                <a:latin typeface="Cambria"/>
                <a:ea typeface="Cambria"/>
                <a:cs typeface="Cambria"/>
                <a:sym typeface="Cambria"/>
              </a:rPr>
              <a:t>3.4 million</a:t>
            </a:r>
            <a:r>
              <a:rPr lang="en-GB" sz="1800">
                <a:solidFill>
                  <a:srgbClr val="202124"/>
                </a:solidFill>
                <a:latin typeface="Cambria"/>
                <a:ea typeface="Cambria"/>
                <a:cs typeface="Cambria"/>
                <a:sym typeface="Cambria"/>
              </a:rPr>
              <a:t> apps in Google Play store. </a:t>
            </a:r>
            <a:endParaRPr sz="1800">
              <a:solidFill>
                <a:srgbClr val="202124"/>
              </a:solidFill>
              <a:latin typeface="Cambria"/>
              <a:ea typeface="Cambria"/>
              <a:cs typeface="Cambria"/>
              <a:sym typeface="Cambria"/>
            </a:endParaRPr>
          </a:p>
          <a:p>
            <a:pPr indent="-317500" lvl="1" marL="914400" rtl="0" algn="just">
              <a:spcBef>
                <a:spcPts val="0"/>
              </a:spcBef>
              <a:spcAft>
                <a:spcPts val="0"/>
              </a:spcAft>
              <a:buClr>
                <a:srgbClr val="202124"/>
              </a:buClr>
              <a:buSzPts val="1400"/>
              <a:buChar char="○"/>
            </a:pPr>
            <a:r>
              <a:rPr b="1" lang="en-GB" sz="1800">
                <a:solidFill>
                  <a:srgbClr val="202124"/>
                </a:solidFill>
                <a:latin typeface="Cambria"/>
                <a:ea typeface="Cambria"/>
                <a:cs typeface="Cambria"/>
                <a:sym typeface="Cambria"/>
              </a:rPr>
              <a:t>But</a:t>
            </a:r>
            <a:r>
              <a:rPr b="1" lang="en-GB" sz="1800">
                <a:solidFill>
                  <a:srgbClr val="202124"/>
                </a:solidFill>
                <a:latin typeface="Cambria"/>
                <a:ea typeface="Cambria"/>
                <a:cs typeface="Cambria"/>
                <a:sym typeface="Cambria"/>
              </a:rPr>
              <a:t> </a:t>
            </a:r>
            <a:r>
              <a:rPr b="1" lang="en-GB" sz="1800">
                <a:solidFill>
                  <a:srgbClr val="202124"/>
                </a:solidFill>
                <a:latin typeface="Cambria"/>
                <a:ea typeface="Cambria"/>
                <a:cs typeface="Cambria"/>
                <a:sym typeface="Cambria"/>
              </a:rPr>
              <a:t>how much apps are we actually using in daily life ? </a:t>
            </a:r>
            <a:endParaRPr b="1" sz="1800">
              <a:solidFill>
                <a:srgbClr val="202124"/>
              </a:solidFill>
              <a:latin typeface="Cambria"/>
              <a:ea typeface="Cambria"/>
              <a:cs typeface="Cambria"/>
              <a:sym typeface="Cambria"/>
            </a:endParaRPr>
          </a:p>
          <a:p>
            <a:pPr indent="-317500" lvl="1" marL="914400" rtl="0" algn="just">
              <a:spcBef>
                <a:spcPts val="0"/>
              </a:spcBef>
              <a:spcAft>
                <a:spcPts val="0"/>
              </a:spcAft>
              <a:buClr>
                <a:srgbClr val="202124"/>
              </a:buClr>
              <a:buSzPts val="1400"/>
              <a:buChar char="○"/>
            </a:pPr>
            <a:r>
              <a:rPr b="1" lang="en-GB" sz="1800">
                <a:solidFill>
                  <a:srgbClr val="202124"/>
                </a:solidFill>
                <a:latin typeface="Cambria"/>
                <a:ea typeface="Cambria"/>
                <a:cs typeface="Cambria"/>
                <a:sym typeface="Cambria"/>
              </a:rPr>
              <a:t>we can a</a:t>
            </a:r>
            <a:r>
              <a:rPr b="1" lang="en-GB" sz="1800">
                <a:solidFill>
                  <a:srgbClr val="202124"/>
                </a:solidFill>
                <a:latin typeface="Cambria"/>
                <a:ea typeface="Cambria"/>
                <a:cs typeface="Cambria"/>
                <a:sym typeface="Cambria"/>
              </a:rPr>
              <a:t>tmost</a:t>
            </a:r>
            <a:r>
              <a:rPr b="1" lang="en-GB" sz="1800">
                <a:solidFill>
                  <a:srgbClr val="202124"/>
                </a:solidFill>
                <a:latin typeface="Cambria"/>
                <a:ea typeface="Cambria"/>
                <a:cs typeface="Cambria"/>
                <a:sym typeface="Cambria"/>
              </a:rPr>
              <a:t> count on fingertips, right ? </a:t>
            </a:r>
            <a:endParaRPr b="1" sz="1800">
              <a:solidFill>
                <a:srgbClr val="202124"/>
              </a:solidFill>
              <a:latin typeface="Cambria"/>
              <a:ea typeface="Cambria"/>
              <a:cs typeface="Cambria"/>
              <a:sym typeface="Cambria"/>
            </a:endParaRPr>
          </a:p>
          <a:p>
            <a:pPr indent="-317500" lvl="1" marL="914400" rtl="0" algn="just">
              <a:spcBef>
                <a:spcPts val="0"/>
              </a:spcBef>
              <a:spcAft>
                <a:spcPts val="0"/>
              </a:spcAft>
              <a:buClr>
                <a:srgbClr val="202124"/>
              </a:buClr>
              <a:buSzPts val="1400"/>
              <a:buChar char="○"/>
            </a:pPr>
            <a:r>
              <a:rPr b="1" lang="en-GB" sz="1800">
                <a:solidFill>
                  <a:srgbClr val="202124"/>
                </a:solidFill>
                <a:latin typeface="Cambria"/>
                <a:ea typeface="Cambria"/>
                <a:cs typeface="Cambria"/>
                <a:sym typeface="Cambria"/>
              </a:rPr>
              <a:t>Hence, one can easily realise the competition and success ratio</a:t>
            </a:r>
            <a:r>
              <a:rPr lang="en-GB" sz="1800">
                <a:solidFill>
                  <a:srgbClr val="202124"/>
                </a:solidFill>
                <a:latin typeface="Cambria"/>
                <a:ea typeface="Cambria"/>
                <a:cs typeface="Cambria"/>
                <a:sym typeface="Cambria"/>
              </a:rPr>
              <a:t>.</a:t>
            </a:r>
            <a:endParaRPr sz="1800">
              <a:solidFill>
                <a:srgbClr val="202124"/>
              </a:solidFill>
              <a:latin typeface="Cambria"/>
              <a:ea typeface="Cambria"/>
              <a:cs typeface="Cambria"/>
              <a:sym typeface="Cambri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ef4071c7db_0_0"/>
          <p:cNvSpPr txBox="1"/>
          <p:nvPr>
            <p:ph type="ctrTitle"/>
          </p:nvPr>
        </p:nvSpPr>
        <p:spPr>
          <a:xfrm>
            <a:off x="159300" y="439775"/>
            <a:ext cx="8520600" cy="72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000">
                <a:latin typeface="Arial Black"/>
                <a:ea typeface="Arial Black"/>
                <a:cs typeface="Arial Black"/>
                <a:sym typeface="Arial Black"/>
              </a:rPr>
              <a:t>2. Data Cleaning Process.</a:t>
            </a:r>
            <a:endParaRPr sz="2000">
              <a:latin typeface="Arial Black"/>
              <a:ea typeface="Arial Black"/>
              <a:cs typeface="Arial Black"/>
              <a:sym typeface="Arial Black"/>
            </a:endParaRPr>
          </a:p>
        </p:txBody>
      </p:sp>
      <p:sp>
        <p:nvSpPr>
          <p:cNvPr id="128" name="Google Shape;128;gef4071c7db_0_0"/>
          <p:cNvSpPr txBox="1"/>
          <p:nvPr/>
        </p:nvSpPr>
        <p:spPr>
          <a:xfrm>
            <a:off x="311700" y="1169175"/>
            <a:ext cx="8520600" cy="32169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Char char="●"/>
            </a:pPr>
            <a:r>
              <a:rPr lang="en-GB" sz="1800">
                <a:latin typeface="Cambria"/>
                <a:ea typeface="Cambria"/>
                <a:cs typeface="Cambria"/>
                <a:sym typeface="Cambria"/>
              </a:rPr>
              <a:t>In this Project, We are provided with two (.csv)</a:t>
            </a:r>
            <a:r>
              <a:rPr lang="en-GB" sz="1800"/>
              <a:t> </a:t>
            </a:r>
            <a:r>
              <a:rPr lang="en-GB" sz="1800">
                <a:latin typeface="Cambria"/>
                <a:ea typeface="Cambria"/>
                <a:cs typeface="Cambria"/>
                <a:sym typeface="Cambria"/>
              </a:rPr>
              <a:t>files i.e., PlayStoreData.csv and User Reviews.csv for the data analysis. </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We have imported Numpy, Pandas, Matplotlib, and Seaborn libraries of python for data cleaning, data operation, data visualisation process respectively.</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Load both (.csv) files in the </a:t>
            </a:r>
            <a:r>
              <a:rPr lang="en-GB" sz="1800">
                <a:latin typeface="Cambria"/>
                <a:ea typeface="Cambria"/>
                <a:cs typeface="Cambria"/>
                <a:sym typeface="Cambria"/>
              </a:rPr>
              <a:t>separate</a:t>
            </a:r>
            <a:r>
              <a:rPr lang="en-GB" sz="1800">
                <a:latin typeface="Cambria"/>
                <a:ea typeface="Cambria"/>
                <a:cs typeface="Cambria"/>
                <a:sym typeface="Cambria"/>
              </a:rPr>
              <a:t> dataframes, df_playstore for Play Store Data.csv and df_reviews for User Reviews.csv.</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First, we will analyse the data contents of both files i.e., rows, columns, data content, data type format, size of data and check for Nan values.</a:t>
            </a:r>
            <a:endParaRPr sz="1800">
              <a:latin typeface="Cambria"/>
              <a:ea typeface="Cambria"/>
              <a:cs typeface="Cambria"/>
              <a:sym typeface="Cambria"/>
            </a:endParaRPr>
          </a:p>
          <a:p>
            <a:pPr indent="-342900" lvl="0" marL="457200" rtl="0" algn="just">
              <a:spcBef>
                <a:spcPts val="0"/>
              </a:spcBef>
              <a:spcAft>
                <a:spcPts val="0"/>
              </a:spcAft>
              <a:buSzPts val="1800"/>
              <a:buFont typeface="Cambria"/>
              <a:buChar char="●"/>
            </a:pPr>
            <a:r>
              <a:rPr lang="en-GB" sz="1800">
                <a:latin typeface="Cambria"/>
                <a:ea typeface="Cambria"/>
                <a:cs typeface="Cambria"/>
                <a:sym typeface="Cambria"/>
              </a:rPr>
              <a:t>The metadata information of both data frames can be obtained by using </a:t>
            </a:r>
            <a:r>
              <a:rPr lang="en-GB" sz="1800">
                <a:solidFill>
                  <a:srgbClr val="0000FF"/>
                </a:solidFill>
                <a:latin typeface="Cambria"/>
                <a:ea typeface="Cambria"/>
                <a:cs typeface="Cambria"/>
                <a:sym typeface="Cambria"/>
              </a:rPr>
              <a:t>DataFrame.info()</a:t>
            </a:r>
            <a:endParaRPr sz="1800">
              <a:solidFill>
                <a:srgbClr val="0000FF"/>
              </a:solidFill>
              <a:latin typeface="Cambria"/>
              <a:ea typeface="Cambria"/>
              <a:cs typeface="Cambria"/>
              <a:sym typeface="Cambria"/>
            </a:endParaRPr>
          </a:p>
          <a:p>
            <a:pPr indent="0" lvl="0" marL="457200" rtl="0" algn="just">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f0244f3105_1_11"/>
          <p:cNvSpPr txBox="1"/>
          <p:nvPr>
            <p:ph type="ctrTitle"/>
          </p:nvPr>
        </p:nvSpPr>
        <p:spPr>
          <a:xfrm>
            <a:off x="-69875" y="361875"/>
            <a:ext cx="8520600" cy="40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000">
                <a:latin typeface="Arial Black"/>
                <a:ea typeface="Arial Black"/>
                <a:cs typeface="Arial Black"/>
                <a:sym typeface="Arial Black"/>
              </a:rPr>
              <a:t>MetaData : </a:t>
            </a:r>
            <a:r>
              <a:rPr lang="en-GB" sz="2000">
                <a:latin typeface="Arial Black"/>
                <a:ea typeface="Arial Black"/>
                <a:cs typeface="Arial Black"/>
                <a:sym typeface="Arial Black"/>
              </a:rPr>
              <a:t>PlayStoreData.csv</a:t>
            </a:r>
            <a:r>
              <a:rPr lang="en-GB" sz="4400"/>
              <a:t> </a:t>
            </a:r>
            <a:endParaRPr sz="4400"/>
          </a:p>
        </p:txBody>
      </p:sp>
      <p:sp>
        <p:nvSpPr>
          <p:cNvPr id="134" name="Google Shape;134;gf0244f3105_1_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5" name="Google Shape;135;gf0244f3105_1_11"/>
          <p:cNvPicPr preferRelativeResize="0"/>
          <p:nvPr/>
        </p:nvPicPr>
        <p:blipFill>
          <a:blip r:embed="rId3">
            <a:alphaModFix/>
          </a:blip>
          <a:stretch>
            <a:fillRect/>
          </a:stretch>
        </p:blipFill>
        <p:spPr>
          <a:xfrm>
            <a:off x="835850" y="628375"/>
            <a:ext cx="6316150" cy="440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f03b013df1_0_57"/>
          <p:cNvSpPr txBox="1"/>
          <p:nvPr>
            <p:ph type="title"/>
          </p:nvPr>
        </p:nvSpPr>
        <p:spPr>
          <a:xfrm>
            <a:off x="311700" y="191387"/>
            <a:ext cx="8520600" cy="63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sz="2000">
                <a:latin typeface="Arial Black"/>
                <a:ea typeface="Arial Black"/>
                <a:cs typeface="Arial Black"/>
                <a:sym typeface="Arial Black"/>
              </a:rPr>
              <a:t>Description of Field Data in Playstore :</a:t>
            </a:r>
            <a:endParaRPr sz="2000">
              <a:latin typeface="Arial Black"/>
              <a:ea typeface="Arial Black"/>
              <a:cs typeface="Arial Black"/>
              <a:sym typeface="Arial Black"/>
            </a:endParaRPr>
          </a:p>
        </p:txBody>
      </p:sp>
      <p:sp>
        <p:nvSpPr>
          <p:cNvPr id="141" name="Google Shape;141;gf03b013df1_0_57"/>
          <p:cNvSpPr txBox="1"/>
          <p:nvPr>
            <p:ph idx="1" type="body"/>
          </p:nvPr>
        </p:nvSpPr>
        <p:spPr>
          <a:xfrm>
            <a:off x="1524000" y="978195"/>
            <a:ext cx="6096000" cy="37851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graphicFrame>
        <p:nvGraphicFramePr>
          <p:cNvPr id="142" name="Google Shape;142;gf03b013df1_0_57"/>
          <p:cNvGraphicFramePr/>
          <p:nvPr/>
        </p:nvGraphicFramePr>
        <p:xfrm>
          <a:off x="1524000" y="854144"/>
          <a:ext cx="3000000" cy="3000000"/>
        </p:xfrm>
        <a:graphic>
          <a:graphicData uri="http://schemas.openxmlformats.org/drawingml/2006/table">
            <a:tbl>
              <a:tblPr bandRow="1" firstRow="1">
                <a:noFill/>
                <a:tableStyleId>{0AB7F2A9-49AE-4E3C-837C-CB7CDC5C9D26}</a:tableStyleId>
              </a:tblPr>
              <a:tblGrid>
                <a:gridCol w="6096000"/>
              </a:tblGrid>
              <a:tr h="371175">
                <a:tc>
                  <a:txBody>
                    <a:bodyPr/>
                    <a:lstStyle/>
                    <a:p>
                      <a:pPr indent="0" lvl="0" marL="0" marR="0" rtl="0" algn="l">
                        <a:lnSpc>
                          <a:spcPct val="100000"/>
                        </a:lnSpc>
                        <a:spcBef>
                          <a:spcPts val="0"/>
                        </a:spcBef>
                        <a:spcAft>
                          <a:spcPts val="0"/>
                        </a:spcAft>
                        <a:buNone/>
                      </a:pPr>
                      <a:r>
                        <a:rPr lang="en-GB" sz="1600" u="none" cap="none" strike="noStrike">
                          <a:solidFill>
                            <a:schemeClr val="lt1"/>
                          </a:solidFill>
                        </a:rPr>
                        <a:t>Attributes                        Description</a:t>
                      </a:r>
                      <a:endParaRPr/>
                    </a:p>
                  </a:txBody>
                  <a:tcPr marT="45725" marB="45725" marR="91450" marL="91450"/>
                </a:tc>
              </a:tr>
              <a:tr h="371175">
                <a:tc>
                  <a:txBody>
                    <a:bodyPr/>
                    <a:lstStyle/>
                    <a:p>
                      <a:pPr indent="0" lvl="0" marL="0" marR="0" rtl="0" algn="l">
                        <a:lnSpc>
                          <a:spcPct val="100000"/>
                        </a:lnSpc>
                        <a:spcBef>
                          <a:spcPts val="0"/>
                        </a:spcBef>
                        <a:spcAft>
                          <a:spcPts val="0"/>
                        </a:spcAft>
                        <a:buNone/>
                      </a:pPr>
                      <a:r>
                        <a:rPr lang="en-GB" sz="1400" u="none" cap="none" strike="noStrike"/>
                        <a:t>App                                         Application   </a:t>
                      </a:r>
                      <a:endParaRPr/>
                    </a:p>
                  </a:txBody>
                  <a:tcPr marT="45725" marB="45725" marR="91450" marL="91450"/>
                </a:tc>
              </a:tr>
              <a:tr h="371175">
                <a:tc>
                  <a:txBody>
                    <a:bodyPr/>
                    <a:lstStyle/>
                    <a:p>
                      <a:pPr indent="0" lvl="0" marL="0" marR="0" rtl="0" algn="l">
                        <a:lnSpc>
                          <a:spcPct val="100000"/>
                        </a:lnSpc>
                        <a:spcBef>
                          <a:spcPts val="0"/>
                        </a:spcBef>
                        <a:spcAft>
                          <a:spcPts val="0"/>
                        </a:spcAft>
                        <a:buNone/>
                      </a:pPr>
                      <a:r>
                        <a:rPr lang="en-GB" sz="1400" u="none" cap="none" strike="noStrike"/>
                        <a:t>Category                                 Category of the application</a:t>
                      </a:r>
                      <a:endParaRPr/>
                    </a:p>
                  </a:txBody>
                  <a:tcPr marT="45725" marB="45725" marR="91450" marL="91450"/>
                </a:tc>
              </a:tr>
              <a:tr h="371175">
                <a:tc>
                  <a:txBody>
                    <a:bodyPr/>
                    <a:lstStyle/>
                    <a:p>
                      <a:pPr indent="0" lvl="0" marL="0" marR="0" rtl="0" algn="l">
                        <a:lnSpc>
                          <a:spcPct val="100000"/>
                        </a:lnSpc>
                        <a:spcBef>
                          <a:spcPts val="0"/>
                        </a:spcBef>
                        <a:spcAft>
                          <a:spcPts val="0"/>
                        </a:spcAft>
                        <a:buNone/>
                      </a:pPr>
                      <a:r>
                        <a:rPr lang="en-GB" sz="1400" u="none" cap="none" strike="noStrike"/>
                        <a:t>Rating                                     Overall user rating the app</a:t>
                      </a:r>
                      <a:endParaRPr/>
                    </a:p>
                  </a:txBody>
                  <a:tcPr marT="45725" marB="45725" marR="91450" marL="91450"/>
                </a:tc>
              </a:tr>
              <a:tr h="371175">
                <a:tc>
                  <a:txBody>
                    <a:bodyPr/>
                    <a:lstStyle/>
                    <a:p>
                      <a:pPr indent="0" lvl="0" marL="0" marR="0" rtl="0" algn="l">
                        <a:lnSpc>
                          <a:spcPct val="100000"/>
                        </a:lnSpc>
                        <a:spcBef>
                          <a:spcPts val="0"/>
                        </a:spcBef>
                        <a:spcAft>
                          <a:spcPts val="0"/>
                        </a:spcAft>
                        <a:buNone/>
                      </a:pPr>
                      <a:r>
                        <a:rPr lang="en-GB" sz="1400" u="none" cap="none" strike="noStrike"/>
                        <a:t>Reviews                                  Number of users review for the app</a:t>
                      </a:r>
                      <a:endParaRPr/>
                    </a:p>
                  </a:txBody>
                  <a:tcPr marT="45725" marB="45725" marR="91450" marL="91450"/>
                </a:tc>
              </a:tr>
              <a:tr h="371175">
                <a:tc>
                  <a:txBody>
                    <a:bodyPr/>
                    <a:lstStyle/>
                    <a:p>
                      <a:pPr indent="0" lvl="0" marL="0" marR="0" rtl="0" algn="l">
                        <a:lnSpc>
                          <a:spcPct val="100000"/>
                        </a:lnSpc>
                        <a:spcBef>
                          <a:spcPts val="0"/>
                        </a:spcBef>
                        <a:spcAft>
                          <a:spcPts val="0"/>
                        </a:spcAft>
                        <a:buNone/>
                      </a:pPr>
                      <a:r>
                        <a:rPr lang="en-GB" sz="1400" u="none" cap="none" strike="noStrike"/>
                        <a:t>Size                                         Size of the app</a:t>
                      </a:r>
                      <a:endParaRPr/>
                    </a:p>
                  </a:txBody>
                  <a:tcPr marT="45725" marB="45725" marR="91450" marL="91450"/>
                </a:tc>
              </a:tr>
              <a:tr h="371175">
                <a:tc>
                  <a:txBody>
                    <a:bodyPr/>
                    <a:lstStyle/>
                    <a:p>
                      <a:pPr indent="0" lvl="0" marL="0" marR="0" rtl="0" algn="l">
                        <a:lnSpc>
                          <a:spcPct val="100000"/>
                        </a:lnSpc>
                        <a:spcBef>
                          <a:spcPts val="0"/>
                        </a:spcBef>
                        <a:spcAft>
                          <a:spcPts val="0"/>
                        </a:spcAft>
                        <a:buNone/>
                      </a:pPr>
                      <a:r>
                        <a:rPr lang="en-GB" sz="1400" u="none" cap="none" strike="noStrike"/>
                        <a:t>Installs                                     Number of user downloads/Installs</a:t>
                      </a:r>
                      <a:endParaRPr/>
                    </a:p>
                  </a:txBody>
                  <a:tcPr marT="45725" marB="45725" marR="91450" marL="91450"/>
                </a:tc>
              </a:tr>
              <a:tr h="371175">
                <a:tc>
                  <a:txBody>
                    <a:bodyPr/>
                    <a:lstStyle/>
                    <a:p>
                      <a:pPr indent="0" lvl="0" marL="0" marR="0" rtl="0" algn="l">
                        <a:lnSpc>
                          <a:spcPct val="100000"/>
                        </a:lnSpc>
                        <a:spcBef>
                          <a:spcPts val="0"/>
                        </a:spcBef>
                        <a:spcAft>
                          <a:spcPts val="0"/>
                        </a:spcAft>
                        <a:buNone/>
                      </a:pPr>
                      <a:r>
                        <a:rPr lang="en-GB" sz="1400" u="none" cap="none" strike="noStrike"/>
                        <a:t>Type                                        Paid or free</a:t>
                      </a:r>
                      <a:endParaRPr/>
                    </a:p>
                  </a:txBody>
                  <a:tcPr marT="45725" marB="45725" marR="91450" marL="91450"/>
                </a:tc>
              </a:tr>
              <a:tr h="371175">
                <a:tc>
                  <a:txBody>
                    <a:bodyPr/>
                    <a:lstStyle/>
                    <a:p>
                      <a:pPr indent="0" lvl="0" marL="0" marR="0" rtl="0" algn="l">
                        <a:lnSpc>
                          <a:spcPct val="100000"/>
                        </a:lnSpc>
                        <a:spcBef>
                          <a:spcPts val="0"/>
                        </a:spcBef>
                        <a:spcAft>
                          <a:spcPts val="0"/>
                        </a:spcAft>
                        <a:buNone/>
                      </a:pPr>
                      <a:r>
                        <a:rPr lang="en-GB" sz="1400" u="none" cap="none" strike="noStrike"/>
                        <a:t>Price                                        Price of the app</a:t>
                      </a:r>
                      <a:endParaRPr/>
                    </a:p>
                  </a:txBody>
                  <a:tcPr marT="45725" marB="45725" marR="91450" marL="91450"/>
                </a:tc>
              </a:tr>
              <a:tr h="371175">
                <a:tc>
                  <a:txBody>
                    <a:bodyPr/>
                    <a:lstStyle/>
                    <a:p>
                      <a:pPr indent="0" lvl="0" marL="0" marR="0" rtl="0" algn="l">
                        <a:lnSpc>
                          <a:spcPct val="100000"/>
                        </a:lnSpc>
                        <a:spcBef>
                          <a:spcPts val="0"/>
                        </a:spcBef>
                        <a:spcAft>
                          <a:spcPts val="0"/>
                        </a:spcAft>
                        <a:buNone/>
                      </a:pPr>
                      <a:r>
                        <a:rPr lang="en-GB" sz="1400" u="none" cap="none" strike="noStrike"/>
                        <a:t>Content Rating                        Age group of app Children/Adult</a:t>
                      </a:r>
                      <a:endParaRPr/>
                    </a:p>
                  </a:txBody>
                  <a:tcPr marT="45725" marB="45725" marR="91450" marL="91450"/>
                </a:tc>
              </a:tr>
              <a:tr h="371175">
                <a:tc>
                  <a:txBody>
                    <a:bodyPr/>
                    <a:lstStyle/>
                    <a:p>
                      <a:pPr indent="0" lvl="0" marL="0" marR="0" rtl="0" algn="l">
                        <a:lnSpc>
                          <a:spcPct val="100000"/>
                        </a:lnSpc>
                        <a:spcBef>
                          <a:spcPts val="0"/>
                        </a:spcBef>
                        <a:spcAft>
                          <a:spcPts val="0"/>
                        </a:spcAft>
                        <a:buNone/>
                      </a:pPr>
                      <a:r>
                        <a:rPr lang="en-GB" sz="1400" u="none" cap="none" strike="noStrike"/>
                        <a:t>Genres                                    App’s genres</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f03aab6afe_0_2321"/>
          <p:cNvSpPr txBox="1"/>
          <p:nvPr>
            <p:ph type="ctrTitle"/>
          </p:nvPr>
        </p:nvSpPr>
        <p:spPr>
          <a:xfrm>
            <a:off x="-221700" y="-17425"/>
            <a:ext cx="8520600" cy="100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000">
                <a:latin typeface="Arial Black"/>
                <a:ea typeface="Arial Black"/>
                <a:cs typeface="Arial Black"/>
                <a:sym typeface="Arial Black"/>
              </a:rPr>
              <a:t>Cleaning</a:t>
            </a:r>
            <a:r>
              <a:rPr lang="en-GB" sz="2000">
                <a:latin typeface="Arial Black"/>
                <a:ea typeface="Arial Black"/>
                <a:cs typeface="Arial Black"/>
                <a:sym typeface="Arial Black"/>
              </a:rPr>
              <a:t> NaN values in Playstore Data frame</a:t>
            </a:r>
            <a:endParaRPr sz="2000">
              <a:latin typeface="Arial Black"/>
              <a:ea typeface="Arial Black"/>
              <a:cs typeface="Arial Black"/>
              <a:sym typeface="Arial Black"/>
            </a:endParaRPr>
          </a:p>
        </p:txBody>
      </p:sp>
      <p:pic>
        <p:nvPicPr>
          <p:cNvPr id="148" name="Google Shape;148;gf03aab6afe_0_2321"/>
          <p:cNvPicPr preferRelativeResize="0"/>
          <p:nvPr/>
        </p:nvPicPr>
        <p:blipFill>
          <a:blip r:embed="rId3">
            <a:alphaModFix/>
          </a:blip>
          <a:stretch>
            <a:fillRect/>
          </a:stretch>
        </p:blipFill>
        <p:spPr>
          <a:xfrm>
            <a:off x="770313" y="1216775"/>
            <a:ext cx="2905125" cy="3429000"/>
          </a:xfrm>
          <a:prstGeom prst="rect">
            <a:avLst/>
          </a:prstGeom>
          <a:noFill/>
          <a:ln>
            <a:noFill/>
          </a:ln>
        </p:spPr>
      </p:pic>
      <p:sp>
        <p:nvSpPr>
          <p:cNvPr id="149" name="Google Shape;149;gf03aab6afe_0_2321"/>
          <p:cNvSpPr txBox="1"/>
          <p:nvPr/>
        </p:nvSpPr>
        <p:spPr>
          <a:xfrm>
            <a:off x="3899850" y="1166875"/>
            <a:ext cx="4728900" cy="23088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Char char="●"/>
            </a:pPr>
            <a:r>
              <a:rPr b="1" lang="en-GB" sz="1800">
                <a:latin typeface="Cambria"/>
                <a:ea typeface="Cambria"/>
                <a:cs typeface="Cambria"/>
                <a:sym typeface="Cambria"/>
              </a:rPr>
              <a:t>Rating</a:t>
            </a:r>
            <a:r>
              <a:rPr lang="en-GB" sz="1800"/>
              <a:t> : </a:t>
            </a:r>
            <a:r>
              <a:rPr lang="en-GB" sz="1800">
                <a:latin typeface="Cambria"/>
                <a:ea typeface="Cambria"/>
                <a:cs typeface="Cambria"/>
                <a:sym typeface="Cambria"/>
              </a:rPr>
              <a:t>There are </a:t>
            </a:r>
            <a:r>
              <a:rPr b="1" lang="en-GB" sz="1800">
                <a:latin typeface="Cambria"/>
                <a:ea typeface="Cambria"/>
                <a:cs typeface="Cambria"/>
                <a:sym typeface="Cambria"/>
              </a:rPr>
              <a:t>1474</a:t>
            </a:r>
            <a:r>
              <a:rPr lang="en-GB" sz="1800">
                <a:latin typeface="Cambria"/>
                <a:ea typeface="Cambria"/>
                <a:cs typeface="Cambria"/>
                <a:sym typeface="Cambria"/>
              </a:rPr>
              <a:t> NaN values, replaced with median rating : 4.1.</a:t>
            </a:r>
            <a:endParaRPr sz="1800">
              <a:latin typeface="Cambria"/>
              <a:ea typeface="Cambria"/>
              <a:cs typeface="Cambria"/>
              <a:sym typeface="Cambria"/>
            </a:endParaRPr>
          </a:p>
          <a:p>
            <a:pPr indent="-342900" lvl="0" marL="457200" rtl="0" algn="just">
              <a:spcBef>
                <a:spcPts val="0"/>
              </a:spcBef>
              <a:spcAft>
                <a:spcPts val="0"/>
              </a:spcAft>
              <a:buSzPts val="1800"/>
              <a:buChar char="●"/>
            </a:pPr>
            <a:r>
              <a:rPr b="1" lang="en-GB" sz="1800">
                <a:latin typeface="Cambria"/>
                <a:ea typeface="Cambria"/>
                <a:cs typeface="Cambria"/>
                <a:sym typeface="Cambria"/>
              </a:rPr>
              <a:t>Type</a:t>
            </a:r>
            <a:r>
              <a:rPr lang="en-GB" sz="1800"/>
              <a:t> : </a:t>
            </a:r>
            <a:r>
              <a:rPr lang="en-GB" sz="1800">
                <a:latin typeface="Cambria"/>
                <a:ea typeface="Cambria"/>
                <a:cs typeface="Cambria"/>
                <a:sym typeface="Cambria"/>
              </a:rPr>
              <a:t>There is only </a:t>
            </a:r>
            <a:r>
              <a:rPr b="1" lang="en-GB" sz="1800">
                <a:latin typeface="Cambria"/>
                <a:ea typeface="Cambria"/>
                <a:cs typeface="Cambria"/>
                <a:sym typeface="Cambria"/>
              </a:rPr>
              <a:t>1 </a:t>
            </a:r>
            <a:r>
              <a:rPr lang="en-GB" sz="1800">
                <a:latin typeface="Cambria"/>
                <a:ea typeface="Cambria"/>
                <a:cs typeface="Cambria"/>
                <a:sym typeface="Cambria"/>
              </a:rPr>
              <a:t>NaN value, replaced with ‘Free’ since more than 92.6% are ‘Free’ apps.</a:t>
            </a:r>
            <a:endParaRPr sz="1800">
              <a:latin typeface="Cambria"/>
              <a:ea typeface="Cambria"/>
              <a:cs typeface="Cambria"/>
              <a:sym typeface="Cambria"/>
            </a:endParaRPr>
          </a:p>
          <a:p>
            <a:pPr indent="-342900" lvl="0" marL="457200" rtl="0" algn="just">
              <a:spcBef>
                <a:spcPts val="0"/>
              </a:spcBef>
              <a:spcAft>
                <a:spcPts val="0"/>
              </a:spcAft>
              <a:buSzPts val="1800"/>
              <a:buChar char="●"/>
            </a:pPr>
            <a:r>
              <a:rPr b="1" lang="en-GB" sz="1800">
                <a:latin typeface="Cambria"/>
                <a:ea typeface="Cambria"/>
                <a:cs typeface="Cambria"/>
                <a:sym typeface="Cambria"/>
              </a:rPr>
              <a:t>Content Rating</a:t>
            </a:r>
            <a:r>
              <a:rPr lang="en-GB" sz="1800"/>
              <a:t> : </a:t>
            </a:r>
            <a:r>
              <a:rPr lang="en-GB" sz="1800">
                <a:latin typeface="Cambria"/>
                <a:ea typeface="Cambria"/>
                <a:cs typeface="Cambria"/>
                <a:sym typeface="Cambria"/>
              </a:rPr>
              <a:t>There is only </a:t>
            </a:r>
            <a:r>
              <a:rPr b="1" lang="en-GB" sz="1800">
                <a:latin typeface="Cambria"/>
                <a:ea typeface="Cambria"/>
                <a:cs typeface="Cambria"/>
                <a:sym typeface="Cambria"/>
              </a:rPr>
              <a:t>1</a:t>
            </a:r>
            <a:r>
              <a:rPr lang="en-GB" sz="1800">
                <a:latin typeface="Cambria"/>
                <a:ea typeface="Cambria"/>
                <a:cs typeface="Cambria"/>
                <a:sym typeface="Cambria"/>
              </a:rPr>
              <a:t> NaN value so replaced with ‘Everyone’.</a:t>
            </a:r>
            <a:endParaRPr sz="1800">
              <a:latin typeface="Cambria"/>
              <a:ea typeface="Cambria"/>
              <a:cs typeface="Cambria"/>
              <a:sym typeface="Cambria"/>
            </a:endParaRPr>
          </a:p>
          <a:p>
            <a:pPr indent="0" lvl="0" marL="457200" rtl="0" algn="l">
              <a:spcBef>
                <a:spcPts val="0"/>
              </a:spcBef>
              <a:spcAft>
                <a:spcPts val="0"/>
              </a:spcAft>
              <a:buNone/>
            </a:pPr>
            <a:r>
              <a:rPr lang="en-GB" sz="1200"/>
              <a:t>.</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f0244f3105_1_6"/>
          <p:cNvSpPr txBox="1"/>
          <p:nvPr>
            <p:ph type="ctrTitle"/>
          </p:nvPr>
        </p:nvSpPr>
        <p:spPr>
          <a:xfrm>
            <a:off x="-101150" y="161125"/>
            <a:ext cx="8520600" cy="6219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None/>
            </a:pPr>
            <a:r>
              <a:rPr lang="en-GB" sz="2000">
                <a:latin typeface="Arial Black"/>
                <a:ea typeface="Arial Black"/>
                <a:cs typeface="Arial Black"/>
                <a:sym typeface="Arial Black"/>
              </a:rPr>
              <a:t>MetaData : User_Review.csv</a:t>
            </a:r>
            <a:endParaRPr sz="2000">
              <a:latin typeface="Arial Black"/>
              <a:ea typeface="Arial Black"/>
              <a:cs typeface="Arial Black"/>
              <a:sym typeface="Arial Black"/>
            </a:endParaRPr>
          </a:p>
        </p:txBody>
      </p:sp>
      <p:sp>
        <p:nvSpPr>
          <p:cNvPr id="155" name="Google Shape;155;gf0244f3105_1_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56" name="Google Shape;156;gf0244f3105_1_6"/>
          <p:cNvPicPr preferRelativeResize="0"/>
          <p:nvPr/>
        </p:nvPicPr>
        <p:blipFill>
          <a:blip r:embed="rId3">
            <a:alphaModFix/>
          </a:blip>
          <a:stretch>
            <a:fillRect/>
          </a:stretch>
        </p:blipFill>
        <p:spPr>
          <a:xfrm>
            <a:off x="821725" y="918325"/>
            <a:ext cx="5964599" cy="365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